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1" r:id="rId3"/>
    <p:sldId id="285" r:id="rId4"/>
    <p:sldId id="281" r:id="rId5"/>
    <p:sldId id="284" r:id="rId6"/>
    <p:sldId id="286" r:id="rId7"/>
    <p:sldId id="282" r:id="rId8"/>
    <p:sldId id="283" r:id="rId9"/>
    <p:sldId id="297" r:id="rId10"/>
    <p:sldId id="287" r:id="rId11"/>
    <p:sldId id="291" r:id="rId12"/>
    <p:sldId id="295" r:id="rId13"/>
    <p:sldId id="296" r:id="rId14"/>
    <p:sldId id="299" r:id="rId15"/>
    <p:sldId id="301" r:id="rId16"/>
    <p:sldId id="262" r:id="rId17"/>
    <p:sldId id="263" r:id="rId18"/>
    <p:sldId id="264" r:id="rId19"/>
    <p:sldId id="309" r:id="rId20"/>
    <p:sldId id="265" r:id="rId21"/>
    <p:sldId id="266" r:id="rId22"/>
    <p:sldId id="267" r:id="rId23"/>
    <p:sldId id="269" r:id="rId24"/>
    <p:sldId id="270" r:id="rId25"/>
    <p:sldId id="268" r:id="rId26"/>
    <p:sldId id="274" r:id="rId27"/>
    <p:sldId id="308" r:id="rId28"/>
    <p:sldId id="280" r:id="rId29"/>
    <p:sldId id="278" r:id="rId30"/>
    <p:sldId id="277" r:id="rId31"/>
    <p:sldId id="292" r:id="rId32"/>
    <p:sldId id="293" r:id="rId33"/>
    <p:sldId id="294" r:id="rId34"/>
    <p:sldId id="279" r:id="rId35"/>
    <p:sldId id="288" r:id="rId36"/>
    <p:sldId id="289" r:id="rId37"/>
    <p:sldId id="290" r:id="rId38"/>
    <p:sldId id="276" r:id="rId39"/>
    <p:sldId id="307" r:id="rId40"/>
    <p:sldId id="303" r:id="rId41"/>
    <p:sldId id="304" r:id="rId42"/>
    <p:sldId id="306" r:id="rId43"/>
    <p:sldId id="298" r:id="rId44"/>
    <p:sldId id="302" r:id="rId45"/>
    <p:sldId id="305" r:id="rId46"/>
    <p:sldId id="273" r:id="rId47"/>
    <p:sldId id="275" r:id="rId4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2524" autoAdjust="0"/>
  </p:normalViewPr>
  <p:slideViewPr>
    <p:cSldViewPr>
      <p:cViewPr varScale="1">
        <p:scale>
          <a:sx n="64" d="100"/>
          <a:sy n="64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487-3913-4158-BAEC-BFE3A5376DE8}" type="datetimeFigureOut">
              <a:rPr lang="it-IT" smtClean="0"/>
              <a:pPr/>
              <a:t>04/01/2011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101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6EE6-6413-4310-8B9D-1E7AC146855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1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2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2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5825FA0-C10B-49AE-9A79-74A546F363F3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present results on </a:t>
            </a:r>
            <a:r>
              <a:rPr lang="en-US" dirty="0" err="1" smtClean="0"/>
              <a:t>charmonia</a:t>
            </a:r>
            <a:r>
              <a:rPr lang="en-US" dirty="0" smtClean="0"/>
              <a:t> and open-charm production from at</a:t>
            </a:r>
            <a:r>
              <a:rPr lang="en-US" baseline="0" dirty="0" smtClean="0"/>
              <a:t> the fixed target program of CERN SPS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25FA0-C10B-49AE-9A79-74A546F363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A6AA7-3FD2-42A5-A4CF-3E98F8489B60}" type="slidenum">
              <a:rPr lang="it-IT"/>
              <a:pPr/>
              <a:t>32</a:t>
            </a:fld>
            <a:endParaRPr 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3000" cy="37147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972"/>
            <a:ext cx="5435600" cy="4455835"/>
          </a:xfrm>
        </p:spPr>
        <p:txBody>
          <a:bodyPr lIns="92313" tIns="46156" rIns="92313" bIns="46156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25FA0-C10B-49AE-9A79-74A546F363F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B9ED00-C549-4A45-B19B-B3CBAA4EF4F9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48644" y="9408982"/>
            <a:ext cx="2942710" cy="49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1DEBC9D-3B42-40B9-87F9-2E740AC2262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32417" y="742949"/>
            <a:ext cx="4529667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2" y="4705352"/>
            <a:ext cx="5432454" cy="4555729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5E6AC1-8C27-47CC-BAE5-E5081EFE7345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48644" y="9408982"/>
            <a:ext cx="2942710" cy="49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EA228E-2971-4200-BB72-FECA55BF6842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32417" y="742949"/>
            <a:ext cx="4529667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6246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05351"/>
            <a:ext cx="5435600" cy="44577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333399"/>
                </a:solidFill>
                <a:latin typeface="Symbol" pitchFamily="16" charset="2"/>
                <a:ea typeface="DejaVu LGC Sans" charset="0"/>
                <a:cs typeface="DejaVu LGC Sans" charset="0"/>
              </a:rPr>
              <a:t></a:t>
            </a:r>
            <a:r>
              <a:rPr lang="en-GB" smtClean="0">
                <a:solidFill>
                  <a:srgbClr val="333399"/>
                </a:solidFill>
                <a:ea typeface="DejaVu LGC Sans" charset="0"/>
                <a:cs typeface="DejaVu LGC Sans" charset="0"/>
              </a:rPr>
              <a:t>2/ndf = 1.24 (PC 158 GeV)</a:t>
            </a:r>
            <a:r>
              <a:rPr lang="en-GB" smtClean="0">
                <a:solidFill>
                  <a:srgbClr val="333399"/>
                </a:solidFill>
                <a:cs typeface="Times New Roman" pitchFamily="16" charset="0"/>
              </a:rPr>
              <a:t>‏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333399"/>
                </a:solidFill>
                <a:ea typeface="DejaVu LGC Sans" charset="0"/>
                <a:cs typeface="DejaVu LGC Sans" charset="0"/>
              </a:rPr>
              <a:t>VT scartati a 400 GeV </a:t>
            </a:r>
            <a:r>
              <a:rPr lang="en-GB" smtClean="0">
                <a:solidFill>
                  <a:srgbClr val="333399"/>
                </a:solidFill>
                <a:latin typeface="Wingdings" charset="2"/>
                <a:ea typeface="DejaVu LGC Sans" charset="0"/>
                <a:cs typeface="DejaVu LGC Sans" charset="0"/>
              </a:rPr>
              <a:t></a:t>
            </a:r>
            <a:r>
              <a:rPr lang="en-GB" smtClean="0">
                <a:solidFill>
                  <a:srgbClr val="333399"/>
                </a:solidFill>
                <a:ea typeface="DejaVu LGC Sans" charset="0"/>
                <a:cs typeface="DejaVu LGC Sans" charset="0"/>
              </a:rPr>
              <a:t>7300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mtClean="0">
              <a:solidFill>
                <a:srgbClr val="333399"/>
              </a:solidFill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8EB42C-BF6C-498D-AEAA-98ED612338D4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48644" y="9408982"/>
            <a:ext cx="2942710" cy="49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349C87-AB4B-421C-9BB3-E291D748338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32417" y="742949"/>
            <a:ext cx="4529667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2" y="4705352"/>
            <a:ext cx="5432454" cy="4555729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2907A8-4CB4-417D-9F1C-802A2CCE20BD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48644" y="9408982"/>
            <a:ext cx="2942710" cy="49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7A8945-B054-46F4-84F5-C79F58AC8D2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32417" y="742949"/>
            <a:ext cx="4529667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2" y="4705352"/>
            <a:ext cx="5432454" cy="4555729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746A7C-1FDB-41D6-9C40-E40129C7948F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48644" y="9408982"/>
            <a:ext cx="2942710" cy="49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FE16996-25CD-43EE-A700-CDC1121E2C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32417" y="742949"/>
            <a:ext cx="4529667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2" y="4705352"/>
            <a:ext cx="5432454" cy="4555729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Charmoniun</a:t>
            </a:r>
            <a:r>
              <a:rPr lang="en-US" baseline="0" dirty="0" smtClean="0"/>
              <a:t> production and in particular J/Psi production is the main probe that has been studied at the CERN SPS.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25FA0-C10B-49AE-9A79-74A546F363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25FA0-C10B-49AE-9A79-74A546F363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B65BD1-2B2F-422B-A8E6-45E2CE4A598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48644" y="9408981"/>
            <a:ext cx="2942710" cy="49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EBE75-538C-4971-A9FD-3A85ADDAE55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32417" y="742950"/>
            <a:ext cx="4529667" cy="3714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1" y="4705350"/>
            <a:ext cx="5432454" cy="4555729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EPS as an upper limit for shadowing effects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B33B6-7CC2-49E9-9B88-128ACA59FC4B}" type="slidenum">
              <a:rPr lang="en-US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Nuclear effects scale with L…Se uso solo pA PC point: 8% error. Con SU 3%. Differenza slopes 0.3 sigma</a:t>
            </a:r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4EFC3-EFD7-4CCB-A465-8DD5CF0F5BBE}" type="slidenum">
              <a:rPr lang="en-US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Banda blu-&gt; errore su sigma e normalizzazione (1 sigma)</a:t>
            </a: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4496D-7695-44F9-8BB2-A26E0D956B28}" type="slidenum">
              <a:rPr lang="en-US"/>
              <a:pPr/>
              <a:t>25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Ratio measured over expected</a:t>
            </a: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25FA0-C10B-49AE-9A79-74A546F363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FD629-84AD-4A0F-AAF6-78F89B48E7EC}" type="slidenum">
              <a:rPr lang="it-IT"/>
              <a:pPr/>
              <a:t>31</a:t>
            </a:fld>
            <a:endParaRPr lang="it-IT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3000" cy="37147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972"/>
            <a:ext cx="5435600" cy="4455835"/>
          </a:xfrm>
        </p:spPr>
        <p:txBody>
          <a:bodyPr lIns="88911" tIns="44455" rIns="88911" bIns="44455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CCC4-6251-4532-8032-6D03B5A5401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CD70A-F9DB-4AF7-BB28-64A0509038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1C78-1105-4636-961F-61B1FB3865C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A207-C5F0-4904-9B82-6F2FBF66E0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2DC33-90F7-4390-8301-EC546F899E3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97DCA-9557-4E72-8A8F-0036433E67F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800F-74A0-41A4-A9CF-48602D96DD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11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F9C9CB-BC2C-4894-8DD4-7627463E62E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F1AE8-0CB1-41F3-A386-11B438EB620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E9D94-92BF-41D6-9260-44CBCB8C10B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442D-548E-442B-955E-88621D24202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57FFBF5-C8DB-4EFC-8FB4-D7610B80568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harmonium</a:t>
            </a:r>
            <a:r>
              <a:rPr lang="en-US" sz="2800" dirty="0" smtClean="0"/>
              <a:t> (and Open-Charm) production</a:t>
            </a:r>
            <a:br>
              <a:rPr lang="en-US" sz="2800" dirty="0" smtClean="0"/>
            </a:br>
            <a:r>
              <a:rPr lang="en-US" sz="2800" dirty="0" smtClean="0"/>
              <a:t>at </a:t>
            </a:r>
            <a:r>
              <a:rPr lang="en-US" sz="2800" dirty="0"/>
              <a:t>the CERN- SPS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3514" y="1600200"/>
            <a:ext cx="8376973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P. </a:t>
            </a:r>
            <a:r>
              <a:rPr lang="en-US" dirty="0" err="1" smtClean="0"/>
              <a:t>Cortese</a:t>
            </a:r>
            <a:endParaRPr lang="en-US" dirty="0" smtClean="0"/>
          </a:p>
          <a:p>
            <a:pPr algn="ctr"/>
            <a:r>
              <a:rPr lang="en-US" dirty="0" err="1" smtClean="0"/>
              <a:t>Universit</a:t>
            </a:r>
            <a:r>
              <a:rPr lang="it-IT" dirty="0" smtClean="0"/>
              <a:t>à del Piemonte Orientale and </a:t>
            </a:r>
            <a:r>
              <a:rPr lang="en-US" dirty="0" smtClean="0"/>
              <a:t>INFN</a:t>
            </a:r>
            <a:r>
              <a:rPr lang="it-IT" dirty="0" smtClean="0"/>
              <a:t> – Alessandria, Italy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NA60 Collaboration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International Workshop on Heavy Quark Production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 Heavy-ion Collisions / January 4-6, 2011</a:t>
            </a:r>
          </a:p>
          <a:p>
            <a:pPr algn="ctr"/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5089525"/>
            <a:ext cx="880574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Introduction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Charmonium</a:t>
            </a:r>
            <a:r>
              <a:rPr lang="en-US" dirty="0"/>
              <a:t> suppression in p-A and A-A </a:t>
            </a:r>
            <a:r>
              <a:rPr lang="en-US" dirty="0" smtClean="0"/>
              <a:t>collisions</a:t>
            </a:r>
          </a:p>
          <a:p>
            <a:pPr>
              <a:buFontTx/>
              <a:buChar char="•"/>
            </a:pPr>
            <a:r>
              <a:rPr lang="en-US" dirty="0" smtClean="0"/>
              <a:t> NA60 results on thermal </a:t>
            </a:r>
            <a:r>
              <a:rPr lang="en-US" dirty="0" err="1" smtClean="0"/>
              <a:t>dileptons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Preliminary results on the A-dependence of the open charm </a:t>
            </a:r>
            <a:r>
              <a:rPr lang="en-US" dirty="0" smtClean="0"/>
              <a:t>yield</a:t>
            </a:r>
            <a:endParaRPr lang="en-US" dirty="0"/>
          </a:p>
        </p:txBody>
      </p:sp>
      <p:pic>
        <p:nvPicPr>
          <p:cNvPr id="5" name="Immagine 4" descr="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21" y="3990975"/>
            <a:ext cx="2652220" cy="80962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with lower energy data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89100"/>
            <a:ext cx="42100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o 7"/>
          <p:cNvGrpSpPr/>
          <p:nvPr/>
        </p:nvGrpSpPr>
        <p:grpSpPr>
          <a:xfrm>
            <a:off x="152400" y="1676400"/>
            <a:ext cx="4216400" cy="4184650"/>
            <a:chOff x="152400" y="1066800"/>
            <a:chExt cx="4216400" cy="4184650"/>
          </a:xfrm>
        </p:grpSpPr>
        <p:grpSp>
          <p:nvGrpSpPr>
            <p:cNvPr id="6" name="Gruppo 5"/>
            <p:cNvGrpSpPr/>
            <p:nvPr/>
          </p:nvGrpSpPr>
          <p:grpSpPr>
            <a:xfrm>
              <a:off x="152400" y="1066800"/>
              <a:ext cx="4216400" cy="4184650"/>
              <a:chOff x="152400" y="1066800"/>
              <a:chExt cx="4216400" cy="4184650"/>
            </a:xfrm>
          </p:grpSpPr>
          <p:pic>
            <p:nvPicPr>
              <p:cNvPr id="24577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" y="1066800"/>
                <a:ext cx="4216400" cy="418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Rettangolo 4"/>
              <p:cNvSpPr/>
              <p:nvPr/>
            </p:nvSpPr>
            <p:spPr bwMode="auto">
              <a:xfrm>
                <a:off x="156025" y="5054876"/>
                <a:ext cx="756000" cy="18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ttangolo 6"/>
            <p:cNvSpPr/>
            <p:nvPr/>
          </p:nvSpPr>
          <p:spPr bwMode="auto">
            <a:xfrm>
              <a:off x="156025" y="5054876"/>
              <a:ext cx="756000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76200" y="594056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p-A data at lower energy are compatible (large errors!)</a:t>
            </a:r>
          </a:p>
          <a:p>
            <a:pPr algn="r"/>
            <a:r>
              <a:rPr lang="en-US" dirty="0" smtClean="0"/>
              <a:t>Could also assume that only CNM effects are present in S-U 200 </a:t>
            </a:r>
            <a:r>
              <a:rPr lang="en-US" dirty="0" err="1" smtClean="0"/>
              <a:t>GeV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503" y="609600"/>
            <a:ext cx="8699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Estimate the normalization of CNM reference at 158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 To do this had to assume that CNM effects do not depend 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   energy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 bwMode="auto">
          <a:xfrm rot="5400000" flipH="1" flipV="1">
            <a:off x="-228600" y="4953000"/>
            <a:ext cx="1752600" cy="381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 rot="16200000" flipV="1">
            <a:off x="7353300" y="5372100"/>
            <a:ext cx="1143000" cy="609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Extrapolating to A-A</a:t>
            </a:r>
            <a:endParaRPr lang="it-IT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316037"/>
            <a:ext cx="84597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828800" y="1651337"/>
            <a:ext cx="240655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…in p-A collisions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762000"/>
            <a:ext cx="6510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energy independence of CNM effects…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43600" y="1600200"/>
            <a:ext cx="25907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…in p-A collisions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no hot-nuclear matter effects in S-U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 bwMode="auto">
          <a:xfrm rot="16200000">
            <a:off x="1921401" y="5622399"/>
            <a:ext cx="1066800" cy="79480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19400" y="5943600"/>
            <a:ext cx="5070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error but minimal assumptions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J/</a:t>
            </a:r>
            <a:r>
              <a:rPr lang="el-GR" dirty="0" smtClean="0"/>
              <a:t>ψ</a:t>
            </a:r>
            <a:r>
              <a:rPr lang="en-US" dirty="0" smtClean="0"/>
              <a:t> suppression</a:t>
            </a:r>
            <a:endParaRPr lang="it-IT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8872"/>
            <a:ext cx="4876801" cy="4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4953000" y="1932325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Peripheral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collisions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Compatible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</a:p>
          <a:p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FFFF00"/>
                </a:solidFill>
              </a:rPr>
              <a:t>Mid–centrality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Departure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FFFF00"/>
                </a:solidFill>
              </a:rPr>
              <a:t>Central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collisions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No </a:t>
            </a:r>
            <a:r>
              <a:rPr lang="it-IT" dirty="0" err="1" smtClean="0">
                <a:solidFill>
                  <a:srgbClr val="FFFF00"/>
                </a:solidFill>
              </a:rPr>
              <a:t>saturation</a:t>
            </a:r>
            <a:r>
              <a:rPr lang="it-IT" dirty="0" smtClean="0"/>
              <a:t> at high </a:t>
            </a:r>
          </a:p>
          <a:p>
            <a:r>
              <a:rPr lang="it-IT" dirty="0" err="1" smtClean="0"/>
              <a:t>centralities</a:t>
            </a:r>
            <a:r>
              <a:rPr lang="it-IT" dirty="0" smtClean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1000" y="609600"/>
            <a:ext cx="7626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</a:t>
            </a:r>
            <a:r>
              <a:rPr lang="it-IT" baseline="-25000" dirty="0" err="1" smtClean="0"/>
              <a:t>µµ</a:t>
            </a:r>
            <a:r>
              <a:rPr lang="el-GR" dirty="0" smtClean="0"/>
              <a:t>σ(</a:t>
            </a:r>
            <a:r>
              <a:rPr lang="it-IT" dirty="0" smtClean="0"/>
              <a:t>J/</a:t>
            </a:r>
            <a:r>
              <a:rPr lang="el-GR" dirty="0" smtClean="0"/>
              <a:t>ψ)/σ(</a:t>
            </a:r>
            <a:r>
              <a:rPr lang="it-IT" dirty="0" smtClean="0"/>
              <a:t>DY 2.9-4.5) </a:t>
            </a:r>
            <a:r>
              <a:rPr lang="it-IT" dirty="0" err="1" smtClean="0">
                <a:solidFill>
                  <a:srgbClr val="FFFF00"/>
                </a:solidFill>
              </a:rPr>
              <a:t>Pb-Pb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results</a:t>
            </a:r>
            <a:r>
              <a:rPr lang="it-IT" dirty="0" smtClean="0">
                <a:solidFill>
                  <a:srgbClr val="FFFF00"/>
                </a:solidFill>
              </a:rPr>
              <a:t> do </a:t>
            </a:r>
            <a:r>
              <a:rPr lang="it-IT" dirty="0" err="1" smtClean="0">
                <a:solidFill>
                  <a:srgbClr val="FFFF00"/>
                </a:solidFill>
              </a:rPr>
              <a:t>not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follow</a:t>
            </a:r>
            <a:r>
              <a:rPr lang="it-IT" dirty="0" smtClean="0">
                <a:solidFill>
                  <a:srgbClr val="FFFF00"/>
                </a:solidFill>
              </a:rPr>
              <a:t> the 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normal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absorption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extrapolated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p-A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/>
          <a:lstStyle/>
          <a:p>
            <a:r>
              <a:rPr lang="en-US" dirty="0" smtClean="0"/>
              <a:t>Other centrality estimators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355600" y="914400"/>
            <a:ext cx="8432800" cy="4265612"/>
            <a:chOff x="355600" y="1296988"/>
            <a:chExt cx="8432800" cy="4265612"/>
          </a:xfrm>
        </p:grpSpPr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5600" y="1296988"/>
              <a:ext cx="8432800" cy="426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ttangolo 3"/>
            <p:cNvSpPr/>
            <p:nvPr/>
          </p:nvSpPr>
          <p:spPr bwMode="auto">
            <a:xfrm>
              <a:off x="357193" y="5382600"/>
              <a:ext cx="756000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81001" y="5486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Same behavior is observed </a:t>
            </a:r>
            <a:r>
              <a:rPr lang="en-US" dirty="0" smtClean="0"/>
              <a:t>using charged particle multiplicity or zero degree energy as centrality estimators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</a:t>
            </a:r>
            <a:r>
              <a:rPr lang="en-US" dirty="0" smtClean="0"/>
              <a:t>’ production</a:t>
            </a:r>
            <a:endParaRPr lang="it-IT" dirty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276" y="2137634"/>
            <a:ext cx="3733800" cy="36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28" y="2134717"/>
            <a:ext cx="3785544" cy="37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304800" y="457200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p-A: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path in nuclei </a:t>
            </a:r>
            <a:r>
              <a:rPr lang="en-US" smtClean="0">
                <a:solidFill>
                  <a:srgbClr val="FFFF00"/>
                </a:solidFill>
                <a:sym typeface="Wingdings"/>
              </a:rPr>
              <a:t>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possibility </a:t>
            </a:r>
            <a:r>
              <a:rPr lang="en-US" dirty="0" smtClean="0"/>
              <a:t>to constrain the </a:t>
            </a:r>
            <a:r>
              <a:rPr lang="en-US" dirty="0" smtClean="0">
                <a:solidFill>
                  <a:srgbClr val="FFFF00"/>
                </a:solidFill>
              </a:rPr>
              <a:t>production mechanisms</a:t>
            </a:r>
          </a:p>
          <a:p>
            <a:endParaRPr lang="en-US" dirty="0" smtClean="0"/>
          </a:p>
          <a:p>
            <a:r>
              <a:rPr lang="en-US" dirty="0" smtClean="0"/>
              <a:t>A-A: different </a:t>
            </a:r>
            <a:r>
              <a:rPr lang="en-US" dirty="0" smtClean="0">
                <a:solidFill>
                  <a:srgbClr val="FFFF00"/>
                </a:solidFill>
              </a:rPr>
              <a:t>binding energy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sensitivity to </a:t>
            </a:r>
            <a:r>
              <a:rPr lang="en-US" dirty="0" smtClean="0">
                <a:solidFill>
                  <a:srgbClr val="FFFF00"/>
                </a:solidFill>
              </a:rPr>
              <a:t>temperature</a:t>
            </a:r>
            <a:r>
              <a:rPr lang="en-US" dirty="0" smtClean="0"/>
              <a:t> of plasma or </a:t>
            </a:r>
            <a:r>
              <a:rPr lang="en-US" dirty="0" err="1" smtClean="0"/>
              <a:t>hadronic</a:t>
            </a:r>
            <a:r>
              <a:rPr lang="en-US" dirty="0" smtClean="0"/>
              <a:t> soup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8600" y="5867400"/>
            <a:ext cx="366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Higher absorption for </a:t>
            </a:r>
            <a:r>
              <a:rPr lang="el-GR" dirty="0" smtClean="0">
                <a:solidFill>
                  <a:srgbClr val="FFFF00"/>
                </a:solidFill>
              </a:rPr>
              <a:t>ψ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</a:p>
          <a:p>
            <a:r>
              <a:rPr lang="en-US" dirty="0" smtClean="0"/>
              <a:t>Confirms E866 observation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</a:t>
            </a:r>
            <a:r>
              <a:rPr lang="en-US" dirty="0" smtClean="0"/>
              <a:t>’ production in p-A and A-A</a:t>
            </a:r>
            <a:endParaRPr lang="it-IT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1" y="1025677"/>
            <a:ext cx="4878019" cy="483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953000" y="914400"/>
            <a:ext cx="4114801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Suppression in p-A extrapolated to A-B </a:t>
            </a:r>
            <a:r>
              <a:rPr lang="en-US" dirty="0" smtClean="0">
                <a:solidFill>
                  <a:srgbClr val="FFFF00"/>
                </a:solidFill>
              </a:rPr>
              <a:t>assuming energy independence of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FFFF00"/>
                </a:solidFill>
                <a:sym typeface="Symbol"/>
              </a:rPr>
              <a:t>abs</a:t>
            </a:r>
            <a:endParaRPr lang="it-IT" baseline="-25000" dirty="0" smtClean="0">
              <a:solidFill>
                <a:srgbClr val="FFFF00"/>
              </a:solidFill>
            </a:endParaRP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FFFF00"/>
                </a:solidFill>
              </a:rPr>
              <a:t>Different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behaviour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between</a:t>
            </a:r>
            <a:r>
              <a:rPr lang="it-IT" dirty="0" smtClean="0">
                <a:solidFill>
                  <a:srgbClr val="FFFF00"/>
                </a:solidFill>
              </a:rPr>
              <a:t> p-A and A-B 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collisions</a:t>
            </a:r>
            <a:endParaRPr lang="it-IT" dirty="0" smtClean="0"/>
          </a:p>
          <a:p>
            <a:endParaRPr lang="en-US" dirty="0" smtClean="0"/>
          </a:p>
          <a:p>
            <a:endParaRPr lang="it-IT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Independently from assumptions on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B050"/>
                </a:solidFill>
                <a:sym typeface="Symbol"/>
              </a:rPr>
              <a:t>abs</a:t>
            </a:r>
          </a:p>
          <a:p>
            <a:endParaRPr lang="en-US" baseline="-25000" dirty="0" smtClean="0">
              <a:solidFill>
                <a:srgbClr val="00B050"/>
              </a:solidFill>
              <a:sym typeface="Symbol"/>
            </a:endParaRPr>
          </a:p>
          <a:p>
            <a:r>
              <a:rPr lang="it-IT" dirty="0" err="1" smtClean="0">
                <a:solidFill>
                  <a:srgbClr val="FFFF00"/>
                </a:solidFill>
              </a:rPr>
              <a:t>Stronger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ψ’ </a:t>
            </a:r>
            <a:r>
              <a:rPr lang="it-IT" dirty="0" err="1" smtClean="0">
                <a:solidFill>
                  <a:srgbClr val="FFFF00"/>
                </a:solidFill>
              </a:rPr>
              <a:t>absorption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peripheral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central</a:t>
            </a:r>
            <a:r>
              <a:rPr lang="it-IT" dirty="0" smtClean="0"/>
              <a:t> A-B </a:t>
            </a:r>
          </a:p>
          <a:p>
            <a:r>
              <a:rPr lang="it-IT" dirty="0" err="1" smtClean="0"/>
              <a:t>interactions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el-GR" dirty="0" smtClean="0"/>
              <a:t>ψ’ </a:t>
            </a:r>
            <a:r>
              <a:rPr lang="it-IT" dirty="0" err="1" smtClean="0"/>
              <a:t>suppression</a:t>
            </a:r>
            <a:r>
              <a:rPr lang="it-IT" dirty="0" smtClean="0"/>
              <a:t> in </a:t>
            </a:r>
            <a:r>
              <a:rPr lang="it-IT" dirty="0" smtClean="0">
                <a:solidFill>
                  <a:srgbClr val="FFFF00"/>
                </a:solidFill>
              </a:rPr>
              <a:t>S-U</a:t>
            </a:r>
            <a:r>
              <a:rPr lang="it-IT" dirty="0" smtClean="0"/>
              <a:t> </a:t>
            </a:r>
            <a:r>
              <a:rPr lang="it-IT" dirty="0" err="1" smtClean="0"/>
              <a:t>collisions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FF00"/>
                </a:solidFill>
              </a:rPr>
              <a:t>compatible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with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Pb-Pb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dirty="0"/>
              <a:t>The NA60 experiment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0013" y="838200"/>
            <a:ext cx="88915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NA60, the </a:t>
            </a:r>
            <a:r>
              <a:rPr lang="en-US" dirty="0">
                <a:solidFill>
                  <a:srgbClr val="FFFF00"/>
                </a:solidFill>
              </a:rPr>
              <a:t>third generation experiment</a:t>
            </a:r>
            <a:r>
              <a:rPr lang="en-US" dirty="0"/>
              <a:t> studying </a:t>
            </a:r>
            <a:r>
              <a:rPr lang="en-US" dirty="0" smtClean="0"/>
              <a:t>the production of </a:t>
            </a:r>
            <a:r>
              <a:rPr lang="en-US" dirty="0" err="1" smtClean="0"/>
              <a:t>muon</a:t>
            </a:r>
            <a:r>
              <a:rPr lang="en-US" dirty="0" smtClean="0"/>
              <a:t> pairs at </a:t>
            </a:r>
            <a:r>
              <a:rPr lang="en-US" dirty="0"/>
              <a:t>the CERN SPS</a:t>
            </a:r>
          </a:p>
        </p:txBody>
      </p:sp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4186238" y="1695450"/>
            <a:ext cx="4922837" cy="3173413"/>
            <a:chOff x="2637" y="572"/>
            <a:chExt cx="3101" cy="1999"/>
          </a:xfrm>
        </p:grpSpPr>
        <p:grpSp>
          <p:nvGrpSpPr>
            <p:cNvPr id="19521" name="Group 65"/>
            <p:cNvGrpSpPr>
              <a:grpSpLocks/>
            </p:cNvGrpSpPr>
            <p:nvPr/>
          </p:nvGrpSpPr>
          <p:grpSpPr bwMode="auto">
            <a:xfrm>
              <a:off x="2637" y="1117"/>
              <a:ext cx="998" cy="1088"/>
              <a:chOff x="2517" y="981"/>
              <a:chExt cx="998" cy="1088"/>
            </a:xfrm>
          </p:grpSpPr>
          <p:sp>
            <p:nvSpPr>
              <p:cNvPr id="19522" name="Rectangle 66"/>
              <p:cNvSpPr>
                <a:spLocks noChangeArrowheads="1"/>
              </p:cNvSpPr>
              <p:nvPr/>
            </p:nvSpPr>
            <p:spPr bwMode="auto">
              <a:xfrm>
                <a:off x="2517" y="1888"/>
                <a:ext cx="942" cy="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eaLnBrk="0" hangingPunct="0"/>
                <a:r>
                  <a:rPr lang="en-US" sz="1600">
                    <a:latin typeface="Arial" pitchFamily="34" charset="0"/>
                  </a:rPr>
                  <a:t>hadron absorber</a:t>
                </a:r>
              </a:p>
            </p:txBody>
          </p:sp>
          <p:sp>
            <p:nvSpPr>
              <p:cNvPr id="19523" name="Rectangle 67"/>
              <p:cNvSpPr>
                <a:spLocks noChangeArrowheads="1"/>
              </p:cNvSpPr>
              <p:nvPr/>
            </p:nvSpPr>
            <p:spPr bwMode="auto">
              <a:xfrm>
                <a:off x="2517" y="981"/>
                <a:ext cx="998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3635" y="1026"/>
              <a:ext cx="2087" cy="10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9525" name="Group 69"/>
            <p:cNvGrpSpPr>
              <a:grpSpLocks/>
            </p:cNvGrpSpPr>
            <p:nvPr/>
          </p:nvGrpSpPr>
          <p:grpSpPr bwMode="auto">
            <a:xfrm>
              <a:off x="3680" y="981"/>
              <a:ext cx="2058" cy="1182"/>
              <a:chOff x="278" y="2160"/>
              <a:chExt cx="2421" cy="1286"/>
            </a:xfrm>
          </p:grpSpPr>
          <p:pic>
            <p:nvPicPr>
              <p:cNvPr id="19526" name="Picture 70" descr="spectromet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grayscl/>
              </a:blip>
              <a:srcRect l="29758" t="24597" r="54834" b="28035"/>
              <a:stretch>
                <a:fillRect/>
              </a:stretch>
            </p:blipFill>
            <p:spPr bwMode="auto">
              <a:xfrm>
                <a:off x="278" y="2299"/>
                <a:ext cx="652" cy="1008"/>
              </a:xfrm>
              <a:prstGeom prst="rect">
                <a:avLst/>
              </a:prstGeom>
              <a:noFill/>
            </p:spPr>
          </p:pic>
          <p:grpSp>
            <p:nvGrpSpPr>
              <p:cNvPr id="19527" name="Group 71"/>
              <p:cNvGrpSpPr>
                <a:grpSpLocks/>
              </p:cNvGrpSpPr>
              <p:nvPr/>
            </p:nvGrpSpPr>
            <p:grpSpPr bwMode="auto">
              <a:xfrm>
                <a:off x="1261" y="2160"/>
                <a:ext cx="1438" cy="1286"/>
                <a:chOff x="1261" y="2160"/>
                <a:chExt cx="1438" cy="1286"/>
              </a:xfrm>
            </p:grpSpPr>
            <p:pic>
              <p:nvPicPr>
                <p:cNvPr id="19528" name="Picture 72" descr="spectrometer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</a:blip>
                <a:srcRect l="72324" t="9654" r="9653" b="13092"/>
                <a:stretch>
                  <a:fillRect/>
                </a:stretch>
              </p:blipFill>
              <p:spPr bwMode="auto">
                <a:xfrm>
                  <a:off x="1261" y="2264"/>
                  <a:ext cx="774" cy="10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529" name="Picture 73" descr="spectrometer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</a:blip>
                <a:srcRect l="76096" t="9654" r="19690" b="13092"/>
                <a:stretch>
                  <a:fillRect/>
                </a:stretch>
              </p:blipFill>
              <p:spPr bwMode="auto">
                <a:xfrm flipH="1">
                  <a:off x="2155" y="2160"/>
                  <a:ext cx="181" cy="12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530" name="Picture 74" descr="spectrometer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</a:blip>
                <a:srcRect l="72324" t="9654" r="23904" b="13092"/>
                <a:stretch>
                  <a:fillRect/>
                </a:stretch>
              </p:blipFill>
              <p:spPr bwMode="auto">
                <a:xfrm flipH="1">
                  <a:off x="2537" y="2160"/>
                  <a:ext cx="162" cy="1286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9531" name="Group 75"/>
            <p:cNvGrpSpPr>
              <a:grpSpLocks/>
            </p:cNvGrpSpPr>
            <p:nvPr/>
          </p:nvGrpSpPr>
          <p:grpSpPr bwMode="auto">
            <a:xfrm>
              <a:off x="4830" y="2109"/>
              <a:ext cx="749" cy="462"/>
              <a:chOff x="4830" y="2109"/>
              <a:chExt cx="749" cy="462"/>
            </a:xfrm>
          </p:grpSpPr>
          <p:sp>
            <p:nvSpPr>
              <p:cNvPr id="19532" name="Line 76"/>
              <p:cNvSpPr>
                <a:spLocks noChangeShapeType="1"/>
              </p:cNvSpPr>
              <p:nvPr/>
            </p:nvSpPr>
            <p:spPr bwMode="auto">
              <a:xfrm>
                <a:off x="4830" y="2256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E7EC1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9533" name="Text Box 77"/>
              <p:cNvSpPr txBox="1">
                <a:spLocks noChangeArrowheads="1"/>
              </p:cNvSpPr>
              <p:nvPr/>
            </p:nvSpPr>
            <p:spPr bwMode="auto">
              <a:xfrm>
                <a:off x="5014" y="2109"/>
                <a:ext cx="5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Ctr="1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E7EC10"/>
                    </a:solidFill>
                  </a:rPr>
                  <a:t>Muon</a:t>
                </a:r>
              </a:p>
            </p:txBody>
          </p:sp>
          <p:sp>
            <p:nvSpPr>
              <p:cNvPr id="19534" name="Line 78"/>
              <p:cNvSpPr>
                <a:spLocks noChangeShapeType="1"/>
              </p:cNvSpPr>
              <p:nvPr/>
            </p:nvSpPr>
            <p:spPr bwMode="auto">
              <a:xfrm>
                <a:off x="4830" y="2462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9535" name="Text Box 79"/>
              <p:cNvSpPr txBox="1">
                <a:spLocks noChangeArrowheads="1"/>
              </p:cNvSpPr>
              <p:nvPr/>
            </p:nvSpPr>
            <p:spPr bwMode="auto">
              <a:xfrm>
                <a:off x="5012" y="2321"/>
                <a:ext cx="5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Ctr="1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9900"/>
                    </a:solidFill>
                  </a:rPr>
                  <a:t>Other</a:t>
                </a:r>
              </a:p>
            </p:txBody>
          </p:sp>
        </p:grpSp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134" y="572"/>
              <a:ext cx="702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00"/>
                <a:t>and tracking</a:t>
              </a:r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3136" y="572"/>
              <a:ext cx="74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800"/>
                <a:t>Muon trigger</a:t>
              </a:r>
            </a:p>
          </p:txBody>
        </p:sp>
        <p:sp>
          <p:nvSpPr>
            <p:cNvPr id="19538" name="Rectangle 82"/>
            <p:cNvSpPr>
              <a:spLocks noChangeArrowheads="1"/>
            </p:cNvSpPr>
            <p:nvPr/>
          </p:nvSpPr>
          <p:spPr bwMode="auto">
            <a:xfrm>
              <a:off x="4317" y="1027"/>
              <a:ext cx="236" cy="1094"/>
            </a:xfrm>
            <a:prstGeom prst="rect">
              <a:avLst/>
            </a:prstGeom>
            <a:pattFill prst="pct90">
              <a:fgClr>
                <a:schemeClr val="accent1">
                  <a:alpha val="10001"/>
                </a:schemeClr>
              </a:fgClr>
              <a:bgClr>
                <a:srgbClr val="FFFFFF">
                  <a:alpha val="10001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r>
                <a:rPr lang="en-US" sz="1600">
                  <a:latin typeface="Arial" pitchFamily="34" charset="0"/>
                </a:rPr>
                <a:t>magnetic field</a:t>
              </a:r>
            </a:p>
          </p:txBody>
        </p:sp>
        <p:pic>
          <p:nvPicPr>
            <p:cNvPr id="19539" name="Picture 83" descr="spectro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 contrast="42000"/>
              <a:grayscl/>
            </a:blip>
            <a:srcRect l="72324" t="9654" r="23239" b="13092"/>
            <a:stretch>
              <a:fillRect/>
            </a:stretch>
          </p:blipFill>
          <p:spPr bwMode="auto">
            <a:xfrm>
              <a:off x="4515" y="1076"/>
              <a:ext cx="162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40" name="Picture 84" descr="spectrome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 contrast="42000"/>
              <a:grayscl/>
            </a:blip>
            <a:srcRect l="23904" t="9654" r="72324" b="13092"/>
            <a:stretch>
              <a:fillRect/>
            </a:stretch>
          </p:blipFill>
          <p:spPr bwMode="auto">
            <a:xfrm>
              <a:off x="5600" y="979"/>
              <a:ext cx="138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41" name="Picture 85" descr="spectro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/>
              <a:grayscl/>
            </a:blip>
            <a:srcRect l="30147" t="24597" r="67683" b="28035"/>
            <a:stretch>
              <a:fillRect/>
            </a:stretch>
          </p:blipFill>
          <p:spPr bwMode="auto">
            <a:xfrm>
              <a:off x="3696" y="1110"/>
              <a:ext cx="78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42" name="Picture 86" descr="spectro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/>
              <a:grayscl/>
            </a:blip>
            <a:srcRect l="41495" t="24597" r="56364" b="28035"/>
            <a:stretch>
              <a:fillRect/>
            </a:stretch>
          </p:blipFill>
          <p:spPr bwMode="auto">
            <a:xfrm>
              <a:off x="4101" y="1107"/>
              <a:ext cx="77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543" name="Group 87"/>
            <p:cNvGrpSpPr>
              <a:grpSpLocks/>
            </p:cNvGrpSpPr>
            <p:nvPr/>
          </p:nvGrpSpPr>
          <p:grpSpPr bwMode="auto">
            <a:xfrm>
              <a:off x="4542" y="1253"/>
              <a:ext cx="1180" cy="651"/>
              <a:chOff x="4422" y="1117"/>
              <a:chExt cx="1089" cy="651"/>
            </a:xfrm>
          </p:grpSpPr>
          <p:sp>
            <p:nvSpPr>
              <p:cNvPr id="19544" name="Line 88"/>
              <p:cNvSpPr>
                <a:spLocks noChangeShapeType="1"/>
              </p:cNvSpPr>
              <p:nvPr/>
            </p:nvSpPr>
            <p:spPr bwMode="auto">
              <a:xfrm flipH="1" flipV="1">
                <a:off x="4426" y="1117"/>
                <a:ext cx="1085" cy="42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9545" name="Line 89"/>
              <p:cNvSpPr>
                <a:spLocks noChangeShapeType="1"/>
              </p:cNvSpPr>
              <p:nvPr/>
            </p:nvSpPr>
            <p:spPr bwMode="auto">
              <a:xfrm flipH="1">
                <a:off x="4422" y="1616"/>
                <a:ext cx="1089" cy="152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19546" name="Group 90"/>
            <p:cNvGrpSpPr>
              <a:grpSpLocks/>
            </p:cNvGrpSpPr>
            <p:nvPr/>
          </p:nvGrpSpPr>
          <p:grpSpPr bwMode="auto">
            <a:xfrm>
              <a:off x="3635" y="1249"/>
              <a:ext cx="680" cy="646"/>
              <a:chOff x="3515" y="1113"/>
              <a:chExt cx="726" cy="646"/>
            </a:xfrm>
          </p:grpSpPr>
          <p:sp>
            <p:nvSpPr>
              <p:cNvPr id="19547" name="Line 91"/>
              <p:cNvSpPr>
                <a:spLocks noChangeShapeType="1"/>
              </p:cNvSpPr>
              <p:nvPr/>
            </p:nvSpPr>
            <p:spPr bwMode="auto">
              <a:xfrm flipH="1">
                <a:off x="3515" y="1113"/>
                <a:ext cx="723" cy="67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9548" name="Line 92"/>
              <p:cNvSpPr>
                <a:spLocks noChangeShapeType="1"/>
              </p:cNvSpPr>
              <p:nvPr/>
            </p:nvSpPr>
            <p:spPr bwMode="auto">
              <a:xfrm flipH="1" flipV="1">
                <a:off x="3515" y="1692"/>
                <a:ext cx="726" cy="67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5414" y="1026"/>
              <a:ext cx="181" cy="1094"/>
            </a:xfrm>
            <a:prstGeom prst="rect">
              <a:avLst/>
            </a:prstGeom>
            <a:pattFill prst="pct90">
              <a:fgClr>
                <a:schemeClr val="accent1">
                  <a:alpha val="82001"/>
                </a:schemeClr>
              </a:fgClr>
              <a:bgClr>
                <a:srgbClr val="FFFFFF">
                  <a:alpha val="82001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r>
                <a:rPr lang="en-US" sz="1600">
                  <a:latin typeface="Arial" pitchFamily="34" charset="0"/>
                </a:rPr>
                <a:t>Iron wall</a:t>
              </a:r>
            </a:p>
          </p:txBody>
        </p:sp>
      </p:grpSp>
      <p:grpSp>
        <p:nvGrpSpPr>
          <p:cNvPr id="19550" name="Group 94"/>
          <p:cNvGrpSpPr>
            <a:grpSpLocks/>
          </p:cNvGrpSpPr>
          <p:nvPr/>
        </p:nvGrpSpPr>
        <p:grpSpPr bwMode="auto">
          <a:xfrm>
            <a:off x="4351338" y="2827338"/>
            <a:ext cx="1771650" cy="911225"/>
            <a:chOff x="2900" y="1716"/>
            <a:chExt cx="1117" cy="527"/>
          </a:xfrm>
        </p:grpSpPr>
        <p:sp>
          <p:nvSpPr>
            <p:cNvPr id="19551" name="Freeform 95"/>
            <p:cNvSpPr>
              <a:spLocks/>
            </p:cNvSpPr>
            <p:nvPr/>
          </p:nvSpPr>
          <p:spPr bwMode="auto">
            <a:xfrm>
              <a:off x="2901" y="1716"/>
              <a:ext cx="1116" cy="136"/>
            </a:xfrm>
            <a:custGeom>
              <a:avLst/>
              <a:gdLst/>
              <a:ahLst/>
              <a:cxnLst>
                <a:cxn ang="0">
                  <a:pos x="1116" y="15"/>
                </a:cxn>
                <a:cxn ang="0">
                  <a:pos x="1116" y="0"/>
                </a:cxn>
                <a:cxn ang="0">
                  <a:pos x="0" y="83"/>
                </a:cxn>
                <a:cxn ang="0">
                  <a:pos x="4" y="136"/>
                </a:cxn>
                <a:cxn ang="0">
                  <a:pos x="1116" y="15"/>
                </a:cxn>
              </a:cxnLst>
              <a:rect l="0" t="0" r="r" b="b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FF00">
                    <a:gamma/>
                    <a:tint val="60784"/>
                    <a:invGamma/>
                    <a:alpha val="59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 cap="rnd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52" name="Freeform 96"/>
            <p:cNvSpPr>
              <a:spLocks/>
            </p:cNvSpPr>
            <p:nvPr/>
          </p:nvSpPr>
          <p:spPr bwMode="auto">
            <a:xfrm flipV="1">
              <a:off x="2900" y="2107"/>
              <a:ext cx="1116" cy="136"/>
            </a:xfrm>
            <a:custGeom>
              <a:avLst/>
              <a:gdLst/>
              <a:ahLst/>
              <a:cxnLst>
                <a:cxn ang="0">
                  <a:pos x="1116" y="15"/>
                </a:cxn>
                <a:cxn ang="0">
                  <a:pos x="1116" y="0"/>
                </a:cxn>
                <a:cxn ang="0">
                  <a:pos x="0" y="83"/>
                </a:cxn>
                <a:cxn ang="0">
                  <a:pos x="4" y="136"/>
                </a:cxn>
                <a:cxn ang="0">
                  <a:pos x="1116" y="15"/>
                </a:cxn>
              </a:cxnLst>
              <a:rect l="0" t="0" r="r" b="b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FF00">
                    <a:gamma/>
                    <a:tint val="60784"/>
                    <a:invGamma/>
                    <a:alpha val="59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 cap="rnd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</p:grpSp>
      <p:sp>
        <p:nvSpPr>
          <p:cNvPr id="19553" name="Text Box 97"/>
          <p:cNvSpPr txBox="1">
            <a:spLocks noChangeArrowheads="1"/>
          </p:cNvSpPr>
          <p:nvPr/>
        </p:nvSpPr>
        <p:spPr bwMode="auto">
          <a:xfrm>
            <a:off x="4900613" y="1958975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FF00"/>
                </a:solidFill>
              </a:rPr>
              <a:t>NA10/38/50 spectrometer</a:t>
            </a:r>
          </a:p>
        </p:txBody>
      </p:sp>
      <p:sp>
        <p:nvSpPr>
          <p:cNvPr id="19554" name="AutoShape 98"/>
          <p:cNvSpPr>
            <a:spLocks noChangeArrowheads="1"/>
          </p:cNvSpPr>
          <p:nvPr/>
        </p:nvSpPr>
        <p:spPr bwMode="auto">
          <a:xfrm>
            <a:off x="1547813" y="1912938"/>
            <a:ext cx="2592387" cy="2219325"/>
          </a:xfrm>
          <a:prstGeom prst="roundRect">
            <a:avLst>
              <a:gd name="adj" fmla="val 11157"/>
            </a:avLst>
          </a:prstGeom>
          <a:solidFill>
            <a:srgbClr val="00FF00">
              <a:alpha val="20000"/>
            </a:srgbClr>
          </a:solidFill>
          <a:ln w="12700" algn="ctr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2.5 T dipole magnet</a:t>
            </a:r>
          </a:p>
        </p:txBody>
      </p: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1619250" y="4068763"/>
            <a:ext cx="3600450" cy="723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/>
              <a:t>Matching in coordinate </a:t>
            </a:r>
            <a:br>
              <a:rPr lang="en-US" sz="1600"/>
            </a:br>
            <a:r>
              <a:rPr lang="en-US" sz="1600">
                <a:solidFill>
                  <a:srgbClr val="FFFF00"/>
                </a:solidFill>
              </a:rPr>
              <a:t>and</a:t>
            </a:r>
            <a:r>
              <a:rPr lang="en-US" sz="1600"/>
              <a:t> momentum space</a:t>
            </a:r>
          </a:p>
        </p:txBody>
      </p:sp>
      <p:sp>
        <p:nvSpPr>
          <p:cNvPr id="19556" name="AutoShape 100"/>
          <p:cNvSpPr>
            <a:spLocks noChangeArrowheads="1"/>
          </p:cNvSpPr>
          <p:nvPr/>
        </p:nvSpPr>
        <p:spPr bwMode="auto">
          <a:xfrm>
            <a:off x="1593850" y="2776538"/>
            <a:ext cx="644525" cy="1009650"/>
          </a:xfrm>
          <a:prstGeom prst="roundRect">
            <a:avLst>
              <a:gd name="adj" fmla="val 18472"/>
            </a:avLst>
          </a:prstGeom>
          <a:solidFill>
            <a:srgbClr val="00FF00">
              <a:alpha val="67000"/>
            </a:srgb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targets</a:t>
            </a:r>
          </a:p>
        </p:txBody>
      </p:sp>
      <p:sp>
        <p:nvSpPr>
          <p:cNvPr id="19557" name="AutoShape 101"/>
          <p:cNvSpPr>
            <a:spLocks noChangeArrowheads="1"/>
          </p:cNvSpPr>
          <p:nvPr/>
        </p:nvSpPr>
        <p:spPr bwMode="auto">
          <a:xfrm>
            <a:off x="0" y="2189163"/>
            <a:ext cx="1593850" cy="1800225"/>
          </a:xfrm>
          <a:prstGeom prst="roundRect">
            <a:avLst>
              <a:gd name="adj" fmla="val 16667"/>
            </a:avLst>
          </a:prstGeom>
          <a:solidFill>
            <a:srgbClr val="00FF00">
              <a:alpha val="82001"/>
            </a:srgb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beam tracker</a:t>
            </a:r>
          </a:p>
        </p:txBody>
      </p:sp>
      <p:sp>
        <p:nvSpPr>
          <p:cNvPr id="19558" name="AutoShape 102"/>
          <p:cNvSpPr>
            <a:spLocks noChangeArrowheads="1"/>
          </p:cNvSpPr>
          <p:nvPr/>
        </p:nvSpPr>
        <p:spPr bwMode="auto">
          <a:xfrm>
            <a:off x="2243138" y="2189163"/>
            <a:ext cx="1870075" cy="1800225"/>
          </a:xfrm>
          <a:prstGeom prst="roundRect">
            <a:avLst>
              <a:gd name="adj" fmla="val 11685"/>
            </a:avLst>
          </a:prstGeom>
          <a:solidFill>
            <a:srgbClr val="00FF00">
              <a:alpha val="67000"/>
            </a:srgb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vertex tracker</a:t>
            </a:r>
          </a:p>
        </p:txBody>
      </p:sp>
      <p:pic>
        <p:nvPicPr>
          <p:cNvPr id="19559" name="Picture 103" descr="gkrellShoot_01-02-04_1439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-70000" contrast="40000"/>
          </a:blip>
          <a:srcRect/>
          <a:stretch>
            <a:fillRect/>
          </a:stretch>
        </p:blipFill>
        <p:spPr bwMode="auto">
          <a:xfrm>
            <a:off x="60325" y="2670175"/>
            <a:ext cx="39243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" name="Line 104"/>
          <p:cNvSpPr>
            <a:spLocks noChangeShapeType="1"/>
          </p:cNvSpPr>
          <p:nvPr/>
        </p:nvSpPr>
        <p:spPr bwMode="auto">
          <a:xfrm>
            <a:off x="0" y="3282950"/>
            <a:ext cx="1835150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9561" name="Group 105"/>
          <p:cNvGrpSpPr>
            <a:grpSpLocks/>
          </p:cNvGrpSpPr>
          <p:nvPr/>
        </p:nvGrpSpPr>
        <p:grpSpPr bwMode="auto">
          <a:xfrm>
            <a:off x="1879600" y="2847975"/>
            <a:ext cx="2692400" cy="820738"/>
            <a:chOff x="793" y="1661"/>
            <a:chExt cx="3464" cy="940"/>
          </a:xfrm>
        </p:grpSpPr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flipV="1">
              <a:off x="810" y="1661"/>
              <a:ext cx="3357" cy="49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flipV="1">
              <a:off x="810" y="2069"/>
              <a:ext cx="3357" cy="9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>
              <a:off x="810" y="2160"/>
              <a:ext cx="3447" cy="40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flipV="1">
              <a:off x="810" y="1752"/>
              <a:ext cx="3357" cy="40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flipV="1">
              <a:off x="810" y="1926"/>
              <a:ext cx="3340" cy="234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>
              <a:off x="810" y="2162"/>
              <a:ext cx="3357" cy="8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>
              <a:off x="810" y="2162"/>
              <a:ext cx="3447" cy="17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flipV="1">
              <a:off x="793" y="1807"/>
              <a:ext cx="3312" cy="35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flipV="1">
              <a:off x="793" y="2109"/>
              <a:ext cx="3374" cy="5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>
              <a:off x="793" y="2160"/>
              <a:ext cx="3266" cy="44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flipV="1">
              <a:off x="793" y="1715"/>
              <a:ext cx="3266" cy="44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flipV="1">
              <a:off x="793" y="2004"/>
              <a:ext cx="3266" cy="15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>
              <a:off x="793" y="2160"/>
              <a:ext cx="3328" cy="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>
              <a:off x="793" y="2160"/>
              <a:ext cx="3357" cy="224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flipV="1">
              <a:off x="793" y="1842"/>
              <a:ext cx="3464" cy="3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>
              <a:off x="793" y="2160"/>
              <a:ext cx="3464" cy="3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</p:grpSp>
      <p:grpSp>
        <p:nvGrpSpPr>
          <p:cNvPr id="19578" name="Group 122"/>
          <p:cNvGrpSpPr>
            <a:grpSpLocks/>
          </p:cNvGrpSpPr>
          <p:nvPr/>
        </p:nvGrpSpPr>
        <p:grpSpPr bwMode="auto">
          <a:xfrm>
            <a:off x="1846263" y="2994025"/>
            <a:ext cx="2797175" cy="569913"/>
            <a:chOff x="839" y="2567"/>
            <a:chExt cx="3464" cy="636"/>
          </a:xfrm>
        </p:grpSpPr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flipV="1">
              <a:off x="839" y="2567"/>
              <a:ext cx="3464" cy="318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>
              <a:off x="839" y="2885"/>
              <a:ext cx="3464" cy="318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it-IT"/>
            </a:p>
          </p:txBody>
        </p:sp>
      </p:grp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217487" y="4959350"/>
            <a:ext cx="1916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 samples</a:t>
            </a:r>
          </a:p>
        </p:txBody>
      </p:sp>
      <p:sp>
        <p:nvSpPr>
          <p:cNvPr id="19582" name="Text Box 126"/>
          <p:cNvSpPr txBox="1">
            <a:spLocks noChangeArrowheads="1"/>
          </p:cNvSpPr>
          <p:nvPr/>
        </p:nvSpPr>
        <p:spPr bwMode="auto">
          <a:xfrm>
            <a:off x="228600" y="5416550"/>
            <a:ext cx="87090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In-In</a:t>
            </a:r>
            <a:r>
              <a:rPr lang="en-US"/>
              <a:t> collisions at 158 GeV/nucleon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p-A</a:t>
            </a:r>
            <a:r>
              <a:rPr lang="en-US"/>
              <a:t> collisions at 158 and 400 GeV</a:t>
            </a:r>
          </a:p>
          <a:p>
            <a:pPr lvl="1">
              <a:buFontTx/>
              <a:buChar char="•"/>
            </a:pPr>
            <a:r>
              <a:rPr lang="en-US"/>
              <a:t> 9 nuclear targets, Al-U-W-Cu-In-Be1-Be2-Be3-Pb</a:t>
            </a:r>
          </a:p>
          <a:p>
            <a:pPr lvl="1"/>
            <a:r>
              <a:rPr lang="en-US"/>
              <a:t>       (mixed A-order to limit possible z-dependent systematics)</a:t>
            </a:r>
          </a:p>
        </p:txBody>
      </p:sp>
      <p:sp>
        <p:nvSpPr>
          <p:cNvPr id="67" name="Segnaposto numero diapositiva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/>
              <a:t>p-A collisions</a:t>
            </a:r>
          </a:p>
        </p:txBody>
      </p: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4724400" y="990600"/>
            <a:ext cx="4465637" cy="2808288"/>
            <a:chOff x="3016" y="1843"/>
            <a:chExt cx="2223" cy="2041"/>
          </a:xfrm>
        </p:grpSpPr>
        <p:pic>
          <p:nvPicPr>
            <p:cNvPr id="21510" name="Picture 8"/>
            <p:cNvPicPr>
              <a:picLocks noChangeAspect="1" noChangeArrowheads="1"/>
            </p:cNvPicPr>
            <p:nvPr/>
          </p:nvPicPr>
          <p:blipFill>
            <a:blip r:embed="rId3"/>
            <a:srcRect l="3983" t="41028" r="9280"/>
            <a:stretch>
              <a:fillRect/>
            </a:stretch>
          </p:blipFill>
          <p:spPr bwMode="auto">
            <a:xfrm>
              <a:off x="3016" y="1843"/>
              <a:ext cx="2223" cy="2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1511" name="Text Box 9"/>
            <p:cNvSpPr txBox="1">
              <a:spLocks noChangeArrowheads="1"/>
            </p:cNvSpPr>
            <p:nvPr/>
          </p:nvSpPr>
          <p:spPr bwMode="auto">
            <a:xfrm>
              <a:off x="4649" y="1953"/>
              <a:ext cx="246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CC00CC"/>
                  </a:solidFill>
                  <a:ea typeface="DejaVu LGC Sans"/>
                  <a:cs typeface="DejaVu LGC Sans"/>
                </a:rPr>
                <a:t>Pb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4422" y="2924"/>
              <a:ext cx="254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FF99FF"/>
                  </a:solidFill>
                  <a:ea typeface="DejaVu LGC Sans"/>
                  <a:cs typeface="DejaVu LGC Sans"/>
                </a:rPr>
                <a:t>Be</a:t>
              </a:r>
            </a:p>
          </p:txBody>
        </p:sp>
        <p:sp>
          <p:nvSpPr>
            <p:cNvPr id="21513" name="Text Box 11"/>
            <p:cNvSpPr txBox="1">
              <a:spLocks noChangeArrowheads="1"/>
            </p:cNvSpPr>
            <p:nvPr/>
          </p:nvSpPr>
          <p:spPr bwMode="auto">
            <a:xfrm>
              <a:off x="4229" y="2296"/>
              <a:ext cx="224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33CCFF"/>
                  </a:solidFill>
                  <a:ea typeface="DejaVu LGC Sans"/>
                  <a:cs typeface="DejaVu LGC Sans"/>
                </a:rPr>
                <a:t>In</a:t>
              </a: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923" y="2204"/>
              <a:ext cx="260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00CC00"/>
                  </a:solidFill>
                  <a:ea typeface="DejaVu LGC Sans"/>
                  <a:cs typeface="DejaVu LGC Sans"/>
                </a:rPr>
                <a:t>Cu</a:t>
              </a:r>
            </a:p>
          </p:txBody>
        </p:sp>
        <p:sp>
          <p:nvSpPr>
            <p:cNvPr id="21515" name="Text Box 13"/>
            <p:cNvSpPr txBox="1">
              <a:spLocks noChangeArrowheads="1"/>
            </p:cNvSpPr>
            <p:nvPr/>
          </p:nvSpPr>
          <p:spPr bwMode="auto">
            <a:xfrm>
              <a:off x="3796" y="1897"/>
              <a:ext cx="217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FFFF00"/>
                  </a:solidFill>
                  <a:ea typeface="DejaVu LGC Sans"/>
                  <a:cs typeface="DejaVu LGC Sans"/>
                </a:rPr>
                <a:t>W</a:t>
              </a:r>
            </a:p>
          </p:txBody>
        </p:sp>
        <p:sp>
          <p:nvSpPr>
            <p:cNvPr id="21516" name="Text Box 14"/>
            <p:cNvSpPr txBox="1">
              <a:spLocks noChangeArrowheads="1"/>
            </p:cNvSpPr>
            <p:nvPr/>
          </p:nvSpPr>
          <p:spPr bwMode="auto">
            <a:xfrm>
              <a:off x="3606" y="2546"/>
              <a:ext cx="184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FF9900"/>
                  </a:solidFill>
                  <a:ea typeface="DejaVu LGC Sans"/>
                  <a:cs typeface="DejaVu LGC Sans"/>
                </a:rPr>
                <a:t>U</a:t>
              </a:r>
            </a:p>
          </p:txBody>
        </p:sp>
        <p:sp>
          <p:nvSpPr>
            <p:cNvPr id="21517" name="Text Box 15"/>
            <p:cNvSpPr txBox="1">
              <a:spLocks noChangeArrowheads="1"/>
            </p:cNvSpPr>
            <p:nvPr/>
          </p:nvSpPr>
          <p:spPr bwMode="auto">
            <a:xfrm>
              <a:off x="3382" y="3067"/>
              <a:ext cx="212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>
                  <a:solidFill>
                    <a:srgbClr val="FF0000"/>
                  </a:solidFill>
                  <a:ea typeface="DejaVu LGC Sans"/>
                  <a:cs typeface="DejaVu LGC Sans"/>
                </a:rPr>
                <a:t>Al</a:t>
              </a:r>
            </a:p>
          </p:txBody>
        </p:sp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93700" y="2362200"/>
            <a:ext cx="4330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Estimate of nuclear effects through </a:t>
            </a:r>
            <a:r>
              <a:rPr lang="en-US" sz="1800">
                <a:solidFill>
                  <a:srgbClr val="FFFF00"/>
                </a:solidFill>
              </a:rPr>
              <a:t>relative cross sections: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 rot="5400000">
            <a:off x="2274094" y="1916906"/>
            <a:ext cx="457200" cy="280988"/>
          </a:xfrm>
          <a:prstGeom prst="rightArrow">
            <a:avLst>
              <a:gd name="adj1" fmla="val 50000"/>
              <a:gd name="adj2" fmla="val 40678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04800" y="990600"/>
            <a:ext cx="44958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/>
              <a:t>Not enough DY statistics to extract (as in NA50) B</a:t>
            </a:r>
            <a:r>
              <a:rPr lang="it-IT" sz="1800" baseline="-25000">
                <a:sym typeface="Symbol" pitchFamily="18" charset="2"/>
              </a:rPr>
              <a:t> </a:t>
            </a:r>
            <a:r>
              <a:rPr lang="it-IT" sz="1800">
                <a:sym typeface="Symbol" pitchFamily="18" charset="2"/>
              </a:rPr>
              <a:t></a:t>
            </a:r>
            <a:r>
              <a:rPr lang="it-IT" sz="1800" baseline="-25000">
                <a:sym typeface="Symbol" pitchFamily="18" charset="2"/>
              </a:rPr>
              <a:t>J/</a:t>
            </a:r>
            <a:r>
              <a:rPr lang="it-IT" sz="1800">
                <a:sym typeface="Symbol" pitchFamily="18" charset="2"/>
              </a:rPr>
              <a:t>/</a:t>
            </a:r>
            <a:r>
              <a:rPr lang="it-IT" sz="1800" baseline="-25000">
                <a:sym typeface="Symbol" pitchFamily="18" charset="2"/>
              </a:rPr>
              <a:t>DY</a:t>
            </a:r>
            <a:r>
              <a:rPr lang="it-IT" sz="1800">
                <a:sym typeface="Symbol" pitchFamily="18" charset="2"/>
              </a:rPr>
              <a:t> target by target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495800" y="3929063"/>
            <a:ext cx="4876800" cy="1252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dirty="0" err="1">
                <a:sym typeface="Symbol" pitchFamily="18" charset="2"/>
              </a:rPr>
              <a:t>all</a:t>
            </a:r>
            <a:r>
              <a:rPr lang="it-IT" sz="1800" dirty="0">
                <a:sym typeface="Symbol" pitchFamily="18" charset="2"/>
              </a:rPr>
              <a:t> </a:t>
            </a:r>
            <a:r>
              <a:rPr lang="it-IT" sz="1800" dirty="0" err="1">
                <a:sym typeface="Symbol" pitchFamily="18" charset="2"/>
              </a:rPr>
              <a:t>targets</a:t>
            </a:r>
            <a:r>
              <a:rPr lang="it-IT" sz="1800" dirty="0">
                <a:sym typeface="Symbol" pitchFamily="18" charset="2"/>
              </a:rPr>
              <a:t> </a:t>
            </a:r>
            <a:r>
              <a:rPr lang="it-IT" sz="1800" dirty="0" err="1">
                <a:solidFill>
                  <a:srgbClr val="FFFF00"/>
                </a:solidFill>
                <a:sym typeface="Symbol" pitchFamily="18" charset="2"/>
              </a:rPr>
              <a:t>simultaneously</a:t>
            </a:r>
            <a:r>
              <a:rPr lang="it-IT" sz="1800" dirty="0">
                <a:sym typeface="Symbol" pitchFamily="18" charset="2"/>
              </a:rPr>
              <a:t> on the </a:t>
            </a:r>
            <a:r>
              <a:rPr lang="it-IT" sz="1800" dirty="0" err="1">
                <a:sym typeface="Symbol" pitchFamily="18" charset="2"/>
              </a:rPr>
              <a:t>beam</a:t>
            </a:r>
            <a:endParaRPr lang="it-IT" sz="1000" dirty="0">
              <a:sym typeface="Symbol" pitchFamily="18" charset="2"/>
            </a:endParaRPr>
          </a:p>
          <a:p>
            <a:r>
              <a:rPr lang="it-IT" sz="1000" dirty="0">
                <a:sym typeface="Symbol" pitchFamily="18" charset="2"/>
              </a:rPr>
              <a:t> </a:t>
            </a:r>
          </a:p>
          <a:p>
            <a:pPr>
              <a:buClr>
                <a:srgbClr val="FFCC00"/>
              </a:buClr>
              <a:buFont typeface="Wingdings" pitchFamily="2" charset="2"/>
              <a:buChar char="à"/>
            </a:pPr>
            <a:r>
              <a:rPr lang="it-IT" sz="16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beam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luminosity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factors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N</a:t>
            </a:r>
            <a:r>
              <a:rPr lang="it-IT" sz="1600" baseline="-25000" dirty="0" err="1">
                <a:sym typeface="Symbol" pitchFamily="18" charset="2"/>
              </a:rPr>
              <a:t>i</a:t>
            </a:r>
            <a:r>
              <a:rPr lang="it-IT" sz="1600" baseline="30000" dirty="0" err="1">
                <a:sym typeface="Symbol" pitchFamily="18" charset="2"/>
              </a:rPr>
              <a:t>inc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cancel</a:t>
            </a:r>
            <a:r>
              <a:rPr lang="it-IT" sz="1600" dirty="0">
                <a:sym typeface="Symbol" pitchFamily="18" charset="2"/>
              </a:rPr>
              <a:t> out </a:t>
            </a:r>
            <a:br>
              <a:rPr lang="it-IT" sz="1600" dirty="0">
                <a:sym typeface="Symbol" pitchFamily="18" charset="2"/>
              </a:rPr>
            </a:br>
            <a:r>
              <a:rPr lang="it-IT" sz="1600" dirty="0">
                <a:sym typeface="Symbol" pitchFamily="18" charset="2"/>
              </a:rPr>
              <a:t>    (</a:t>
            </a:r>
            <a:r>
              <a:rPr lang="it-IT" sz="1600" dirty="0" err="1">
                <a:sym typeface="Symbol" pitchFamily="18" charset="2"/>
              </a:rPr>
              <a:t>apart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from</a:t>
            </a:r>
            <a:r>
              <a:rPr lang="it-IT" sz="1600" dirty="0">
                <a:sym typeface="Symbol" pitchFamily="18" charset="2"/>
              </a:rPr>
              <a:t> a </a:t>
            </a:r>
            <a:r>
              <a:rPr lang="it-IT" sz="1600" dirty="0" err="1">
                <a:sym typeface="Symbol" pitchFamily="18" charset="2"/>
              </a:rPr>
              <a:t>small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beam</a:t>
            </a:r>
            <a:r>
              <a:rPr lang="it-IT" sz="1600" dirty="0">
                <a:sym typeface="Symbol" pitchFamily="18" charset="2"/>
              </a:rPr>
              <a:t> </a:t>
            </a:r>
            <a:r>
              <a:rPr lang="it-IT" sz="1600" dirty="0" err="1">
                <a:sym typeface="Symbol" pitchFamily="18" charset="2"/>
              </a:rPr>
              <a:t>attenuation</a:t>
            </a:r>
            <a:r>
              <a:rPr lang="it-IT" sz="1600" dirty="0">
                <a:sym typeface="Symbol" pitchFamily="18" charset="2"/>
              </a:rPr>
              <a:t> </a:t>
            </a:r>
            <a:br>
              <a:rPr lang="it-IT" sz="1600" dirty="0">
                <a:sym typeface="Symbol" pitchFamily="18" charset="2"/>
              </a:rPr>
            </a:br>
            <a:r>
              <a:rPr lang="it-IT" sz="1600" dirty="0">
                <a:sym typeface="Symbol" pitchFamily="18" charset="2"/>
              </a:rPr>
              <a:t>    </a:t>
            </a:r>
            <a:r>
              <a:rPr lang="it-IT" sz="1600" dirty="0" err="1">
                <a:sym typeface="Symbol" pitchFamily="18" charset="2"/>
              </a:rPr>
              <a:t>factor</a:t>
            </a:r>
            <a:r>
              <a:rPr lang="it-IT" sz="1600" dirty="0">
                <a:sym typeface="Symbol" pitchFamily="18" charset="2"/>
              </a:rPr>
              <a:t>)</a:t>
            </a:r>
            <a:r>
              <a:rPr lang="it-IT" sz="1600" dirty="0">
                <a:sym typeface="Wingdings" pitchFamily="2" charset="2"/>
              </a:rPr>
              <a:t>   no </a:t>
            </a:r>
            <a:r>
              <a:rPr lang="it-IT" sz="1600" dirty="0" err="1">
                <a:sym typeface="Wingdings" pitchFamily="2" charset="2"/>
              </a:rPr>
              <a:t>systematic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errors</a:t>
            </a:r>
            <a:endParaRPr lang="it-IT" sz="1600" dirty="0">
              <a:sym typeface="Wingdings" pitchFamily="2" charset="2"/>
            </a:endParaRPr>
          </a:p>
        </p:txBody>
      </p:sp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304800" y="3124200"/>
          <a:ext cx="3886200" cy="1744663"/>
        </p:xfrm>
        <a:graphic>
          <a:graphicData uri="http://schemas.openxmlformats.org/presentationml/2006/ole">
            <p:oleObj spid="_x0000_s21523" name="Equation" r:id="rId4" imgW="1981080" imgH="888840" progId="Equation.3">
              <p:embed/>
            </p:oleObj>
          </a:graphicData>
        </a:graphic>
      </p:graphicFrame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09563" y="5257800"/>
            <a:ext cx="8986837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dirty="0">
                <a:sym typeface="Wingdings" pitchFamily="2" charset="2"/>
              </a:rPr>
              <a:t></a:t>
            </a:r>
            <a:r>
              <a:rPr lang="it-IT" sz="1800" dirty="0">
                <a:solidFill>
                  <a:srgbClr val="FFCC00"/>
                </a:solidFill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a</a:t>
            </a:r>
            <a:r>
              <a:rPr lang="it-IT" sz="1800" dirty="0" err="1"/>
              <a:t>cceptance</a:t>
            </a:r>
            <a:r>
              <a:rPr lang="it-IT" sz="1800" dirty="0"/>
              <a:t> and </a:t>
            </a:r>
            <a:r>
              <a:rPr lang="it-IT" sz="1800" dirty="0" err="1"/>
              <a:t>recostruction</a:t>
            </a:r>
            <a:r>
              <a:rPr lang="it-IT" sz="1800" dirty="0"/>
              <a:t> </a:t>
            </a:r>
            <a:r>
              <a:rPr lang="it-IT" sz="1800" dirty="0" err="1"/>
              <a:t>efficiencies</a:t>
            </a:r>
            <a:r>
              <a:rPr lang="it-IT" sz="1800" dirty="0"/>
              <a:t> do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completely</a:t>
            </a:r>
            <a:r>
              <a:rPr lang="it-IT" sz="1800" dirty="0"/>
              <a:t> </a:t>
            </a:r>
            <a:r>
              <a:rPr lang="it-IT" sz="1800" dirty="0" err="1"/>
              <a:t>cancel</a:t>
            </a:r>
            <a:r>
              <a:rPr lang="it-IT" sz="1800" dirty="0"/>
              <a:t> out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it-IT" sz="1800" dirty="0"/>
              <a:t>   (</a:t>
            </a:r>
            <a:r>
              <a:rPr lang="it-IT" sz="1800" dirty="0" err="1"/>
              <a:t>these</a:t>
            </a:r>
            <a:r>
              <a:rPr lang="it-IT" sz="1800" dirty="0"/>
              <a:t> </a:t>
            </a:r>
            <a:r>
              <a:rPr lang="it-IT" sz="1800" dirty="0" err="1"/>
              <a:t>quantities</a:t>
            </a:r>
            <a:r>
              <a:rPr lang="it-IT" sz="1800" dirty="0"/>
              <a:t> and </a:t>
            </a:r>
            <a:r>
              <a:rPr lang="it-IT" sz="1800" dirty="0" err="1"/>
              <a:t>their</a:t>
            </a:r>
            <a:r>
              <a:rPr lang="it-IT" sz="1800" dirty="0"/>
              <a:t> </a:t>
            </a:r>
            <a:r>
              <a:rPr lang="it-IT" sz="1800" dirty="0" err="1"/>
              <a:t>time</a:t>
            </a:r>
            <a:r>
              <a:rPr lang="it-IT" sz="1800" dirty="0"/>
              <a:t> </a:t>
            </a:r>
            <a:r>
              <a:rPr lang="it-IT" sz="1800" dirty="0" err="1"/>
              <a:t>evolution</a:t>
            </a:r>
            <a:r>
              <a:rPr lang="it-IT" sz="1800" dirty="0"/>
              <a:t> are </a:t>
            </a:r>
            <a:r>
              <a:rPr lang="it-IT" sz="1800" dirty="0" err="1"/>
              <a:t>computed</a:t>
            </a:r>
            <a:r>
              <a:rPr lang="it-IT" sz="1800" dirty="0"/>
              <a:t> </a:t>
            </a:r>
            <a:r>
              <a:rPr lang="it-IT" sz="1800" dirty="0" err="1"/>
              <a:t>for</a:t>
            </a:r>
            <a:r>
              <a:rPr lang="it-IT" sz="1800" dirty="0"/>
              <a:t> </a:t>
            </a:r>
            <a:r>
              <a:rPr lang="it-IT" sz="1800" dirty="0" err="1"/>
              <a:t>each</a:t>
            </a:r>
            <a:r>
              <a:rPr lang="it-IT" sz="1800" dirty="0"/>
              <a:t> target)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endParaRPr lang="it-IT" sz="1200" dirty="0"/>
          </a:p>
          <a:p>
            <a:r>
              <a:rPr lang="en-US" sz="1800" dirty="0">
                <a:sym typeface="Wingdings" pitchFamily="2" charset="2"/>
              </a:rPr>
              <a:t> </a:t>
            </a:r>
            <a:r>
              <a:rPr lang="it-IT" sz="1800" dirty="0" err="1"/>
              <a:t>each</a:t>
            </a:r>
            <a:r>
              <a:rPr lang="it-IT" sz="1800" dirty="0"/>
              <a:t> target </a:t>
            </a:r>
            <a:r>
              <a:rPr lang="it-IT" sz="1800" dirty="0" err="1"/>
              <a:t>sees</a:t>
            </a:r>
            <a:r>
              <a:rPr lang="it-IT" sz="1800" dirty="0"/>
              <a:t> the </a:t>
            </a:r>
            <a:r>
              <a:rPr lang="it-IT" sz="1800" dirty="0" err="1"/>
              <a:t>vertex</a:t>
            </a:r>
            <a:r>
              <a:rPr lang="it-IT" sz="1800" dirty="0"/>
              <a:t> </a:t>
            </a:r>
            <a:r>
              <a:rPr lang="it-IT" sz="1800" dirty="0" err="1"/>
              <a:t>spectrometer</a:t>
            </a:r>
            <a:r>
              <a:rPr lang="it-IT" sz="1800" dirty="0"/>
              <a:t> under a (</a:t>
            </a:r>
            <a:r>
              <a:rPr lang="it-IT" sz="1800" dirty="0" err="1"/>
              <a:t>slightly</a:t>
            </a:r>
            <a:r>
              <a:rPr lang="it-IT" sz="1800" dirty="0"/>
              <a:t>) </a:t>
            </a:r>
            <a:r>
              <a:rPr lang="it-IT" sz="1800" dirty="0" err="1"/>
              <a:t>different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    angle:  </a:t>
            </a:r>
            <a:r>
              <a:rPr lang="en-US" sz="1800" dirty="0"/>
              <a:t>kinematic window is restricted, to reduce systematic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1800" dirty="0"/>
              <a:t>           (</a:t>
            </a:r>
            <a:r>
              <a:rPr lang="en-US" sz="1800" dirty="0">
                <a:solidFill>
                  <a:srgbClr val="FFFF00"/>
                </a:solidFill>
              </a:rPr>
              <a:t>0.28&lt;</a:t>
            </a:r>
            <a:r>
              <a:rPr lang="en-US" sz="1800" dirty="0" err="1">
                <a:solidFill>
                  <a:srgbClr val="FFFF00"/>
                </a:solidFill>
              </a:rPr>
              <a:t>y</a:t>
            </a:r>
            <a:r>
              <a:rPr lang="en-US" sz="1800" baseline="-25000" dirty="0" err="1">
                <a:solidFill>
                  <a:srgbClr val="FFFF00"/>
                </a:solidFill>
              </a:rPr>
              <a:t>cm</a:t>
            </a:r>
            <a:r>
              <a:rPr lang="en-US" sz="1800" dirty="0">
                <a:solidFill>
                  <a:srgbClr val="FFFF00"/>
                </a:solidFill>
              </a:rPr>
              <a:t>&lt;0.78 at 158GeV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FF00"/>
                </a:solidFill>
              </a:rPr>
              <a:t>-0.17&lt;</a:t>
            </a:r>
            <a:r>
              <a:rPr lang="en-US" sz="1800" dirty="0" err="1">
                <a:solidFill>
                  <a:srgbClr val="FFFF00"/>
                </a:solidFill>
              </a:rPr>
              <a:t>y</a:t>
            </a:r>
            <a:r>
              <a:rPr lang="en-US" sz="1800" baseline="-25000" dirty="0" err="1">
                <a:solidFill>
                  <a:srgbClr val="FFFF00"/>
                </a:solidFill>
              </a:rPr>
              <a:t>cm</a:t>
            </a:r>
            <a:r>
              <a:rPr lang="en-US" sz="1800" dirty="0">
                <a:solidFill>
                  <a:srgbClr val="FFFF00"/>
                </a:solidFill>
              </a:rPr>
              <a:t>&lt;0.33</a:t>
            </a:r>
            <a:r>
              <a:rPr lang="en-US" sz="1800" dirty="0"/>
              <a:t> at 400GeV)</a:t>
            </a:r>
            <a:endParaRPr lang="it-IT" sz="1800" dirty="0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228600" y="3124200"/>
            <a:ext cx="3962400" cy="1828800"/>
          </a:xfrm>
          <a:prstGeom prst="flowChartAlternateProcess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30163"/>
            <a:ext cx="8991600" cy="868363"/>
          </a:xfrm>
        </p:spPr>
        <p:txBody>
          <a:bodyPr/>
          <a:lstStyle/>
          <a:p>
            <a:r>
              <a:rPr lang="en-US"/>
              <a:t>A-dependence of relative cross sections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" y="6019800"/>
            <a:ext cx="464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shadowing neglected, as usually done at fixed target (but not correct!)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38113" y="6086475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67338" y="2813050"/>
            <a:ext cx="3408362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158 GeV:</a:t>
            </a:r>
          </a:p>
          <a:p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</a:t>
            </a:r>
            <a:r>
              <a:rPr lang="en-US" sz="1800" baseline="-25000">
                <a:solidFill>
                  <a:srgbClr val="FFFF00"/>
                </a:solidFill>
                <a:sym typeface="Symbol" pitchFamily="18" charset="2"/>
              </a:rPr>
              <a:t>abs</a:t>
            </a:r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1800" baseline="30000">
                <a:solidFill>
                  <a:srgbClr val="FFFF00"/>
                </a:solidFill>
                <a:sym typeface="Symbol" pitchFamily="18" charset="2"/>
              </a:rPr>
              <a:t>J/</a:t>
            </a:r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 = 7.6 ± 0.7 ± 0.6 mb</a:t>
            </a:r>
          </a:p>
          <a:p>
            <a:endParaRPr lang="en-US" sz="1200">
              <a:solidFill>
                <a:srgbClr val="FFFF00"/>
              </a:solidFill>
              <a:sym typeface="Symbol" pitchFamily="18" charset="2"/>
            </a:endParaRPr>
          </a:p>
          <a:p>
            <a:r>
              <a:rPr lang="en-US" sz="1800">
                <a:sym typeface="Symbol" pitchFamily="18" charset="2"/>
              </a:rPr>
              <a:t>400 GeV:</a:t>
            </a:r>
          </a:p>
          <a:p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</a:t>
            </a:r>
            <a:r>
              <a:rPr lang="en-US" sz="1800" baseline="-25000">
                <a:solidFill>
                  <a:srgbClr val="FFFF00"/>
                </a:solidFill>
                <a:sym typeface="Symbol" pitchFamily="18" charset="2"/>
              </a:rPr>
              <a:t>abs</a:t>
            </a:r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1800" baseline="30000">
                <a:solidFill>
                  <a:srgbClr val="FFFF00"/>
                </a:solidFill>
                <a:sym typeface="Symbol" pitchFamily="18" charset="2"/>
              </a:rPr>
              <a:t>J/</a:t>
            </a:r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 = 4.3 ± 0.8 ± 0.6 mb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391150" y="5372100"/>
            <a:ext cx="3414713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800">
                <a:sym typeface="Symbol" pitchFamily="18" charset="2"/>
              </a:rPr>
              <a:t>158 GeV:</a:t>
            </a:r>
            <a:r>
              <a:rPr lang="en-US" sz="1800">
                <a:solidFill>
                  <a:srgbClr val="3333CC"/>
                </a:solidFill>
                <a:sym typeface="Symbol" pitchFamily="18" charset="2"/>
              </a:rPr>
              <a:t> </a:t>
            </a:r>
          </a:p>
          <a:p>
            <a:pPr>
              <a:buFont typeface="Symbol" pitchFamily="18" charset="2"/>
              <a:buChar char="a"/>
            </a:pPr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 = 0.882 ± 0.009 ± 0.008</a:t>
            </a:r>
          </a:p>
          <a:p>
            <a:pPr>
              <a:buFont typeface="Symbol" pitchFamily="18" charset="2"/>
              <a:buNone/>
            </a:pPr>
            <a:endParaRPr lang="en-US" sz="1200">
              <a:solidFill>
                <a:srgbClr val="6699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1800">
                <a:sym typeface="Symbol" pitchFamily="18" charset="2"/>
              </a:rPr>
              <a:t>400 GeV:</a:t>
            </a:r>
          </a:p>
          <a:p>
            <a:pPr>
              <a:buFont typeface="Symbol" pitchFamily="18" charset="2"/>
              <a:buNone/>
            </a:pPr>
            <a:r>
              <a:rPr lang="en-US" sz="1800">
                <a:solidFill>
                  <a:srgbClr val="FFFF00"/>
                </a:solidFill>
                <a:sym typeface="Symbol" pitchFamily="18" charset="2"/>
              </a:rPr>
              <a:t>  = 0.927 ± 0.013 ± 0.009</a:t>
            </a:r>
            <a:r>
              <a:rPr lang="en-US" sz="1800">
                <a:solidFill>
                  <a:srgbClr val="6699FF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rot="5400000" flipH="1">
            <a:off x="6908800" y="4252913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900738" y="4306888"/>
            <a:ext cx="28400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very good agreement with NA50 (</a:t>
            </a:r>
            <a:r>
              <a:rPr lang="en-US" sz="1400">
                <a:solidFill>
                  <a:srgbClr val="FFFF00"/>
                </a:solidFill>
              </a:rPr>
              <a:t>4.6 ± 0.6mb</a:t>
            </a:r>
            <a:r>
              <a:rPr lang="en-US" sz="1400"/>
              <a:t>)</a:t>
            </a: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76200" y="990600"/>
            <a:ext cx="4800600" cy="3505200"/>
            <a:chOff x="0" y="576"/>
            <a:chExt cx="3408" cy="2407"/>
          </a:xfrm>
        </p:grpSpPr>
        <p:pic>
          <p:nvPicPr>
            <p:cNvPr id="23564" name="Picture 3" descr="Z:\na60\pres\2010QWG\figure\fig2_new.png"/>
            <p:cNvPicPr>
              <a:picLocks noChangeAspect="1" noChangeArrowheads="1"/>
            </p:cNvPicPr>
            <p:nvPr/>
          </p:nvPicPr>
          <p:blipFill>
            <a:blip r:embed="rId3"/>
            <a:srcRect t="46217" r="12311"/>
            <a:stretch>
              <a:fillRect/>
            </a:stretch>
          </p:blipFill>
          <p:spPr bwMode="auto">
            <a:xfrm>
              <a:off x="0" y="576"/>
              <a:ext cx="3408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2486" y="1124"/>
              <a:ext cx="89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400 GeV</a:t>
              </a:r>
              <a:endParaRPr lang="it-IT" sz="1800" b="1">
                <a:solidFill>
                  <a:srgbClr val="FF0000"/>
                </a:solidFill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064" y="2218"/>
              <a:ext cx="89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158 GeV</a:t>
              </a:r>
              <a:endParaRPr lang="it-IT" sz="1800" b="1">
                <a:solidFill>
                  <a:schemeClr val="accent2"/>
                </a:solidFill>
              </a:endParaRPr>
            </a:p>
          </p:txBody>
        </p:sp>
      </p:grp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33400" y="4584700"/>
            <a:ext cx="4648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systematic errors due to :</a:t>
            </a:r>
            <a:endParaRPr lang="it-IT" sz="1800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900738" y="4987925"/>
            <a:ext cx="879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using </a:t>
            </a:r>
          </a:p>
        </p:txBody>
      </p:sp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6738938" y="4895850"/>
          <a:ext cx="1695450" cy="538163"/>
        </p:xfrm>
        <a:graphic>
          <a:graphicData uri="http://schemas.openxmlformats.org/presentationml/2006/ole">
            <p:oleObj spid="_x0000_s23569" name="Equation" r:id="rId4" imgW="799920" imgH="253800" progId="Equation.3">
              <p:embed/>
            </p:oleObj>
          </a:graphicData>
        </a:graphic>
      </p:graphicFrame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152400" y="4692650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95325" y="3733800"/>
            <a:ext cx="23907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NA60 Coll., arXiv:1004.5523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57200" y="4951412"/>
            <a:ext cx="49530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bg1"/>
              </a:buClr>
              <a:buFontTx/>
              <a:buChar char="•"/>
            </a:pPr>
            <a:r>
              <a:rPr lang="en-GB" sz="1800"/>
              <a:t> target thicknesses (&lt;1.5%)</a:t>
            </a:r>
            <a:r>
              <a:rPr lang="ar-SA" sz="1800"/>
              <a:t>‏</a:t>
            </a:r>
            <a:endParaRPr lang="en-GB" sz="1800"/>
          </a:p>
          <a:p>
            <a:pPr>
              <a:buClr>
                <a:schemeClr val="bg1"/>
              </a:buClr>
              <a:buFontTx/>
              <a:buChar char="•"/>
            </a:pPr>
            <a:r>
              <a:rPr lang="en-GB" sz="1800"/>
              <a:t> J/</a:t>
            </a:r>
            <a:r>
              <a:rPr lang="en-GB" sz="1800">
                <a:sym typeface="Symbol" pitchFamily="18" charset="2"/>
              </a:rPr>
              <a:t></a:t>
            </a:r>
            <a:r>
              <a:rPr lang="en-GB" sz="1800"/>
              <a:t> y distribution (&lt;1.5%)</a:t>
            </a:r>
            <a:r>
              <a:rPr lang="ar-SA" sz="1800"/>
              <a:t>‏</a:t>
            </a:r>
            <a:endParaRPr lang="en-GB" sz="1800"/>
          </a:p>
          <a:p>
            <a:pPr>
              <a:buClr>
                <a:schemeClr val="bg1"/>
              </a:buClr>
              <a:buFontTx/>
              <a:buChar char="•"/>
            </a:pPr>
            <a:r>
              <a:rPr lang="en-GB" sz="1800"/>
              <a:t> reconstruction eff. calculation (&lt;3%)</a:t>
            </a:r>
            <a:r>
              <a:rPr lang="ar-SA" sz="1800"/>
              <a:t>‏</a:t>
            </a:r>
            <a:endParaRPr lang="en-GB" sz="1800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5334000" y="4948238"/>
            <a:ext cx="3429000" cy="1809750"/>
          </a:xfrm>
          <a:prstGeom prst="flowChartAlternateProcess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5367338" y="2157413"/>
            <a:ext cx="3429000" cy="2667000"/>
          </a:xfrm>
          <a:prstGeom prst="flowChartAlternateProcess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824538" y="2195513"/>
            <a:ext cx="2743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using a Glauber fit to extract </a:t>
            </a:r>
            <a:r>
              <a:rPr lang="en-US" sz="1800">
                <a:sym typeface="Symbol" pitchFamily="18" charset="2"/>
              </a:rPr>
              <a:t></a:t>
            </a:r>
            <a:r>
              <a:rPr lang="en-US" sz="1800" baseline="-25000">
                <a:sym typeface="Symbol" pitchFamily="18" charset="2"/>
              </a:rPr>
              <a:t>abs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876800" y="1065213"/>
            <a:ext cx="41910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en-US" sz="1800">
                <a:sym typeface="Wingdings" pitchFamily="2" charset="2"/>
              </a:rPr>
              <a:t> </a:t>
            </a:r>
            <a:r>
              <a:rPr lang="en-US" sz="1800"/>
              <a:t>increasing suppression of </a:t>
            </a:r>
            <a:br>
              <a:rPr lang="en-US" sz="1800"/>
            </a:br>
            <a:r>
              <a:rPr lang="en-US" sz="1800"/>
              <a:t>    the J/</a:t>
            </a:r>
            <a:r>
              <a:rPr lang="en-US" sz="1800">
                <a:sym typeface="Symbol" pitchFamily="18" charset="2"/>
              </a:rPr>
              <a:t></a:t>
            </a:r>
            <a:r>
              <a:rPr lang="en-US" sz="1800"/>
              <a:t> yield as a function of A</a:t>
            </a:r>
          </a:p>
          <a:p>
            <a:pPr>
              <a:buClr>
                <a:schemeClr val="bg1"/>
              </a:buClr>
              <a:buFont typeface="Wingdings" pitchFamily="2" charset="2"/>
              <a:buChar char="à"/>
            </a:pPr>
            <a:r>
              <a:rPr lang="en-US" sz="1800"/>
              <a:t> </a:t>
            </a:r>
            <a:r>
              <a:rPr lang="en-US" sz="1800">
                <a:solidFill>
                  <a:srgbClr val="FFFF00"/>
                </a:solidFill>
              </a:rPr>
              <a:t>larger suppression at 158 GeV</a:t>
            </a:r>
            <a:endParaRPr lang="it-IT" sz="1800">
              <a:solidFill>
                <a:srgbClr val="FFFF00"/>
              </a:solidFill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5486400" y="2286000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5486400" y="5080000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5"/>
          <p:cNvGrpSpPr/>
          <p:nvPr/>
        </p:nvGrpSpPr>
        <p:grpSpPr>
          <a:xfrm>
            <a:off x="71438" y="1677144"/>
            <a:ext cx="9001125" cy="3133810"/>
            <a:chOff x="34925" y="1705726"/>
            <a:chExt cx="9001125" cy="3133810"/>
          </a:xfrm>
        </p:grpSpPr>
        <p:grpSp>
          <p:nvGrpSpPr>
            <p:cNvPr id="3" name="Gruppo 17"/>
            <p:cNvGrpSpPr/>
            <p:nvPr/>
          </p:nvGrpSpPr>
          <p:grpSpPr>
            <a:xfrm>
              <a:off x="4643438" y="1742708"/>
              <a:ext cx="4392612" cy="3083659"/>
              <a:chOff x="4643438" y="1742708"/>
              <a:chExt cx="4392612" cy="3083659"/>
            </a:xfrm>
          </p:grpSpPr>
          <p:pic>
            <p:nvPicPr>
              <p:cNvPr id="2048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4643438" y="1742708"/>
                <a:ext cx="4392612" cy="3083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491" name="Text Box 10"/>
              <p:cNvSpPr txBox="1">
                <a:spLocks noChangeArrowheads="1"/>
              </p:cNvSpPr>
              <p:nvPr/>
            </p:nvSpPr>
            <p:spPr bwMode="auto">
              <a:xfrm>
                <a:off x="7092950" y="2133600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Verdana" pitchFamily="32" charset="0"/>
                  </a:rPr>
                  <a:t>400 GeV,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Verdana" pitchFamily="32" charset="0"/>
                  </a:rPr>
                  <a:t>EKS98</a:t>
                </a:r>
              </a:p>
            </p:txBody>
          </p:sp>
        </p:grpSp>
        <p:grpSp>
          <p:nvGrpSpPr>
            <p:cNvPr id="4" name="Gruppo 16"/>
            <p:cNvGrpSpPr/>
            <p:nvPr/>
          </p:nvGrpSpPr>
          <p:grpSpPr>
            <a:xfrm>
              <a:off x="34925" y="1705726"/>
              <a:ext cx="4464050" cy="3133810"/>
              <a:chOff x="34925" y="1705726"/>
              <a:chExt cx="4464050" cy="3133810"/>
            </a:xfrm>
          </p:grpSpPr>
          <p:pic>
            <p:nvPicPr>
              <p:cNvPr id="2048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34925" y="1705726"/>
                <a:ext cx="4464050" cy="31338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492" name="Text Box 11"/>
              <p:cNvSpPr txBox="1">
                <a:spLocks noChangeArrowheads="1"/>
              </p:cNvSpPr>
              <p:nvPr/>
            </p:nvSpPr>
            <p:spPr bwMode="auto">
              <a:xfrm>
                <a:off x="2700338" y="2060575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158 </a:t>
                </a:r>
                <a:r>
                  <a:rPr lang="en-GB" sz="2000" dirty="0" err="1">
                    <a:solidFill>
                      <a:srgbClr val="000000"/>
                    </a:solidFill>
                    <a:latin typeface="Verdana" pitchFamily="32" charset="0"/>
                  </a:rPr>
                  <a:t>GeV</a:t>
                </a: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EKS98</a:t>
                </a:r>
              </a:p>
            </p:txBody>
          </p:sp>
        </p:grpSp>
      </p:grpSp>
      <p:grpSp>
        <p:nvGrpSpPr>
          <p:cNvPr id="5" name="Gruppo 24"/>
          <p:cNvGrpSpPr/>
          <p:nvPr/>
        </p:nvGrpSpPr>
        <p:grpSpPr>
          <a:xfrm>
            <a:off x="71438" y="1677144"/>
            <a:ext cx="9001125" cy="3133810"/>
            <a:chOff x="34925" y="1648563"/>
            <a:chExt cx="9001125" cy="3133810"/>
          </a:xfrm>
        </p:grpSpPr>
        <p:grpSp>
          <p:nvGrpSpPr>
            <p:cNvPr id="6" name="Gruppo 18"/>
            <p:cNvGrpSpPr/>
            <p:nvPr/>
          </p:nvGrpSpPr>
          <p:grpSpPr>
            <a:xfrm>
              <a:off x="4643438" y="1685545"/>
              <a:ext cx="4392612" cy="3083659"/>
              <a:chOff x="4643438" y="1742708"/>
              <a:chExt cx="4392612" cy="3083659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643438" y="1742708"/>
                <a:ext cx="4392612" cy="3083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7092950" y="2133600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400 </a:t>
                </a:r>
                <a:r>
                  <a:rPr lang="en-GB" sz="2000" dirty="0" err="1">
                    <a:solidFill>
                      <a:srgbClr val="000000"/>
                    </a:solidFill>
                    <a:latin typeface="Verdana" pitchFamily="32" charset="0"/>
                  </a:rPr>
                  <a:t>GeV</a:t>
                </a: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Verdana" pitchFamily="32" charset="0"/>
                  </a:rPr>
                  <a:t>EPS08</a:t>
                </a:r>
                <a:endParaRPr lang="en-GB" sz="2000" dirty="0">
                  <a:solidFill>
                    <a:srgbClr val="000000"/>
                  </a:solidFill>
                  <a:latin typeface="Verdana" pitchFamily="32" charset="0"/>
                </a:endParaRPr>
              </a:p>
            </p:txBody>
          </p:sp>
        </p:grpSp>
        <p:grpSp>
          <p:nvGrpSpPr>
            <p:cNvPr id="7" name="Gruppo 21"/>
            <p:cNvGrpSpPr/>
            <p:nvPr/>
          </p:nvGrpSpPr>
          <p:grpSpPr>
            <a:xfrm>
              <a:off x="34925" y="1648563"/>
              <a:ext cx="4464050" cy="3133810"/>
              <a:chOff x="34925" y="1705726"/>
              <a:chExt cx="4464050" cy="3133810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34925" y="1705726"/>
                <a:ext cx="4464050" cy="31338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2700338" y="2060575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158 </a:t>
                </a:r>
                <a:r>
                  <a:rPr lang="en-GB" sz="2000" dirty="0" err="1">
                    <a:solidFill>
                      <a:srgbClr val="000000"/>
                    </a:solidFill>
                    <a:latin typeface="Verdana" pitchFamily="32" charset="0"/>
                  </a:rPr>
                  <a:t>GeV</a:t>
                </a: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Verdana" pitchFamily="32" charset="0"/>
                  </a:rPr>
                  <a:t>EPS08</a:t>
                </a:r>
                <a:endParaRPr lang="en-GB" sz="2000" dirty="0">
                  <a:solidFill>
                    <a:srgbClr val="000000"/>
                  </a:solidFill>
                  <a:latin typeface="Verdana" pitchFamily="32" charset="0"/>
                </a:endParaRPr>
              </a:p>
            </p:txBody>
          </p:sp>
        </p:grpSp>
      </p:grp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Shadowing at 400/158 GeV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60338" y="836613"/>
            <a:ext cx="926026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Verdana" pitchFamily="32" charset="0"/>
              </a:rPr>
              <a:t>W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e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have evaluated (and corrected for) the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(anti)shadowing effect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 expected for our data points, within the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EKS98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and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EPS08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scheme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1750" y="5408613"/>
            <a:ext cx="34559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The Glauber fit now gives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93688" y="6370638"/>
            <a:ext cx="612616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Significantly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higher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than the “effective” values</a:t>
            </a:r>
          </a:p>
        </p:txBody>
      </p:sp>
      <p:sp>
        <p:nvSpPr>
          <p:cNvPr id="20490" name="AutoShape 9"/>
          <p:cNvSpPr>
            <a:spLocks/>
          </p:cNvSpPr>
          <p:nvPr/>
        </p:nvSpPr>
        <p:spPr bwMode="auto">
          <a:xfrm>
            <a:off x="3492500" y="5013325"/>
            <a:ext cx="215900" cy="1223963"/>
          </a:xfrm>
          <a:prstGeom prst="leftBrace">
            <a:avLst>
              <a:gd name="adj1" fmla="val 47243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754438" y="4929198"/>
            <a:ext cx="5082138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,EKS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(158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)=9.3±0.7±0.7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Symbol" pitchFamily="16" charset="2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,EKS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(400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)=6.0±0.9±0.7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754438" y="4929198"/>
            <a:ext cx="5082138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Symbol" pitchFamily="16" charset="2"/>
              </a:rPr>
              <a:t> 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,EPS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(158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)=9.8±0.8±0.7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Symbol" pitchFamily="16" charset="2"/>
              </a:rPr>
              <a:t> 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,EPS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(400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)=6.6±1.0±0.7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dirty="0" smtClean="0"/>
              <a:t>THE hard probe at SPS energy</a:t>
            </a:r>
            <a:endParaRPr lang="en-US" dirty="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79388" y="822325"/>
            <a:ext cx="8677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Study of </a:t>
            </a:r>
            <a:r>
              <a:rPr lang="en-US" dirty="0" err="1">
                <a:solidFill>
                  <a:srgbClr val="FFFF00"/>
                </a:solidFill>
              </a:rPr>
              <a:t>charmonium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production/suppression in </a:t>
            </a:r>
            <a:r>
              <a:rPr lang="en-US" dirty="0" err="1">
                <a:solidFill>
                  <a:srgbClr val="FFFF00"/>
                </a:solidFill>
                <a:sym typeface="Symbol" pitchFamily="18" charset="2"/>
              </a:rPr>
              <a:t>pA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/AA collisions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" y="5300663"/>
            <a:ext cx="803296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Initial/final state </a:t>
            </a:r>
            <a:r>
              <a:rPr lang="en-US" dirty="0" smtClean="0">
                <a:solidFill>
                  <a:srgbClr val="FFFF00"/>
                </a:solidFill>
              </a:rPr>
              <a:t>nuclear effects</a:t>
            </a:r>
            <a:r>
              <a:rPr lang="en-US" dirty="0" smtClean="0"/>
              <a:t> (shadowing, dissociation,...)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Reference</a:t>
            </a:r>
            <a:r>
              <a:rPr lang="en-US" dirty="0" smtClean="0"/>
              <a:t> for understanding dissociation in a hot medium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</a:t>
            </a:r>
            <a:r>
              <a:rPr lang="en-US" dirty="0"/>
              <a:t>models (CSM, NRQCD, CEM, ....)</a:t>
            </a:r>
          </a:p>
          <a:p>
            <a:endParaRPr lang="en-US" dirty="0" smtClean="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" y="1492250"/>
            <a:ext cx="1771650" cy="40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AA collisions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28600" y="2085975"/>
            <a:ext cx="60055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Color screening</a:t>
            </a:r>
            <a:r>
              <a:rPr lang="en-US" dirty="0"/>
              <a:t> and </a:t>
            </a:r>
            <a:r>
              <a:rPr lang="en-US" dirty="0" err="1"/>
              <a:t>charmonium</a:t>
            </a:r>
            <a:r>
              <a:rPr lang="en-US" dirty="0"/>
              <a:t> suppression</a:t>
            </a:r>
          </a:p>
          <a:p>
            <a:r>
              <a:rPr lang="en-US" dirty="0"/>
              <a:t>&gt; 20 year long history</a:t>
            </a:r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2" y="3048000"/>
            <a:ext cx="4598988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28600" y="4724400"/>
            <a:ext cx="1757362" cy="40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 collisions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/>
          <a:srcRect l="3054" t="2481" r="2701"/>
          <a:stretch>
            <a:fillRect/>
          </a:stretch>
        </p:blipFill>
        <p:spPr bwMode="auto">
          <a:xfrm>
            <a:off x="6172200" y="1524000"/>
            <a:ext cx="2971800" cy="3708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 vs x</a:t>
            </a:r>
            <a:r>
              <a:rPr lang="en-US" baseline="-25000">
                <a:sym typeface="Symbol" pitchFamily="18" charset="2"/>
              </a:rPr>
              <a:t>F</a:t>
            </a:r>
            <a:endParaRPr lang="en-US">
              <a:sym typeface="Symbol" pitchFamily="18" charset="2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609600"/>
            <a:ext cx="8358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NA60 pA results can be compared with </a:t>
            </a:r>
            <a:r>
              <a:rPr lang="en-US">
                <a:sym typeface="Symbol" pitchFamily="18" charset="2"/>
              </a:rPr>
              <a:t> values from </a:t>
            </a:r>
            <a:r>
              <a:rPr lang="en-US"/>
              <a:t>other </a:t>
            </a:r>
          </a:p>
          <a:p>
            <a:r>
              <a:rPr lang="en-US"/>
              <a:t>  experiments (HERAB, E866, NA50 and NA3)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257800" y="2000250"/>
            <a:ext cx="37973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the region close to x</a:t>
            </a:r>
            <a:r>
              <a:rPr lang="en-US" baseline="-25000"/>
              <a:t>F</a:t>
            </a:r>
            <a:r>
              <a:rPr lang="en-US"/>
              <a:t>=0, </a:t>
            </a:r>
          </a:p>
          <a:p>
            <a:r>
              <a:rPr lang="en-US"/>
              <a:t>increase of </a:t>
            </a:r>
            <a:r>
              <a:rPr lang="en-US">
                <a:sym typeface="Symbol" pitchFamily="18" charset="2"/>
              </a:rPr>
              <a:t> with √s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276850" y="2867025"/>
            <a:ext cx="37909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en-US" b="1">
                <a:solidFill>
                  <a:srgbClr val="FFFF00"/>
                </a:solidFill>
              </a:rPr>
              <a:t>NA60 400 GeV</a:t>
            </a:r>
          </a:p>
          <a:p>
            <a:pPr>
              <a:buClr>
                <a:srgbClr val="FFCC00"/>
              </a:buClr>
              <a:buFont typeface="Wingdings" pitchFamily="2" charset="2"/>
              <a:buChar char="à"/>
            </a:pPr>
            <a:r>
              <a:rPr lang="en-US"/>
              <a:t> very good agreement 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/>
              <a:t>    with NA50</a:t>
            </a:r>
            <a:endParaRPr lang="it-IT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47638" y="6397625"/>
            <a:ext cx="53498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ea typeface="DejaVu LGC Sans"/>
                <a:cs typeface="DejaVu LGC Sans"/>
              </a:rPr>
              <a:t>Systematic error on </a:t>
            </a:r>
            <a:r>
              <a:rPr lang="en-GB" sz="1800">
                <a:latin typeface="Symbol" pitchFamily="18" charset="2"/>
                <a:ea typeface="DejaVu LGC Sans"/>
                <a:cs typeface="DejaVu LGC Sans"/>
              </a:rPr>
              <a:t></a:t>
            </a:r>
            <a:r>
              <a:rPr lang="en-GB" sz="1800">
                <a:ea typeface="DejaVu LGC Sans"/>
                <a:cs typeface="DejaVu LGC Sans"/>
              </a:rPr>
              <a:t> for NA60 points ~0.01</a:t>
            </a:r>
          </a:p>
        </p:txBody>
      </p:sp>
      <p:pic>
        <p:nvPicPr>
          <p:cNvPr id="25610" name="Immagine 15" descr="cxf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14500"/>
            <a:ext cx="50514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cxf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14500"/>
            <a:ext cx="50514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cxf-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714500"/>
            <a:ext cx="50514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cxf-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" y="1719263"/>
            <a:ext cx="5089525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276850" y="3976688"/>
            <a:ext cx="40957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NA60 158 GeV: </a:t>
            </a:r>
          </a:p>
          <a:p>
            <a:pPr>
              <a:buClr>
                <a:srgbClr val="FFCC00"/>
              </a:buClr>
              <a:buFont typeface="Wingdings" pitchFamily="2" charset="2"/>
              <a:buChar char="à"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smaller </a:t>
            </a:r>
            <a:r>
              <a:rPr lang="en-US">
                <a:sym typeface="Symbol" pitchFamily="18" charset="2"/>
              </a:rPr>
              <a:t>, hints of a  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    decrease towards high </a:t>
            </a:r>
            <a:r>
              <a:rPr lang="en-US"/>
              <a:t>x</a:t>
            </a:r>
            <a:r>
              <a:rPr lang="en-US" baseline="-25000"/>
              <a:t>F </a:t>
            </a:r>
            <a:r>
              <a:rPr lang="en-US"/>
              <a:t>?</a:t>
            </a:r>
            <a:endParaRPr lang="en-US" baseline="-2500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09600" y="1447800"/>
            <a:ext cx="39925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E. Scomparin et al., Nucl</a:t>
            </a:r>
            <a:r>
              <a:rPr lang="en-US" sz="1200">
                <a:solidFill>
                  <a:schemeClr val="tx1"/>
                </a:solidFill>
              </a:rPr>
              <a:t>.</a:t>
            </a:r>
            <a:r>
              <a:rPr lang="en-US" sz="1200"/>
              <a:t> Phys. A830 (2009) 239</a:t>
            </a:r>
            <a:endParaRPr lang="it-IT" sz="1200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257800" y="5264150"/>
            <a:ext cx="3495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à"/>
            </a:pPr>
            <a:r>
              <a:rPr lang="en-US"/>
              <a:t> discrepancy with NA3 ?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15" grpId="0"/>
      <p:bldP spid="256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15963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 vs x</a:t>
            </a:r>
            <a:r>
              <a:rPr lang="en-US" baseline="-25000">
                <a:sym typeface="Symbol" pitchFamily="18" charset="2"/>
              </a:rPr>
              <a:t>2</a:t>
            </a:r>
            <a:endParaRPr lang="en-US">
              <a:sym typeface="Symbol" pitchFamily="18" charset="2"/>
            </a:endParaRPr>
          </a:p>
        </p:txBody>
      </p:sp>
      <p:pic>
        <p:nvPicPr>
          <p:cNvPr id="27653" name="Immagine 8" descr="cx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2999"/>
            <a:ext cx="4495800" cy="430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533400" y="4343400"/>
            <a:ext cx="3810000" cy="2514600"/>
            <a:chOff x="336" y="2736"/>
            <a:chExt cx="2400" cy="1584"/>
          </a:xfrm>
        </p:grpSpPr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336" y="2736"/>
              <a:ext cx="2400" cy="158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336" y="2744"/>
              <a:ext cx="2400" cy="1528"/>
              <a:chOff x="3168" y="2081"/>
              <a:chExt cx="2499" cy="1769"/>
            </a:xfrm>
          </p:grpSpPr>
          <p:pic>
            <p:nvPicPr>
              <p:cNvPr id="27655" name="Immagine 9" descr="dalpha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64" y="2081"/>
                <a:ext cx="2403" cy="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3599" y="2171"/>
                <a:ext cx="1905" cy="2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>
                    <a:solidFill>
                      <a:srgbClr val="6699FF"/>
                    </a:solidFill>
                    <a:ea typeface="DejaVu LGC Sans"/>
                    <a:cs typeface="DejaVu LGC Sans"/>
                  </a:rPr>
                  <a:t>NA60 </a:t>
                </a:r>
                <a:r>
                  <a:rPr lang="el-GR" sz="1800">
                    <a:solidFill>
                      <a:srgbClr val="6699FF"/>
                    </a:solidFill>
                    <a:latin typeface="Times New Roman" pitchFamily="18" charset="0"/>
                    <a:ea typeface="DejaVu LGC Sans"/>
                    <a:cs typeface="DejaVu LGC Sans"/>
                  </a:rPr>
                  <a:t>Δα</a:t>
                </a:r>
                <a:r>
                  <a:rPr lang="en-US" sz="1800">
                    <a:solidFill>
                      <a:srgbClr val="6699FF"/>
                    </a:solidFill>
                    <a:ea typeface="DejaVu LGC Sans"/>
                    <a:cs typeface="DejaVu LGC Sans"/>
                  </a:rPr>
                  <a:t>(400-158 GeV)</a:t>
                </a:r>
                <a:endParaRPr lang="it-IT" sz="1800">
                  <a:solidFill>
                    <a:srgbClr val="6699FF"/>
                  </a:solidFill>
                  <a:ea typeface="DejaVu LGC Sans"/>
                  <a:cs typeface="DejaVu LGC Sans"/>
                </a:endParaRPr>
              </a:p>
            </p:txBody>
          </p:sp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3118" y="2160"/>
                <a:ext cx="341" cy="24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800">
                    <a:solidFill>
                      <a:schemeClr val="tx1"/>
                    </a:solidFill>
                    <a:sym typeface="Symbol" pitchFamily="18" charset="2"/>
                  </a:rPr>
                  <a:t></a:t>
                </a:r>
              </a:p>
            </p:txBody>
          </p:sp>
          <p:sp>
            <p:nvSpPr>
              <p:cNvPr id="27658" name="Text Box 10"/>
              <p:cNvSpPr txBox="1">
                <a:spLocks noChangeArrowheads="1"/>
              </p:cNvSpPr>
              <p:nvPr/>
            </p:nvSpPr>
            <p:spPr bwMode="auto">
              <a:xfrm>
                <a:off x="5328" y="3582"/>
                <a:ext cx="272" cy="26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</a:rPr>
                  <a:t>x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2</a:t>
                </a:r>
                <a:endParaRPr lang="it-IT" sz="1800" baseline="-25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659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863123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FFFFFF"/>
              </a:buClr>
              <a:buSzPct val="100000"/>
              <a:buFont typeface="Verdana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ea typeface="DejaVu LGC Sans"/>
                <a:cs typeface="DejaVu LGC Sans"/>
              </a:rPr>
              <a:t> Shadowing effects and final state absorption (in the 2</a:t>
            </a:r>
            <a:r>
              <a:rPr lang="en-GB" sz="1800" dirty="0">
                <a:ea typeface="DejaVu LGC Sans"/>
                <a:cs typeface="DejaVu LGC Sans"/>
                <a:sym typeface="Wingdings" pitchFamily="2" charset="2"/>
              </a:rPr>
              <a:t></a:t>
            </a:r>
            <a:r>
              <a:rPr lang="en-GB" sz="1800" dirty="0">
                <a:ea typeface="DejaVu LGC Sans"/>
                <a:cs typeface="DejaVu LGC Sans"/>
              </a:rPr>
              <a:t>1 approach) </a:t>
            </a:r>
          </a:p>
          <a:p>
            <a:pPr defTabSz="457200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ea typeface="DejaVu LGC Sans"/>
                <a:cs typeface="DejaVu LGC Sans"/>
              </a:rPr>
              <a:t>  should scale </a:t>
            </a:r>
            <a:r>
              <a:rPr lang="en-GB" sz="1800">
                <a:ea typeface="DejaVu LGC Sans"/>
                <a:cs typeface="DejaVu LGC Sans"/>
              </a:rPr>
              <a:t>with </a:t>
            </a:r>
            <a:r>
              <a:rPr lang="en-GB" sz="1800" smtClean="0">
                <a:ea typeface="DejaVu LGC Sans"/>
                <a:cs typeface="DejaVu LGC Sans"/>
              </a:rPr>
              <a:t>x</a:t>
            </a:r>
            <a:r>
              <a:rPr lang="en-GB" sz="1800" baseline="-25000" smtClean="0">
                <a:ea typeface="DejaVu LGC Sans"/>
                <a:cs typeface="DejaVu LGC Sans"/>
              </a:rPr>
              <a:t>2</a:t>
            </a:r>
            <a:endParaRPr lang="en-GB" sz="1800" baseline="-25000" dirty="0">
              <a:ea typeface="DejaVu LGC Sans"/>
              <a:cs typeface="DejaVu LGC Sans"/>
            </a:endParaRPr>
          </a:p>
        </p:txBody>
      </p:sp>
      <p:sp>
        <p:nvSpPr>
          <p:cNvPr id="27661" name="Text Box 5"/>
          <p:cNvSpPr txBox="1">
            <a:spLocks noChangeArrowheads="1"/>
          </p:cNvSpPr>
          <p:nvPr/>
        </p:nvSpPr>
        <p:spPr bwMode="auto">
          <a:xfrm>
            <a:off x="304800" y="2994025"/>
            <a:ext cx="4038600" cy="91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FFFFFF"/>
              </a:buClr>
              <a:buSzPct val="100000"/>
              <a:buFont typeface="Verdana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ea typeface="DejaVu LGC Sans"/>
                <a:cs typeface="DejaVu LGC Sans"/>
              </a:rPr>
              <a:t> NA60 data (two energies in the    </a:t>
            </a:r>
          </a:p>
          <a:p>
            <a:pPr defTabSz="457200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ea typeface="DejaVu LGC Sans"/>
                <a:cs typeface="DejaVu LGC Sans"/>
              </a:rPr>
              <a:t>  same experimental conditions) </a:t>
            </a:r>
          </a:p>
          <a:p>
            <a:pPr defTabSz="457200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  <a:sym typeface="Wingdings" pitchFamily="2" charset="2"/>
              </a:rPr>
              <a:t>   reduced </a:t>
            </a: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systematics on </a:t>
            </a: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  <a:sym typeface="Symbol" pitchFamily="18" charset="2"/>
              </a:rPr>
              <a:t></a:t>
            </a: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</a:t>
            </a:r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5562600" y="1447800"/>
          <a:ext cx="1628775" cy="369888"/>
        </p:xfrm>
        <a:graphic>
          <a:graphicData uri="http://schemas.openxmlformats.org/presentationml/2006/ole">
            <p:oleObj spid="_x0000_s27662" name="Equation" r:id="rId5" imgW="1066680" imgH="241200" progId="Equation.3">
              <p:embed/>
            </p:oleObj>
          </a:graphicData>
        </a:graphic>
      </p:graphicFrame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334000" y="5562600"/>
            <a:ext cx="38100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FFFF"/>
              </a:buClr>
              <a:buSzPct val="100000"/>
              <a:buFont typeface="Symbol" pitchFamily="18" charset="2"/>
              <a:buNone/>
            </a:pPr>
            <a:r>
              <a:rPr lang="en-US" sz="1800">
                <a:solidFill>
                  <a:srgbClr val="FFFF00"/>
                </a:solidFill>
                <a:ea typeface="DejaVu LGC Sans"/>
                <a:cs typeface="DejaVu LGC Sans"/>
                <a:sym typeface="Symbol" pitchFamily="18" charset="2"/>
              </a:rPr>
              <a:t>  0 in the explored x</a:t>
            </a:r>
            <a:r>
              <a:rPr lang="en-US" sz="1800" baseline="-25000">
                <a:solidFill>
                  <a:srgbClr val="FFFF00"/>
                </a:solidFill>
                <a:ea typeface="DejaVu LGC Sans"/>
                <a:cs typeface="DejaVu LGC Sans"/>
                <a:sym typeface="Symbol" pitchFamily="18" charset="2"/>
              </a:rPr>
              <a:t>2 </a:t>
            </a:r>
            <a:r>
              <a:rPr lang="en-US" sz="1800">
                <a:solidFill>
                  <a:srgbClr val="FFFF00"/>
                </a:solidFill>
                <a:ea typeface="DejaVu LGC Sans"/>
                <a:cs typeface="DejaVu LGC Sans"/>
                <a:sym typeface="Symbol" pitchFamily="18" charset="2"/>
              </a:rPr>
              <a:t>range</a:t>
            </a:r>
            <a:endParaRPr lang="en-GB" sz="1200">
              <a:solidFill>
                <a:srgbClr val="FFFF00"/>
              </a:solidFill>
              <a:ea typeface="DejaVu LGC Sans"/>
              <a:cs typeface="DejaVu LGC Sans"/>
            </a:endParaRPr>
          </a:p>
          <a:p>
            <a:pPr>
              <a:buClr>
                <a:srgbClr val="FFFFFF"/>
              </a:buClr>
              <a:buSzPct val="100000"/>
              <a:buFont typeface="Wingdings" pitchFamily="2" charset="2"/>
              <a:buChar char="à"/>
            </a:pP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clearly other effects    </a:t>
            </a:r>
          </a:p>
          <a:p>
            <a:pPr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   should be present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88925" y="1447800"/>
            <a:ext cx="4283075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If </a:t>
            </a:r>
            <a:r>
              <a:rPr lang="en-US" sz="1800" dirty="0" err="1"/>
              <a:t>parton</a:t>
            </a:r>
            <a:r>
              <a:rPr lang="en-US" sz="1800" dirty="0"/>
              <a:t> shadowing and final    </a:t>
            </a:r>
          </a:p>
          <a:p>
            <a:r>
              <a:rPr lang="en-US" sz="1800" dirty="0"/>
              <a:t>  state absorption were the only   </a:t>
            </a:r>
          </a:p>
          <a:p>
            <a:r>
              <a:rPr lang="en-US" sz="1800" dirty="0"/>
              <a:t>  relevant mechanisms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rgbClr val="FFFF00"/>
                </a:solidFill>
                <a:sym typeface="Wingdings" pitchFamily="2" charset="2"/>
              </a:rPr>
              <a:t>  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FFFF00"/>
                </a:solidFill>
                <a:sym typeface="Symbol" pitchFamily="18" charset="2"/>
              </a:rPr>
              <a:t> should not depend on √s at </a:t>
            </a:r>
            <a:br>
              <a:rPr lang="en-US" sz="1800" dirty="0">
                <a:solidFill>
                  <a:srgbClr val="FFFF00"/>
                </a:solidFill>
                <a:sym typeface="Symbol" pitchFamily="18" charset="2"/>
              </a:rPr>
            </a:br>
            <a:r>
              <a:rPr lang="en-US" sz="1800" dirty="0">
                <a:solidFill>
                  <a:srgbClr val="FFFF00"/>
                </a:solidFill>
                <a:sym typeface="Symbol" pitchFamily="18" charset="2"/>
              </a:rPr>
              <a:t>      constant x</a:t>
            </a:r>
            <a:r>
              <a:rPr lang="en-US" sz="1800" baseline="-25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4572000" y="5791200"/>
            <a:ext cx="685800" cy="533400"/>
          </a:xfrm>
          <a:prstGeom prst="rightArrow">
            <a:avLst>
              <a:gd name="adj1" fmla="val 55361"/>
              <a:gd name="adj2" fmla="val 4226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343400" y="6583363"/>
            <a:ext cx="23907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NA60 Coll., arXiv:1004.5523</a:t>
            </a:r>
            <a:endParaRPr lang="it-IT" sz="120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806450"/>
            <a:ext cx="8550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CNM effects, evaluated in pA, can be extrapolated to AA, assuming a   </a:t>
            </a:r>
          </a:p>
          <a:p>
            <a:r>
              <a:rPr lang="en-US" sz="1800"/>
              <a:t>  scaling with the L variable and taking into account that: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4267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en-US" sz="1600">
                <a:solidFill>
                  <a:srgbClr val="FFFF00"/>
                </a:solidFill>
                <a:sym typeface="Symbol" pitchFamily="18" charset="2"/>
              </a:rPr>
              <a:t></a:t>
            </a:r>
            <a:r>
              <a:rPr lang="en-US" sz="1600" baseline="-25000">
                <a:solidFill>
                  <a:srgbClr val="FFFF00"/>
                </a:solidFill>
                <a:sym typeface="Symbol" pitchFamily="18" charset="2"/>
              </a:rPr>
              <a:t>abs</a:t>
            </a:r>
            <a:r>
              <a:rPr lang="en-US" sz="1600" baseline="3000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1600">
                <a:solidFill>
                  <a:srgbClr val="FFFF00"/>
                </a:solidFill>
                <a:sym typeface="Symbol" pitchFamily="18" charset="2"/>
              </a:rPr>
              <a:t>shows an energy/kinematical </a:t>
            </a:r>
            <a:br>
              <a:rPr lang="en-US" sz="1600">
                <a:solidFill>
                  <a:srgbClr val="FFFF00"/>
                </a:solidFill>
                <a:sym typeface="Symbol" pitchFamily="18" charset="2"/>
              </a:rPr>
            </a:br>
            <a:r>
              <a:rPr lang="en-US" sz="1600">
                <a:solidFill>
                  <a:srgbClr val="FFFF00"/>
                </a:solidFill>
                <a:sym typeface="Symbol" pitchFamily="18" charset="2"/>
              </a:rPr>
              <a:t>dependence</a:t>
            </a:r>
            <a:endParaRPr lang="en-US" sz="160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38600" y="1636713"/>
            <a:ext cx="5334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reference obtained from 158 GeV pA data (same energy/kinematical range as the AA data)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676650" y="1684338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09538" y="2286000"/>
            <a:ext cx="35480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in AA collisions, shadowing affects both projectile and target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038600" y="2314575"/>
            <a:ext cx="4495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proj. and target antishadowing taken into account in the reference determination</a:t>
            </a:r>
            <a:endParaRPr lang="it-IT" sz="160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676650" y="2419350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343400" y="3333750"/>
            <a:ext cx="449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The current reference is based on:</a:t>
            </a:r>
            <a:endParaRPr lang="it-IT" sz="1800"/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3962400" y="3790950"/>
            <a:ext cx="53340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FFCC00"/>
              </a:buClr>
              <a:buSzPct val="100000"/>
              <a:buFont typeface="Verdana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slope determined only from pA@158GeV</a:t>
            </a:r>
          </a:p>
        </p:txBody>
      </p:sp>
      <p:sp>
        <p:nvSpPr>
          <p:cNvPr id="29708" name="Text Box 6"/>
          <p:cNvSpPr txBox="1">
            <a:spLocks noChangeArrowheads="1"/>
          </p:cNvSpPr>
          <p:nvPr/>
        </p:nvSpPr>
        <p:spPr bwMode="auto">
          <a:xfrm>
            <a:off x="4419600" y="4216400"/>
            <a:ext cx="41814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latin typeface="Symbol" pitchFamily="18" charset="2"/>
                <a:ea typeface="DejaVu LGC Sans"/>
                <a:cs typeface="DejaVu LGC Sans"/>
              </a:rPr>
              <a:t></a:t>
            </a:r>
            <a:r>
              <a:rPr lang="en-GB" sz="1600" baseline="-25000">
                <a:ea typeface="DejaVu LGC Sans"/>
                <a:cs typeface="DejaVu LGC Sans"/>
              </a:rPr>
              <a:t>abs</a:t>
            </a:r>
            <a:r>
              <a:rPr lang="en-GB" sz="1600">
                <a:ea typeface="DejaVu LGC Sans"/>
                <a:cs typeface="DejaVu LGC Sans"/>
              </a:rPr>
              <a:t> </a:t>
            </a:r>
            <a:r>
              <a:rPr lang="en-GB" sz="1600" baseline="30000">
                <a:ea typeface="DejaVu LGC Sans"/>
                <a:cs typeface="DejaVu LGC Sans"/>
              </a:rPr>
              <a:t>J/</a:t>
            </a:r>
            <a:r>
              <a:rPr lang="en-GB" sz="1600" baseline="30000">
                <a:latin typeface="Symbol" pitchFamily="18" charset="2"/>
                <a:ea typeface="DejaVu LGC Sans"/>
                <a:cs typeface="DejaVu LGC Sans"/>
              </a:rPr>
              <a:t></a:t>
            </a:r>
            <a:r>
              <a:rPr lang="en-GB" sz="1600">
                <a:ea typeface="DejaVu LGC Sans"/>
                <a:cs typeface="DejaVu LGC Sans"/>
              </a:rPr>
              <a:t> (158 GeV) = 7.6 ± 0.7 ± 0.6 mb</a:t>
            </a:r>
          </a:p>
        </p:txBody>
      </p:sp>
      <p:sp>
        <p:nvSpPr>
          <p:cNvPr id="29709" name="Text Box 7"/>
          <p:cNvSpPr txBox="1">
            <a:spLocks noChangeArrowheads="1"/>
          </p:cNvSpPr>
          <p:nvPr/>
        </p:nvSpPr>
        <p:spPr bwMode="auto">
          <a:xfrm>
            <a:off x="3962400" y="4629150"/>
            <a:ext cx="5181600" cy="91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FFCC00"/>
              </a:buClr>
              <a:buSzPct val="100000"/>
              <a:buFont typeface="Verdana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normalization to </a:t>
            </a:r>
            <a:r>
              <a:rPr lang="en-GB" sz="1800">
                <a:solidFill>
                  <a:srgbClr val="FFFF00"/>
                </a:solidFill>
                <a:latin typeface="Symbol" pitchFamily="18" charset="2"/>
                <a:ea typeface="DejaVu LGC Sans"/>
                <a:cs typeface="DejaVu LGC Sans"/>
              </a:rPr>
              <a:t></a:t>
            </a:r>
            <a:r>
              <a:rPr lang="en-GB" sz="1800" baseline="-25000">
                <a:solidFill>
                  <a:srgbClr val="FFFF00"/>
                </a:solidFill>
                <a:ea typeface="DejaVu LGC Sans"/>
                <a:cs typeface="DejaVu LGC Sans"/>
              </a:rPr>
              <a:t>J/</a:t>
            </a:r>
            <a:r>
              <a:rPr lang="en-GB" sz="1800" baseline="-25000">
                <a:solidFill>
                  <a:srgbClr val="FFFF00"/>
                </a:solidFill>
                <a:latin typeface="Symbol" pitchFamily="18" charset="2"/>
                <a:ea typeface="DejaVu LGC Sans"/>
                <a:cs typeface="DejaVu LGC Sans"/>
              </a:rPr>
              <a:t></a:t>
            </a:r>
            <a:r>
              <a:rPr lang="en-GB" sz="1800" baseline="30000">
                <a:solidFill>
                  <a:srgbClr val="FFFF00"/>
                </a:solidFill>
                <a:ea typeface="DejaVu LGC Sans"/>
                <a:cs typeface="DejaVu LGC Sans"/>
              </a:rPr>
              <a:t>pp</a:t>
            </a: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determined from </a:t>
            </a:r>
          </a:p>
          <a:p>
            <a:pPr defTabSz="457200">
              <a:buClr>
                <a:srgbClr val="FFCC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  pA@158 GeV (J/</a:t>
            </a: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  <a:sym typeface="Symbol" pitchFamily="18" charset="2"/>
              </a:rPr>
              <a:t></a:t>
            </a: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/DY point) and (to </a:t>
            </a:r>
            <a:b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</a:br>
            <a:r>
              <a:rPr lang="en-GB" sz="1800">
                <a:solidFill>
                  <a:srgbClr val="FFFF00"/>
                </a:solidFill>
                <a:ea typeface="DejaVu LGC Sans"/>
                <a:cs typeface="DejaVu LGC Sans"/>
              </a:rPr>
              <a:t>   reduce the overall error) SU@200GeV</a:t>
            </a:r>
          </a:p>
        </p:txBody>
      </p:sp>
      <p:pic>
        <p:nvPicPr>
          <p:cNvPr id="29710" name="Picture 22" descr="pASU_newnorm"/>
          <p:cNvPicPr>
            <a:picLocks noChangeAspect="1" noChangeArrowheads="1"/>
          </p:cNvPicPr>
          <p:nvPr/>
        </p:nvPicPr>
        <p:blipFill>
          <a:blip r:embed="rId3"/>
          <a:srcRect l="1768" t="4559" r="1724" b="3670"/>
          <a:stretch>
            <a:fillRect/>
          </a:stretch>
        </p:blipFill>
        <p:spPr bwMode="auto">
          <a:xfrm>
            <a:off x="14288" y="3249613"/>
            <a:ext cx="387191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8"/>
          <p:cNvSpPr txBox="1">
            <a:spLocks noChangeArrowheads="1"/>
          </p:cNvSpPr>
          <p:nvPr/>
        </p:nvSpPr>
        <p:spPr bwMode="auto">
          <a:xfrm>
            <a:off x="4191000" y="5543550"/>
            <a:ext cx="50292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ea typeface="DejaVu LGC Sans"/>
                <a:cs typeface="DejaVu LGC Sans"/>
              </a:rPr>
              <a:t>SU has been included in the fit, since it has a slope similar to pA at 158 GeV </a:t>
            </a:r>
            <a:endParaRPr lang="en-GB" sz="800">
              <a:ea typeface="DejaVu LGC Sans"/>
              <a:cs typeface="DejaVu LGC Sans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>
              <a:ea typeface="DejaVu LGC Sans"/>
              <a:cs typeface="DejaVu LGC Sans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FF00"/>
                </a:solidFill>
                <a:ea typeface="DejaVu LGC Sans"/>
                <a:cs typeface="DejaVu LGC Sans"/>
              </a:rPr>
              <a:t>advantage:</a:t>
            </a:r>
            <a:r>
              <a:rPr lang="en-GB" sz="1600">
                <a:solidFill>
                  <a:schemeClr val="tx1"/>
                </a:solidFill>
                <a:ea typeface="DejaVu LGC Sans"/>
                <a:cs typeface="DejaVu LGC Sans"/>
              </a:rPr>
              <a:t> </a:t>
            </a:r>
            <a:r>
              <a:rPr lang="en-GB" sz="1600">
                <a:ea typeface="DejaVu LGC Sans"/>
                <a:cs typeface="DejaVu LGC Sans"/>
              </a:rPr>
              <a:t>small error on normalization (3%)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FF00"/>
                </a:solidFill>
                <a:ea typeface="DejaVu LGC Sans"/>
                <a:cs typeface="DejaVu LGC Sans"/>
              </a:rPr>
              <a:t>drawback:</a:t>
            </a:r>
            <a:r>
              <a:rPr lang="en-GB" sz="1600">
                <a:solidFill>
                  <a:schemeClr val="tx1"/>
                </a:solidFill>
                <a:ea typeface="DejaVu LGC Sans"/>
                <a:cs typeface="DejaVu LGC Sans"/>
              </a:rPr>
              <a:t> </a:t>
            </a:r>
            <a:r>
              <a:rPr lang="en-GB" sz="1600">
                <a:ea typeface="DejaVu LGC Sans"/>
                <a:cs typeface="DejaVu LGC Sans"/>
              </a:rPr>
              <a:t>hypothesis that SU is “normal”</a:t>
            </a:r>
            <a:r>
              <a:rPr lang="ar-SA" sz="1600">
                <a:ea typeface="DejaVu LGC Sans"/>
                <a:cs typeface="DejaVu LGC Sans"/>
              </a:rPr>
              <a:t>‏</a:t>
            </a:r>
            <a:endParaRPr lang="en-GB" sz="1600">
              <a:ea typeface="DejaVu LGC Sans"/>
              <a:cs typeface="DejaVu LGC Sans"/>
            </a:endParaRP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4005263" y="3257550"/>
            <a:ext cx="5062537" cy="3505200"/>
          </a:xfrm>
          <a:prstGeom prst="flowChartAlternateProcess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/>
              <a:t>Reference for AA data</a:t>
            </a: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4" descr="sigmas.png"/>
          <p:cNvPicPr>
            <a:picLocks noChangeAspect="1"/>
          </p:cNvPicPr>
          <p:nvPr/>
        </p:nvPicPr>
        <p:blipFill>
          <a:blip r:embed="rId3"/>
          <a:srcRect t="8789" r="6746"/>
          <a:stretch>
            <a:fillRect/>
          </a:stretch>
        </p:blipFill>
        <p:spPr bwMode="auto">
          <a:xfrm>
            <a:off x="1600200" y="1066800"/>
            <a:ext cx="5715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asellaDiTesto 6"/>
          <p:cNvSpPr txBox="1">
            <a:spLocks noChangeArrowheads="1"/>
          </p:cNvSpPr>
          <p:nvPr/>
        </p:nvSpPr>
        <p:spPr bwMode="auto">
          <a:xfrm>
            <a:off x="5094288" y="2717800"/>
            <a:ext cx="1916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0000"/>
                </a:solidFill>
                <a:ea typeface="DejaVu LGC Sans"/>
                <a:cs typeface="DejaVu LGC Sans"/>
              </a:rPr>
              <a:t>Preliminary</a:t>
            </a:r>
            <a:endParaRPr lang="it-IT" sz="2400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101600" y="6472238"/>
            <a:ext cx="94996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 dirty="0">
                <a:ea typeface="DejaVu LGC Sans"/>
                <a:cs typeface="DejaVu LGC Sans"/>
              </a:rPr>
              <a:t> 158 </a:t>
            </a:r>
            <a:r>
              <a:rPr lang="en-US" dirty="0" err="1">
                <a:ea typeface="DejaVu LGC Sans"/>
                <a:cs typeface="DejaVu LGC Sans"/>
              </a:rPr>
              <a:t>GeV</a:t>
            </a:r>
            <a:r>
              <a:rPr lang="en-US" dirty="0">
                <a:ea typeface="DejaVu LGC Sans"/>
                <a:cs typeface="DejaVu LGC Sans"/>
              </a:rPr>
              <a:t> cross sections constrained by the relative normalization</a:t>
            </a:r>
            <a:endParaRPr lang="it-IT" dirty="0">
              <a:ea typeface="DejaVu LGC Sans"/>
              <a:cs typeface="DejaVu LGC San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4953000"/>
            <a:ext cx="85344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>
                <a:ea typeface="DejaVu LGC Sans"/>
                <a:cs typeface="DejaVu LGC Sans"/>
              </a:rPr>
              <a:t> Systematic error on (absolute) luminosity estimation quite high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49288" y="5332413"/>
            <a:ext cx="7543800" cy="66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>
                <a:ea typeface="DejaVu LGC Sans"/>
                <a:cs typeface="DejaVu LGC Sans"/>
              </a:rPr>
              <a:t> </a:t>
            </a:r>
            <a:r>
              <a:rPr lang="en-US">
                <a:solidFill>
                  <a:srgbClr val="FFFF00"/>
                </a:solidFill>
                <a:ea typeface="DejaVu LGC Sans"/>
                <a:cs typeface="DejaVu LGC Sans"/>
              </a:rPr>
              <a:t>Relative luminosity estimate</a:t>
            </a:r>
            <a:r>
              <a:rPr lang="en-US">
                <a:ea typeface="DejaVu LGC Sans"/>
                <a:cs typeface="DejaVu LGC Sans"/>
              </a:rPr>
              <a:t> between 158 and 400 GeV  </a:t>
            </a:r>
          </a:p>
          <a:p>
            <a:pPr>
              <a:lnSpc>
                <a:spcPct val="93000"/>
              </a:lnSpc>
              <a:buClr>
                <a:schemeClr val="bg1"/>
              </a:buClr>
              <a:buSzPct val="100000"/>
            </a:pPr>
            <a:r>
              <a:rPr lang="en-US">
                <a:ea typeface="DejaVu LGC Sans"/>
                <a:cs typeface="DejaVu LGC Sans"/>
              </a:rPr>
              <a:t>  much better known (~2-3% systematic error) 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49288" y="5943600"/>
            <a:ext cx="8335962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lang="en-US">
                <a:ea typeface="DejaVu LGC Sans"/>
                <a:cs typeface="DejaVu LGC Sans"/>
              </a:rPr>
              <a:t> Normalize NA60 400 GeV cross section ratios to NA50 results 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04800" y="660400"/>
            <a:ext cx="5640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J/</a:t>
            </a:r>
            <a:r>
              <a:rPr lang="en-US">
                <a:sym typeface="Symbol" pitchFamily="18" charset="2"/>
              </a:rPr>
              <a:t> production </a:t>
            </a:r>
            <a:r>
              <a:rPr lang="en-US">
                <a:solidFill>
                  <a:srgbClr val="FFFF00"/>
                </a:solidFill>
                <a:sym typeface="Symbol" pitchFamily="18" charset="2"/>
              </a:rPr>
              <a:t>cross sections</a:t>
            </a:r>
            <a:r>
              <a:rPr lang="en-US">
                <a:sym typeface="Symbol" pitchFamily="18" charset="2"/>
              </a:rPr>
              <a:t> for pA data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r>
              <a:rPr lang="en-US"/>
              <a:t>New result: J/</a:t>
            </a:r>
            <a:r>
              <a:rPr lang="en-US">
                <a:sym typeface="Symbol" pitchFamily="18" charset="2"/>
              </a:rPr>
              <a:t> cross section in pA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Immagine 3" descr="psidy_grv94lo.png"/>
          <p:cNvPicPr>
            <a:picLocks noChangeAspect="1"/>
          </p:cNvPicPr>
          <p:nvPr/>
        </p:nvPicPr>
        <p:blipFill>
          <a:blip r:embed="rId2"/>
          <a:srcRect l="1500" t="8120" r="7999"/>
          <a:stretch>
            <a:fillRect/>
          </a:stretch>
        </p:blipFill>
        <p:spPr bwMode="auto">
          <a:xfrm>
            <a:off x="3636000" y="3376601"/>
            <a:ext cx="5173436" cy="35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76200" y="3931686"/>
            <a:ext cx="3733800" cy="29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800" dirty="0" smtClean="0">
                <a:solidFill>
                  <a:srgbClr val="FFFF00"/>
                </a:solidFill>
              </a:rPr>
              <a:t>Difference with previous CNM reference ~1% well within errors</a:t>
            </a:r>
            <a:endParaRPr lang="it-IT" sz="1800" dirty="0" smtClean="0">
              <a:solidFill>
                <a:srgbClr val="FFFF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dirty="0" smtClean="0">
              <a:solidFill>
                <a:srgbClr val="FFFF00"/>
              </a:solidFill>
              <a:ea typeface="DejaVu LGC Sans"/>
              <a:cs typeface="DejaVu LGC Sans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00"/>
                </a:solidFill>
                <a:ea typeface="DejaVu LGC Sans"/>
                <a:cs typeface="DejaVu LGC Sans"/>
              </a:rPr>
              <a:t>No </a:t>
            </a:r>
            <a:r>
              <a:rPr lang="en-US" sz="1800" dirty="0">
                <a:solidFill>
                  <a:srgbClr val="FFFF00"/>
                </a:solidFill>
                <a:ea typeface="DejaVu LGC Sans"/>
                <a:cs typeface="DejaVu LGC Sans"/>
              </a:rPr>
              <a:t>practical consequence on anomalous J/</a:t>
            </a:r>
            <a:r>
              <a:rPr lang="el-GR" sz="1800" dirty="0">
                <a:solidFill>
                  <a:srgbClr val="FFFF00"/>
                </a:solidFill>
                <a:ea typeface="DejaVu LGC Sans"/>
                <a:cs typeface="DejaVu LGC Sans"/>
              </a:rPr>
              <a:t>Ψ</a:t>
            </a:r>
            <a:r>
              <a:rPr lang="en-US" sz="1800" dirty="0">
                <a:solidFill>
                  <a:srgbClr val="FFFF00"/>
                </a:solidFill>
                <a:ea typeface="DejaVu LGC Sans"/>
                <a:cs typeface="DejaVu LGC Sans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ea typeface="DejaVu LGC Sans"/>
                <a:cs typeface="DejaVu LGC Sans"/>
              </a:rPr>
              <a:t>suppression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dirty="0" smtClean="0">
              <a:solidFill>
                <a:srgbClr val="FFFF00"/>
              </a:solidFill>
              <a:ea typeface="DejaVu LGC Sans"/>
              <a:cs typeface="DejaVu LGC Sans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00"/>
                </a:solidFill>
                <a:ea typeface="DejaVu LGC Sans"/>
                <a:cs typeface="DejaVu LGC Sans"/>
              </a:rPr>
              <a:t>Now possible to claim that in SU are present only CNM effects</a:t>
            </a:r>
            <a:endParaRPr lang="en-US" sz="1800" dirty="0">
              <a:solidFill>
                <a:srgbClr val="FFFF00"/>
              </a:solidFill>
              <a:ea typeface="DejaVu LGC Sans"/>
              <a:cs typeface="DejaVu LGC Sans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dirty="0">
              <a:solidFill>
                <a:srgbClr val="FFFF00"/>
              </a:solidFill>
              <a:ea typeface="DejaVu LGC Sans"/>
              <a:cs typeface="DejaVu LGC Sans"/>
            </a:endParaRPr>
          </a:p>
        </p:txBody>
      </p:sp>
      <p:sp>
        <p:nvSpPr>
          <p:cNvPr id="36869" name="CasellaDiTesto 5"/>
          <p:cNvSpPr txBox="1">
            <a:spLocks noChangeArrowheads="1"/>
          </p:cNvSpPr>
          <p:nvPr/>
        </p:nvSpPr>
        <p:spPr bwMode="auto">
          <a:xfrm>
            <a:off x="6584950" y="3703638"/>
            <a:ext cx="16732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solidFill>
                  <a:srgbClr val="FF0000"/>
                </a:solidFill>
                <a:ea typeface="DejaVu LGC Sans"/>
                <a:cs typeface="DejaVu LGC Sans"/>
              </a:rPr>
              <a:t>Preliminary</a:t>
            </a:r>
            <a:endParaRPr lang="it-IT" sz="1800" b="1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41300" y="685800"/>
            <a:ext cx="8169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FFFF00"/>
                </a:solidFill>
              </a:rPr>
              <a:t> Alternative approach for the normalization of the </a:t>
            </a:r>
            <a:r>
              <a:rPr lang="en-US" sz="1800" dirty="0" err="1">
                <a:solidFill>
                  <a:srgbClr val="FFFF00"/>
                </a:solidFill>
              </a:rPr>
              <a:t>pA</a:t>
            </a:r>
            <a:r>
              <a:rPr lang="en-US" sz="1800" dirty="0">
                <a:solidFill>
                  <a:srgbClr val="FFFF00"/>
                </a:solidFill>
              </a:rPr>
              <a:t> reference  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curve based on the </a:t>
            </a:r>
            <a:r>
              <a:rPr lang="en-US" sz="1800" dirty="0" err="1">
                <a:solidFill>
                  <a:srgbClr val="FFFF00"/>
                </a:solidFill>
              </a:rPr>
              <a:t>pA</a:t>
            </a:r>
            <a:r>
              <a:rPr lang="en-US" sz="1800" dirty="0">
                <a:solidFill>
                  <a:srgbClr val="FFFF00"/>
                </a:solidFill>
              </a:rPr>
              <a:t> J/</a:t>
            </a:r>
            <a:r>
              <a:rPr lang="en-US" sz="1800" dirty="0">
                <a:solidFill>
                  <a:srgbClr val="FFFF00"/>
                </a:solidFill>
                <a:sym typeface="Symbol" pitchFamily="18" charset="2"/>
              </a:rPr>
              <a:t> absolute cross section</a:t>
            </a:r>
            <a:endParaRPr lang="it-IT" sz="1800" dirty="0">
              <a:solidFill>
                <a:srgbClr val="FFFF00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14400" y="2078037"/>
            <a:ext cx="8305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J/</a:t>
            </a:r>
            <a:r>
              <a:rPr lang="en-US" sz="1800" dirty="0">
                <a:sym typeface="Symbol" pitchFamily="18" charset="2"/>
              </a:rPr>
              <a:t>/</a:t>
            </a:r>
            <a:r>
              <a:rPr lang="en-US" sz="1800" dirty="0"/>
              <a:t>DY values are obtained rescaling the DY cross section   </a:t>
            </a:r>
          </a:p>
          <a:p>
            <a:r>
              <a:rPr lang="en-US" sz="1800" dirty="0"/>
              <a:t>  measured at 450 </a:t>
            </a:r>
            <a:r>
              <a:rPr lang="en-US" sz="1800" dirty="0" err="1"/>
              <a:t>GeV</a:t>
            </a:r>
            <a:r>
              <a:rPr lang="en-US" sz="1800" dirty="0"/>
              <a:t> by NA50 (not enough statistics at 158 </a:t>
            </a:r>
            <a:r>
              <a:rPr lang="en-US" sz="1800" dirty="0" err="1"/>
              <a:t>GeV</a:t>
            </a:r>
            <a:r>
              <a:rPr lang="en-US" sz="1800" dirty="0"/>
              <a:t>)</a:t>
            </a:r>
            <a:endParaRPr lang="it-IT" sz="1800" dirty="0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47738" y="2863850"/>
            <a:ext cx="7696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Main advantage: </a:t>
            </a:r>
            <a:r>
              <a:rPr lang="en-US" sz="1800" dirty="0">
                <a:solidFill>
                  <a:srgbClr val="00B050"/>
                </a:solidFill>
              </a:rPr>
              <a:t>no assumption on SU</a:t>
            </a:r>
            <a:r>
              <a:rPr lang="en-US" sz="1800" dirty="0"/>
              <a:t>, since it is not used   </a:t>
            </a:r>
          </a:p>
          <a:p>
            <a:r>
              <a:rPr lang="en-US" sz="1800" dirty="0"/>
              <a:t>  anymore in the fit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28600" y="1347788"/>
            <a:ext cx="845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To fully profit from this approach, a measurement of the absolute J/</a:t>
            </a:r>
            <a:r>
              <a:rPr lang="en-US" sz="1800" dirty="0">
                <a:sym typeface="Symbol" pitchFamily="18" charset="2"/>
              </a:rPr>
              <a:t></a:t>
            </a:r>
            <a:r>
              <a:rPr lang="en-US" sz="1800" dirty="0"/>
              <a:t>    </a:t>
            </a:r>
          </a:p>
          <a:p>
            <a:r>
              <a:rPr lang="en-US" sz="1800" dirty="0"/>
              <a:t>  cross section in In-In would be needed. For the moment…</a:t>
            </a:r>
            <a:endParaRPr lang="it-IT" sz="1800" dirty="0"/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/>
            </a:r>
            <a:br>
              <a:rPr lang="en-US" sz="2800" b="1" dirty="0">
                <a:solidFill>
                  <a:schemeClr val="bg1"/>
                </a:solidFill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New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reference </a:t>
            </a:r>
            <a:r>
              <a:rPr lang="en-US" sz="2800" dirty="0"/>
              <a:t>using J/</a:t>
            </a:r>
            <a:r>
              <a:rPr lang="en-US" sz="2800" dirty="0">
                <a:sym typeface="Symbol" pitchFamily="18" charset="2"/>
              </a:rPr>
              <a:t> cross sections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br>
              <a:rPr lang="en-US" sz="2800" b="1" dirty="0">
                <a:solidFill>
                  <a:schemeClr val="bg1"/>
                </a:solidFill>
                <a:sym typeface="Symbol" pitchFamily="18" charset="2"/>
              </a:rPr>
            </a:br>
            <a:endParaRPr lang="en-US" sz="2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3513" y="5889625"/>
            <a:ext cx="32750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B. Alessandro et al., EPJC39 (2005) 335</a:t>
            </a:r>
            <a:endParaRPr lang="it-IT" sz="12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2400" y="6092825"/>
            <a:ext cx="3724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R. Arnaldi et al., Nucl. Phys. A830 (2009) 345</a:t>
            </a:r>
            <a:endParaRPr lang="it-IT" sz="12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2400" y="6330950"/>
            <a:ext cx="5486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R.Arnaldi, P. Cortese, E. Scomparin </a:t>
            </a:r>
            <a:r>
              <a:rPr lang="it-IT" sz="1200"/>
              <a:t>Phys. Rev. C 81 (2009), 014903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943600" y="1038225"/>
            <a:ext cx="289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Using the previously defined reference:</a:t>
            </a:r>
            <a:endParaRPr lang="it-IT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867400" y="2103438"/>
            <a:ext cx="2667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en-US">
                <a:solidFill>
                  <a:srgbClr val="FFFF00"/>
                </a:solidFill>
              </a:rPr>
              <a:t>Central Pb-Pb: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FFCC00"/>
              </a:buClr>
            </a:pPr>
            <a:r>
              <a:rPr lang="en-US">
                <a:sym typeface="Wingdings" pitchFamily="2" charset="2"/>
              </a:rPr>
              <a:t> </a:t>
            </a:r>
            <a:r>
              <a:rPr lang="en-US"/>
              <a:t>still anomalously </a:t>
            </a:r>
            <a:br>
              <a:rPr lang="en-US"/>
            </a:br>
            <a:r>
              <a:rPr lang="en-US"/>
              <a:t>    suppressed</a:t>
            </a:r>
            <a:endParaRPr lang="it-IT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67400" y="3400425"/>
            <a:ext cx="37338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en-US">
                <a:solidFill>
                  <a:srgbClr val="FFFF00"/>
                </a:solidFill>
              </a:rPr>
              <a:t>In-In: </a:t>
            </a:r>
          </a:p>
          <a:p>
            <a:pPr>
              <a:buClr>
                <a:schemeClr val="bg1"/>
              </a:buClr>
              <a:buFont typeface="Wingdings" pitchFamily="2" charset="2"/>
              <a:buChar char="à"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almost no anomalous 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/>
              <a:t>    suppression</a:t>
            </a:r>
          </a:p>
          <a:p>
            <a:endParaRPr lang="it-IT">
              <a:solidFill>
                <a:schemeClr val="tx1"/>
              </a:solidFill>
            </a:endParaRPr>
          </a:p>
          <a:p>
            <a:pPr>
              <a:buClr>
                <a:srgbClr val="FFCC00"/>
              </a:buClr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1725613" y="2116138"/>
            <a:ext cx="577850" cy="501650"/>
          </a:xfrm>
          <a:prstGeom prst="downArrow">
            <a:avLst>
              <a:gd name="adj1" fmla="val 49676"/>
              <a:gd name="adj2" fmla="val 34361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latin typeface="Times New Roman" pitchFamily="18" charset="0"/>
              <a:ea typeface="DejaVu LGC Sans"/>
              <a:cs typeface="DejaVu LGC Sans"/>
            </a:endParaRPr>
          </a:p>
        </p:txBody>
      </p: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0" y="914400"/>
            <a:ext cx="5562600" cy="5000625"/>
            <a:chOff x="0" y="576"/>
            <a:chExt cx="3504" cy="3150"/>
          </a:xfrm>
        </p:grpSpPr>
        <p:pic>
          <p:nvPicPr>
            <p:cNvPr id="32781" name="Picture 19" descr="PbIn_MeasExp_shadowing"/>
            <p:cNvPicPr>
              <a:picLocks noChangeAspect="1" noChangeArrowheads="1"/>
            </p:cNvPicPr>
            <p:nvPr/>
          </p:nvPicPr>
          <p:blipFill>
            <a:blip r:embed="rId3"/>
            <a:srcRect l="2734" t="4572"/>
            <a:stretch>
              <a:fillRect/>
            </a:stretch>
          </p:blipFill>
          <p:spPr bwMode="auto">
            <a:xfrm>
              <a:off x="0" y="576"/>
              <a:ext cx="3504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2" name="Rectangle 21"/>
            <p:cNvSpPr>
              <a:spLocks noChangeArrowheads="1"/>
            </p:cNvSpPr>
            <p:nvPr/>
          </p:nvSpPr>
          <p:spPr bwMode="auto">
            <a:xfrm>
              <a:off x="3225" y="1501"/>
              <a:ext cx="122" cy="278"/>
            </a:xfrm>
            <a:prstGeom prst="rect">
              <a:avLst/>
            </a:prstGeom>
            <a:solidFill>
              <a:srgbClr val="0099FF">
                <a:alpha val="49019"/>
              </a:srgbClr>
            </a:solidFill>
            <a:ln w="9525" algn="ctr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  <a:ea typeface="DejaVu LGC Sans"/>
                <a:cs typeface="DejaVu LGC Sans"/>
              </a:endParaRPr>
            </a:p>
          </p:txBody>
        </p:sp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124200" y="1038225"/>
            <a:ext cx="22367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In-In 158 GeV (NA60)</a:t>
            </a:r>
          </a:p>
          <a:p>
            <a:r>
              <a:rPr lang="en-US" sz="1400">
                <a:solidFill>
                  <a:srgbClr val="3333CC"/>
                </a:solidFill>
              </a:rPr>
              <a:t>Pb-Pb 158 GeV (NA50)</a:t>
            </a:r>
            <a:endParaRPr lang="it-IT" sz="1400">
              <a:solidFill>
                <a:srgbClr val="3333CC"/>
              </a:solidFill>
            </a:endParaRP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Anomalous suppression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/>
              <a:t>Anomalous suppression: SPS vs RHIC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80988" y="800100"/>
            <a:ext cx="85582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SPS results compared with RHIC R</a:t>
            </a:r>
            <a:r>
              <a:rPr lang="en-US" sz="1800" baseline="-25000"/>
              <a:t>AA</a:t>
            </a:r>
            <a:r>
              <a:rPr lang="en-US" sz="1800"/>
              <a:t> results normalized to R</a:t>
            </a:r>
            <a:r>
              <a:rPr lang="en-US" sz="1800" baseline="-25000"/>
              <a:t>AA</a:t>
            </a:r>
            <a:r>
              <a:rPr lang="en-US" sz="1800"/>
              <a:t>(CNM)</a:t>
            </a:r>
            <a:endParaRPr lang="it-IT" sz="18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886325" y="1219200"/>
            <a:ext cx="4343400" cy="186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à"/>
            </a:pPr>
            <a:r>
              <a:rPr lang="en-US" sz="1800" dirty="0">
                <a:solidFill>
                  <a:srgbClr val="FFFF00"/>
                </a:solidFill>
                <a:sym typeface="Wingdings" pitchFamily="2" charset="2"/>
              </a:rPr>
              <a:t> Both </a:t>
            </a:r>
            <a:r>
              <a:rPr lang="en-US" sz="1800" dirty="0" err="1">
                <a:solidFill>
                  <a:srgbClr val="FFFF00"/>
                </a:solidFill>
                <a:sym typeface="Wingdings" pitchFamily="2" charset="2"/>
              </a:rPr>
              <a:t>Pb-Pb</a:t>
            </a:r>
            <a:r>
              <a:rPr lang="en-US" sz="1800" dirty="0">
                <a:solidFill>
                  <a:srgbClr val="FFFF00"/>
                </a:solidFill>
                <a:sym typeface="Wingdings" pitchFamily="2" charset="2"/>
              </a:rPr>
              <a:t> and Au-Au seem to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FFFF00"/>
                </a:solidFill>
                <a:sym typeface="Wingdings" pitchFamily="2" charset="2"/>
              </a:rPr>
              <a:t>    depart from the reference curve 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FFFF00"/>
                </a:solidFill>
                <a:sym typeface="Wingdings" pitchFamily="2" charset="2"/>
              </a:rPr>
              <a:t>    at N</a:t>
            </a:r>
            <a:r>
              <a:rPr lang="en-US" sz="1800" baseline="-25000" dirty="0">
                <a:solidFill>
                  <a:srgbClr val="FFFF00"/>
                </a:solidFill>
                <a:sym typeface="Wingdings" pitchFamily="2" charset="2"/>
              </a:rPr>
              <a:t>part</a:t>
            </a:r>
            <a:r>
              <a:rPr lang="en-US" sz="1800" dirty="0">
                <a:solidFill>
                  <a:srgbClr val="FFFF00"/>
                </a:solidFill>
                <a:sym typeface="Wingdings" pitchFamily="2" charset="2"/>
              </a:rPr>
              <a:t>~200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endParaRPr lang="en-US" sz="800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à"/>
            </a:pPr>
            <a:r>
              <a:rPr lang="en-US" sz="1800" dirty="0">
                <a:solidFill>
                  <a:srgbClr val="FFFF00"/>
                </a:solidFill>
              </a:rPr>
              <a:t> For central collisions more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    important suppression in 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    Au-Au with respect to </a:t>
            </a:r>
            <a:r>
              <a:rPr lang="en-US" sz="1800" dirty="0" err="1">
                <a:solidFill>
                  <a:srgbClr val="FFFF00"/>
                </a:solidFill>
              </a:rPr>
              <a:t>Pb-Pb</a:t>
            </a:r>
            <a:endParaRPr lang="it-IT" sz="1800" dirty="0">
              <a:solidFill>
                <a:srgbClr val="FFFF00"/>
              </a:solidFill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295400"/>
            <a:ext cx="4800600" cy="3427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7" name="Picture 9" descr="NA60_Phenix_mult"/>
          <p:cNvPicPr>
            <a:picLocks noChangeAspect="1" noChangeArrowheads="1"/>
          </p:cNvPicPr>
          <p:nvPr/>
        </p:nvPicPr>
        <p:blipFill>
          <a:blip r:embed="rId3"/>
          <a:srcRect t="6631" r="5479"/>
          <a:stretch>
            <a:fillRect/>
          </a:stretch>
        </p:blipFill>
        <p:spPr bwMode="auto">
          <a:xfrm>
            <a:off x="5029200" y="3043619"/>
            <a:ext cx="4038600" cy="3863594"/>
          </a:xfrm>
          <a:prstGeom prst="rect">
            <a:avLst/>
          </a:prstGeom>
          <a:noFill/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2400" y="5484813"/>
            <a:ext cx="5029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FFFF00"/>
                </a:solidFill>
              </a:rPr>
              <a:t> Agreement between SPS and RHIC </a:t>
            </a:r>
          </a:p>
          <a:p>
            <a:r>
              <a:rPr lang="en-US" sz="1800">
                <a:solidFill>
                  <a:srgbClr val="FFFF00"/>
                </a:solidFill>
              </a:rPr>
              <a:t>  results as a function of the charged </a:t>
            </a:r>
          </a:p>
          <a:p>
            <a:r>
              <a:rPr lang="en-US" sz="1800">
                <a:solidFill>
                  <a:srgbClr val="FFFF00"/>
                </a:solidFill>
              </a:rPr>
              <a:t>  particle multiplicity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47561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M. Leitch (E866), workshop on “Quarkonium in</a:t>
            </a:r>
          </a:p>
          <a:p>
            <a:r>
              <a:rPr lang="en-US" sz="1400"/>
              <a:t>Hot Media:From QCD to Experiment”, Seattle 2009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Charmonia</a:t>
            </a:r>
            <a:r>
              <a:rPr lang="en-US" dirty="0" smtClean="0"/>
              <a:t> summary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10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J/</a:t>
            </a:r>
            <a:r>
              <a:rPr lang="el-GR" dirty="0" smtClean="0"/>
              <a:t>ψ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effective absorption cross section in p-A shows energy dependence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different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dirty="0" smtClean="0">
                <a:sym typeface="Symbol"/>
              </a:rPr>
              <a:t> (158 vs. 400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at the same 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effect not related to shadowing or </a:t>
            </a:r>
            <a:r>
              <a:rPr lang="en-US" dirty="0" smtClean="0">
                <a:sym typeface="Symbol"/>
              </a:rPr>
              <a:t>s(</a:t>
            </a:r>
            <a:r>
              <a:rPr lang="el-GR" dirty="0" smtClean="0">
                <a:sym typeface="Symbol"/>
              </a:rPr>
              <a:t>ψ</a:t>
            </a:r>
            <a:r>
              <a:rPr lang="en-US" dirty="0" smtClean="0">
                <a:sym typeface="Symbol"/>
              </a:rPr>
              <a:t>-nucleon)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New reference for 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Pb-Pb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and In-In based on p-A at the same energy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Size of anomalous J/</a:t>
            </a:r>
            <a:r>
              <a:rPr lang="el-GR" dirty="0" smtClean="0">
                <a:sym typeface="Symbol"/>
              </a:rPr>
              <a:t>ψ</a:t>
            </a:r>
            <a:r>
              <a:rPr lang="en-US" dirty="0" smtClean="0">
                <a:sym typeface="Symbol"/>
              </a:rPr>
              <a:t> suppression reduced but still significant in </a:t>
            </a:r>
            <a:r>
              <a:rPr lang="en-US" dirty="0" err="1" smtClean="0">
                <a:sym typeface="Symbol"/>
              </a:rPr>
              <a:t>Pb-Pb</a:t>
            </a: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</a:t>
            </a:r>
            <a:r>
              <a:rPr lang="el-GR" dirty="0" smtClean="0">
                <a:sym typeface="Symbol"/>
              </a:rPr>
              <a:t>ψ</a:t>
            </a:r>
            <a:r>
              <a:rPr lang="en-US" dirty="0" smtClean="0">
                <a:sym typeface="Symbol"/>
              </a:rPr>
              <a:t>’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more absorbed than J/</a:t>
            </a:r>
            <a:r>
              <a:rPr lang="el-GR" dirty="0" smtClean="0">
                <a:solidFill>
                  <a:srgbClr val="FFFF00"/>
                </a:solidFill>
                <a:sym typeface="Symbol"/>
              </a:rPr>
              <a:t>ψ</a:t>
            </a:r>
            <a:endParaRPr lang="en-US" dirty="0" smtClean="0">
              <a:solidFill>
                <a:srgbClr val="FFFF0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Strong </a:t>
            </a:r>
            <a:r>
              <a:rPr lang="el-GR" dirty="0" smtClean="0">
                <a:sym typeface="Symbol"/>
              </a:rPr>
              <a:t>ψ</a:t>
            </a:r>
            <a:r>
              <a:rPr lang="en-US" dirty="0" smtClean="0">
                <a:sym typeface="Symbol"/>
              </a:rPr>
              <a:t>’ suppression in </a:t>
            </a:r>
            <a:r>
              <a:rPr lang="en-US" dirty="0" err="1" smtClean="0">
                <a:sym typeface="Symbol"/>
              </a:rPr>
              <a:t>Pb-Pb</a:t>
            </a: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Similar L pattern in </a:t>
            </a:r>
            <a:r>
              <a:rPr lang="en-US" dirty="0" err="1" smtClean="0">
                <a:sym typeface="Symbol"/>
              </a:rPr>
              <a:t>Pb-Pb</a:t>
            </a:r>
            <a:r>
              <a:rPr lang="en-US" dirty="0" smtClean="0">
                <a:sym typeface="Symbol"/>
              </a:rPr>
              <a:t> and SU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27</a:t>
            </a:fld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dirty="0"/>
              <a:t>Open charm </a:t>
            </a:r>
            <a:r>
              <a:rPr lang="en-US" dirty="0" err="1"/>
              <a:t>dimuons</a:t>
            </a:r>
            <a:r>
              <a:rPr lang="en-US" dirty="0"/>
              <a:t> in </a:t>
            </a:r>
            <a:r>
              <a:rPr lang="en-US" dirty="0" smtClean="0"/>
              <a:t>p-A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8925" y="883384"/>
            <a:ext cx="838704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NA50</a:t>
            </a:r>
            <a:r>
              <a:rPr lang="en-US" dirty="0"/>
              <a:t> tried to evaluate DD production </a:t>
            </a:r>
            <a:r>
              <a:rPr lang="en-US" dirty="0">
                <a:solidFill>
                  <a:srgbClr val="FFFF00"/>
                </a:solidFill>
              </a:rPr>
              <a:t>studying the IMR in </a:t>
            </a:r>
            <a:r>
              <a:rPr lang="en-US" dirty="0" err="1">
                <a:solidFill>
                  <a:srgbClr val="FFFF00"/>
                </a:solidFill>
              </a:rPr>
              <a:t>pA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 DD pair detected with simultaneous semi-</a:t>
            </a:r>
            <a:r>
              <a:rPr lang="en-US" dirty="0" err="1" smtClean="0"/>
              <a:t>muonic</a:t>
            </a:r>
            <a:r>
              <a:rPr lang="en-US" dirty="0" smtClean="0"/>
              <a:t> decay</a:t>
            </a:r>
            <a:endParaRPr lang="en-US" dirty="0"/>
          </a:p>
          <a:p>
            <a:r>
              <a:rPr lang="en-US" dirty="0">
                <a:sym typeface="Wingdings" pitchFamily="2" charset="2"/>
              </a:rPr>
              <a:t>	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High beam intensities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/>
              <a:t>Large background levels (S/B ~0.05 at m</a:t>
            </a:r>
            <a:r>
              <a:rPr lang="en-US" baseline="-25000" dirty="0">
                <a:sym typeface="Symbol" pitchFamily="18" charset="2"/>
              </a:rPr>
              <a:t> </a:t>
            </a:r>
            <a:r>
              <a:rPr lang="en-US" dirty="0">
                <a:sym typeface="Symbol" pitchFamily="18" charset="2"/>
              </a:rPr>
              <a:t>= 1.5 </a:t>
            </a:r>
            <a:r>
              <a:rPr lang="en-US" dirty="0" err="1">
                <a:sym typeface="Symbol" pitchFamily="18" charset="2"/>
              </a:rPr>
              <a:t>GeV</a:t>
            </a:r>
            <a:r>
              <a:rPr lang="en-US" dirty="0">
                <a:sym typeface="Symbol" pitchFamily="18" charset="2"/>
              </a:rPr>
              <a:t>/c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791200" y="4114800"/>
            <a:ext cx="30956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NA50 had to impose</a:t>
            </a:r>
          </a:p>
          <a:p>
            <a:pPr algn="ctr"/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constant DD/DY </a:t>
            </a:r>
            <a:r>
              <a:rPr lang="en-US" dirty="0" err="1">
                <a:solidFill>
                  <a:srgbClr val="FFFF00"/>
                </a:solidFill>
              </a:rPr>
              <a:t>vs</a:t>
            </a:r>
            <a:r>
              <a:rPr lang="en-US" dirty="0">
                <a:solidFill>
                  <a:srgbClr val="FFFF00"/>
                </a:solidFill>
              </a:rPr>
              <a:t> A</a:t>
            </a:r>
          </a:p>
          <a:p>
            <a:pPr algn="ctr"/>
            <a:r>
              <a:rPr lang="en-US" dirty="0"/>
              <a:t>(i.e.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DD</a:t>
            </a:r>
            <a:r>
              <a:rPr lang="en-US" dirty="0">
                <a:sym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DY </a:t>
            </a:r>
            <a:r>
              <a:rPr lang="en-US" dirty="0">
                <a:sym typeface="Symbol" pitchFamily="18" charset="2"/>
              </a:rPr>
              <a:t>~1</a:t>
            </a:r>
            <a:r>
              <a:rPr lang="en-US" dirty="0"/>
              <a:t> 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41565" y="2593975"/>
            <a:ext cx="5638800" cy="3959225"/>
            <a:chOff x="158" y="1312"/>
            <a:chExt cx="3402" cy="2350"/>
          </a:xfrm>
        </p:grpSpPr>
        <p:pic>
          <p:nvPicPr>
            <p:cNvPr id="11280" name="Picture 16"/>
            <p:cNvPicPr>
              <a:picLocks noChangeAspect="1" noChangeArrowheads="1"/>
            </p:cNvPicPr>
            <p:nvPr/>
          </p:nvPicPr>
          <p:blipFill>
            <a:blip r:embed="rId2"/>
            <a:srcRect l="18567" t="43567" r="17105" b="25052"/>
            <a:stretch>
              <a:fillRect/>
            </a:stretch>
          </p:blipFill>
          <p:spPr bwMode="auto">
            <a:xfrm>
              <a:off x="158" y="1312"/>
              <a:ext cx="3402" cy="2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512" y="2341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512" y="1389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964" y="2341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964" y="1389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6524625" y="2986087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622925" y="5257800"/>
            <a:ext cx="34893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M.C. </a:t>
            </a:r>
            <a:r>
              <a:rPr lang="en-US" sz="1400" dirty="0" err="1"/>
              <a:t>Abreu</a:t>
            </a:r>
            <a:r>
              <a:rPr lang="en-US" sz="1400" dirty="0"/>
              <a:t> et al., EPJC14(2000) 443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dirty="0" smtClean="0"/>
              <a:t>Charm cross section at √s 29.1 </a:t>
            </a:r>
            <a:r>
              <a:rPr lang="en-US" dirty="0" err="1" smtClean="0"/>
              <a:t>GeV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34290" y="774383"/>
            <a:ext cx="5849937" cy="3995737"/>
            <a:chOff x="304800" y="2362200"/>
            <a:chExt cx="5849937" cy="399573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362200"/>
              <a:ext cx="5849937" cy="3995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CasellaDiTesto 4"/>
            <p:cNvSpPr txBox="1"/>
            <p:nvPr/>
          </p:nvSpPr>
          <p:spPr>
            <a:xfrm>
              <a:off x="1752568" y="3471446"/>
              <a:ext cx="1447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Open charm</a:t>
              </a:r>
              <a:endParaRPr lang="it-IT" sz="1600" dirty="0">
                <a:solidFill>
                  <a:srgbClr val="00B050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676400" y="3810000"/>
              <a:ext cx="1103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Drell</a:t>
              </a:r>
              <a:r>
                <a:rPr lang="en-US" sz="1600" dirty="0" smtClean="0">
                  <a:solidFill>
                    <a:srgbClr val="FF0000"/>
                  </a:solidFill>
                </a:rPr>
                <a:t> Yan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3900" y="2627313"/>
            <a:ext cx="5880100" cy="423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6200" y="5105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charm cross section in agreement with world </a:t>
            </a:r>
            <a:r>
              <a:rPr lang="en-US" dirty="0" err="1" smtClean="0"/>
              <a:t>systematics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19800" y="914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description of the invariant mass spectra as sum of DD and DY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29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BA01-A1AB-40B1-80C8-B811D5258F75}" type="slidenum">
              <a:rPr lang="it-IT"/>
              <a:pPr/>
              <a:t>3</a:t>
            </a:fld>
            <a:endParaRPr lang="it-IT" dirty="0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04775" y="1078992"/>
            <a:ext cx="1790700" cy="42545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AA collisions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286000" y="1076848"/>
            <a:ext cx="5016117" cy="1754326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NA38</a:t>
            </a:r>
            <a:r>
              <a:rPr lang="en-US" sz="1800" dirty="0"/>
              <a:t> </a:t>
            </a:r>
            <a:r>
              <a:rPr lang="en-US" sz="1400" dirty="0"/>
              <a:t>(M.C. </a:t>
            </a:r>
            <a:r>
              <a:rPr lang="en-US" sz="1400" dirty="0" err="1"/>
              <a:t>Abreu</a:t>
            </a:r>
            <a:r>
              <a:rPr lang="en-US" sz="1400" dirty="0"/>
              <a:t> et al., PLB449(1999)128)</a:t>
            </a:r>
          </a:p>
          <a:p>
            <a:r>
              <a:rPr lang="en-US" sz="1800" dirty="0"/>
              <a:t>         </a:t>
            </a:r>
            <a:r>
              <a:rPr lang="en-US" sz="1800" b="1" dirty="0">
                <a:solidFill>
                  <a:srgbClr val="FFCC00"/>
                </a:solidFill>
              </a:rPr>
              <a:t>S-U  200 </a:t>
            </a:r>
            <a:r>
              <a:rPr lang="en-US" sz="1800" b="1" dirty="0" err="1">
                <a:solidFill>
                  <a:srgbClr val="FFCC00"/>
                </a:solidFill>
              </a:rPr>
              <a:t>GeV</a:t>
            </a:r>
            <a:r>
              <a:rPr lang="en-US" sz="1800" b="1" dirty="0">
                <a:solidFill>
                  <a:srgbClr val="FFCC00"/>
                </a:solidFill>
              </a:rPr>
              <a:t>/nucleon</a:t>
            </a:r>
            <a:r>
              <a:rPr lang="en-US" sz="1800" dirty="0"/>
              <a:t>, 0&lt;y&lt;1</a:t>
            </a:r>
          </a:p>
          <a:p>
            <a:r>
              <a:rPr lang="en-US" sz="1800" b="1" dirty="0"/>
              <a:t>NA50</a:t>
            </a:r>
            <a:r>
              <a:rPr lang="en-US" sz="1800" dirty="0"/>
              <a:t> </a:t>
            </a:r>
            <a:r>
              <a:rPr lang="en-US" sz="1400" dirty="0"/>
              <a:t>(B. Alessandro et al., EPJC39 (2005)335) </a:t>
            </a:r>
          </a:p>
          <a:p>
            <a:r>
              <a:rPr lang="en-US" sz="1800" dirty="0"/>
              <a:t>         </a:t>
            </a:r>
            <a:r>
              <a:rPr lang="en-US" sz="1800" b="1" dirty="0" err="1">
                <a:solidFill>
                  <a:srgbClr val="FFCC00"/>
                </a:solidFill>
              </a:rPr>
              <a:t>Pb-Pb</a:t>
            </a:r>
            <a:r>
              <a:rPr lang="en-US" sz="1800" b="1" dirty="0">
                <a:solidFill>
                  <a:srgbClr val="FFCC00"/>
                </a:solidFill>
              </a:rPr>
              <a:t> 158 </a:t>
            </a:r>
            <a:r>
              <a:rPr lang="en-US" sz="1800" b="1" dirty="0" err="1">
                <a:solidFill>
                  <a:srgbClr val="FFCC00"/>
                </a:solidFill>
              </a:rPr>
              <a:t>GeV</a:t>
            </a:r>
            <a:r>
              <a:rPr lang="en-US" sz="1800" b="1" dirty="0">
                <a:solidFill>
                  <a:srgbClr val="FFCC00"/>
                </a:solidFill>
              </a:rPr>
              <a:t>/nucleon</a:t>
            </a:r>
            <a:r>
              <a:rPr lang="en-US" sz="1800" dirty="0"/>
              <a:t>, </a:t>
            </a:r>
            <a:r>
              <a:rPr lang="en-US" sz="1800" dirty="0" smtClean="0"/>
              <a:t>0&lt;y&lt;1</a:t>
            </a:r>
          </a:p>
          <a:p>
            <a:r>
              <a:rPr lang="en-US" sz="1800" b="1" dirty="0" smtClean="0"/>
              <a:t>NA60</a:t>
            </a:r>
            <a:r>
              <a:rPr lang="en-US" sz="1800" dirty="0" smtClean="0"/>
              <a:t> </a:t>
            </a:r>
            <a:r>
              <a:rPr lang="en-US" sz="1400" dirty="0"/>
              <a:t>(R. </a:t>
            </a:r>
            <a:r>
              <a:rPr lang="en-US" sz="1400" dirty="0" err="1"/>
              <a:t>Arnaldi</a:t>
            </a:r>
            <a:r>
              <a:rPr lang="en-US" sz="1400" dirty="0"/>
              <a:t> et al., PRL99(2007) 132302)</a:t>
            </a:r>
          </a:p>
          <a:p>
            <a:r>
              <a:rPr lang="en-US" sz="1800" dirty="0"/>
              <a:t>         </a:t>
            </a:r>
            <a:r>
              <a:rPr lang="en-US" sz="1800" b="1" dirty="0">
                <a:solidFill>
                  <a:srgbClr val="FFCC00"/>
                </a:solidFill>
              </a:rPr>
              <a:t>In-In 158 </a:t>
            </a:r>
            <a:r>
              <a:rPr lang="en-US" sz="1800" b="1" dirty="0" err="1">
                <a:solidFill>
                  <a:srgbClr val="FFCC00"/>
                </a:solidFill>
              </a:rPr>
              <a:t>GeV</a:t>
            </a:r>
            <a:r>
              <a:rPr lang="en-US" sz="1800" b="1" dirty="0">
                <a:solidFill>
                  <a:srgbClr val="FFCC00"/>
                </a:solidFill>
              </a:rPr>
              <a:t>/nucleon</a:t>
            </a:r>
            <a:r>
              <a:rPr lang="en-US" sz="1800" dirty="0"/>
              <a:t>, </a:t>
            </a:r>
            <a:r>
              <a:rPr lang="en-US" sz="1800" dirty="0" smtClean="0"/>
              <a:t>0&lt;y&lt;1</a:t>
            </a:r>
            <a:endParaRPr lang="en-US" sz="1800" dirty="0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98500" y="609600"/>
            <a:ext cx="7727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(Relatively) large amount of fixed-target data (SPS, FNAL, HERA)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20650" y="3049656"/>
            <a:ext cx="1776413" cy="42545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pA collisions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228600" y="655637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52400" y="3551634"/>
            <a:ext cx="8686800" cy="255454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/>
              <a:t>NA50 </a:t>
            </a:r>
            <a:r>
              <a:rPr lang="en-US" sz="1800" dirty="0" smtClean="0"/>
              <a:t>   </a:t>
            </a:r>
            <a:r>
              <a:rPr lang="en-US" sz="1400" dirty="0"/>
              <a:t>(B. Alessandro et al., EPJC48(2006) 329)</a:t>
            </a:r>
          </a:p>
          <a:p>
            <a:r>
              <a:rPr lang="en-US" sz="1400" b="1" dirty="0" smtClean="0">
                <a:solidFill>
                  <a:srgbClr val="FFCC00"/>
                </a:solidFill>
              </a:rPr>
              <a:t>	  p-Be,Al,Cu,Ag,W,Pb,400/450 </a:t>
            </a:r>
            <a:r>
              <a:rPr lang="en-US" sz="1400" b="1" dirty="0">
                <a:solidFill>
                  <a:srgbClr val="FFCC00"/>
                </a:solidFill>
              </a:rPr>
              <a:t>GeV</a:t>
            </a:r>
            <a:r>
              <a:rPr lang="en-US" sz="1400" dirty="0"/>
              <a:t>,-</a:t>
            </a:r>
            <a:r>
              <a:rPr lang="en-US" sz="1400" dirty="0" smtClean="0"/>
              <a:t>0.1&lt;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&lt;0.1</a:t>
            </a:r>
            <a:endParaRPr lang="en-US" sz="1400" dirty="0"/>
          </a:p>
          <a:p>
            <a:r>
              <a:rPr lang="en-US" sz="1800" b="1" dirty="0"/>
              <a:t>NA3</a:t>
            </a:r>
            <a:r>
              <a:rPr lang="en-US" sz="1800" dirty="0"/>
              <a:t>      </a:t>
            </a:r>
            <a:r>
              <a:rPr lang="en-US" sz="1400" dirty="0"/>
              <a:t>(J. </a:t>
            </a:r>
            <a:r>
              <a:rPr lang="en-US" sz="1400" dirty="0" err="1"/>
              <a:t>Badier</a:t>
            </a:r>
            <a:r>
              <a:rPr lang="en-US" sz="1400" dirty="0"/>
              <a:t> et al., ZPC20 (1983) 101)</a:t>
            </a:r>
          </a:p>
          <a:p>
            <a:r>
              <a:rPr lang="en-US" sz="1400" b="1" dirty="0" smtClean="0">
                <a:solidFill>
                  <a:srgbClr val="FFCC00"/>
                </a:solidFill>
              </a:rPr>
              <a:t>	  p-p </a:t>
            </a:r>
            <a:r>
              <a:rPr lang="en-US" sz="1400" b="1" dirty="0">
                <a:solidFill>
                  <a:srgbClr val="FFCC00"/>
                </a:solidFill>
              </a:rPr>
              <a:t>p-Pt, 200 </a:t>
            </a:r>
            <a:r>
              <a:rPr lang="en-US" sz="1400" b="1" dirty="0" err="1">
                <a:solidFill>
                  <a:srgbClr val="FFCC00"/>
                </a:solidFill>
              </a:rPr>
              <a:t>GeV</a:t>
            </a:r>
            <a:r>
              <a:rPr lang="en-US" sz="1400" dirty="0"/>
              <a:t>, </a:t>
            </a:r>
            <a:r>
              <a:rPr lang="en-US" sz="1400" dirty="0" smtClean="0"/>
              <a:t>0&lt;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&lt;0.6</a:t>
            </a:r>
            <a:endParaRPr lang="en-US" sz="1400" dirty="0"/>
          </a:p>
          <a:p>
            <a:r>
              <a:rPr lang="en-US" sz="1800" b="1" dirty="0"/>
              <a:t>NA60</a:t>
            </a:r>
            <a:r>
              <a:rPr lang="en-US" sz="1800" b="1" dirty="0">
                <a:solidFill>
                  <a:srgbClr val="6666FF"/>
                </a:solidFill>
              </a:rPr>
              <a:t>    </a:t>
            </a:r>
            <a:r>
              <a:rPr lang="en-US" sz="1400" dirty="0" smtClean="0"/>
              <a:t>(E. </a:t>
            </a:r>
            <a:r>
              <a:rPr lang="en-US" sz="1400" dirty="0" err="1" smtClean="0"/>
              <a:t>Scomparin</a:t>
            </a:r>
            <a:r>
              <a:rPr lang="en-US" sz="1400" dirty="0" smtClean="0"/>
              <a:t> et al., </a:t>
            </a:r>
            <a:r>
              <a:rPr lang="en-US" sz="1400" dirty="0" err="1" smtClean="0"/>
              <a:t>nucl</a:t>
            </a:r>
            <a:r>
              <a:rPr lang="en-US" sz="1400" dirty="0" smtClean="0"/>
              <a:t>-ex/0907.3682, R. </a:t>
            </a:r>
            <a:r>
              <a:rPr lang="en-US" sz="1400" dirty="0" err="1" smtClean="0"/>
              <a:t>Arnaldi</a:t>
            </a:r>
            <a:r>
              <a:rPr lang="en-US" sz="1400" dirty="0" smtClean="0"/>
              <a:t> et al., </a:t>
            </a:r>
            <a:r>
              <a:rPr lang="en-US" sz="1400" dirty="0" err="1" smtClean="0"/>
              <a:t>nucl</a:t>
            </a:r>
            <a:r>
              <a:rPr lang="en-US" sz="1400" dirty="0" smtClean="0"/>
              <a:t>-ex/0907.5004)    	  </a:t>
            </a:r>
            <a:r>
              <a:rPr lang="en-US" sz="1400" b="1" dirty="0" smtClean="0">
                <a:solidFill>
                  <a:srgbClr val="FFCC00"/>
                </a:solidFill>
              </a:rPr>
              <a:t>p-</a:t>
            </a:r>
            <a:r>
              <a:rPr lang="en-US" sz="1400" b="1" dirty="0" err="1" smtClean="0">
                <a:solidFill>
                  <a:srgbClr val="FFCC00"/>
                </a:solidFill>
              </a:rPr>
              <a:t>Be,Al,Cu,In,W,Pb,U</a:t>
            </a:r>
            <a:r>
              <a:rPr lang="en-US" sz="1400" b="1" dirty="0" smtClean="0">
                <a:solidFill>
                  <a:srgbClr val="FFCC00"/>
                </a:solidFill>
              </a:rPr>
              <a:t> </a:t>
            </a:r>
            <a:r>
              <a:rPr lang="en-US" sz="1400" b="1" dirty="0">
                <a:solidFill>
                  <a:srgbClr val="FFCC00"/>
                </a:solidFill>
              </a:rPr>
              <a:t>158/400 GeV</a:t>
            </a:r>
            <a:r>
              <a:rPr lang="en-US" sz="1400" dirty="0"/>
              <a:t>,-</a:t>
            </a:r>
            <a:r>
              <a:rPr lang="en-US" sz="1400" dirty="0" smtClean="0"/>
              <a:t>0.1&lt;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&lt;0.35</a:t>
            </a:r>
          </a:p>
          <a:p>
            <a:r>
              <a:rPr lang="en-US" sz="1800" b="1" dirty="0" smtClean="0">
                <a:solidFill>
                  <a:srgbClr val="FFFF00"/>
                </a:solidFill>
              </a:rPr>
              <a:t>E866</a:t>
            </a:r>
            <a:r>
              <a:rPr lang="en-US" sz="1800" b="1" dirty="0" smtClean="0"/>
              <a:t> </a:t>
            </a:r>
            <a:r>
              <a:rPr lang="en-US" sz="1800" dirty="0" smtClean="0"/>
              <a:t>    </a:t>
            </a:r>
            <a:r>
              <a:rPr lang="en-US" sz="1400" dirty="0" smtClean="0"/>
              <a:t>(M. </a:t>
            </a:r>
            <a:r>
              <a:rPr lang="en-US" sz="1400" dirty="0" err="1" smtClean="0"/>
              <a:t>Leitch</a:t>
            </a:r>
            <a:r>
              <a:rPr lang="en-US" sz="1400" dirty="0" smtClean="0"/>
              <a:t> et al., PRL84(2000) 3256)</a:t>
            </a:r>
          </a:p>
          <a:p>
            <a:r>
              <a:rPr lang="en-US" sz="1400" b="1" dirty="0" smtClean="0">
                <a:solidFill>
                  <a:srgbClr val="FFCC00"/>
                </a:solidFill>
              </a:rPr>
              <a:t>	  p-</a:t>
            </a:r>
            <a:r>
              <a:rPr lang="en-US" sz="1400" b="1" dirty="0" err="1" smtClean="0">
                <a:solidFill>
                  <a:srgbClr val="FFCC00"/>
                </a:solidFill>
              </a:rPr>
              <a:t>Be,Fe,W</a:t>
            </a:r>
            <a:r>
              <a:rPr lang="en-US" sz="1400" b="1" dirty="0" smtClean="0">
                <a:solidFill>
                  <a:srgbClr val="FFCC00"/>
                </a:solidFill>
              </a:rPr>
              <a:t> 800 GeV</a:t>
            </a:r>
            <a:r>
              <a:rPr lang="en-US" sz="1400" dirty="0" smtClean="0"/>
              <a:t>,-0.10&lt;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&lt;0.93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HERAB</a:t>
            </a:r>
            <a:r>
              <a:rPr lang="en-US" sz="1800" b="1" dirty="0" smtClean="0"/>
              <a:t> </a:t>
            </a:r>
            <a:r>
              <a:rPr lang="en-US" sz="1800" dirty="0" smtClean="0"/>
              <a:t> </a:t>
            </a:r>
            <a:r>
              <a:rPr lang="en-US" sz="1400" dirty="0" smtClean="0"/>
              <a:t>(I. </a:t>
            </a:r>
            <a:r>
              <a:rPr lang="en-US" sz="1400" dirty="0" err="1" smtClean="0"/>
              <a:t>Abt</a:t>
            </a:r>
            <a:r>
              <a:rPr lang="en-US" sz="1400" dirty="0" smtClean="0"/>
              <a:t> et al., arXiv:0812.0734)</a:t>
            </a:r>
          </a:p>
          <a:p>
            <a:r>
              <a:rPr lang="en-US" sz="1400" b="1" dirty="0" smtClean="0">
                <a:solidFill>
                  <a:srgbClr val="FFCC00"/>
                </a:solidFill>
              </a:rPr>
              <a:t>	  p-Cu (Ti) 920 GeV</a:t>
            </a:r>
            <a:r>
              <a:rPr lang="en-US" sz="1400" dirty="0" smtClean="0"/>
              <a:t>,-0.34&lt;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&lt;0.14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57200" y="76200"/>
            <a:ext cx="8229600" cy="792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 landscape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/>
        </p:nvCxnSpPr>
        <p:spPr bwMode="auto">
          <a:xfrm flipV="1">
            <a:off x="2743200" y="0"/>
            <a:ext cx="838200" cy="4572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1 15"/>
          <p:cNvCxnSpPr/>
          <p:nvPr/>
        </p:nvCxnSpPr>
        <p:spPr bwMode="auto">
          <a:xfrm rot="10800000">
            <a:off x="2743200" y="0"/>
            <a:ext cx="838200" cy="5334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t="59215"/>
          <a:stretch>
            <a:fillRect/>
          </a:stretch>
        </p:blipFill>
        <p:spPr bwMode="auto">
          <a:xfrm>
            <a:off x="0" y="0"/>
            <a:ext cx="8866187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r="54639" b="90559"/>
          <a:stretch>
            <a:fillRect/>
          </a:stretch>
        </p:blipFill>
        <p:spPr bwMode="auto">
          <a:xfrm>
            <a:off x="4360167" y="1066800"/>
            <a:ext cx="4021833" cy="335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648" y="2731630"/>
            <a:ext cx="4367212" cy="4126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Freccia in giù 9"/>
          <p:cNvSpPr/>
          <p:nvPr/>
        </p:nvSpPr>
        <p:spPr bwMode="auto">
          <a:xfrm rot="10800000">
            <a:off x="3108961" y="2971800"/>
            <a:ext cx="457200" cy="51232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41910" y="43434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Excess mass shape and kinematical distributions </a:t>
            </a:r>
            <a:r>
              <a:rPr lang="en-US" dirty="0" err="1" smtClean="0">
                <a:solidFill>
                  <a:srgbClr val="FFFF00"/>
                </a:solidFill>
              </a:rPr>
              <a:t>compatibile</a:t>
            </a:r>
            <a:r>
              <a:rPr lang="en-US" dirty="0" smtClean="0">
                <a:solidFill>
                  <a:srgbClr val="FFFF00"/>
                </a:solidFill>
              </a:rPr>
              <a:t> with open charm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Possible open-charm enhancement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Alternative explanation: direct radiation (from the plasma?)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-29470" y="1447800"/>
            <a:ext cx="4830070" cy="2819400"/>
            <a:chOff x="-29470" y="1752600"/>
            <a:chExt cx="4830070" cy="28194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/>
            <a:srcRect b="48788"/>
            <a:stretch>
              <a:fillRect/>
            </a:stretch>
          </p:blipFill>
          <p:spPr bwMode="auto">
            <a:xfrm>
              <a:off x="-29470" y="2172466"/>
              <a:ext cx="4830070" cy="23995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CasellaDiTesto 7"/>
            <p:cNvSpPr txBox="1"/>
            <p:nvPr/>
          </p:nvSpPr>
          <p:spPr>
            <a:xfrm>
              <a:off x="394520" y="2156460"/>
              <a:ext cx="1891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Pb-Pb</a:t>
              </a:r>
              <a:r>
                <a:rPr lang="en-US" sz="1600" dirty="0" smtClean="0">
                  <a:solidFill>
                    <a:srgbClr val="FF0000"/>
                  </a:solidFill>
                </a:rPr>
                <a:t> peripheral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015548" y="2176046"/>
              <a:ext cx="1556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Pb-Pb</a:t>
              </a:r>
              <a:r>
                <a:rPr lang="en-US" sz="1600" dirty="0" smtClean="0">
                  <a:solidFill>
                    <a:srgbClr val="FF0000"/>
                  </a:solidFill>
                </a:rPr>
                <a:t> central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838200" y="1752600"/>
              <a:ext cx="3170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Dimuon</a:t>
              </a:r>
              <a:r>
                <a:rPr lang="en-US" dirty="0" smtClean="0">
                  <a:solidFill>
                    <a:srgbClr val="FF0000"/>
                  </a:solidFill>
                </a:rPr>
                <a:t> excess </a:t>
              </a:r>
              <a:r>
                <a:rPr lang="en-US" dirty="0" err="1" smtClean="0">
                  <a:solidFill>
                    <a:srgbClr val="FF0000"/>
                  </a:solidFill>
                </a:rPr>
                <a:t>wrt</a:t>
              </a:r>
              <a:r>
                <a:rPr lang="en-US" dirty="0" smtClean="0">
                  <a:solidFill>
                    <a:srgbClr val="FF0000"/>
                  </a:solidFill>
                </a:rPr>
                <a:t> p-A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30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BB2-8518-462C-8B78-BC85EC7DAA3B}" type="slidenum">
              <a:rPr lang="it-IT"/>
              <a:pPr/>
              <a:t>31</a:t>
            </a:fld>
            <a:endParaRPr lang="it-IT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72013" y="617538"/>
            <a:ext cx="4325937" cy="2824162"/>
            <a:chOff x="-2" y="322"/>
            <a:chExt cx="2725" cy="1779"/>
          </a:xfrm>
        </p:grpSpPr>
        <p:pic>
          <p:nvPicPr>
            <p:cNvPr id="108547" name="Picture 62"/>
            <p:cNvPicPr>
              <a:picLocks noChangeAspect="1" noChangeArrowheads="1"/>
            </p:cNvPicPr>
            <p:nvPr/>
          </p:nvPicPr>
          <p:blipFill>
            <a:blip r:embed="rId4"/>
            <a:srcRect l="6702" t="21902" r="12633" b="3548"/>
            <a:stretch>
              <a:fillRect/>
            </a:stretch>
          </p:blipFill>
          <p:spPr bwMode="auto">
            <a:xfrm>
              <a:off x="-2" y="322"/>
              <a:ext cx="2725" cy="177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108548" name="Oval 68"/>
            <p:cNvSpPr>
              <a:spLocks noChangeArrowheads="1"/>
            </p:cNvSpPr>
            <p:nvPr/>
          </p:nvSpPr>
          <p:spPr bwMode="auto">
            <a:xfrm>
              <a:off x="1397" y="339"/>
              <a:ext cx="1140" cy="47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it-IT" sz="1200" u="none">
                <a:cs typeface="Arial" charset="0"/>
              </a:endParaRPr>
            </a:p>
          </p:txBody>
        </p:sp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190" y="374"/>
              <a:ext cx="789" cy="1488"/>
              <a:chOff x="213" y="2491"/>
              <a:chExt cx="825" cy="1593"/>
            </a:xfrm>
          </p:grpSpPr>
          <p:sp>
            <p:nvSpPr>
              <p:cNvPr id="108550" name="Line 72"/>
              <p:cNvSpPr>
                <a:spLocks noChangeShapeType="1"/>
              </p:cNvSpPr>
              <p:nvPr/>
            </p:nvSpPr>
            <p:spPr bwMode="auto">
              <a:xfrm>
                <a:off x="213" y="354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551" name="Text Box 73"/>
              <p:cNvSpPr txBox="1">
                <a:spLocks noChangeArrowheads="1"/>
              </p:cNvSpPr>
              <p:nvPr/>
            </p:nvSpPr>
            <p:spPr bwMode="auto">
              <a:xfrm>
                <a:off x="294" y="3377"/>
                <a:ext cx="636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200" u="none">
                    <a:cs typeface="Arial" charset="0"/>
                  </a:rPr>
                  <a:t>Fit range</a:t>
                </a:r>
              </a:p>
            </p:txBody>
          </p:sp>
          <p:sp>
            <p:nvSpPr>
              <p:cNvPr id="108552" name="Line 74"/>
              <p:cNvSpPr>
                <a:spLocks noChangeShapeType="1"/>
              </p:cNvSpPr>
              <p:nvPr/>
            </p:nvSpPr>
            <p:spPr bwMode="auto">
              <a:xfrm>
                <a:off x="1038" y="2491"/>
                <a:ext cx="0" cy="15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aphicFrame>
          <p:nvGraphicFramePr>
            <p:cNvPr id="108553" name="Object 21"/>
            <p:cNvGraphicFramePr>
              <a:graphicFrameLocks noChangeAspect="1"/>
            </p:cNvGraphicFramePr>
            <p:nvPr/>
          </p:nvGraphicFramePr>
          <p:xfrm>
            <a:off x="1313" y="1442"/>
            <a:ext cx="238" cy="155"/>
          </p:xfrm>
          <a:graphic>
            <a:graphicData uri="http://schemas.openxmlformats.org/presentationml/2006/ole">
              <p:oleObj spid="_x0000_s67590" name="Equation" r:id="rId5" imgW="291960" imgH="190440" progId="Equation.3">
                <p:embed/>
              </p:oleObj>
            </a:graphicData>
          </a:graphic>
        </p:graphicFrame>
        <p:graphicFrame>
          <p:nvGraphicFramePr>
            <p:cNvPr id="108554" name="Object 24"/>
            <p:cNvGraphicFramePr>
              <a:graphicFrameLocks noChangeAspect="1"/>
            </p:cNvGraphicFramePr>
            <p:nvPr/>
          </p:nvGraphicFramePr>
          <p:xfrm>
            <a:off x="215" y="815"/>
            <a:ext cx="218" cy="134"/>
          </p:xfrm>
          <a:graphic>
            <a:graphicData uri="http://schemas.openxmlformats.org/presentationml/2006/ole">
              <p:oleObj spid="_x0000_s67591" name="Equation" r:id="rId6" imgW="266400" imgH="164880" progId="Equation.3">
                <p:embed/>
              </p:oleObj>
            </a:graphicData>
          </a:graphic>
        </p:graphicFrame>
      </p:grpSp>
      <p:sp>
        <p:nvSpPr>
          <p:cNvPr id="108555" name="AutoShape 47"/>
          <p:cNvSpPr>
            <a:spLocks noChangeArrowheads="1"/>
          </p:cNvSpPr>
          <p:nvPr/>
        </p:nvSpPr>
        <p:spPr bwMode="auto">
          <a:xfrm>
            <a:off x="4267200" y="815975"/>
            <a:ext cx="523875" cy="2714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400" u="none">
              <a:cs typeface="Arial" charset="0"/>
            </a:endParaRPr>
          </a:p>
        </p:txBody>
      </p:sp>
      <p:sp>
        <p:nvSpPr>
          <p:cNvPr id="108557" name="Text Box 45"/>
          <p:cNvSpPr txBox="1">
            <a:spLocks noChangeArrowheads="1"/>
          </p:cNvSpPr>
          <p:nvPr/>
        </p:nvSpPr>
        <p:spPr bwMode="auto">
          <a:xfrm>
            <a:off x="228600" y="679450"/>
            <a:ext cx="4343400" cy="7556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none" dirty="0">
                <a:cs typeface="Arial" charset="0"/>
              </a:rPr>
              <a:t>Mass spectrum is similar to NA50: </a:t>
            </a:r>
            <a:br>
              <a:rPr lang="en-US" sz="1400" u="none" dirty="0">
                <a:cs typeface="Arial" charset="0"/>
              </a:rPr>
            </a:br>
            <a:r>
              <a:rPr lang="en-US" sz="1400" u="none" dirty="0">
                <a:cs typeface="Arial" charset="0"/>
              </a:rPr>
              <a:t>Good description by </a:t>
            </a:r>
            <a:r>
              <a:rPr lang="en-US" sz="1400" u="none" dirty="0" err="1">
                <a:cs typeface="Arial" charset="0"/>
              </a:rPr>
              <a:t>Drell</a:t>
            </a:r>
            <a:r>
              <a:rPr lang="en-US" sz="1400" u="none" dirty="0">
                <a:cs typeface="Arial" charset="0"/>
              </a:rPr>
              <a:t>-Yan + ~2</a:t>
            </a:r>
            <a:r>
              <a:rPr lang="en-US" sz="1400" u="none" dirty="0">
                <a:cs typeface="Arial" charset="0"/>
                <a:sym typeface="Symbol" pitchFamily="16" charset="2"/>
              </a:rPr>
              <a:t>Open Charm (extrapolated from </a:t>
            </a:r>
            <a:r>
              <a:rPr lang="en-US" sz="1400" u="none" dirty="0" err="1">
                <a:cs typeface="Arial" charset="0"/>
                <a:sym typeface="Symbol" pitchFamily="16" charset="2"/>
              </a:rPr>
              <a:t>pA</a:t>
            </a:r>
            <a:r>
              <a:rPr lang="en-US" sz="1400" u="none" dirty="0">
                <a:cs typeface="Arial" charset="0"/>
                <a:sym typeface="Symbol" pitchFamily="16" charset="2"/>
              </a:rPr>
              <a:t> data)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87313" y="3698875"/>
            <a:ext cx="8859837" cy="2898775"/>
            <a:chOff x="87313" y="3967163"/>
            <a:chExt cx="8859837" cy="2898775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4616450" y="3967163"/>
              <a:ext cx="4330700" cy="2898775"/>
              <a:chOff x="1993" y="2422"/>
              <a:chExt cx="2706" cy="1669"/>
            </a:xfrm>
          </p:grpSpPr>
          <p:pic>
            <p:nvPicPr>
              <p:cNvPr id="108560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 l="6300" t="22725" r="12602"/>
              <a:stretch>
                <a:fillRect/>
              </a:stretch>
            </p:blipFill>
            <p:spPr bwMode="auto">
              <a:xfrm>
                <a:off x="1993" y="2422"/>
                <a:ext cx="2706" cy="16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8561" name="Text Box 34"/>
              <p:cNvSpPr txBox="1">
                <a:spLocks noChangeArrowheads="1"/>
              </p:cNvSpPr>
              <p:nvPr/>
            </p:nvSpPr>
            <p:spPr bwMode="auto">
              <a:xfrm>
                <a:off x="3911" y="2650"/>
                <a:ext cx="369" cy="6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800" b="1" u="none">
                    <a:solidFill>
                      <a:srgbClr val="3333CC"/>
                    </a:solidFill>
                    <a:cs typeface="Arial" charset="0"/>
                  </a:rPr>
                  <a:t>1.12</a:t>
                </a:r>
                <a:r>
                  <a:rPr lang="en-US" sz="800" b="1" u="none">
                    <a:solidFill>
                      <a:srgbClr val="3333CC"/>
                    </a:solidFill>
                    <a:cs typeface="Arial" charset="0"/>
                    <a:sym typeface="Symbol" pitchFamily="16" charset="2"/>
                  </a:rPr>
                  <a:t>0.17</a:t>
                </a:r>
              </a:p>
            </p:txBody>
          </p: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3446" y="2443"/>
                <a:ext cx="1038" cy="450"/>
                <a:chOff x="1599" y="343"/>
                <a:chExt cx="1038" cy="450"/>
              </a:xfrm>
            </p:grpSpPr>
            <p:sp>
              <p:nvSpPr>
                <p:cNvPr id="10856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744" y="364"/>
                  <a:ext cx="893" cy="40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b="1" u="none">
                      <a:cs typeface="Arial" charset="0"/>
                    </a:rPr>
                    <a:t>Data</a:t>
                  </a:r>
                </a:p>
                <a:p>
                  <a:r>
                    <a:rPr lang="en-US" sz="1000" b="1" u="none">
                      <a:solidFill>
                        <a:srgbClr val="FF3300"/>
                      </a:solidFill>
                      <a:cs typeface="Arial" charset="0"/>
                    </a:rPr>
                    <a:t>Prompt:     2.29</a:t>
                  </a:r>
                  <a:r>
                    <a:rPr lang="en-US" sz="1000" b="1" u="none">
                      <a:solidFill>
                        <a:srgbClr val="FF3300"/>
                      </a:solidFill>
                      <a:latin typeface="Symbol" pitchFamily="16" charset="2"/>
                      <a:cs typeface="Arial" charset="0"/>
                    </a:rPr>
                    <a:t></a:t>
                  </a:r>
                  <a:r>
                    <a:rPr lang="en-US" sz="1000" b="1" u="none">
                      <a:solidFill>
                        <a:srgbClr val="FF3300"/>
                      </a:solidFill>
                      <a:cs typeface="Arial" charset="0"/>
                    </a:rPr>
                    <a:t>0.08</a:t>
                  </a:r>
                </a:p>
                <a:p>
                  <a:r>
                    <a:rPr lang="en-US" sz="1000" b="1" u="none">
                      <a:solidFill>
                        <a:srgbClr val="0066FF"/>
                      </a:solidFill>
                      <a:cs typeface="Arial" charset="0"/>
                    </a:rPr>
                    <a:t>Charm:      1.16</a:t>
                  </a:r>
                  <a:r>
                    <a:rPr lang="en-US" sz="1000" b="1" u="none">
                      <a:solidFill>
                        <a:srgbClr val="0066FF"/>
                      </a:solidFill>
                      <a:latin typeface="Symbol" pitchFamily="16" charset="2"/>
                      <a:cs typeface="Arial" charset="0"/>
                    </a:rPr>
                    <a:t></a:t>
                  </a:r>
                  <a:r>
                    <a:rPr lang="en-US" sz="1000" b="1" u="none">
                      <a:solidFill>
                        <a:srgbClr val="0066FF"/>
                      </a:solidFill>
                      <a:cs typeface="Arial" charset="0"/>
                    </a:rPr>
                    <a:t>0.16</a:t>
                  </a:r>
                </a:p>
                <a:p>
                  <a:r>
                    <a:rPr lang="en-US" sz="1000" b="1" u="none">
                      <a:cs typeface="Arial" charset="0"/>
                    </a:rPr>
                    <a:t>Fit </a:t>
                  </a:r>
                  <a:r>
                    <a:rPr lang="en-US" sz="1000" b="1" u="none">
                      <a:cs typeface="Arial" charset="0"/>
                      <a:sym typeface="Symbol" pitchFamily="16" charset="2"/>
                    </a:rPr>
                    <a:t></a:t>
                  </a:r>
                  <a:r>
                    <a:rPr lang="en-US" sz="1000" b="1" u="none" baseline="30000">
                      <a:cs typeface="Arial" charset="0"/>
                      <a:sym typeface="Symbol" pitchFamily="16" charset="2"/>
                    </a:rPr>
                    <a:t>2</a:t>
                  </a:r>
                  <a:r>
                    <a:rPr lang="en-US" sz="1000" b="1" u="none">
                      <a:cs typeface="Arial" charset="0"/>
                      <a:sym typeface="Symbol" pitchFamily="16" charset="2"/>
                    </a:rPr>
                    <a:t>/NDF: 0.6</a:t>
                  </a:r>
                </a:p>
              </p:txBody>
            </p:sp>
            <p:sp>
              <p:nvSpPr>
                <p:cNvPr id="108564" name="Oval 20"/>
                <p:cNvSpPr>
                  <a:spLocks noChangeArrowheads="1"/>
                </p:cNvSpPr>
                <p:nvPr/>
              </p:nvSpPr>
              <p:spPr bwMode="auto">
                <a:xfrm>
                  <a:off x="1599" y="343"/>
                  <a:ext cx="1024" cy="450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it-IT" sz="1200" u="none">
                    <a:cs typeface="Arial" charset="0"/>
                  </a:endParaRPr>
                </a:p>
              </p:txBody>
            </p:sp>
          </p:grpSp>
          <p:graphicFrame>
            <p:nvGraphicFramePr>
              <p:cNvPr id="108565" name="Object 40"/>
              <p:cNvGraphicFramePr>
                <a:graphicFrameLocks noChangeAspect="1"/>
              </p:cNvGraphicFramePr>
              <p:nvPr/>
            </p:nvGraphicFramePr>
            <p:xfrm>
              <a:off x="2547" y="2943"/>
              <a:ext cx="238" cy="155"/>
            </p:xfrm>
            <a:graphic>
              <a:graphicData uri="http://schemas.openxmlformats.org/presentationml/2006/ole">
                <p:oleObj spid="_x0000_s67589" name="Equation" r:id="rId8" imgW="291960" imgH="190440" progId="Equation.3">
                  <p:embed/>
                </p:oleObj>
              </a:graphicData>
            </a:graphic>
          </p:graphicFrame>
          <p:sp>
            <p:nvSpPr>
              <p:cNvPr id="108566" name="Text Box 41"/>
              <p:cNvSpPr txBox="1">
                <a:spLocks noChangeArrowheads="1"/>
              </p:cNvSpPr>
              <p:nvPr/>
            </p:nvSpPr>
            <p:spPr bwMode="auto">
              <a:xfrm>
                <a:off x="3259" y="3500"/>
                <a:ext cx="54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u="none">
                    <a:solidFill>
                      <a:srgbClr val="FF3300"/>
                    </a:solidFill>
                    <a:cs typeface="Arial" charset="0"/>
                  </a:rPr>
                  <a:t>Prompt</a:t>
                </a: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87313" y="5902792"/>
              <a:ext cx="4713287" cy="523220"/>
              <a:chOff x="87313" y="5902792"/>
              <a:chExt cx="4713287" cy="523220"/>
            </a:xfrm>
          </p:grpSpPr>
          <p:sp>
            <p:nvSpPr>
              <p:cNvPr id="108568" name="AutoShape 51"/>
              <p:cNvSpPr>
                <a:spLocks noChangeArrowheads="1"/>
              </p:cNvSpPr>
              <p:nvPr/>
            </p:nvSpPr>
            <p:spPr bwMode="auto">
              <a:xfrm>
                <a:off x="4362160" y="5975350"/>
                <a:ext cx="438440" cy="271463"/>
              </a:xfrm>
              <a:prstGeom prst="rightArrow">
                <a:avLst>
                  <a:gd name="adj1" fmla="val 50000"/>
                  <a:gd name="adj2" fmla="val 267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400" u="none">
                  <a:cs typeface="Arial" charset="0"/>
                </a:endParaRPr>
              </a:p>
            </p:txBody>
          </p:sp>
          <p:sp>
            <p:nvSpPr>
              <p:cNvPr id="108569" name="Text Box 50"/>
              <p:cNvSpPr txBox="1">
                <a:spLocks noChangeArrowheads="1"/>
              </p:cNvSpPr>
              <p:nvPr/>
            </p:nvSpPr>
            <p:spPr bwMode="auto">
              <a:xfrm>
                <a:off x="87313" y="5902792"/>
                <a:ext cx="4332287" cy="52322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u="none" dirty="0">
                    <a:cs typeface="Arial" charset="0"/>
                  </a:rPr>
                  <a:t>Offset fit shows that the enhancement is not </a:t>
                </a:r>
                <a:br>
                  <a:rPr lang="en-US" sz="1400" u="none" dirty="0">
                    <a:cs typeface="Arial" charset="0"/>
                  </a:rPr>
                </a:br>
                <a:r>
                  <a:rPr lang="en-US" sz="1400" u="none" dirty="0">
                    <a:cs typeface="Arial" charset="0"/>
                  </a:rPr>
                  <a:t>due to Open Charm </a:t>
                </a:r>
                <a:r>
                  <a:rPr lang="en-US" sz="1400" u="none" dirty="0">
                    <a:cs typeface="Arial" charset="0"/>
                    <a:sym typeface="Symbol" pitchFamily="16" charset="2"/>
                  </a:rPr>
                  <a:t> </a:t>
                </a:r>
                <a:r>
                  <a:rPr lang="en-US" sz="1400" b="1" u="none" dirty="0">
                    <a:cs typeface="Arial" charset="0"/>
                  </a:rPr>
                  <a:t>the excess is prompt</a:t>
                </a:r>
                <a:endParaRPr lang="en-US" sz="1400" b="1" u="none" dirty="0">
                  <a:cs typeface="Arial" charset="0"/>
                  <a:sym typeface="Symbol" pitchFamily="16" charset="2"/>
                </a:endParaRPr>
              </a:p>
            </p:txBody>
          </p:sp>
        </p:grpSp>
      </p:grpSp>
      <p:sp>
        <p:nvSpPr>
          <p:cNvPr id="108571" name="Text Box 57"/>
          <p:cNvSpPr txBox="1">
            <a:spLocks noChangeArrowheads="1"/>
          </p:cNvSpPr>
          <p:nvPr/>
        </p:nvSpPr>
        <p:spPr bwMode="auto">
          <a:xfrm>
            <a:off x="5627688" y="404813"/>
            <a:ext cx="2225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none" dirty="0" err="1">
                <a:cs typeface="Arial" charset="0"/>
              </a:rPr>
              <a:t>Eur.Phys.J</a:t>
            </a:r>
            <a:r>
              <a:rPr lang="en-US" sz="1200" u="none" dirty="0">
                <a:cs typeface="Arial" charset="0"/>
              </a:rPr>
              <a:t>. C59 (2009) 607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46050" y="1630363"/>
            <a:ext cx="4425950" cy="3840162"/>
            <a:chOff x="146050" y="1897933"/>
            <a:chExt cx="4425950" cy="3840880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46050" y="2979738"/>
              <a:ext cx="4262438" cy="2759075"/>
              <a:chOff x="0" y="1626"/>
              <a:chExt cx="2685" cy="1738"/>
            </a:xfrm>
          </p:grpSpPr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0" y="1626"/>
                <a:ext cx="2685" cy="1738"/>
                <a:chOff x="2987" y="339"/>
                <a:chExt cx="2685" cy="1738"/>
              </a:xfrm>
            </p:grpSpPr>
            <p:pic>
              <p:nvPicPr>
                <p:cNvPr id="108575" name="Picture 32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l="6633" t="22383" r="13095" b="4091"/>
                <a:stretch>
                  <a:fillRect/>
                </a:stretch>
              </p:blipFill>
              <p:spPr bwMode="auto">
                <a:xfrm>
                  <a:off x="2987" y="339"/>
                  <a:ext cx="2685" cy="17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8576" name="Oval 68"/>
                <p:cNvSpPr>
                  <a:spLocks noChangeArrowheads="1"/>
                </p:cNvSpPr>
                <p:nvPr/>
              </p:nvSpPr>
              <p:spPr bwMode="auto">
                <a:xfrm>
                  <a:off x="4308" y="356"/>
                  <a:ext cx="1140" cy="47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it-IT" sz="1200" u="none">
                    <a:cs typeface="Arial" charset="0"/>
                  </a:endParaRPr>
                </a:p>
              </p:txBody>
            </p:sp>
            <p:graphicFrame>
              <p:nvGraphicFramePr>
                <p:cNvPr id="108577" name="Object 22"/>
                <p:cNvGraphicFramePr>
                  <a:graphicFrameLocks noChangeAspect="1"/>
                </p:cNvGraphicFramePr>
                <p:nvPr/>
              </p:nvGraphicFramePr>
              <p:xfrm>
                <a:off x="5284" y="1072"/>
                <a:ext cx="238" cy="155"/>
              </p:xfrm>
              <a:graphic>
                <a:graphicData uri="http://schemas.openxmlformats.org/presentationml/2006/ole">
                  <p:oleObj spid="_x0000_s67588" name="Equation" r:id="rId10" imgW="291960" imgH="190440" progId="Equation.3">
                    <p:embed/>
                  </p:oleObj>
                </a:graphicData>
              </a:graphic>
            </p:graphicFrame>
            <p:sp>
              <p:nvSpPr>
                <p:cNvPr id="10857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98" y="1498"/>
                  <a:ext cx="54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u="none">
                      <a:solidFill>
                        <a:srgbClr val="FF3300"/>
                      </a:solidFill>
                      <a:cs typeface="Arial" charset="0"/>
                    </a:rPr>
                    <a:t>Prompt</a:t>
                  </a:r>
                </a:p>
              </p:txBody>
            </p:sp>
          </p:grpSp>
          <p:sp>
            <p:nvSpPr>
              <p:cNvPr id="108579" name="Text Box 32"/>
              <p:cNvSpPr txBox="1">
                <a:spLocks noChangeArrowheads="1"/>
              </p:cNvSpPr>
              <p:nvPr/>
            </p:nvSpPr>
            <p:spPr bwMode="auto">
              <a:xfrm>
                <a:off x="476" y="3002"/>
                <a:ext cx="5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u="none">
                    <a:cs typeface="Arial" charset="0"/>
                  </a:rPr>
                  <a:t>~50</a:t>
                </a:r>
                <a:r>
                  <a:rPr lang="en-US" sz="1000" u="none">
                    <a:latin typeface="Symbol" pitchFamily="16" charset="2"/>
                    <a:cs typeface="Arial" charset="0"/>
                  </a:rPr>
                  <a:t>m</a:t>
                </a:r>
                <a:r>
                  <a:rPr lang="en-US" sz="1000" u="none">
                    <a:cs typeface="Arial" charset="0"/>
                  </a:rPr>
                  <a:t>m</a:t>
                </a:r>
              </a:p>
            </p:txBody>
          </p:sp>
          <p:sp>
            <p:nvSpPr>
              <p:cNvPr id="108580" name="Text Box 33"/>
              <p:cNvSpPr txBox="1">
                <a:spLocks noChangeArrowheads="1"/>
              </p:cNvSpPr>
              <p:nvPr/>
            </p:nvSpPr>
            <p:spPr bwMode="auto">
              <a:xfrm>
                <a:off x="2235" y="2988"/>
                <a:ext cx="4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u="none">
                    <a:cs typeface="Arial" charset="0"/>
                  </a:rPr>
                  <a:t>~1mm</a:t>
                </a: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28600" y="1897933"/>
              <a:ext cx="4343400" cy="1189259"/>
              <a:chOff x="228600" y="1897933"/>
              <a:chExt cx="4343400" cy="1189259"/>
            </a:xfrm>
          </p:grpSpPr>
          <p:sp>
            <p:nvSpPr>
              <p:cNvPr id="108582" name="AutoShape 49"/>
              <p:cNvSpPr>
                <a:spLocks noChangeArrowheads="1"/>
              </p:cNvSpPr>
              <p:nvPr/>
            </p:nvSpPr>
            <p:spPr bwMode="auto">
              <a:xfrm rot="5400000">
                <a:off x="2222558" y="2756255"/>
                <a:ext cx="409460" cy="252413"/>
              </a:xfrm>
              <a:prstGeom prst="rightArrow">
                <a:avLst>
                  <a:gd name="adj1" fmla="val 50000"/>
                  <a:gd name="adj2" fmla="val 25157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it-IT" sz="1400" b="1" u="none">
                  <a:cs typeface="Arial" charset="0"/>
                </a:endParaRPr>
              </a:p>
            </p:txBody>
          </p: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>
                <a:off x="228600" y="1897933"/>
                <a:ext cx="4343400" cy="862013"/>
                <a:chOff x="228600" y="1897933"/>
                <a:chExt cx="4343400" cy="862013"/>
              </a:xfrm>
            </p:grpSpPr>
            <p:sp>
              <p:nvSpPr>
                <p:cNvPr id="10858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28600" y="1897933"/>
                  <a:ext cx="4343400" cy="86201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u="none" dirty="0">
                      <a:solidFill>
                        <a:schemeClr val="tx1"/>
                      </a:solidFill>
                      <a:cs typeface="Arial" charset="0"/>
                    </a:rPr>
                    <a:t>Such explanation is rejected by the spectra of </a:t>
                  </a:r>
                  <a:r>
                    <a:rPr lang="en-US" sz="1400" u="none" dirty="0" err="1">
                      <a:solidFill>
                        <a:schemeClr val="tx1"/>
                      </a:solidFill>
                      <a:cs typeface="Arial" charset="0"/>
                    </a:rPr>
                    <a:t>dimuon</a:t>
                  </a:r>
                  <a:r>
                    <a:rPr lang="en-US" sz="1400" u="none" dirty="0">
                      <a:solidFill>
                        <a:schemeClr val="tx1"/>
                      </a:solidFill>
                      <a:cs typeface="Arial" charset="0"/>
                    </a:rPr>
                    <a:t> </a:t>
                  </a:r>
                  <a:r>
                    <a:rPr lang="en-US" sz="1400" b="1" u="none" dirty="0">
                      <a:solidFill>
                        <a:schemeClr val="tx1"/>
                      </a:solidFill>
                      <a:cs typeface="Arial" charset="0"/>
                    </a:rPr>
                    <a:t>offsets</a:t>
                  </a:r>
                  <a:r>
                    <a:rPr lang="en-US" sz="1400" u="none" dirty="0">
                      <a:solidFill>
                        <a:schemeClr val="tx1"/>
                      </a:solidFill>
                      <a:cs typeface="Arial" charset="0"/>
                    </a:rPr>
                    <a:t> </a:t>
                  </a:r>
                  <a:r>
                    <a:rPr lang="en-US" sz="1400" u="none" dirty="0" err="1">
                      <a:solidFill>
                        <a:schemeClr val="tx1"/>
                      </a:solidFill>
                      <a:cs typeface="Arial" charset="0"/>
                    </a:rPr>
                    <a:t>wrt</a:t>
                  </a:r>
                  <a:r>
                    <a:rPr lang="en-US" sz="1400" u="none" dirty="0">
                      <a:solidFill>
                        <a:schemeClr val="tx1"/>
                      </a:solidFill>
                      <a:cs typeface="Arial" charset="0"/>
                    </a:rPr>
                    <a:t> the interaction vertex!</a:t>
                  </a:r>
                </a:p>
                <a:p>
                  <a:pPr>
                    <a:spcBef>
                      <a:spcPct val="50000"/>
                    </a:spcBef>
                  </a:pPr>
                  <a:endParaRPr lang="en-US" sz="1400" u="none" dirty="0">
                    <a:solidFill>
                      <a:schemeClr val="tx1"/>
                    </a:solidFill>
                    <a:cs typeface="Arial" charset="0"/>
                    <a:sym typeface="Symbol" pitchFamily="16" charset="2"/>
                  </a:endParaRPr>
                </a:p>
              </p:txBody>
            </p:sp>
            <p:grpSp>
              <p:nvGrpSpPr>
                <p:cNvPr id="13" name="Group 37"/>
                <p:cNvGrpSpPr>
                  <a:grpSpLocks/>
                </p:cNvGrpSpPr>
                <p:nvPr/>
              </p:nvGrpSpPr>
              <p:grpSpPr bwMode="auto">
                <a:xfrm>
                  <a:off x="287338" y="2387789"/>
                  <a:ext cx="4016375" cy="290513"/>
                  <a:chOff x="173" y="1514"/>
                  <a:chExt cx="2530" cy="183"/>
                </a:xfrm>
              </p:grpSpPr>
              <p:graphicFrame>
                <p:nvGraphicFramePr>
                  <p:cNvPr id="108586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173" y="1522"/>
                  <a:ext cx="1553" cy="175"/>
                </p:xfrm>
                <a:graphic>
                  <a:graphicData uri="http://schemas.openxmlformats.org/presentationml/2006/ole">
                    <p:oleObj spid="_x0000_s67586" name="Equation" r:id="rId11" imgW="2552400" imgH="30456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0858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1836" y="1514"/>
                  <a:ext cx="867" cy="178"/>
                </p:xfrm>
                <a:graphic>
                  <a:graphicData uri="http://schemas.openxmlformats.org/presentationml/2006/ole">
                    <p:oleObj spid="_x0000_s67587" name="Equation" r:id="rId12" imgW="1396800" imgH="304560" progId="Equation.3">
                      <p:embed/>
                    </p:oleObj>
                  </a:graphicData>
                </a:graphic>
              </p:graphicFrame>
            </p:grpSp>
          </p:grpSp>
        </p:grpSp>
      </p:grpSp>
      <p:sp>
        <p:nvSpPr>
          <p:cNvPr id="10858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NA60 In-In: intermediate mass region</a:t>
            </a:r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48E6-D3F4-47E0-82E8-1EAB5B2A56E3}" type="slidenum">
              <a:rPr lang="it-IT"/>
              <a:pPr/>
              <a:t>32</a:t>
            </a:fld>
            <a:endParaRPr lang="it-IT"/>
          </a:p>
        </p:txBody>
      </p:sp>
      <p:sp>
        <p:nvSpPr>
          <p:cNvPr id="11" name="Right Arrow 10"/>
          <p:cNvSpPr/>
          <p:nvPr/>
        </p:nvSpPr>
        <p:spPr>
          <a:xfrm>
            <a:off x="5251450" y="5624513"/>
            <a:ext cx="249238" cy="292100"/>
          </a:xfrm>
          <a:prstGeom prst="rightArrow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u="none"/>
          </a:p>
        </p:txBody>
      </p:sp>
      <p:sp>
        <p:nvSpPr>
          <p:cNvPr id="62468" name="Left Arrow 7"/>
          <p:cNvSpPr>
            <a:spLocks noChangeArrowheads="1"/>
          </p:cNvSpPr>
          <p:nvPr/>
        </p:nvSpPr>
        <p:spPr bwMode="auto">
          <a:xfrm>
            <a:off x="4572000" y="1076325"/>
            <a:ext cx="265113" cy="28098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1400" u="none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470" name="TextBox 20"/>
          <p:cNvSpPr txBox="1">
            <a:spLocks noChangeArrowheads="1"/>
          </p:cNvSpPr>
          <p:nvPr/>
        </p:nvSpPr>
        <p:spPr bwMode="auto">
          <a:xfrm>
            <a:off x="4953000" y="930275"/>
            <a:ext cx="3856037" cy="5429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none">
                <a:cs typeface="Arial" charset="0"/>
              </a:rPr>
              <a:t>Clear excess of data above decay ‘cocktail’ describing peripheral events</a:t>
            </a:r>
          </a:p>
        </p:txBody>
      </p:sp>
      <p:pic>
        <p:nvPicPr>
          <p:cNvPr id="62471" name="Picture 13" descr="Central_Cokatil_v3.gif"/>
          <p:cNvPicPr>
            <a:picLocks noChangeAspect="1"/>
          </p:cNvPicPr>
          <p:nvPr/>
        </p:nvPicPr>
        <p:blipFill>
          <a:blip r:embed="rId3"/>
          <a:srcRect t="7291" r="3391"/>
          <a:stretch>
            <a:fillRect/>
          </a:stretch>
        </p:blipFill>
        <p:spPr bwMode="auto">
          <a:xfrm>
            <a:off x="103188" y="457200"/>
            <a:ext cx="43164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14"/>
          <p:cNvGrpSpPr/>
          <p:nvPr/>
        </p:nvGrpSpPr>
        <p:grpSpPr>
          <a:xfrm>
            <a:off x="5049838" y="1828800"/>
            <a:ext cx="4022725" cy="4795510"/>
            <a:chOff x="5049838" y="1948190"/>
            <a:chExt cx="4022725" cy="4795510"/>
          </a:xfrm>
        </p:grpSpPr>
        <p:pic>
          <p:nvPicPr>
            <p:cNvPr id="62466" name="Picture 7" descr="IsolationProcedure_FullStat_v2"/>
            <p:cNvPicPr>
              <a:picLocks noChangeAspect="1" noChangeArrowheads="1"/>
            </p:cNvPicPr>
            <p:nvPr/>
          </p:nvPicPr>
          <p:blipFill>
            <a:blip r:embed="rId4"/>
            <a:srcRect t="6514"/>
            <a:stretch>
              <a:fillRect/>
            </a:stretch>
          </p:blipFill>
          <p:spPr bwMode="auto">
            <a:xfrm>
              <a:off x="5049838" y="1995488"/>
              <a:ext cx="4022725" cy="474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3" name="Text Box 13"/>
            <p:cNvSpPr txBox="1">
              <a:spLocks noChangeArrowheads="1"/>
            </p:cNvSpPr>
            <p:nvPr/>
          </p:nvSpPr>
          <p:spPr bwMode="auto">
            <a:xfrm>
              <a:off x="5867400" y="1948190"/>
              <a:ext cx="2767012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100" i="1" u="none" dirty="0" err="1">
                  <a:solidFill>
                    <a:schemeClr val="tx1"/>
                  </a:solidFill>
                  <a:cs typeface="Arial" charset="0"/>
                </a:rPr>
                <a:t>Phys</a:t>
              </a:r>
              <a:r>
                <a:rPr lang="it-IT" sz="1100" i="1" u="none" dirty="0">
                  <a:solidFill>
                    <a:schemeClr val="tx1"/>
                  </a:solidFill>
                  <a:cs typeface="Arial" charset="0"/>
                </a:rPr>
                <a:t>. Rev. Lett. 96 (2006) </a:t>
              </a:r>
              <a:r>
                <a:rPr lang="it-IT" sz="1100" i="1" u="none" dirty="0" smtClean="0">
                  <a:solidFill>
                    <a:schemeClr val="tx1"/>
                  </a:solidFill>
                  <a:cs typeface="Arial" charset="0"/>
                </a:rPr>
                <a:t>162302</a:t>
              </a:r>
              <a:endParaRPr lang="en-US" sz="1100" i="1" u="none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62474" name="Text Box 14"/>
          <p:cNvSpPr txBox="1">
            <a:spLocks noChangeArrowheads="1"/>
          </p:cNvSpPr>
          <p:nvPr/>
        </p:nvSpPr>
        <p:spPr bwMode="auto">
          <a:xfrm>
            <a:off x="0" y="4911725"/>
            <a:ext cx="5111750" cy="1870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lnSpc>
                <a:spcPts val="2200"/>
              </a:lnSpc>
              <a:spcBef>
                <a:spcPts val="400"/>
              </a:spcBef>
              <a:buFontTx/>
              <a:buChar char="•"/>
            </a:pPr>
            <a:r>
              <a:rPr lang="en-US" sz="1200" u="none" dirty="0">
                <a:cs typeface="Arial" charset="0"/>
              </a:rPr>
              <a:t>Excess isolated subtracting the </a:t>
            </a:r>
            <a:r>
              <a:rPr lang="en-US" sz="1200" b="1" u="none" dirty="0">
                <a:solidFill>
                  <a:srgbClr val="FFFF00"/>
                </a:solidFill>
                <a:cs typeface="Arial" charset="0"/>
              </a:rPr>
              <a:t>measured decay cocktail</a:t>
            </a:r>
            <a:r>
              <a:rPr lang="en-US" sz="1200" u="none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200" u="none" dirty="0">
                <a:cs typeface="Arial" charset="0"/>
              </a:rPr>
              <a:t>(without </a:t>
            </a:r>
            <a:r>
              <a:rPr lang="en-US" sz="1200" u="none" dirty="0">
                <a:latin typeface="Symbol" pitchFamily="16" charset="2"/>
                <a:cs typeface="Arial" charset="0"/>
              </a:rPr>
              <a:t>r</a:t>
            </a:r>
            <a:r>
              <a:rPr lang="en-US" sz="1200" u="none" dirty="0">
                <a:cs typeface="Arial" charset="0"/>
              </a:rPr>
              <a:t>), independently for each centrality bin</a:t>
            </a:r>
          </a:p>
          <a:p>
            <a:pPr marL="85725" indent="-85725">
              <a:lnSpc>
                <a:spcPts val="2200"/>
              </a:lnSpc>
              <a:spcBef>
                <a:spcPts val="400"/>
              </a:spcBef>
              <a:buFontTx/>
              <a:buChar char="•"/>
            </a:pPr>
            <a:r>
              <a:rPr lang="en-US" sz="1200" u="none" dirty="0">
                <a:cs typeface="Arial" charset="0"/>
              </a:rPr>
              <a:t>Based solely on </a:t>
            </a:r>
            <a:r>
              <a:rPr lang="en-US" sz="1200" u="none" dirty="0">
                <a:solidFill>
                  <a:srgbClr val="FFFF00"/>
                </a:solidFill>
                <a:cs typeface="Arial" charset="0"/>
              </a:rPr>
              <a:t>local</a:t>
            </a:r>
            <a:r>
              <a:rPr lang="en-US" sz="1200" u="none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en-US" sz="1200" u="none" dirty="0">
                <a:cs typeface="Arial" charset="0"/>
              </a:rPr>
              <a:t>criteria for the major sources:  </a:t>
            </a:r>
            <a:br>
              <a:rPr lang="en-US" sz="1200" u="none" dirty="0">
                <a:cs typeface="Arial" charset="0"/>
              </a:rPr>
            </a:br>
            <a:r>
              <a:rPr lang="el-GR" sz="1200" u="none" dirty="0">
                <a:cs typeface="Arial" charset="0"/>
              </a:rPr>
              <a:t>η</a:t>
            </a:r>
            <a:r>
              <a:rPr lang="en-US" sz="1200" u="none" dirty="0">
                <a:cs typeface="Arial" charset="0"/>
              </a:rPr>
              <a:t>, </a:t>
            </a:r>
            <a:r>
              <a:rPr lang="el-GR" sz="1200" u="none" dirty="0">
                <a:cs typeface="Arial" charset="0"/>
              </a:rPr>
              <a:t>ω</a:t>
            </a:r>
            <a:r>
              <a:rPr lang="en-US" sz="1200" u="none" dirty="0">
                <a:cs typeface="Arial" charset="0"/>
              </a:rPr>
              <a:t> and </a:t>
            </a:r>
            <a:r>
              <a:rPr lang="en-US" sz="1200" u="none" dirty="0">
                <a:latin typeface="Symbol" pitchFamily="16" charset="2"/>
                <a:cs typeface="Arial" charset="0"/>
              </a:rPr>
              <a:t>f</a:t>
            </a:r>
            <a:r>
              <a:rPr lang="en-US" sz="1200" u="none" dirty="0">
                <a:cs typeface="Arial" charset="0"/>
              </a:rPr>
              <a:t>  </a:t>
            </a:r>
            <a:r>
              <a:rPr lang="en-US" sz="1200" u="none" dirty="0">
                <a:cs typeface="Arial" charset="0"/>
                <a:sym typeface="Symbol" pitchFamily="16" charset="2"/>
              </a:rPr>
              <a:t> </a:t>
            </a:r>
            <a:r>
              <a:rPr lang="en-US" sz="1200" u="none" dirty="0">
                <a:cs typeface="Arial" charset="0"/>
              </a:rPr>
              <a:t>2-3% accuracy.</a:t>
            </a:r>
          </a:p>
          <a:p>
            <a:pPr marL="85725" indent="-85725">
              <a:lnSpc>
                <a:spcPts val="2200"/>
              </a:lnSpc>
              <a:spcBef>
                <a:spcPts val="400"/>
              </a:spcBef>
            </a:pPr>
            <a:r>
              <a:rPr lang="en-US" sz="1200" u="none" dirty="0">
                <a:cs typeface="Arial" charset="0"/>
                <a:sym typeface="Symbol" pitchFamily="16" charset="2"/>
              </a:rPr>
              <a:t>   </a:t>
            </a:r>
            <a:r>
              <a:rPr lang="en-US" sz="1200" u="none" dirty="0">
                <a:cs typeface="Arial" charset="0"/>
              </a:rPr>
              <a:t>No need of reference data (</a:t>
            </a:r>
            <a:r>
              <a:rPr lang="en-US" sz="1200" u="none" dirty="0" err="1">
                <a:cs typeface="Arial" charset="0"/>
              </a:rPr>
              <a:t>pA</a:t>
            </a:r>
            <a:r>
              <a:rPr lang="en-US" sz="1200" u="none" dirty="0">
                <a:cs typeface="Arial" charset="0"/>
              </a:rPr>
              <a:t>, peripheral data, models)</a:t>
            </a:r>
            <a:br>
              <a:rPr lang="en-US" sz="1200" u="none" dirty="0">
                <a:cs typeface="Arial" charset="0"/>
              </a:rPr>
            </a:br>
            <a:r>
              <a:rPr lang="en-US" sz="1200" u="none" dirty="0">
                <a:cs typeface="Arial" charset="0"/>
                <a:sym typeface="Symbol" pitchFamily="16" charset="2"/>
              </a:rPr>
              <a:t> Less uncertainties (e.g. strangeness enhancement: ,)</a:t>
            </a:r>
            <a:endParaRPr lang="en-US" sz="1200" u="none" dirty="0">
              <a:cs typeface="Arial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NA60 In-In: low mass region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9144000" cy="411162"/>
          </a:xfrm>
        </p:spPr>
        <p:txBody>
          <a:bodyPr/>
          <a:lstStyle/>
          <a:p>
            <a:r>
              <a:rPr lang="en-US" sz="3200" dirty="0"/>
              <a:t>Effective temperature of excess </a:t>
            </a:r>
            <a:r>
              <a:rPr lang="en-US" sz="3200" dirty="0" err="1"/>
              <a:t>dileptons</a:t>
            </a:r>
            <a:endParaRPr lang="it-IT" sz="3200" dirty="0"/>
          </a:p>
        </p:txBody>
      </p:sp>
      <p:sp>
        <p:nvSpPr>
          <p:cNvPr id="2096" name="Text Box 2"/>
          <p:cNvSpPr txBox="1">
            <a:spLocks noChangeArrowheads="1"/>
          </p:cNvSpPr>
          <p:nvPr/>
        </p:nvSpPr>
        <p:spPr bwMode="auto">
          <a:xfrm>
            <a:off x="3749675" y="1087438"/>
            <a:ext cx="5286375" cy="417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100000"/>
              </a:spcBef>
              <a:tabLst>
                <a:tab pos="82550" algn="l"/>
              </a:tabLst>
            </a:pPr>
            <a:r>
              <a:rPr lang="en-GB" sz="2000" u="none">
                <a:solidFill>
                  <a:srgbClr val="FF0000"/>
                </a:solidFill>
              </a:rPr>
              <a:t>M&lt;1 GeV</a:t>
            </a:r>
            <a:r>
              <a:rPr lang="en-GB" sz="2000" u="none">
                <a:solidFill>
                  <a:srgbClr val="FFC000"/>
                </a:solidFill>
              </a:rPr>
              <a:t>			         </a:t>
            </a:r>
            <a:r>
              <a:rPr lang="en-GB" sz="2000" u="none"/>
              <a:t>thermal dilepton production largely mediated by the broad vector meson  </a:t>
            </a:r>
            <a:r>
              <a:rPr lang="el-GR" sz="2000" u="none">
                <a:cs typeface="Arial" charset="0"/>
              </a:rPr>
              <a:t>ρ</a:t>
            </a:r>
            <a:r>
              <a:rPr lang="en-GB" sz="2000" u="none"/>
              <a:t>  via</a:t>
            </a:r>
            <a:r>
              <a:rPr lang="en-GB" sz="2000" u="none">
                <a:solidFill>
                  <a:srgbClr val="FF0000"/>
                </a:solidFill>
              </a:rPr>
              <a:t> </a:t>
            </a:r>
            <a:r>
              <a:rPr lang="en-GB" sz="2400" i="1" u="none">
                <a:solidFill>
                  <a:srgbClr val="FF0000"/>
                </a:solidFill>
                <a:latin typeface="Symbol" pitchFamily="16" charset="2"/>
              </a:rPr>
              <a:t>pp</a:t>
            </a:r>
            <a:r>
              <a:rPr lang="en-GB" sz="2400" i="1" u="none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GB" sz="2400" i="1" u="none">
                <a:solidFill>
                  <a:srgbClr val="FF0000"/>
                </a:solidFill>
                <a:latin typeface="Symbol" pitchFamily="16" charset="2"/>
              </a:rPr>
              <a:t>r</a:t>
            </a:r>
            <a:r>
              <a:rPr lang="en-GB" sz="2400" i="1" u="none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GB" sz="2400" i="1" u="none">
                <a:solidFill>
                  <a:srgbClr val="FF0000"/>
                </a:solidFill>
                <a:latin typeface="Symbol" pitchFamily="16" charset="2"/>
              </a:rPr>
              <a:t>g</a:t>
            </a:r>
            <a:r>
              <a:rPr lang="en-GB" sz="2400" i="1" u="none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GB" sz="2400" i="1" u="none">
                <a:solidFill>
                  <a:srgbClr val="FF0000"/>
                </a:solidFill>
                <a:latin typeface="Symbol" pitchFamily="16" charset="2"/>
              </a:rPr>
              <a:t>mm</a:t>
            </a:r>
            <a:r>
              <a:rPr lang="en-GB" sz="2000" u="none">
                <a:solidFill>
                  <a:srgbClr val="FFC000"/>
                </a:solidFill>
              </a:rPr>
              <a:t> </a:t>
            </a:r>
            <a:r>
              <a:rPr lang="en-GB" sz="2000" u="none"/>
              <a:t>annihilation. </a:t>
            </a:r>
            <a:br>
              <a:rPr lang="en-GB" sz="2000" u="none"/>
            </a:br>
            <a:r>
              <a:rPr lang="en-GB" sz="2000" u="none">
                <a:solidFill>
                  <a:srgbClr val="FF0000"/>
                </a:solidFill>
              </a:rPr>
              <a:t>Hadronic</a:t>
            </a:r>
            <a:r>
              <a:rPr lang="en-GB" sz="2000" u="none"/>
              <a:t> nature supported by the rise of radial flow up to M=1 GeV</a:t>
            </a:r>
            <a:endParaRPr lang="en-GB" sz="2000" u="none">
              <a:solidFill>
                <a:srgbClr val="FFC000"/>
              </a:solidFill>
            </a:endParaRPr>
          </a:p>
          <a:p>
            <a:pPr marL="360363" indent="-360363" eaLnBrk="0" hangingPunct="0">
              <a:spcBef>
                <a:spcPct val="100000"/>
              </a:spcBef>
              <a:tabLst>
                <a:tab pos="82550" algn="l"/>
              </a:tabLst>
            </a:pPr>
            <a:r>
              <a:rPr lang="en-GB" sz="2000" u="none">
                <a:solidFill>
                  <a:srgbClr val="FF0000"/>
                </a:solidFill>
              </a:rPr>
              <a:t>M&gt;1 GeV</a:t>
            </a:r>
            <a:r>
              <a:rPr lang="en-GB" sz="2000" u="none"/>
              <a:t>                                                  sudden fall of radial flow of thermal dimuons occurs, naturally explained as a transition to a qualitatively different source, i.e.</a:t>
            </a:r>
            <a:br>
              <a:rPr lang="en-GB" sz="2000" u="none"/>
            </a:br>
            <a:r>
              <a:rPr lang="en-GB" sz="2000" u="none"/>
              <a:t>mostly </a:t>
            </a:r>
            <a:r>
              <a:rPr lang="en-GB" sz="2000" u="none">
                <a:solidFill>
                  <a:srgbClr val="FF0000"/>
                </a:solidFill>
              </a:rPr>
              <a:t>partonic</a:t>
            </a:r>
            <a:r>
              <a:rPr lang="en-GB" sz="2000" u="none">
                <a:solidFill>
                  <a:srgbClr val="FFC000"/>
                </a:solidFill>
              </a:rPr>
              <a:t> </a:t>
            </a:r>
            <a:r>
              <a:rPr lang="en-GB" sz="2000" u="none"/>
              <a:t>radiation,</a:t>
            </a:r>
            <a:r>
              <a:rPr lang="en-GB" sz="2000" u="none">
                <a:solidFill>
                  <a:srgbClr val="FFC000"/>
                </a:solidFill>
              </a:rPr>
              <a:t> </a:t>
            </a:r>
            <a:r>
              <a:rPr lang="en-GB" sz="2000" i="1" u="none">
                <a:solidFill>
                  <a:srgbClr val="FF0000"/>
                </a:solidFill>
              </a:rPr>
              <a:t>qq</a:t>
            </a:r>
            <a:r>
              <a:rPr lang="en-GB" sz="2000" i="1" u="none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GB" sz="2400" i="1" u="none">
                <a:solidFill>
                  <a:srgbClr val="FF0000"/>
                </a:solidFill>
                <a:latin typeface="Symbol" pitchFamily="16" charset="2"/>
                <a:cs typeface="Arial" charset="0"/>
              </a:rPr>
              <a:t>g</a:t>
            </a:r>
            <a:r>
              <a:rPr lang="el-GR" sz="2000" i="1" u="none">
                <a:solidFill>
                  <a:srgbClr val="FF0000"/>
                </a:solidFill>
                <a:cs typeface="Arial" charset="0"/>
              </a:rPr>
              <a:t>→μμ</a:t>
            </a:r>
            <a:endParaRPr lang="en-GB" sz="2000" i="1" u="non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66343"/>
            <a:ext cx="3635375" cy="6391657"/>
            <a:chOff x="428596" y="577578"/>
            <a:chExt cx="3357586" cy="6137553"/>
          </a:xfrm>
        </p:grpSpPr>
        <p:pic>
          <p:nvPicPr>
            <p:cNvPr id="2098" name="Picture 5" descr="ThoryComparison_OrgFigu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77578"/>
              <a:ext cx="3357586" cy="312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" name="Picture 5" descr="TeffEvolution_InMedium_NewRubenPoints"/>
            <p:cNvPicPr>
              <a:picLocks noChangeAspect="1" noChangeArrowheads="1"/>
            </p:cNvPicPr>
            <p:nvPr/>
          </p:nvPicPr>
          <p:blipFill>
            <a:blip r:embed="rId3"/>
            <a:srcRect t="2327"/>
            <a:stretch>
              <a:fillRect/>
            </a:stretch>
          </p:blipFill>
          <p:spPr bwMode="auto">
            <a:xfrm>
              <a:off x="428596" y="3651363"/>
              <a:ext cx="3357585" cy="306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00" name="TextBox 9"/>
          <p:cNvSpPr txBox="1">
            <a:spLocks noChangeArrowheads="1"/>
          </p:cNvSpPr>
          <p:nvPr/>
        </p:nvSpPr>
        <p:spPr bwMode="auto">
          <a:xfrm>
            <a:off x="4648200" y="5809074"/>
            <a:ext cx="4430713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i="1" u="none" dirty="0" smtClean="0"/>
              <a:t>Phys</a:t>
            </a:r>
            <a:r>
              <a:rPr lang="en-US" sz="1100" i="1" u="none" dirty="0"/>
              <a:t>. Rev. </a:t>
            </a:r>
            <a:r>
              <a:rPr lang="en-US" sz="1100" i="1" u="none" dirty="0" err="1" smtClean="0"/>
              <a:t>Lett</a:t>
            </a:r>
            <a:r>
              <a:rPr lang="en-US" sz="1100" i="1" u="none" dirty="0" smtClean="0"/>
              <a:t>. 96  </a:t>
            </a:r>
            <a:r>
              <a:rPr lang="en-US" sz="1100" i="1" u="none" dirty="0"/>
              <a:t>(2006) </a:t>
            </a:r>
            <a:r>
              <a:rPr lang="en-US" sz="1100" i="1" u="none" dirty="0" smtClean="0"/>
              <a:t>162302</a:t>
            </a:r>
          </a:p>
          <a:p>
            <a:pPr>
              <a:spcBef>
                <a:spcPct val="50000"/>
              </a:spcBef>
            </a:pPr>
            <a:r>
              <a:rPr lang="en-US" sz="1100" i="1" dirty="0" smtClean="0"/>
              <a:t>Phys. Rev. </a:t>
            </a:r>
            <a:r>
              <a:rPr lang="en-US" sz="1100" i="1" dirty="0" err="1" smtClean="0"/>
              <a:t>Lett</a:t>
            </a:r>
            <a:r>
              <a:rPr lang="en-US" sz="1100" i="1" dirty="0" smtClean="0"/>
              <a:t>. 100  (2008) 022302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33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of excess </a:t>
            </a:r>
            <a:r>
              <a:rPr lang="en-US" dirty="0" err="1" smtClean="0"/>
              <a:t>dileptons</a:t>
            </a:r>
            <a:endParaRPr lang="it-IT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00113" y="466725"/>
            <a:ext cx="7134225" cy="4791075"/>
            <a:chOff x="632" y="310"/>
            <a:chExt cx="4494" cy="3018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" y="1790"/>
              <a:ext cx="4494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4" y="310"/>
              <a:ext cx="4458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5851525"/>
            <a:ext cx="8216900" cy="1082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endParaRPr lang="en-US" sz="1400" u="none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>
              <a:lnSpc>
                <a:spcPts val="2000"/>
              </a:lnSpc>
            </a:pPr>
            <a:r>
              <a:rPr lang="en-US" sz="2400" u="none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Lack of any polarization in excess supports emission from </a:t>
            </a:r>
            <a:r>
              <a:rPr lang="en-US" sz="2400" u="none" dirty="0" err="1">
                <a:solidFill>
                  <a:srgbClr val="FFFF00"/>
                </a:solidFill>
                <a:cs typeface="Arial" charset="0"/>
                <a:sym typeface="Symbol" pitchFamily="18" charset="2"/>
              </a:rPr>
              <a:t>thermalized</a:t>
            </a:r>
            <a:r>
              <a:rPr lang="en-US" sz="2400" u="none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 source</a:t>
            </a:r>
            <a:r>
              <a:rPr lang="en-US" sz="1400" u="none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algn="r">
              <a:lnSpc>
                <a:spcPts val="2000"/>
              </a:lnSpc>
            </a:pPr>
            <a:endParaRPr lang="en-US" sz="1400" u="none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179388" y="5287963"/>
          <a:ext cx="5686425" cy="655637"/>
        </p:xfrm>
        <a:graphic>
          <a:graphicData uri="http://schemas.openxmlformats.org/presentationml/2006/ole">
            <p:oleObj spid="_x0000_s83969" name="Equation" r:id="rId5" imgW="3746160" imgH="431640" progId="Equation.3">
              <p:embed/>
            </p:oleObj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38838" y="5213350"/>
            <a:ext cx="28082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none" dirty="0"/>
              <a:t>Analysis in CS reference frame. Same results in Gottfried Jackson reference frame</a:t>
            </a:r>
            <a:endParaRPr lang="it-IT" sz="1400" u="none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34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-304800" y="-76200"/>
            <a:ext cx="10134600" cy="990600"/>
          </a:xfrm>
        </p:spPr>
        <p:txBody>
          <a:bodyPr/>
          <a:lstStyle/>
          <a:p>
            <a:r>
              <a:rPr lang="en-US"/>
              <a:t>Open charm production in p-A collisions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8534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Open charm </a:t>
            </a:r>
            <a:r>
              <a:rPr lang="en-US" dirty="0">
                <a:solidFill>
                  <a:srgbClr val="FFFF00"/>
                </a:solidFill>
              </a:rPr>
              <a:t>shares initial state effects</a:t>
            </a:r>
            <a:r>
              <a:rPr lang="en-US" dirty="0"/>
              <a:t> with </a:t>
            </a:r>
            <a:r>
              <a:rPr lang="en-US" dirty="0" err="1"/>
              <a:t>charmonium</a:t>
            </a:r>
            <a:endParaRPr lang="en-US" dirty="0"/>
          </a:p>
          <a:p>
            <a:pPr lvl="1"/>
            <a:r>
              <a:rPr lang="en-US" dirty="0">
                <a:sym typeface="Wingdings" pitchFamily="2" charset="2"/>
              </a:rPr>
              <a:t>  </a:t>
            </a:r>
            <a:r>
              <a:rPr lang="en-US" dirty="0"/>
              <a:t>a measurement of </a:t>
            </a:r>
            <a:r>
              <a:rPr lang="en-US" dirty="0">
                <a:solidFill>
                  <a:srgbClr val="FFFF00"/>
                </a:solidFill>
              </a:rPr>
              <a:t>open charm in p-A collisions</a:t>
            </a:r>
            <a:r>
              <a:rPr lang="en-US" dirty="0"/>
              <a:t> may help    </a:t>
            </a:r>
          </a:p>
          <a:p>
            <a:pPr lvl="1"/>
            <a:r>
              <a:rPr lang="en-US" dirty="0"/>
              <a:t>     in understanding J/</a:t>
            </a:r>
            <a:r>
              <a:rPr lang="en-US" dirty="0">
                <a:sym typeface="Symbol" pitchFamily="18" charset="2"/>
              </a:rPr>
              <a:t> suppression</a:t>
            </a:r>
            <a:r>
              <a:rPr lang="en-US" dirty="0"/>
              <a:t> </a:t>
            </a:r>
            <a:endParaRPr lang="it-IT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43400" y="2743200"/>
            <a:ext cx="4724400" cy="3352800"/>
            <a:chOff x="4495800" y="914400"/>
            <a:chExt cx="3962400" cy="2828925"/>
          </a:xfrm>
        </p:grpSpPr>
        <p:pic>
          <p:nvPicPr>
            <p:cNvPr id="92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914400"/>
              <a:ext cx="396240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TextBox 8"/>
            <p:cNvSpPr txBox="1">
              <a:spLocks noChangeArrowheads="1"/>
            </p:cNvSpPr>
            <p:nvPr/>
          </p:nvSpPr>
          <p:spPr bwMode="auto">
            <a:xfrm>
              <a:off x="4931185" y="2959745"/>
              <a:ext cx="2365989" cy="30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Comic Sans MS" pitchFamily="66" charset="0"/>
                </a:rPr>
                <a:t>E866/NuSea Preliminary</a:t>
              </a:r>
            </a:p>
          </p:txBody>
        </p:sp>
      </p:grp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3505200" cy="336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04800" y="1987550"/>
            <a:ext cx="79549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Recent results from </a:t>
            </a:r>
            <a:r>
              <a:rPr lang="en-US">
                <a:solidFill>
                  <a:srgbClr val="FFFF00"/>
                </a:solidFill>
              </a:rPr>
              <a:t>SELEX and E866</a:t>
            </a:r>
            <a:r>
              <a:rPr lang="en-US"/>
              <a:t> suggest rather strong</a:t>
            </a:r>
          </a:p>
          <a:p>
            <a:r>
              <a:rPr lang="en-US"/>
              <a:t>  nuclear effects on open charm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6200" y="6172200"/>
            <a:ext cx="4127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A. Blanco et al. (SELEX), EPJC64(2009) 637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479925" y="6178550"/>
            <a:ext cx="46704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M. Leitch (E866), workshop on “Heavy Quarkonia </a:t>
            </a:r>
          </a:p>
          <a:p>
            <a:r>
              <a:rPr lang="en-US" sz="1400"/>
              <a:t>Production in Heavy-Ion Collisions”, ECT* 2009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35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2"/>
          <a:srcRect t="55911" r="9895"/>
          <a:stretch>
            <a:fillRect/>
          </a:stretch>
        </p:blipFill>
        <p:spPr bwMode="auto">
          <a:xfrm>
            <a:off x="0" y="1709738"/>
            <a:ext cx="4572000" cy="3167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  <a:noFill/>
          <a:ln/>
        </p:spPr>
        <p:txBody>
          <a:bodyPr/>
          <a:lstStyle/>
          <a:p>
            <a:r>
              <a:rPr lang="en-US"/>
              <a:t>Open charm dimuons in p-A: NA60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8925" y="685800"/>
            <a:ext cx="75628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High-mass DY statistics is low in NA60</a:t>
            </a:r>
          </a:p>
          <a:p>
            <a:pPr lvl="1"/>
            <a:r>
              <a:rPr lang="en-US">
                <a:sym typeface="Wingdings" pitchFamily="2" charset="2"/>
              </a:rPr>
              <a:t> </a:t>
            </a:r>
            <a:r>
              <a:rPr lang="en-US"/>
              <a:t>Use the </a:t>
            </a:r>
            <a:r>
              <a:rPr lang="en-US">
                <a:solidFill>
                  <a:srgbClr val="FFFF00"/>
                </a:solidFill>
              </a:rPr>
              <a:t>ratios </a:t>
            </a:r>
            <a:r>
              <a:rPr lang="en-US">
                <a:solidFill>
                  <a:srgbClr val="FFFF00"/>
                </a:solidFill>
                <a:sym typeface="Symbol" pitchFamily="18" charset="2"/>
              </a:rPr>
              <a:t>/DY from NA50</a:t>
            </a:r>
            <a:r>
              <a:rPr lang="en-US">
                <a:sym typeface="Symbol" pitchFamily="18" charset="2"/>
              </a:rPr>
              <a:t> (EPJC48(2006)329)</a:t>
            </a:r>
          </a:p>
          <a:p>
            <a:pPr lvl="1"/>
            <a:r>
              <a:rPr lang="en-US">
                <a:sym typeface="Symbol" pitchFamily="18" charset="2"/>
              </a:rPr>
              <a:t>    to fix the DY contribution</a:t>
            </a:r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76800" y="1828800"/>
            <a:ext cx="432276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Good </a:t>
            </a:r>
            <a:r>
              <a:rPr lang="en-US">
                <a:solidFill>
                  <a:srgbClr val="FFFF00"/>
                </a:solidFill>
              </a:rPr>
              <a:t>resolution</a:t>
            </a:r>
            <a:r>
              <a:rPr lang="en-US"/>
              <a:t> on the </a:t>
            </a:r>
          </a:p>
          <a:p>
            <a:r>
              <a:rPr lang="en-US"/>
              <a:t>  </a:t>
            </a:r>
            <a:r>
              <a:rPr lang="en-US">
                <a:solidFill>
                  <a:srgbClr val="FFFF00"/>
                </a:solidFill>
              </a:rPr>
              <a:t>longitudinal </a:t>
            </a:r>
            <a:r>
              <a:rPr lang="en-US"/>
              <a:t>position of the </a:t>
            </a:r>
          </a:p>
          <a:p>
            <a:r>
              <a:rPr lang="en-US"/>
              <a:t>  vertex in the IMR (no problem </a:t>
            </a:r>
          </a:p>
          <a:p>
            <a:r>
              <a:rPr lang="en-US"/>
              <a:t>  in target assignment)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/>
          <a:srcRect l="1912" t="57643" r="11328"/>
          <a:stretch>
            <a:fillRect/>
          </a:stretch>
        </p:blipFill>
        <p:spPr bwMode="auto">
          <a:xfrm>
            <a:off x="4381500" y="3200400"/>
            <a:ext cx="4800600" cy="331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5165725"/>
            <a:ext cx="423545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Results given for the </a:t>
            </a:r>
            <a:r>
              <a:rPr lang="en-US">
                <a:solidFill>
                  <a:srgbClr val="FFFF00"/>
                </a:solidFill>
              </a:rPr>
              <a:t>400 GeV</a:t>
            </a:r>
          </a:p>
          <a:p>
            <a:r>
              <a:rPr lang="en-US">
                <a:solidFill>
                  <a:srgbClr val="FFFF00"/>
                </a:solidFill>
              </a:rPr>
              <a:t>   sample</a:t>
            </a:r>
            <a:r>
              <a:rPr lang="en-US"/>
              <a:t> only (at 158 GeV DD </a:t>
            </a:r>
          </a:p>
          <a:p>
            <a:r>
              <a:rPr lang="en-US"/>
              <a:t>   contribution much smaller </a:t>
            </a:r>
          </a:p>
          <a:p>
            <a:r>
              <a:rPr lang="en-US"/>
              <a:t>   than DY)</a:t>
            </a:r>
          </a:p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819400" y="2667000"/>
            <a:ext cx="381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324225" y="2514600"/>
            <a:ext cx="498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DD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2819400" y="2971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352800" y="2819400"/>
            <a:ext cx="466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69925" y="2266950"/>
            <a:ext cx="1058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400 GeV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36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/>
              <a:t>Open charm dimuons in p-A: results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67452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Kinematic range: 3.2&lt;y</a:t>
            </a:r>
            <a:r>
              <a:rPr lang="en-US" baseline="-25000"/>
              <a:t>lab</a:t>
            </a:r>
            <a:r>
              <a:rPr lang="en-US"/>
              <a:t>&lt;3.7 (-0.17&lt;y</a:t>
            </a:r>
            <a:r>
              <a:rPr lang="en-US" baseline="-25000"/>
              <a:t>cm</a:t>
            </a:r>
            <a:r>
              <a:rPr lang="en-US"/>
              <a:t>&lt;0.33)</a:t>
            </a:r>
          </a:p>
          <a:p>
            <a:pPr>
              <a:buFontTx/>
              <a:buChar char="•"/>
            </a:pPr>
            <a:r>
              <a:rPr lang="en-US"/>
              <a:t> Study the </a:t>
            </a:r>
            <a:r>
              <a:rPr lang="en-US">
                <a:solidFill>
                  <a:srgbClr val="FFFF00"/>
                </a:solidFill>
              </a:rPr>
              <a:t>ratio </a:t>
            </a:r>
            <a:r>
              <a:rPr lang="en-US">
                <a:solidFill>
                  <a:srgbClr val="FFFF00"/>
                </a:solidFill>
                <a:sym typeface="Symbol" pitchFamily="18" charset="2"/>
              </a:rPr>
              <a:t>/DD</a:t>
            </a:r>
            <a:r>
              <a:rPr lang="en-US">
                <a:sym typeface="Symbol" pitchFamily="18" charset="2"/>
              </a:rPr>
              <a:t> (reduce systematic errors)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 t="44016" r="8211"/>
          <a:stretch>
            <a:fillRect/>
          </a:stretch>
        </p:blipFill>
        <p:spPr bwMode="auto">
          <a:xfrm>
            <a:off x="152400" y="1524000"/>
            <a:ext cx="5029200" cy="434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124200" y="1889125"/>
            <a:ext cx="162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</a:t>
            </a: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762000" y="4648200"/>
          <a:ext cx="4037013" cy="677863"/>
        </p:xfrm>
        <a:graphic>
          <a:graphicData uri="http://schemas.openxmlformats.org/presentationml/2006/ole">
            <p:oleObj spid="_x0000_s66562" name="Equation" r:id="rId5" imgW="2869920" imgH="482400" progId="Equation.3">
              <p:embed/>
            </p:oleObj>
          </a:graphicData>
        </a:graphic>
      </p:graphicFrame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57800" y="2590800"/>
            <a:ext cx="2668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Systematic errors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638800" y="3122613"/>
            <a:ext cx="3476625" cy="1220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Fit starting point</a:t>
            </a:r>
          </a:p>
          <a:p>
            <a:pPr>
              <a:buFontTx/>
              <a:buChar char="•"/>
            </a:pPr>
            <a:r>
              <a:rPr lang="en-US" sz="1800"/>
              <a:t> Track </a:t>
            </a:r>
            <a:r>
              <a:rPr lang="en-US" sz="1800">
                <a:sym typeface="Symbol" pitchFamily="18" charset="2"/>
              </a:rPr>
              <a:t></a:t>
            </a:r>
            <a:r>
              <a:rPr lang="en-US" sz="1800" baseline="30000">
                <a:sym typeface="Symbol" pitchFamily="18" charset="2"/>
              </a:rPr>
              <a:t>2</a:t>
            </a:r>
          </a:p>
          <a:p>
            <a:pPr>
              <a:buFontTx/>
              <a:buChar char="•"/>
            </a:pPr>
            <a:r>
              <a:rPr lang="en-US" sz="1800">
                <a:sym typeface="Symbol" pitchFamily="18" charset="2"/>
              </a:rPr>
              <a:t> /DY (norm. and </a:t>
            </a:r>
            <a:r>
              <a:rPr lang="en-US" sz="1800" baseline="-25000">
                <a:sym typeface="Symbol" pitchFamily="18" charset="2"/>
              </a:rPr>
              <a:t>J/</a:t>
            </a:r>
            <a:r>
              <a:rPr lang="en-US" sz="1800">
                <a:sym typeface="Symbol" pitchFamily="18" charset="2"/>
              </a:rPr>
              <a:t>)</a:t>
            </a:r>
          </a:p>
          <a:p>
            <a:pPr>
              <a:buFontTx/>
              <a:buChar char="•"/>
            </a:pPr>
            <a:r>
              <a:rPr lang="en-US" sz="1800">
                <a:sym typeface="Symbol" pitchFamily="18" charset="2"/>
              </a:rPr>
              <a:t> Background normalization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03188" y="5943600"/>
            <a:ext cx="75596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ym typeface="Symbol" pitchFamily="18" charset="2"/>
              </a:rPr>
              <a:t> Using the measured </a:t>
            </a:r>
            <a:r>
              <a:rPr lang="en-US" baseline="-25000" dirty="0">
                <a:sym typeface="Symbol" pitchFamily="18" charset="2"/>
              </a:rPr>
              <a:t>J/ </a:t>
            </a:r>
            <a:r>
              <a:rPr lang="en-US" dirty="0">
                <a:sym typeface="Symbol" pitchFamily="18" charset="2"/>
              </a:rPr>
              <a:t>value one gets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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DD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= 0.960.03</a:t>
            </a:r>
          </a:p>
          <a:p>
            <a:pPr>
              <a:buFontTx/>
              <a:buChar char="•"/>
            </a:pPr>
            <a:r>
              <a:rPr lang="en-US" dirty="0">
                <a:sym typeface="Symbol" pitchFamily="18" charset="2"/>
              </a:rPr>
              <a:t> Anti-shadowing would suggest </a:t>
            </a:r>
            <a:r>
              <a:rPr lang="en-US" baseline="-25000" dirty="0">
                <a:sym typeface="Symbol" pitchFamily="18" charset="2"/>
              </a:rPr>
              <a:t>DD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&gt;1</a:t>
            </a:r>
            <a:endParaRPr lang="en-US" baseline="-25000" dirty="0">
              <a:sym typeface="Symbol" pitchFamily="18" charset="2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37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6200000">
            <a:off x="5272529" y="3774995"/>
            <a:ext cx="327606" cy="366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948363" y="2979738"/>
            <a:ext cx="415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2253" name="Picture 29" descr="x2vsx1_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28600"/>
            <a:ext cx="3240088" cy="3022600"/>
          </a:xfrm>
          <a:prstGeom prst="rect">
            <a:avLst/>
          </a:prstGeom>
          <a:noFill/>
        </p:spPr>
      </p:pic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2630488" y="2979738"/>
            <a:ext cx="415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 rot="16200000">
            <a:off x="-100806" y="440531"/>
            <a:ext cx="415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914400" y="690563"/>
            <a:ext cx="168571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DD </a:t>
            </a:r>
            <a:r>
              <a:rPr lang="en-US" sz="1800" dirty="0" smtClean="0">
                <a:solidFill>
                  <a:srgbClr val="FF0000"/>
                </a:solidFill>
              </a:rPr>
              <a:t>(PYTHIA)</a:t>
            </a:r>
            <a:endParaRPr lang="en-US" sz="1800" dirty="0">
              <a:solidFill>
                <a:srgbClr val="FF0000"/>
              </a:solidFill>
            </a:endParaRPr>
          </a:p>
          <a:p>
            <a:pPr algn="ctr"/>
            <a:r>
              <a:rPr lang="en-US" sz="1800" dirty="0" err="1">
                <a:solidFill>
                  <a:srgbClr val="FF0000"/>
                </a:solidFill>
              </a:rPr>
              <a:t>pA</a:t>
            </a:r>
            <a:r>
              <a:rPr lang="en-US" sz="1800" dirty="0">
                <a:solidFill>
                  <a:srgbClr val="FF0000"/>
                </a:solidFill>
              </a:rPr>
              <a:t> 400 </a:t>
            </a:r>
            <a:r>
              <a:rPr lang="en-US" sz="1800" dirty="0" err="1">
                <a:solidFill>
                  <a:srgbClr val="FF0000"/>
                </a:solidFill>
              </a:rPr>
              <a:t>GeV</a:t>
            </a:r>
            <a:endParaRPr lang="en-US" sz="1800" dirty="0">
              <a:solidFill>
                <a:srgbClr val="FF0000"/>
              </a:solidFill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(3.2&lt;y&lt;3.7)</a:t>
            </a:r>
          </a:p>
        </p:txBody>
      </p:sp>
      <p:pic>
        <p:nvPicPr>
          <p:cNvPr id="52257" name="Picture 33" descr="x2vsx1_jpsi400"/>
          <p:cNvPicPr>
            <a:picLocks noChangeAspect="1" noChangeArrowheads="1"/>
          </p:cNvPicPr>
          <p:nvPr/>
        </p:nvPicPr>
        <p:blipFill>
          <a:blip r:embed="rId3"/>
          <a:srcRect r="6711"/>
          <a:stretch>
            <a:fillRect/>
          </a:stretch>
        </p:blipFill>
        <p:spPr bwMode="auto">
          <a:xfrm>
            <a:off x="3275013" y="239713"/>
            <a:ext cx="3089275" cy="3011487"/>
          </a:xfrm>
          <a:prstGeom prst="rect">
            <a:avLst/>
          </a:prstGeom>
          <a:noFill/>
        </p:spPr>
      </p:pic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4264025" y="685800"/>
            <a:ext cx="1755775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J/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</a:t>
            </a:r>
          </a:p>
          <a:p>
            <a:pPr algn="ctr"/>
            <a:r>
              <a:rPr lang="en-US" sz="1400">
                <a:solidFill>
                  <a:srgbClr val="FF0000"/>
                </a:solidFill>
                <a:sym typeface="Symbol" pitchFamily="18" charset="2"/>
              </a:rPr>
              <a:t>(2</a:t>
            </a:r>
            <a:r>
              <a:rPr lang="en-US" sz="1400">
                <a:solidFill>
                  <a:srgbClr val="FF0000"/>
                </a:solidFill>
                <a:sym typeface="Wingdings" pitchFamily="2" charset="2"/>
              </a:rPr>
              <a:t>1 calculation)</a:t>
            </a:r>
            <a:endParaRPr lang="en-US" sz="1400">
              <a:solidFill>
                <a:srgbClr val="FF0000"/>
              </a:solidFill>
              <a:sym typeface="Symbol" pitchFamily="18" charset="2"/>
            </a:endParaRPr>
          </a:p>
          <a:p>
            <a:pPr algn="ctr"/>
            <a:r>
              <a:rPr lang="en-US" sz="1800">
                <a:solidFill>
                  <a:srgbClr val="FF0000"/>
                </a:solidFill>
              </a:rPr>
              <a:t>pA 400 GeV</a:t>
            </a:r>
          </a:p>
          <a:p>
            <a:pPr algn="ctr"/>
            <a:r>
              <a:rPr lang="en-US" sz="1800">
                <a:solidFill>
                  <a:srgbClr val="FF0000"/>
                </a:solidFill>
              </a:rPr>
              <a:t>(3.2&lt;y&lt;3.7)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988050" y="2962275"/>
            <a:ext cx="415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 rot="16200000">
            <a:off x="3167856" y="438945"/>
            <a:ext cx="415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6324600" y="457200"/>
            <a:ext cx="28575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Calculate the expected </a:t>
            </a:r>
            <a:r>
              <a:rPr lang="en-US" sz="1800" dirty="0">
                <a:solidFill>
                  <a:srgbClr val="FFFF00"/>
                </a:solidFill>
                <a:sym typeface="Symbol" pitchFamily="18" charset="2"/>
              </a:rPr>
              <a:t> (pure shadowing) </a:t>
            </a:r>
            <a:r>
              <a:rPr lang="en-US" sz="1800" dirty="0">
                <a:sym typeface="Symbol" pitchFamily="18" charset="2"/>
              </a:rPr>
              <a:t>for   </a:t>
            </a:r>
          </a:p>
          <a:p>
            <a:r>
              <a:rPr lang="en-US" sz="1800" dirty="0">
                <a:sym typeface="Symbol" pitchFamily="18" charset="2"/>
              </a:rPr>
              <a:t>DD pairs </a:t>
            </a:r>
            <a:r>
              <a:rPr lang="en-US" sz="1800" dirty="0" smtClean="0">
                <a:sym typeface="Symbol" pitchFamily="18" charset="2"/>
              </a:rPr>
              <a:t>and J/</a:t>
            </a:r>
            <a:r>
              <a:rPr lang="el-GR" sz="1800" dirty="0" smtClean="0">
                <a:sym typeface="Symbol" pitchFamily="18" charset="2"/>
              </a:rPr>
              <a:t>ψ</a:t>
            </a:r>
            <a:r>
              <a:rPr lang="en-US" sz="1800" dirty="0" smtClean="0">
                <a:sym typeface="Symbol" pitchFamily="18" charset="2"/>
              </a:rPr>
              <a:t> decaying </a:t>
            </a:r>
            <a:r>
              <a:rPr lang="en-US" sz="1800" dirty="0">
                <a:sym typeface="Symbol" pitchFamily="18" charset="2"/>
              </a:rPr>
              <a:t>into </a:t>
            </a:r>
            <a:r>
              <a:rPr lang="en-US" sz="1800" dirty="0" err="1">
                <a:sym typeface="Symbol" pitchFamily="18" charset="2"/>
              </a:rPr>
              <a:t>muons</a:t>
            </a:r>
            <a:r>
              <a:rPr lang="en-US" sz="1800" dirty="0">
                <a:sym typeface="Symbol" pitchFamily="18" charset="2"/>
              </a:rPr>
              <a:t> in the NA60 acceptance (400 </a:t>
            </a:r>
            <a:r>
              <a:rPr lang="en-US" sz="1800" dirty="0" err="1">
                <a:sym typeface="Symbol" pitchFamily="18" charset="2"/>
              </a:rPr>
              <a:t>GeV</a:t>
            </a:r>
            <a:r>
              <a:rPr lang="en-US" sz="1800" dirty="0">
                <a:sym typeface="Symbol" pitchFamily="18" charset="2"/>
              </a:rPr>
              <a:t> protons)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0" y="3810000"/>
            <a:ext cx="38100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/>
              <a:t>Anti-shadowing would give: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approximately the same </a:t>
            </a:r>
            <a:r>
              <a:rPr lang="en-US" sz="1800" dirty="0" smtClean="0">
                <a:sym typeface="Symbol"/>
              </a:rPr>
              <a:t> </a:t>
            </a:r>
            <a:r>
              <a:rPr lang="en-US" sz="1800" dirty="0" smtClean="0"/>
              <a:t>for DD and </a:t>
            </a:r>
            <a:r>
              <a:rPr lang="en-US" sz="1800" dirty="0" smtClean="0">
                <a:sym typeface="Symbol" pitchFamily="18" charset="2"/>
              </a:rPr>
              <a:t>J/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/>
              </a:rPr>
              <a:t>&gt;1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ym typeface="Symbol"/>
            </a:endParaRPr>
          </a:p>
          <a:p>
            <a:r>
              <a:rPr lang="en-US" sz="1800" dirty="0" smtClean="0">
                <a:sym typeface="Symbol" pitchFamily="18" charset="2"/>
              </a:rPr>
              <a:t>Data suggests: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ym typeface="Symbol" pitchFamily="18" charset="2"/>
              </a:rPr>
              <a:t> approximately the </a:t>
            </a:r>
            <a:r>
              <a:rPr lang="en-US" sz="1800" dirty="0" smtClean="0"/>
              <a:t>same </a:t>
            </a:r>
            <a:r>
              <a:rPr lang="en-US" sz="1800" dirty="0" smtClean="0">
                <a:sym typeface="Symbol"/>
              </a:rPr>
              <a:t></a:t>
            </a:r>
            <a:endParaRPr lang="en-US" sz="1800" dirty="0" smtClean="0"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sym typeface="Symbol"/>
              </a:rPr>
              <a:t>&lt;1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ym typeface="Symbol" pitchFamily="18" charset="2"/>
            </a:endParaRPr>
          </a:p>
          <a:p>
            <a:endParaRPr lang="en-US" sz="1800" dirty="0">
              <a:sym typeface="Symbol" pitchFamily="18" charset="2"/>
            </a:endParaRPr>
          </a:p>
        </p:txBody>
      </p:sp>
      <p:sp>
        <p:nvSpPr>
          <p:cNvPr id="52268" name="AutoShape 44"/>
          <p:cNvSpPr>
            <a:spLocks noChangeArrowheads="1"/>
          </p:cNvSpPr>
          <p:nvPr/>
        </p:nvSpPr>
        <p:spPr bwMode="auto">
          <a:xfrm rot="5400000">
            <a:off x="7415213" y="257175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9" name="AutoShape 45"/>
          <p:cNvSpPr>
            <a:spLocks noChangeArrowheads="1"/>
          </p:cNvSpPr>
          <p:nvPr/>
        </p:nvSpPr>
        <p:spPr bwMode="auto">
          <a:xfrm>
            <a:off x="3352800" y="3886200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4" name="Gruppo 23"/>
          <p:cNvGrpSpPr/>
          <p:nvPr/>
        </p:nvGrpSpPr>
        <p:grpSpPr>
          <a:xfrm>
            <a:off x="3886200" y="3276600"/>
            <a:ext cx="5257800" cy="3581400"/>
            <a:chOff x="1333500" y="1562100"/>
            <a:chExt cx="4648200" cy="3162300"/>
          </a:xfrm>
        </p:grpSpPr>
        <p:pic>
          <p:nvPicPr>
            <p:cNvPr id="23" name="Immagine 22" descr="alpha.png"/>
            <p:cNvPicPr>
              <a:picLocks noChangeAspect="1"/>
            </p:cNvPicPr>
            <p:nvPr/>
          </p:nvPicPr>
          <p:blipFill>
            <a:blip r:embed="rId4"/>
            <a:srcRect t="6742" r="7039"/>
            <a:stretch>
              <a:fillRect/>
            </a:stretch>
          </p:blipFill>
          <p:spPr>
            <a:xfrm>
              <a:off x="1333500" y="1562100"/>
              <a:ext cx="4648200" cy="3162300"/>
            </a:xfrm>
            <a:prstGeom prst="rect">
              <a:avLst/>
            </a:prstGeom>
          </p:spPr>
        </p:pic>
        <p:sp>
          <p:nvSpPr>
            <p:cNvPr id="52266" name="Text Box 42"/>
            <p:cNvSpPr txBox="1">
              <a:spLocks noChangeArrowheads="1"/>
            </p:cNvSpPr>
            <p:nvPr/>
          </p:nvSpPr>
          <p:spPr bwMode="auto">
            <a:xfrm>
              <a:off x="2904483" y="1965798"/>
              <a:ext cx="786800" cy="298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DD MC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2264" name="Text Box 40"/>
            <p:cNvSpPr txBox="1">
              <a:spLocks noChangeArrowheads="1"/>
            </p:cNvSpPr>
            <p:nvPr/>
          </p:nvSpPr>
          <p:spPr bwMode="auto">
            <a:xfrm>
              <a:off x="2209248" y="2302213"/>
              <a:ext cx="819395" cy="298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J/</a:t>
              </a:r>
              <a:r>
                <a:rPr lang="el-GR" sz="1600" dirty="0" smtClean="0">
                  <a:solidFill>
                    <a:schemeClr val="tx1"/>
                  </a:solidFill>
                </a:rPr>
                <a:t>ψ</a:t>
              </a:r>
              <a:r>
                <a:rPr lang="en-US" sz="1600" dirty="0" smtClean="0">
                  <a:solidFill>
                    <a:schemeClr val="tx1"/>
                  </a:solidFill>
                  <a:sym typeface="Symbol" pitchFamily="18" charset="2"/>
                </a:rPr>
                <a:t> MC</a:t>
              </a:r>
              <a:endParaRPr lang="en-US" sz="1600" dirty="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6400800" y="6062246"/>
            <a:ext cx="1138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 J/</a:t>
            </a:r>
            <a:r>
              <a:rPr lang="el-GR" sz="1600" dirty="0" smtClean="0">
                <a:solidFill>
                  <a:schemeClr val="tx1"/>
                </a:solidFill>
                <a:sym typeface="Symbol" pitchFamily="18" charset="2"/>
              </a:rPr>
              <a:t>ψ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 data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629400" y="560504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DD data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471987" y="3352800"/>
            <a:ext cx="162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6200" y="1295400"/>
            <a:ext cx="908614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NA60 performed detailed </a:t>
            </a:r>
            <a:r>
              <a:rPr lang="en-US" dirty="0"/>
              <a:t>studies of </a:t>
            </a:r>
            <a:r>
              <a:rPr lang="en-US" dirty="0" err="1">
                <a:solidFill>
                  <a:srgbClr val="FFFF00"/>
                </a:solidFill>
              </a:rPr>
              <a:t>charmonium</a:t>
            </a:r>
            <a:r>
              <a:rPr lang="en-US" dirty="0">
                <a:solidFill>
                  <a:srgbClr val="FFFF00"/>
                </a:solidFill>
              </a:rPr>
              <a:t> suppression in </a:t>
            </a:r>
            <a:r>
              <a:rPr lang="en-US" dirty="0" err="1">
                <a:solidFill>
                  <a:srgbClr val="FFFF00"/>
                </a:solidFill>
              </a:rPr>
              <a:t>pA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n-US" dirty="0"/>
              <a:t> Nuclear effects </a:t>
            </a:r>
            <a:r>
              <a:rPr lang="en-US" dirty="0">
                <a:solidFill>
                  <a:srgbClr val="FFFF00"/>
                </a:solidFill>
              </a:rPr>
              <a:t>stronger</a:t>
            </a:r>
            <a:r>
              <a:rPr lang="en-US" dirty="0"/>
              <a:t> when </a:t>
            </a:r>
            <a:r>
              <a:rPr lang="en-US" dirty="0">
                <a:solidFill>
                  <a:srgbClr val="FFFF00"/>
                </a:solidFill>
              </a:rPr>
              <a:t>decreasing</a:t>
            </a:r>
            <a:r>
              <a:rPr lang="en-US" dirty="0"/>
              <a:t> √s</a:t>
            </a:r>
          </a:p>
          <a:p>
            <a:pPr lvl="1">
              <a:buFontTx/>
              <a:buChar char="•"/>
            </a:pPr>
            <a:r>
              <a:rPr lang="en-US" dirty="0"/>
              <a:t> Build </a:t>
            </a:r>
            <a:r>
              <a:rPr lang="en-US" dirty="0">
                <a:solidFill>
                  <a:srgbClr val="FFFF00"/>
                </a:solidFill>
              </a:rPr>
              <a:t>CNM reference</a:t>
            </a:r>
            <a:r>
              <a:rPr lang="en-US" dirty="0"/>
              <a:t> </a:t>
            </a:r>
          </a:p>
          <a:p>
            <a:pPr lvl="2">
              <a:buFontTx/>
              <a:buChar char="•"/>
            </a:pPr>
            <a:r>
              <a:rPr lang="en-US" dirty="0"/>
              <a:t> with </a:t>
            </a:r>
            <a:r>
              <a:rPr lang="en-US" dirty="0" err="1"/>
              <a:t>pA</a:t>
            </a:r>
            <a:r>
              <a:rPr lang="en-US" dirty="0"/>
              <a:t> data taken in the </a:t>
            </a:r>
            <a:r>
              <a:rPr lang="en-US" dirty="0">
                <a:solidFill>
                  <a:srgbClr val="FFFF00"/>
                </a:solidFill>
              </a:rPr>
              <a:t>same energy/kinematic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  domain</a:t>
            </a:r>
            <a:r>
              <a:rPr lang="en-US" dirty="0"/>
              <a:t> of AA</a:t>
            </a:r>
          </a:p>
          <a:p>
            <a:pPr lvl="2">
              <a:buFontTx/>
              <a:buChar char="•"/>
            </a:pPr>
            <a:r>
              <a:rPr lang="en-US" dirty="0"/>
              <a:t> taking into account </a:t>
            </a:r>
            <a:r>
              <a:rPr lang="en-US" dirty="0">
                <a:solidFill>
                  <a:srgbClr val="FFFF00"/>
                </a:solidFill>
              </a:rPr>
              <a:t>shadowing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6200" y="3429000"/>
            <a:ext cx="9220199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Look for </a:t>
            </a:r>
            <a:r>
              <a:rPr lang="en-US" dirty="0">
                <a:solidFill>
                  <a:srgbClr val="FFFF00"/>
                </a:solidFill>
              </a:rPr>
              <a:t>anomalous suppression</a:t>
            </a:r>
            <a:r>
              <a:rPr lang="en-US" dirty="0"/>
              <a:t> in In-In and </a:t>
            </a:r>
            <a:r>
              <a:rPr lang="en-US" dirty="0" err="1"/>
              <a:t>Pb-Pb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 Observed in </a:t>
            </a:r>
            <a:r>
              <a:rPr lang="en-US" dirty="0">
                <a:solidFill>
                  <a:srgbClr val="FFFF00"/>
                </a:solidFill>
              </a:rPr>
              <a:t>central </a:t>
            </a:r>
            <a:r>
              <a:rPr lang="en-US" dirty="0" err="1">
                <a:solidFill>
                  <a:srgbClr val="FFFF00"/>
                </a:solidFill>
              </a:rPr>
              <a:t>Pb-Pb</a:t>
            </a:r>
            <a:r>
              <a:rPr lang="en-US" dirty="0">
                <a:solidFill>
                  <a:srgbClr val="FFFF00"/>
                </a:solidFill>
              </a:rPr>
              <a:t> collisions</a:t>
            </a:r>
          </a:p>
          <a:p>
            <a:pPr lvl="1">
              <a:buFontTx/>
              <a:buChar char="•"/>
            </a:pPr>
            <a:r>
              <a:rPr lang="en-US" dirty="0"/>
              <a:t> In In-In almost no anomalous </a:t>
            </a:r>
            <a:r>
              <a:rPr lang="en-US" dirty="0" smtClean="0"/>
              <a:t>suppression</a:t>
            </a:r>
          </a:p>
          <a:p>
            <a:pPr lvl="1"/>
            <a:endParaRPr lang="en-US" dirty="0" smtClean="0"/>
          </a:p>
          <a:p>
            <a:pPr>
              <a:buFontTx/>
              <a:buChar char="•"/>
            </a:pPr>
            <a:r>
              <a:rPr lang="en-US" dirty="0" smtClean="0">
                <a:sym typeface="Symbol" pitchFamily="18" charset="2"/>
              </a:rPr>
              <a:t> With updated (correct) CNM reference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seeming agreement between SPS and RHIC J/</a:t>
            </a:r>
            <a:r>
              <a:rPr lang="el-GR" dirty="0" smtClean="0">
                <a:solidFill>
                  <a:srgbClr val="FFFF00"/>
                </a:solidFill>
                <a:sym typeface="Symbol" pitchFamily="18" charset="2"/>
              </a:rPr>
              <a:t>ψ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data</a:t>
            </a:r>
            <a:r>
              <a:rPr lang="en-US" dirty="0" smtClean="0">
                <a:sym typeface="Symbol" pitchFamily="18" charset="2"/>
              </a:rPr>
              <a:t> when studied as a function of </a:t>
            </a:r>
            <a:r>
              <a:rPr lang="en-US" dirty="0" err="1" smtClean="0">
                <a:sym typeface="Symbol" pitchFamily="18" charset="2"/>
              </a:rPr>
              <a:t>dN</a:t>
            </a:r>
            <a:r>
              <a:rPr lang="en-US" baseline="-25000" dirty="0" err="1" smtClean="0">
                <a:sym typeface="Symbol" pitchFamily="18" charset="2"/>
              </a:rPr>
              <a:t>CH</a:t>
            </a:r>
            <a:r>
              <a:rPr lang="en-US" dirty="0" smtClean="0">
                <a:sym typeface="Symbol" pitchFamily="18" charset="2"/>
              </a:rPr>
              <a:t>/d</a:t>
            </a:r>
            <a:r>
              <a:rPr lang="el-GR" dirty="0" smtClean="0">
                <a:sym typeface="Symbol" pitchFamily="18" charset="2"/>
              </a:rPr>
              <a:t>η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5622925"/>
            <a:ext cx="82661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Open charm in </a:t>
            </a:r>
            <a:r>
              <a:rPr lang="en-US" dirty="0" err="1">
                <a:solidFill>
                  <a:srgbClr val="FFFF00"/>
                </a:solidFill>
              </a:rPr>
              <a:t>pA</a:t>
            </a:r>
            <a:r>
              <a:rPr lang="en-US" dirty="0"/>
              <a:t> can be studied looking at the IMR </a:t>
            </a:r>
            <a:r>
              <a:rPr lang="en-US" dirty="0" err="1"/>
              <a:t>dimuons</a:t>
            </a:r>
            <a:endParaRPr lang="en-US" dirty="0"/>
          </a:p>
          <a:p>
            <a:pPr lvl="1">
              <a:buFontTx/>
              <a:buChar char="•"/>
            </a:pPr>
            <a:r>
              <a:rPr lang="en-US" smtClean="0"/>
              <a:t> Preliminary </a:t>
            </a:r>
            <a:r>
              <a:rPr lang="en-US" dirty="0"/>
              <a:t>results for </a:t>
            </a:r>
            <a:r>
              <a:rPr lang="en-US" dirty="0" err="1"/>
              <a:t>pA</a:t>
            </a:r>
            <a:r>
              <a:rPr lang="en-US" dirty="0"/>
              <a:t> at 400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DD</a:t>
            </a:r>
            <a:r>
              <a:rPr lang="en-US" dirty="0">
                <a:sym typeface="Symbol" pitchFamily="18" charset="2"/>
              </a:rPr>
              <a:t> close to 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39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NA38 and </a:t>
            </a:r>
            <a: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NA50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experiments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spectro_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615"/>
            <a:ext cx="9144000" cy="31417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4239161"/>
            <a:ext cx="5032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Centrality detectors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EM calorimeter (</a:t>
            </a:r>
            <a:r>
              <a:rPr lang="en-US" sz="1800" dirty="0" smtClean="0">
                <a:solidFill>
                  <a:srgbClr val="FF0000"/>
                </a:solidFill>
              </a:rPr>
              <a:t>NA38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FFFF00"/>
                </a:solidFill>
              </a:rPr>
              <a:t>NA50</a:t>
            </a:r>
            <a:r>
              <a:rPr lang="en-US" sz="1800" dirty="0" smtClean="0"/>
              <a:t>) </a:t>
            </a:r>
            <a:r>
              <a:rPr lang="en-US" sz="1800" dirty="0" smtClean="0">
                <a:sym typeface="Wingdings"/>
              </a:rPr>
              <a:t> </a:t>
            </a:r>
            <a:r>
              <a:rPr lang="en-US" sz="1800" dirty="0" smtClean="0"/>
              <a:t>E</a:t>
            </a:r>
            <a:r>
              <a:rPr lang="en-US" sz="1800" baseline="-25000" dirty="0" smtClean="0"/>
              <a:t>T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ZDC (</a:t>
            </a:r>
            <a:r>
              <a:rPr lang="en-US" sz="1800" dirty="0" smtClean="0">
                <a:solidFill>
                  <a:srgbClr val="FFFF00"/>
                </a:solidFill>
              </a:rPr>
              <a:t>NA50</a:t>
            </a:r>
            <a:r>
              <a:rPr lang="en-US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Multiplicity detector (</a:t>
            </a:r>
            <a:r>
              <a:rPr lang="en-US" sz="1800" dirty="0" smtClean="0">
                <a:solidFill>
                  <a:srgbClr val="FFFF00"/>
                </a:solidFill>
              </a:rPr>
              <a:t>NA50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    working also as an interaction detector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94739" y="4237672"/>
            <a:ext cx="3796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</a:rPr>
              <a:t>Muon</a:t>
            </a:r>
            <a:r>
              <a:rPr lang="en-US" sz="1800" dirty="0" smtClean="0">
                <a:solidFill>
                  <a:srgbClr val="FFFF00"/>
                </a:solidFill>
              </a:rPr>
              <a:t> spectrometer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absorber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Air-core </a:t>
            </a:r>
            <a:r>
              <a:rPr lang="en-US" sz="1800" dirty="0" err="1" smtClean="0"/>
              <a:t>toroidal</a:t>
            </a:r>
            <a:r>
              <a:rPr lang="en-US" sz="1800" dirty="0" smtClean="0"/>
              <a:t> magnet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MWPCs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redundant trigger system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6200" y="5858470"/>
            <a:ext cx="229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Coverage: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2.92&lt;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lab</a:t>
            </a:r>
            <a:r>
              <a:rPr lang="en-US" sz="1800" dirty="0" smtClean="0"/>
              <a:t>&lt;3.92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-0.5&lt;</a:t>
            </a:r>
            <a:r>
              <a:rPr lang="en-US" sz="1800" dirty="0" err="1" smtClean="0"/>
              <a:t>cos</a:t>
            </a:r>
            <a:r>
              <a:rPr lang="en-US" sz="1800" dirty="0" err="1" smtClean="0">
                <a:latin typeface="Symbol" pitchFamily="18" charset="2"/>
              </a:rPr>
              <a:t>q</a:t>
            </a:r>
            <a:r>
              <a:rPr lang="en-US" sz="1800" baseline="-25000" dirty="0" err="1" smtClean="0"/>
              <a:t>CS</a:t>
            </a:r>
            <a:r>
              <a:rPr lang="en-US" sz="1800" dirty="0" smtClean="0"/>
              <a:t>&lt;0.5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4600" y="5896570"/>
            <a:ext cx="2571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acceptances: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for J/</a:t>
            </a:r>
            <a:r>
              <a:rPr lang="en-US" sz="1800" dirty="0" smtClean="0">
                <a:latin typeface="Symbol" pitchFamily="18" charset="2"/>
              </a:rPr>
              <a:t>y</a:t>
            </a:r>
            <a:r>
              <a:rPr lang="en-US" sz="1800" dirty="0" smtClean="0"/>
              <a:t> ~ 14%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for </a:t>
            </a:r>
            <a:r>
              <a:rPr lang="en-US" sz="1800" dirty="0" smtClean="0">
                <a:latin typeface="Symbol" pitchFamily="18" charset="2"/>
              </a:rPr>
              <a:t>y</a:t>
            </a:r>
            <a:r>
              <a:rPr lang="en-US" sz="1800" dirty="0" smtClean="0"/>
              <a:t>’ ~ 15%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7363C4-A6E5-49A1-828D-23940673A0B0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685800" y="138113"/>
            <a:ext cx="800100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  <a:cs typeface="Arial" charset="0"/>
              </a:rPr>
              <a:t>The NA60 collaboration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6646863" y="609600"/>
            <a:ext cx="217805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u="sng">
                <a:solidFill>
                  <a:srgbClr val="000000"/>
                </a:solidFill>
                <a:latin typeface="Courier New" pitchFamily="49" charset="0"/>
                <a:cs typeface="Arial" charset="0"/>
              </a:rPr>
              <a:t>http://cern.ch/na60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500188"/>
            <a:ext cx="9140825" cy="2571750"/>
            <a:chOff x="0" y="945"/>
            <a:chExt cx="5758" cy="1620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0" y="962"/>
            <a:ext cx="869" cy="1604"/>
          </p:xfrm>
          <a:graphic>
            <a:graphicData uri="http://schemas.openxmlformats.org/presentationml/2006/ole">
              <p:oleObj spid="_x0000_s95234" r:id="rId4" imgW="8267599" imgH="16167665" progId="">
                <p:embed/>
              </p:oleObj>
            </a:graphicData>
          </a:graphic>
        </p:graphicFrame>
        <p:graphicFrame>
          <p:nvGraphicFramePr>
            <p:cNvPr id="4099" name="Object 6"/>
            <p:cNvGraphicFramePr>
              <a:graphicFrameLocks noChangeAspect="1"/>
            </p:cNvGraphicFramePr>
            <p:nvPr/>
          </p:nvGraphicFramePr>
          <p:xfrm>
            <a:off x="1792" y="962"/>
            <a:ext cx="2519" cy="1544"/>
          </p:xfrm>
          <a:graphic>
            <a:graphicData uri="http://schemas.openxmlformats.org/presentationml/2006/ole">
              <p:oleObj spid="_x0000_s95235" r:id="rId5" imgW="37483871" imgH="20374925" progId="">
                <p:embed/>
              </p:oleObj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32" y="945"/>
              <a:ext cx="1926" cy="1578"/>
              <a:chOff x="3832" y="945"/>
              <a:chExt cx="1926" cy="1578"/>
            </a:xfrm>
          </p:grpSpPr>
          <p:graphicFrame>
            <p:nvGraphicFramePr>
              <p:cNvPr id="4100" name="Object 8"/>
              <p:cNvGraphicFramePr>
                <a:graphicFrameLocks noChangeAspect="1"/>
              </p:cNvGraphicFramePr>
              <p:nvPr/>
            </p:nvGraphicFramePr>
            <p:xfrm>
              <a:off x="4686" y="962"/>
              <a:ext cx="1073" cy="1562"/>
            </p:xfrm>
            <a:graphic>
              <a:graphicData uri="http://schemas.openxmlformats.org/presentationml/2006/ole">
                <p:oleObj spid="_x0000_s95236" r:id="rId6" imgW="7280576" imgH="11191263" progId="">
                  <p:embed/>
                </p:oleObj>
              </a:graphicData>
            </a:graphic>
          </p:graphicFrame>
          <p:sp>
            <p:nvSpPr>
              <p:cNvPr id="4123" name="AutoShape 9"/>
              <p:cNvSpPr>
                <a:spLocks noChangeArrowheads="1"/>
              </p:cNvSpPr>
              <p:nvPr/>
            </p:nvSpPr>
            <p:spPr bwMode="auto">
              <a:xfrm>
                <a:off x="3832" y="945"/>
                <a:ext cx="1374" cy="1395"/>
              </a:xfrm>
              <a:custGeom>
                <a:avLst/>
                <a:gdLst>
                  <a:gd name="T0" fmla="*/ 1211 w 1375"/>
                  <a:gd name="T1" fmla="*/ 0 h 1397"/>
                  <a:gd name="T2" fmla="*/ 1110 w 1375"/>
                  <a:gd name="T3" fmla="*/ 715 h 1397"/>
                  <a:gd name="T4" fmla="*/ 865 w 1375"/>
                  <a:gd name="T5" fmla="*/ 1376 h 1397"/>
                  <a:gd name="T6" fmla="*/ 385 w 1375"/>
                  <a:gd name="T7" fmla="*/ 906 h 1397"/>
                  <a:gd name="T8" fmla="*/ 138 w 1375"/>
                  <a:gd name="T9" fmla="*/ 13 h 1397"/>
                  <a:gd name="T10" fmla="*/ 1211 w 1375"/>
                  <a:gd name="T11" fmla="*/ 0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5"/>
                  <a:gd name="T19" fmla="*/ 0 h 1397"/>
                  <a:gd name="T20" fmla="*/ 1375 w 1375"/>
                  <a:gd name="T21" fmla="*/ 1397 h 1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5" h="1397">
                    <a:moveTo>
                      <a:pt x="1213" y="0"/>
                    </a:moveTo>
                    <a:cubicBezTo>
                      <a:pt x="1375" y="117"/>
                      <a:pt x="1170" y="487"/>
                      <a:pt x="1112" y="717"/>
                    </a:cubicBezTo>
                    <a:cubicBezTo>
                      <a:pt x="1194" y="1202"/>
                      <a:pt x="939" y="1363"/>
                      <a:pt x="867" y="1380"/>
                    </a:cubicBezTo>
                    <a:cubicBezTo>
                      <a:pt x="795" y="1397"/>
                      <a:pt x="537" y="1107"/>
                      <a:pt x="385" y="908"/>
                    </a:cubicBezTo>
                    <a:cubicBezTo>
                      <a:pt x="233" y="709"/>
                      <a:pt x="0" y="164"/>
                      <a:pt x="138" y="13"/>
                    </a:cubicBez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619250" y="1438275"/>
            <a:ext cx="4327525" cy="2673350"/>
            <a:chOff x="1020" y="906"/>
            <a:chExt cx="2726" cy="1684"/>
          </a:xfrm>
        </p:grpSpPr>
        <p:sp>
          <p:nvSpPr>
            <p:cNvPr id="4109" name="AutoShape 11"/>
            <p:cNvSpPr>
              <a:spLocks noChangeArrowheads="1"/>
            </p:cNvSpPr>
            <p:nvPr/>
          </p:nvSpPr>
          <p:spPr bwMode="auto">
            <a:xfrm>
              <a:off x="1297" y="2015"/>
              <a:ext cx="460" cy="218"/>
            </a:xfrm>
            <a:prstGeom prst="wedgeRoundRectCallout">
              <a:avLst>
                <a:gd name="adj1" fmla="val 62606"/>
                <a:gd name="adj2" fmla="val -73394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Lisbon</a:t>
              </a:r>
            </a:p>
          </p:txBody>
        </p:sp>
        <p:sp>
          <p:nvSpPr>
            <p:cNvPr id="4110" name="AutoShape 12"/>
            <p:cNvSpPr>
              <a:spLocks noChangeArrowheads="1"/>
            </p:cNvSpPr>
            <p:nvPr/>
          </p:nvSpPr>
          <p:spPr bwMode="auto">
            <a:xfrm>
              <a:off x="2064" y="906"/>
              <a:ext cx="460" cy="218"/>
            </a:xfrm>
            <a:prstGeom prst="wedgeRoundRectCallout">
              <a:avLst>
                <a:gd name="adj1" fmla="val 53912"/>
                <a:gd name="adj2" fmla="val 320644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CERN</a:t>
              </a:r>
            </a:p>
          </p:txBody>
        </p:sp>
        <p:sp>
          <p:nvSpPr>
            <p:cNvPr id="4111" name="AutoShape 13"/>
            <p:cNvSpPr>
              <a:spLocks noChangeArrowheads="1"/>
            </p:cNvSpPr>
            <p:nvPr/>
          </p:nvSpPr>
          <p:spPr bwMode="auto">
            <a:xfrm>
              <a:off x="2970" y="1178"/>
              <a:ext cx="460" cy="218"/>
            </a:xfrm>
            <a:prstGeom prst="wedgeRoundRectCallout">
              <a:avLst>
                <a:gd name="adj1" fmla="val -129565"/>
                <a:gd name="adj2" fmla="val 174769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Bern</a:t>
              </a:r>
            </a:p>
          </p:txBody>
        </p:sp>
        <p:sp>
          <p:nvSpPr>
            <p:cNvPr id="4112" name="AutoShape 14"/>
            <p:cNvSpPr>
              <a:spLocks noChangeArrowheads="1"/>
            </p:cNvSpPr>
            <p:nvPr/>
          </p:nvSpPr>
          <p:spPr bwMode="auto">
            <a:xfrm>
              <a:off x="3197" y="1993"/>
              <a:ext cx="460" cy="218"/>
            </a:xfrm>
            <a:prstGeom prst="wedgeRoundRectCallout">
              <a:avLst>
                <a:gd name="adj1" fmla="val -179347"/>
                <a:gd name="adj2" fmla="val -139449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Torino</a:t>
              </a:r>
            </a:p>
          </p:txBody>
        </p:sp>
        <p:sp>
          <p:nvSpPr>
            <p:cNvPr id="4113" name="AutoShape 15"/>
            <p:cNvSpPr>
              <a:spLocks noChangeArrowheads="1"/>
            </p:cNvSpPr>
            <p:nvPr/>
          </p:nvSpPr>
          <p:spPr bwMode="auto">
            <a:xfrm>
              <a:off x="3287" y="1722"/>
              <a:ext cx="460" cy="218"/>
            </a:xfrm>
            <a:prstGeom prst="wedgeRoundRectCallout">
              <a:avLst>
                <a:gd name="adj1" fmla="val 144782"/>
                <a:gd name="adj2" fmla="val 63759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Yerevan</a:t>
              </a:r>
            </a:p>
          </p:txBody>
        </p:sp>
        <p:sp>
          <p:nvSpPr>
            <p:cNvPr id="4114" name="AutoShape 16"/>
            <p:cNvSpPr>
              <a:spLocks noChangeArrowheads="1"/>
            </p:cNvSpPr>
            <p:nvPr/>
          </p:nvSpPr>
          <p:spPr bwMode="auto">
            <a:xfrm>
              <a:off x="2924" y="2266"/>
              <a:ext cx="460" cy="218"/>
            </a:xfrm>
            <a:prstGeom prst="wedgeRoundRectCallout">
              <a:avLst>
                <a:gd name="adj1" fmla="val -118912"/>
                <a:gd name="adj2" fmla="val -88532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Cagliari</a:t>
              </a:r>
            </a:p>
          </p:txBody>
        </p:sp>
        <p:sp>
          <p:nvSpPr>
            <p:cNvPr id="4115" name="AutoShape 17"/>
            <p:cNvSpPr>
              <a:spLocks noChangeArrowheads="1"/>
            </p:cNvSpPr>
            <p:nvPr/>
          </p:nvSpPr>
          <p:spPr bwMode="auto">
            <a:xfrm>
              <a:off x="2380" y="2373"/>
              <a:ext cx="460" cy="218"/>
            </a:xfrm>
            <a:prstGeom prst="wedgeRoundRectCallout">
              <a:avLst>
                <a:gd name="adj1" fmla="val -23912"/>
                <a:gd name="adj2" fmla="val -347250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Lyon</a:t>
              </a:r>
            </a:p>
          </p:txBody>
        </p:sp>
        <p:sp>
          <p:nvSpPr>
            <p:cNvPr id="4116" name="AutoShape 18"/>
            <p:cNvSpPr>
              <a:spLocks noChangeArrowheads="1"/>
            </p:cNvSpPr>
            <p:nvPr/>
          </p:nvSpPr>
          <p:spPr bwMode="auto">
            <a:xfrm>
              <a:off x="1701" y="2282"/>
              <a:ext cx="596" cy="218"/>
            </a:xfrm>
            <a:prstGeom prst="wedgeRoundRectCallout">
              <a:avLst>
                <a:gd name="adj1" fmla="val 63255"/>
                <a:gd name="adj2" fmla="val -310093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Clermont</a:t>
              </a:r>
            </a:p>
          </p:txBody>
        </p:sp>
        <p:sp>
          <p:nvSpPr>
            <p:cNvPr id="4117" name="AutoShape 19"/>
            <p:cNvSpPr>
              <a:spLocks noChangeArrowheads="1"/>
            </p:cNvSpPr>
            <p:nvPr/>
          </p:nvSpPr>
          <p:spPr bwMode="auto">
            <a:xfrm>
              <a:off x="3151" y="1450"/>
              <a:ext cx="460" cy="218"/>
            </a:xfrm>
            <a:prstGeom prst="wedgeRoundRectCallout">
              <a:avLst>
                <a:gd name="adj1" fmla="val 455435"/>
                <a:gd name="adj2" fmla="val -38991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Riken</a:t>
              </a:r>
            </a:p>
          </p:txBody>
        </p:sp>
        <p:sp>
          <p:nvSpPr>
            <p:cNvPr id="4118" name="AutoShape 20"/>
            <p:cNvSpPr>
              <a:spLocks noChangeArrowheads="1"/>
            </p:cNvSpPr>
            <p:nvPr/>
          </p:nvSpPr>
          <p:spPr bwMode="auto">
            <a:xfrm>
              <a:off x="1020" y="1738"/>
              <a:ext cx="768" cy="209"/>
            </a:xfrm>
            <a:prstGeom prst="wedgeRoundRectCallout">
              <a:avLst>
                <a:gd name="adj1" fmla="val -100292"/>
                <a:gd name="adj2" fmla="val -186005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Stony Brook</a:t>
              </a:r>
            </a:p>
          </p:txBody>
        </p:sp>
        <p:sp>
          <p:nvSpPr>
            <p:cNvPr id="4119" name="AutoShape 21"/>
            <p:cNvSpPr>
              <a:spLocks noChangeArrowheads="1"/>
            </p:cNvSpPr>
            <p:nvPr/>
          </p:nvSpPr>
          <p:spPr bwMode="auto">
            <a:xfrm>
              <a:off x="1519" y="1195"/>
              <a:ext cx="596" cy="218"/>
            </a:xfrm>
            <a:prstGeom prst="wedgeRoundRectCallout">
              <a:avLst>
                <a:gd name="adj1" fmla="val 88759"/>
                <a:gd name="adj2" fmla="val 100000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Palaiseau</a:t>
              </a:r>
            </a:p>
          </p:txBody>
        </p:sp>
        <p:sp>
          <p:nvSpPr>
            <p:cNvPr id="4120" name="AutoShape 22"/>
            <p:cNvSpPr>
              <a:spLocks noChangeArrowheads="1"/>
            </p:cNvSpPr>
            <p:nvPr/>
          </p:nvSpPr>
          <p:spPr bwMode="auto">
            <a:xfrm>
              <a:off x="2641" y="915"/>
              <a:ext cx="636" cy="218"/>
            </a:xfrm>
            <a:prstGeom prst="wedgeRoundRectCallout">
              <a:avLst>
                <a:gd name="adj1" fmla="val -45597"/>
                <a:gd name="adj2" fmla="val 224310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Heidelberg</a:t>
              </a:r>
            </a:p>
          </p:txBody>
        </p:sp>
        <p:sp>
          <p:nvSpPr>
            <p:cNvPr id="4121" name="AutoShape 23"/>
            <p:cNvSpPr>
              <a:spLocks noChangeArrowheads="1"/>
            </p:cNvSpPr>
            <p:nvPr/>
          </p:nvSpPr>
          <p:spPr bwMode="auto">
            <a:xfrm>
              <a:off x="1429" y="1448"/>
              <a:ext cx="453" cy="209"/>
            </a:xfrm>
            <a:prstGeom prst="wedgeRoundRectCallout">
              <a:avLst>
                <a:gd name="adj1" fmla="val -217681"/>
                <a:gd name="adj2" fmla="val -49245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BNL</a:t>
              </a:r>
            </a:p>
          </p:txBody>
        </p:sp>
      </p:grp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6381750" y="1512888"/>
            <a:ext cx="1112838" cy="7334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  <a:t>~ 60 people</a:t>
            </a:r>
          </a:p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  <a:t>13 institutes</a:t>
            </a:r>
            <a:b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  <a:t>8 countries</a:t>
            </a:r>
          </a:p>
        </p:txBody>
      </p:sp>
      <p:pic>
        <p:nvPicPr>
          <p:cNvPr id="410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8" y="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8" name="Text Box 26"/>
          <p:cNvSpPr txBox="1">
            <a:spLocks noChangeArrowheads="1"/>
          </p:cNvSpPr>
          <p:nvPr/>
        </p:nvSpPr>
        <p:spPr bwMode="auto">
          <a:xfrm>
            <a:off x="142875" y="4495800"/>
            <a:ext cx="8893175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R. Arnaldi, R. Averbeck, K. Banicz, K. Borer, J. Buytaert, J. Castor, B. Chaurand, W. Chen, B. Cheynis, C. Cicalò, A. Colla, P. Cortese, S. Damjanović, A. David, A. de Falco, N. de Marco, A. Devaux, A. Drees, L. Ducroux, H. En’yo, A. Ferretti, M. Floris, P. Force, A.A. Grigoryan, J.Y. Grossiord, N. Guettet, A. Guichard, H. Gulkanyan, J. Heuser, M. Keil, L. Kluberg, Z. Li, C. Lourenço, J. Lozano, F. Manso, P. Martins, A. Masoni, </a:t>
            </a:r>
          </a:p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A. Neves, H. Ohnishi, C. Oppedisano, P. Parracho, P. Pillot, T. Poghosyan, G. Puddu, E. Radermacher, </a:t>
            </a:r>
          </a:p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P. Ramalhete, P. Rosinsky, E. Scomparin, J. Seixas, S. Serci, R. Shahoyan,P. Sonderegger, H.J. Specht, </a:t>
            </a:r>
          </a:p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R. Tieulent, E. Tveiten, G. Usai, H. Vardanyan, R. Veenhof and H. Wöhri</a:t>
            </a: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40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D08173-4C3B-48F4-A89B-88A32FA49EED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 l="3802" t="56961" r="11349"/>
          <a:stretch>
            <a:fillRect/>
          </a:stretch>
        </p:blipFill>
        <p:spPr bwMode="auto">
          <a:xfrm>
            <a:off x="4572000" y="1773238"/>
            <a:ext cx="4572000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Invariant mass spectra and fits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66713" y="882650"/>
            <a:ext cx="880586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Fit the reconstructed invariant mass spectrum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as a superposition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 of the various expected sources: Drell-Yan, J/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, 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’, open charm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09550" y="5400675"/>
            <a:ext cx="16906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 statistics,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after analysis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cuts</a:t>
            </a:r>
          </a:p>
        </p:txBody>
      </p:sp>
      <p:sp>
        <p:nvSpPr>
          <p:cNvPr id="24583" name="AutoShape 6"/>
          <p:cNvSpPr>
            <a:spLocks/>
          </p:cNvSpPr>
          <p:nvPr/>
        </p:nvSpPr>
        <p:spPr bwMode="auto">
          <a:xfrm>
            <a:off x="2051050" y="5400675"/>
            <a:ext cx="144463" cy="981075"/>
          </a:xfrm>
          <a:prstGeom prst="leftBrace">
            <a:avLst>
              <a:gd name="adj1" fmla="val 56593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366963" y="5462588"/>
            <a:ext cx="5021262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158 GeV, N</a:t>
            </a:r>
            <a:r>
              <a:rPr lang="en-GB" sz="1800" baseline="-250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1800" baseline="-25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PC 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= 2.5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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10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4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, N</a:t>
            </a:r>
            <a:r>
              <a:rPr lang="en-GB" sz="1800" baseline="-250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1800" baseline="-25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VT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= 1.0 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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10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4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 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2386013" y="5938838"/>
            <a:ext cx="5024437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400 GeV, N</a:t>
            </a:r>
            <a:r>
              <a:rPr lang="en-GB" sz="1800" baseline="-250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1800" baseline="-25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PC 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= 1.6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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10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4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, N</a:t>
            </a:r>
            <a:r>
              <a:rPr lang="en-GB" sz="1800" baseline="-250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1800" baseline="-25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VT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= 6.0 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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10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3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 </a:t>
            </a:r>
          </a:p>
        </p:txBody>
      </p:sp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4" cstate="print"/>
          <a:srcRect l="4770" t="58812" r="10878"/>
          <a:stretch>
            <a:fillRect/>
          </a:stretch>
        </p:blipFill>
        <p:spPr bwMode="auto">
          <a:xfrm>
            <a:off x="15875" y="1773238"/>
            <a:ext cx="4411663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6637338" y="2420938"/>
            <a:ext cx="857250" cy="1587"/>
          </a:xfrm>
          <a:prstGeom prst="line">
            <a:avLst/>
          </a:prstGeom>
          <a:noFill/>
          <a:ln w="2556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7586663" y="2247900"/>
            <a:ext cx="460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00"/>
                </a:solidFill>
                <a:latin typeface="Verdana" pitchFamily="32" charset="0"/>
              </a:rPr>
              <a:t>DY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6637338" y="2708275"/>
            <a:ext cx="857250" cy="1588"/>
          </a:xfrm>
          <a:prstGeom prst="line">
            <a:avLst/>
          </a:prstGeom>
          <a:noFill/>
          <a:ln w="25560" cap="rnd">
            <a:solidFill>
              <a:srgbClr val="333399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7618413" y="2536825"/>
            <a:ext cx="836612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333399"/>
                </a:solidFill>
                <a:latin typeface="Verdana" pitchFamily="32" charset="0"/>
              </a:rPr>
              <a:t>J/</a:t>
            </a:r>
            <a:r>
              <a:rPr lang="en-GB" sz="1600">
                <a:solidFill>
                  <a:srgbClr val="333399"/>
                </a:solidFill>
                <a:latin typeface="Symbol" pitchFamily="16" charset="2"/>
              </a:rPr>
              <a:t></a:t>
            </a:r>
            <a:r>
              <a:rPr lang="en-GB" sz="1600">
                <a:solidFill>
                  <a:srgbClr val="333399"/>
                </a:solidFill>
                <a:latin typeface="Verdana" pitchFamily="32" charset="0"/>
              </a:rPr>
              <a:t>, </a:t>
            </a:r>
            <a:r>
              <a:rPr lang="en-GB" sz="1600">
                <a:solidFill>
                  <a:srgbClr val="333399"/>
                </a:solidFill>
                <a:latin typeface="Symbol" pitchFamily="16" charset="2"/>
              </a:rPr>
              <a:t></a:t>
            </a:r>
            <a:r>
              <a:rPr lang="en-GB" sz="1600">
                <a:solidFill>
                  <a:srgbClr val="333399"/>
                </a:solidFill>
                <a:latin typeface="Verdana" pitchFamily="32" charset="0"/>
              </a:rPr>
              <a:t>’</a:t>
            </a:r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6637338" y="2997200"/>
            <a:ext cx="857250" cy="1588"/>
          </a:xfrm>
          <a:prstGeom prst="line">
            <a:avLst/>
          </a:prstGeom>
          <a:noFill/>
          <a:ln w="25560">
            <a:solidFill>
              <a:srgbClr val="99CC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7605713" y="2838450"/>
            <a:ext cx="4921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99CC00"/>
                </a:solidFill>
                <a:latin typeface="Verdana" pitchFamily="32" charset="0"/>
              </a:rPr>
              <a:t>DD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2847975" y="3279775"/>
            <a:ext cx="1270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2" charset="0"/>
              </a:rPr>
              <a:t>PC muons,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00"/>
                </a:solidFill>
                <a:latin typeface="Verdana" pitchFamily="32" charset="0"/>
              </a:rPr>
              <a:t>all</a:t>
            </a:r>
            <a:r>
              <a:rPr lang="en-GB" sz="1600">
                <a:solidFill>
                  <a:srgbClr val="000000"/>
                </a:solidFill>
                <a:latin typeface="Verdana" pitchFamily="32" charset="0"/>
              </a:rPr>
              <a:t> targets</a:t>
            </a:r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7240588" y="3429000"/>
            <a:ext cx="12715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2" charset="0"/>
              </a:rPr>
              <a:t>VT muons,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00"/>
                </a:solidFill>
                <a:latin typeface="Verdana" pitchFamily="32" charset="0"/>
              </a:rPr>
              <a:t>Pb</a:t>
            </a:r>
            <a:r>
              <a:rPr lang="en-GB" sz="1600">
                <a:solidFill>
                  <a:srgbClr val="000000"/>
                </a:solidFill>
                <a:latin typeface="Verdana" pitchFamily="32" charset="0"/>
              </a:rPr>
              <a:t> target</a:t>
            </a: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41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84225F-62A1-46C4-B5C9-10F06A3C63AB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2296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Efficiency corrections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85738" y="862013"/>
            <a:ext cx="9267707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Reconstruction efficiency does not cancel in the ratio 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Estimation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based on a Monte-Carlo approach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Inject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realistic VT efficiencies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(follow their time evolution)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Finest granularity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(8 pixels ~0.8*0.8 mm</a:t>
            </a:r>
            <a:r>
              <a:rPr lang="en-GB" sz="1800" baseline="30000" dirty="0" smtClean="0">
                <a:solidFill>
                  <a:srgbClr val="FFFFFF"/>
                </a:solidFill>
                <a:latin typeface="Verdana" pitchFamily="32" charset="0"/>
              </a:rPr>
              <a:t>2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where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statistics is enough)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Use “matching efficiency” and its time evolution as a check of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the goodness of the procedure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49300" y="6172200"/>
            <a:ext cx="24526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Efficiency map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(4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th 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plane, sensor 0)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602288" y="6302375"/>
            <a:ext cx="2332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Matching efficiency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708275"/>
            <a:ext cx="9175750" cy="3525838"/>
            <a:chOff x="0" y="1706"/>
            <a:chExt cx="5780" cy="2221"/>
          </a:xfrm>
        </p:grpSpPr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0" y="1706"/>
              <a:ext cx="5759" cy="2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22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57642"/>
            <a:stretch>
              <a:fillRect/>
            </a:stretch>
          </p:blipFill>
          <p:spPr bwMode="auto">
            <a:xfrm>
              <a:off x="0" y="1751"/>
              <a:ext cx="2835" cy="2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22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967" t="56544" r="11330"/>
            <a:stretch>
              <a:fillRect/>
            </a:stretch>
          </p:blipFill>
          <p:spPr bwMode="auto">
            <a:xfrm>
              <a:off x="2743" y="1751"/>
              <a:ext cx="3038" cy="2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4884" y="3735"/>
              <a:ext cx="813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Verdana" pitchFamily="32" charset="0"/>
                </a:rPr>
                <a:t>Matching rate MC</a:t>
              </a: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 rot="-5400000">
              <a:off x="2397" y="2249"/>
              <a:ext cx="867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Verdana" pitchFamily="32" charset="0"/>
                </a:rPr>
                <a:t>Matching rate data</a:t>
              </a:r>
            </a:p>
          </p:txBody>
        </p:sp>
      </p:grp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42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92163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pA</a:t>
            </a:r>
            <a:r>
              <a:rPr lang="en-US" dirty="0"/>
              <a:t> results: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distributions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762000"/>
            <a:ext cx="4414837" cy="423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22488" y="1144588"/>
            <a:ext cx="1873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NA60 158 GeV</a:t>
            </a:r>
          </a:p>
        </p:txBody>
      </p:sp>
      <p:pic>
        <p:nvPicPr>
          <p:cNvPr id="44039" name="Picture 7" descr="pt2vsL"/>
          <p:cNvPicPr>
            <a:picLocks noChangeAspect="1" noChangeArrowheads="1"/>
          </p:cNvPicPr>
          <p:nvPr/>
        </p:nvPicPr>
        <p:blipFill>
          <a:blip r:embed="rId3"/>
          <a:srcRect l="50702" t="50000" r="3351"/>
          <a:stretch>
            <a:fillRect/>
          </a:stretch>
        </p:blipFill>
        <p:spPr bwMode="auto">
          <a:xfrm>
            <a:off x="4452938" y="1600200"/>
            <a:ext cx="4614862" cy="3376613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856163" y="990600"/>
            <a:ext cx="3830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&lt;p</a:t>
            </a:r>
            <a:r>
              <a:rPr lang="it-IT" baseline="-25000"/>
              <a:t>T</a:t>
            </a:r>
            <a:r>
              <a:rPr lang="it-IT" baseline="30000"/>
              <a:t>2</a:t>
            </a:r>
            <a:r>
              <a:rPr lang="it-IT"/>
              <a:t>&gt;= &lt;p</a:t>
            </a:r>
            <a:r>
              <a:rPr lang="it-IT" baseline="-25000"/>
              <a:t>T</a:t>
            </a:r>
            <a:r>
              <a:rPr lang="it-IT" baseline="30000"/>
              <a:t>2</a:t>
            </a:r>
            <a:r>
              <a:rPr lang="it-IT"/>
              <a:t>&gt;</a:t>
            </a:r>
            <a:r>
              <a:rPr lang="it-IT" baseline="-25000"/>
              <a:t>pp</a:t>
            </a:r>
            <a:r>
              <a:rPr lang="it-IT"/>
              <a:t>+ </a:t>
            </a:r>
            <a:r>
              <a:rPr lang="it-IT">
                <a:sym typeface="Symbol" pitchFamily="18" charset="2"/>
              </a:rPr>
              <a:t> (A</a:t>
            </a:r>
            <a:r>
              <a:rPr lang="it-IT" baseline="30000">
                <a:sym typeface="Symbol" pitchFamily="18" charset="2"/>
              </a:rPr>
              <a:t>1/3</a:t>
            </a:r>
            <a:r>
              <a:rPr lang="it-IT">
                <a:sym typeface="Symbol" pitchFamily="18" charset="2"/>
              </a:rPr>
              <a:t>-1) </a:t>
            </a: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04800" y="5410200"/>
            <a:ext cx="85344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it-IT">
                <a:sym typeface="Symbol" pitchFamily="18" charset="2"/>
              </a:rPr>
              <a:t> p</a:t>
            </a:r>
            <a:r>
              <a:rPr lang="it-IT" baseline="-25000">
                <a:sym typeface="Symbol" pitchFamily="18" charset="2"/>
              </a:rPr>
              <a:t>T </a:t>
            </a:r>
            <a:r>
              <a:rPr lang="it-IT">
                <a:sym typeface="Symbol" pitchFamily="18" charset="2"/>
              </a:rPr>
              <a:t>broadening observed (usually ascribed to Cronin effect) </a:t>
            </a:r>
          </a:p>
          <a:p>
            <a:pPr lvl="1">
              <a:buFontTx/>
              <a:buChar char="•"/>
            </a:pPr>
            <a:r>
              <a:rPr lang="it-IT">
                <a:sym typeface="Symbol" pitchFamily="18" charset="2"/>
              </a:rPr>
              <a:t> NA60 results suggest a smaller broadening at low √s</a:t>
            </a:r>
          </a:p>
          <a:p>
            <a:pPr lvl="1">
              <a:buFontTx/>
              <a:buChar char="•"/>
            </a:pPr>
            <a:r>
              <a:rPr lang="it-IT">
                <a:sym typeface="Symbol" pitchFamily="18" charset="2"/>
              </a:rPr>
              <a:t> NA3 result similar to higher √s values</a:t>
            </a:r>
          </a:p>
          <a:p>
            <a:pPr lvl="1">
              <a:buFontTx/>
              <a:buChar char="•"/>
            </a:pPr>
            <a:r>
              <a:rPr lang="it-IT">
                <a:sym typeface="Symbol" pitchFamily="18" charset="2"/>
              </a:rPr>
              <a:t> agreement NA60 vs NA50 at 400 GeV</a:t>
            </a:r>
            <a:endParaRPr lang="en-US">
              <a:sym typeface="Symbol" pitchFamily="18" charset="2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886325" y="4953000"/>
            <a:ext cx="3724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R. Arnaldi et al., Nucl. Phys. A830 (2009) 345</a:t>
            </a:r>
            <a:endParaRPr lang="it-IT" sz="120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43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3BCFA5C-34B1-4517-8C36-8F77CCB18F12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 t="7181" r="4349"/>
          <a:stretch>
            <a:fillRect/>
          </a:stretch>
        </p:blipFill>
        <p:spPr bwMode="auto">
          <a:xfrm>
            <a:off x="4716463" y="836613"/>
            <a:ext cx="3630612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 t="6235" r="5414"/>
          <a:stretch>
            <a:fillRect/>
          </a:stretch>
        </p:blipFill>
        <p:spPr bwMode="auto">
          <a:xfrm>
            <a:off x="755650" y="836613"/>
            <a:ext cx="3554413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95288" y="44450"/>
            <a:ext cx="8424862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Differential distributions: dN/dy 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39750" y="1196975"/>
            <a:ext cx="4679950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-38100" y="5430838"/>
            <a:ext cx="905918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y-distribution wider at 400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as expected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Gaussian fit at 158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gives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=0.05±0.05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=0.51±0.02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(in agreement with NA3)</a:t>
            </a:r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Peak position not well constrained at 400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Imposing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=-0.2 (NA50 at 400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=0.81±0.03 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(NA50 got 0.85)‏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166813" y="1041400"/>
            <a:ext cx="1279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158 GeV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164138" y="1016000"/>
            <a:ext cx="1277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400 GeV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44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9E887F3-E495-48F5-B578-592DBF3D63C0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-24"/>
            <a:ext cx="8229600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Comparison with previous experiments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77825" y="790575"/>
            <a:ext cx="7535863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HERA-B observes, at 920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, a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displacement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of the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center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of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the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1800" baseline="-25000" dirty="0" err="1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distribution towards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negative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values, increasing with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(by a small amount, </a:t>
            </a:r>
            <a:r>
              <a:rPr lang="en-GB" sz="1800" dirty="0">
                <a:solidFill>
                  <a:srgbClr val="FFFFFF"/>
                </a:solidFill>
                <a:latin typeface="Symbol" pitchFamily="16" charset="2"/>
              </a:rPr>
              <a:t>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1800" baseline="-25000" dirty="0" err="1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&lt; 0.01)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22263" y="5308600"/>
            <a:ext cx="7400925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 NA50 observes, at 400 GeV, a </a:t>
            </a:r>
            <a:r>
              <a:rPr lang="en-GB" sz="1800">
                <a:solidFill>
                  <a:srgbClr val="FFFF00"/>
                </a:solidFill>
                <a:latin typeface="Verdana" pitchFamily="32" charset="0"/>
              </a:rPr>
              <a:t>strong backward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 displacement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  (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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y=0.2, corresponding to </a:t>
            </a:r>
            <a:r>
              <a:rPr lang="en-GB" sz="1800">
                <a:solidFill>
                  <a:srgbClr val="FFFFFF"/>
                </a:solidFill>
                <a:latin typeface="Symbol" pitchFamily="16" charset="2"/>
              </a:rPr>
              <a:t>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1800" baseline="-25000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= 0.045)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22263" y="6100763"/>
            <a:ext cx="727055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Mutually incompatible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observations?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NA60 data not precise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enough to discriminate between the two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scenarioes</a:t>
            </a:r>
            <a:endParaRPr lang="en-GB" sz="1800" dirty="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71650"/>
            <a:ext cx="3311525" cy="338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801813"/>
            <a:ext cx="3384550" cy="333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708150" y="1844675"/>
            <a:ext cx="10525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  <a:latin typeface="Verdana" pitchFamily="32" charset="0"/>
              </a:rPr>
              <a:t>HERA-B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6356350" y="1900238"/>
            <a:ext cx="66198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2" charset="0"/>
              </a:rPr>
              <a:t>NA50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1AE8-0CB1-41F3-A386-11B438EB620E}" type="slidenum">
              <a:rPr lang="it-IT" smtClean="0"/>
              <a:pPr/>
              <a:t>45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92163"/>
          </a:xfrm>
        </p:spPr>
        <p:txBody>
          <a:bodyPr/>
          <a:lstStyle/>
          <a:p>
            <a:r>
              <a:rPr lang="en-US"/>
              <a:t>Other pA results: polarization</a:t>
            </a:r>
          </a:p>
        </p:txBody>
      </p:sp>
      <p:pic>
        <p:nvPicPr>
          <p:cNvPr id="46085" name="Picture 5" descr="PolarpA"/>
          <p:cNvPicPr>
            <a:picLocks noChangeAspect="1" noChangeArrowheads="1"/>
          </p:cNvPicPr>
          <p:nvPr/>
        </p:nvPicPr>
        <p:blipFill>
          <a:blip r:embed="rId3"/>
          <a:srcRect l="3355" r="6711"/>
          <a:stretch>
            <a:fillRect/>
          </a:stretch>
        </p:blipFill>
        <p:spPr bwMode="auto">
          <a:xfrm>
            <a:off x="55563" y="1295400"/>
            <a:ext cx="5211762" cy="55626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030663" y="1462088"/>
            <a:ext cx="1150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FF"/>
                </a:solidFill>
              </a:rPr>
              <a:t>Helicity</a:t>
            </a:r>
            <a:endParaRPr lang="it-IT" sz="1800" b="1">
              <a:solidFill>
                <a:srgbClr val="0099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791200" y="1447800"/>
            <a:ext cx="2895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Verdana" pitchFamily="34" charset="0"/>
              <a:buNone/>
            </a:pPr>
            <a:r>
              <a:rPr lang="en-GB" sz="1800">
                <a:latin typeface="Symbol" pitchFamily="18" charset="2"/>
                <a:ea typeface="DejaVu LGC Sans"/>
                <a:cs typeface="DejaVu LGC Sans"/>
              </a:rPr>
              <a:t></a:t>
            </a:r>
            <a:r>
              <a:rPr lang="en-GB" sz="1800">
                <a:ea typeface="DejaVu LGC Sans"/>
                <a:cs typeface="DejaVu LGC Sans"/>
              </a:rPr>
              <a:t> compatible with zero everywhere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562600" y="2190750"/>
            <a:ext cx="3657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Verdana" pitchFamily="34" charset="0"/>
              <a:buNone/>
            </a:pPr>
            <a:r>
              <a:rPr lang="en-GB" sz="1800">
                <a:ea typeface="DejaVu LGC Sans"/>
                <a:cs typeface="DejaVu LGC Sans"/>
              </a:rPr>
              <a:t>no large differences between NA60, HERAB and PHENIX</a:t>
            </a:r>
          </a:p>
        </p:txBody>
      </p: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5867400" y="3810000"/>
            <a:ext cx="2895600" cy="2814638"/>
            <a:chOff x="3696" y="1968"/>
            <a:chExt cx="1824" cy="1773"/>
          </a:xfrm>
        </p:grpSpPr>
        <p:pic>
          <p:nvPicPr>
            <p:cNvPr id="46090" name="Picture 10" descr="LambdaNu_CSHE"/>
            <p:cNvPicPr>
              <a:picLocks noChangeAspect="1" noChangeArrowheads="1"/>
            </p:cNvPicPr>
            <p:nvPr/>
          </p:nvPicPr>
          <p:blipFill>
            <a:blip r:embed="rId4"/>
            <a:srcRect t="3955" r="53934" b="49896"/>
            <a:stretch>
              <a:fillRect/>
            </a:stretch>
          </p:blipFill>
          <p:spPr bwMode="auto">
            <a:xfrm>
              <a:off x="3696" y="1968"/>
              <a:ext cx="1824" cy="1773"/>
            </a:xfrm>
            <a:prstGeom prst="rect">
              <a:avLst/>
            </a:prstGeom>
            <a:noFill/>
          </p:spPr>
        </p:pic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4464" y="1968"/>
              <a:ext cx="950" cy="224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p-A 158 GeV</a:t>
              </a:r>
              <a:endParaRPr lang="it-IT" sz="1600">
                <a:solidFill>
                  <a:srgbClr val="FF0000"/>
                </a:solidFill>
              </a:endParaRPr>
            </a:p>
          </p:txBody>
        </p:sp>
        <p:grpSp>
          <p:nvGrpSpPr>
            <p:cNvPr id="46092" name="Group 12"/>
            <p:cNvGrpSpPr>
              <a:grpSpLocks/>
            </p:cNvGrpSpPr>
            <p:nvPr/>
          </p:nvGrpSpPr>
          <p:grpSpPr bwMode="auto">
            <a:xfrm>
              <a:off x="4080" y="2064"/>
              <a:ext cx="310" cy="302"/>
              <a:chOff x="528" y="1837"/>
              <a:chExt cx="310" cy="302"/>
            </a:xfrm>
          </p:grpSpPr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564" y="1837"/>
                <a:ext cx="27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HE</a:t>
                </a:r>
                <a:endParaRPr lang="it-IT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46095" name="Oval 15"/>
              <p:cNvSpPr>
                <a:spLocks noChangeArrowheads="1"/>
              </p:cNvSpPr>
              <p:nvPr/>
            </p:nvSpPr>
            <p:spPr bwMode="auto">
              <a:xfrm>
                <a:off x="528" y="201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6096" name="Text Box 16"/>
              <p:cNvSpPr txBox="1">
                <a:spLocks noChangeArrowheads="1"/>
              </p:cNvSpPr>
              <p:nvPr/>
            </p:nvSpPr>
            <p:spPr bwMode="auto">
              <a:xfrm>
                <a:off x="567" y="1947"/>
                <a:ext cx="27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CS</a:t>
                </a:r>
                <a:endParaRPr lang="it-IT" sz="1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880100" y="2986088"/>
            <a:ext cx="295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as observed by HERAB, </a:t>
            </a:r>
            <a:endParaRPr lang="it-IT" sz="180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488113" y="3290888"/>
            <a:ext cx="15128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|</a:t>
            </a:r>
            <a:r>
              <a:rPr lang="el-GR" sz="1800">
                <a:solidFill>
                  <a:srgbClr val="FFFF00"/>
                </a:solidFill>
                <a:cs typeface="Times New Roman" pitchFamily="18" charset="0"/>
              </a:rPr>
              <a:t>λ</a:t>
            </a:r>
            <a:r>
              <a:rPr lang="en-US" sz="1800" baseline="-25000">
                <a:solidFill>
                  <a:srgbClr val="FFFF00"/>
                </a:solidFill>
                <a:cs typeface="Times New Roman" pitchFamily="18" charset="0"/>
              </a:rPr>
              <a:t>HE</a:t>
            </a:r>
            <a:r>
              <a:rPr lang="en-US" sz="1800">
                <a:solidFill>
                  <a:srgbClr val="FFFF00"/>
                </a:solidFill>
              </a:rPr>
              <a:t>|&lt; |</a:t>
            </a:r>
            <a:r>
              <a:rPr lang="el-GR" sz="1800">
                <a:solidFill>
                  <a:srgbClr val="FFFF00"/>
                </a:solidFill>
              </a:rPr>
              <a:t>λ</a:t>
            </a:r>
            <a:r>
              <a:rPr lang="en-US" sz="1800" baseline="-25000">
                <a:solidFill>
                  <a:srgbClr val="FFFF00"/>
                </a:solidFill>
              </a:rPr>
              <a:t>CS</a:t>
            </a:r>
            <a:r>
              <a:rPr lang="en-US" sz="1800">
                <a:solidFill>
                  <a:srgbClr val="FFFF00"/>
                </a:solidFill>
              </a:rPr>
              <a:t>|</a:t>
            </a:r>
            <a:endParaRPr lang="it-IT" sz="1800">
              <a:solidFill>
                <a:srgbClr val="FFFF00"/>
              </a:solidFill>
            </a:endParaRPr>
          </a:p>
        </p:txBody>
      </p:sp>
      <p:graphicFrame>
        <p:nvGraphicFramePr>
          <p:cNvPr id="46102" name="Object 22"/>
          <p:cNvGraphicFramePr>
            <a:graphicFrameLocks noChangeAspect="1"/>
          </p:cNvGraphicFramePr>
          <p:nvPr/>
        </p:nvGraphicFramePr>
        <p:xfrm>
          <a:off x="152400" y="603250"/>
          <a:ext cx="6019800" cy="692150"/>
        </p:xfrm>
        <a:graphic>
          <a:graphicData uri="http://schemas.openxmlformats.org/presentationml/2006/ole">
            <p:oleObj spid="_x0000_s46102" name="Equation" r:id="rId5" imgW="3746160" imgH="431640" progId="Equation.3">
              <p:embed/>
            </p:oleObj>
          </a:graphicData>
        </a:graphic>
      </p:graphicFrame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6583363"/>
            <a:ext cx="37242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R. Arnaldi et al., Nucl. Phys. A830 (2009) 345</a:t>
            </a:r>
            <a:endParaRPr lang="it-IT" sz="1200">
              <a:solidFill>
                <a:schemeClr val="tx2"/>
              </a:solidFill>
            </a:endParaRP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46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/>
              <a:t>Other AA results: polarization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147638" y="1371600"/>
            <a:ext cx="5867400" cy="5426075"/>
            <a:chOff x="-3" y="902"/>
            <a:chExt cx="3696" cy="3418"/>
          </a:xfrm>
        </p:grpSpPr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2"/>
            <a:srcRect b="2731"/>
            <a:stretch>
              <a:fillRect/>
            </a:stretch>
          </p:blipFill>
          <p:spPr bwMode="auto">
            <a:xfrm>
              <a:off x="-3" y="902"/>
              <a:ext cx="3696" cy="3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1584" y="2640"/>
              <a:ext cx="192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3120" y="2640"/>
              <a:ext cx="192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52400" y="838200"/>
            <a:ext cx="8840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First full measurement of the J/</a:t>
            </a:r>
            <a:r>
              <a:rPr lang="en-US" sz="1800">
                <a:sym typeface="Symbol" pitchFamily="18" charset="2"/>
              </a:rPr>
              <a:t></a:t>
            </a:r>
            <a:r>
              <a:rPr lang="en-US" sz="1800"/>
              <a:t> angular distribution in nuclear collisions</a:t>
            </a:r>
            <a:endParaRPr lang="it-IT" sz="180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175375" y="2057400"/>
            <a:ext cx="31210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Polarization is rather small everywhere: no p</a:t>
            </a:r>
            <a:r>
              <a:rPr lang="en-US" sz="1800" baseline="-25000"/>
              <a:t>T</a:t>
            </a:r>
            <a:r>
              <a:rPr lang="en-US" sz="1800"/>
              <a:t> or centrality dependence</a:t>
            </a:r>
            <a:endParaRPr lang="it-IT" sz="1800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280150" y="3354388"/>
            <a:ext cx="2787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Positive azimuthal coefficient at low p</a:t>
            </a:r>
            <a:r>
              <a:rPr lang="en-US" sz="1800" baseline="-25000"/>
              <a:t>T</a:t>
            </a:r>
            <a:r>
              <a:rPr lang="en-US" sz="1800"/>
              <a:t>?</a:t>
            </a:r>
            <a:endParaRPr lang="it-IT" sz="1800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248400" y="4344988"/>
            <a:ext cx="2895600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Polarization in AA may be influenced by the hot medium </a:t>
            </a:r>
          </a:p>
          <a:p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quantitative predictions needed!</a:t>
            </a:r>
            <a:endParaRPr lang="it-IT" sz="1800" dirty="0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057400" y="1371600"/>
            <a:ext cx="920750" cy="39528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vs. p</a:t>
            </a:r>
            <a:r>
              <a:rPr lang="en-US" sz="1800" b="1" baseline="-25000">
                <a:solidFill>
                  <a:srgbClr val="FF0000"/>
                </a:solidFill>
              </a:rPr>
              <a:t>T</a:t>
            </a:r>
            <a:endParaRPr lang="it-IT" sz="1800" b="1" baseline="-25000">
              <a:solidFill>
                <a:srgbClr val="FF0000"/>
              </a:solidFill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657600" y="1371600"/>
            <a:ext cx="1889125" cy="39528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vs. centrality</a:t>
            </a:r>
            <a:endParaRPr lang="it-IT" sz="1800" b="1" baseline="-25000">
              <a:solidFill>
                <a:srgbClr val="FF0000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6172200" y="6324600"/>
            <a:ext cx="2414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Arnaldi</a:t>
            </a:r>
            <a:r>
              <a:rPr lang="en-US" sz="1200" dirty="0"/>
              <a:t> et al., </a:t>
            </a:r>
          </a:p>
          <a:p>
            <a:r>
              <a:rPr lang="en-US" sz="1200" dirty="0" err="1"/>
              <a:t>Nucl</a:t>
            </a:r>
            <a:r>
              <a:rPr lang="en-US" sz="1200" dirty="0"/>
              <a:t>. Phys. A830 (2009) 345</a:t>
            </a:r>
            <a:endParaRPr lang="it-IT" sz="12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47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19200"/>
            <a:ext cx="5562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NA50 upgrades along the years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219200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Experimental setup</a:t>
            </a:r>
          </a:p>
          <a:p>
            <a:r>
              <a:rPr lang="en-US" dirty="0" smtClean="0"/>
              <a:t>1995-1996</a:t>
            </a:r>
          </a:p>
          <a:p>
            <a:r>
              <a:rPr lang="en-US" dirty="0" smtClean="0"/>
              <a:t>Thick segmented target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1998</a:t>
            </a:r>
          </a:p>
          <a:p>
            <a:r>
              <a:rPr lang="en-US" dirty="0" smtClean="0"/>
              <a:t>Thin target to avoid ion </a:t>
            </a:r>
            <a:r>
              <a:rPr lang="en-US" dirty="0" err="1" smtClean="0"/>
              <a:t>reinteractions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2000</a:t>
            </a:r>
          </a:p>
          <a:p>
            <a:r>
              <a:rPr lang="en-US" dirty="0" smtClean="0"/>
              <a:t>Thin target under vacuum to eliminate </a:t>
            </a:r>
            <a:r>
              <a:rPr lang="en-US" dirty="0" err="1" smtClean="0"/>
              <a:t>Pb</a:t>
            </a:r>
            <a:r>
              <a:rPr lang="en-US" dirty="0" smtClean="0"/>
              <a:t>-Air parasitic interactions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Target identification in data analysis</a:t>
            </a:r>
          </a:p>
          <a:p>
            <a:r>
              <a:rPr lang="en-US" dirty="0" smtClean="0"/>
              <a:t>1995-1996</a:t>
            </a:r>
          </a:p>
          <a:p>
            <a:r>
              <a:rPr lang="en-US" dirty="0" smtClean="0"/>
              <a:t>with interactions detectors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10000" y="5226784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1998-2000</a:t>
            </a:r>
          </a:p>
          <a:p>
            <a:r>
              <a:rPr lang="en-US" dirty="0" smtClean="0"/>
              <a:t>Hit correlation between multiplicity detector planes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/>
          <a:lstStyle/>
          <a:p>
            <a:r>
              <a:rPr lang="en-US" dirty="0" smtClean="0"/>
              <a:t>The reference for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data: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76600" y="990600"/>
            <a:ext cx="5867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Advantages </a:t>
            </a:r>
          </a:p>
          <a:p>
            <a:pPr>
              <a:buFont typeface="Wingdings"/>
              <a:buChar char="ü"/>
            </a:pP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Unambiguous extraction from the invariant mass fit</a:t>
            </a:r>
          </a:p>
          <a:p>
            <a:endParaRPr lang="en-US" dirty="0" smtClean="0">
              <a:latin typeface="Helvetica" pitchFamily="34" charset="0"/>
            </a:endParaRPr>
          </a:p>
          <a:p>
            <a:pPr>
              <a:buFont typeface="Wingdings"/>
              <a:buChar char="ü"/>
            </a:pP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Same </a:t>
            </a:r>
            <a:r>
              <a:rPr lang="en-US" dirty="0" err="1" smtClean="0">
                <a:latin typeface="Helvetica" pitchFamily="34" charset="0"/>
              </a:rPr>
              <a:t>systematics</a:t>
            </a:r>
            <a:r>
              <a:rPr lang="en-US" dirty="0" smtClean="0">
                <a:latin typeface="Helvetica" pitchFamily="34" charset="0"/>
              </a:rPr>
              <a:t> as the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latin typeface="Helvetica" pitchFamily="34" charset="0"/>
              </a:rPr>
              <a:t> (trigger, rec. efficiency, selection criteria)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 Cancellation of eventual biases in the ratio</a:t>
            </a:r>
          </a:p>
          <a:p>
            <a:endParaRPr lang="en-US" dirty="0" smtClean="0">
              <a:solidFill>
                <a:srgbClr val="FFFF00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(</a:t>
            </a:r>
            <a:r>
              <a:rPr lang="en-US" dirty="0" err="1" smtClean="0">
                <a:latin typeface="Helvetica" pitchFamily="34" charset="0"/>
                <a:sym typeface="Symbol"/>
              </a:rPr>
              <a:t>Drell</a:t>
            </a:r>
            <a:r>
              <a:rPr lang="en-US" dirty="0" smtClean="0">
                <a:latin typeface="Helvetica" pitchFamily="34" charset="0"/>
                <a:sym typeface="Symbol"/>
              </a:rPr>
              <a:t>-Yan)=1 </a:t>
            </a: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latin typeface="Helvetica" pitchFamily="34" charset="0"/>
                <a:sym typeface="Wingdings"/>
              </a:rPr>
              <a:t>Different production mechanism (q-q vs. g-g)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Wingdings"/>
              </a:rPr>
              <a:t>but </a:t>
            </a:r>
            <a:r>
              <a:rPr lang="en-US" dirty="0" smtClean="0">
                <a:latin typeface="Helvetica" pitchFamily="34" charset="0"/>
                <a:sym typeface="Wingdings"/>
              </a:rPr>
              <a:t>at SPS energies and in the NA50 kinematic domain shadowing is small</a:t>
            </a:r>
            <a:endParaRPr lang="en-US" dirty="0" smtClean="0">
              <a:latin typeface="Helvetica" pitchFamily="34" charset="0"/>
              <a:sym typeface="Symbol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Wingdings"/>
              </a:rPr>
              <a:t>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 (</a:t>
            </a:r>
            <a:r>
              <a:rPr lang="el-GR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ψ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)/(DY)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 proportional to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(</a:t>
            </a:r>
            <a:r>
              <a:rPr lang="el-GR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ψ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)/</a:t>
            </a:r>
            <a:r>
              <a:rPr lang="en-US" dirty="0" err="1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N</a:t>
            </a:r>
            <a:r>
              <a:rPr lang="en-US" baseline="-25000" dirty="0" err="1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Coll</a:t>
            </a:r>
            <a:endParaRPr lang="en-US" baseline="-25000" dirty="0" smtClean="0">
              <a:solidFill>
                <a:srgbClr val="FFFF00"/>
              </a:solidFill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Drawback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û"/>
            </a:pPr>
            <a:r>
              <a:rPr lang="en-US" dirty="0" err="1" smtClean="0">
                <a:latin typeface="Helvetica" pitchFamily="34" charset="0"/>
                <a:sym typeface="Wingdings"/>
              </a:rPr>
              <a:t>Drell</a:t>
            </a:r>
            <a:r>
              <a:rPr lang="en-US" dirty="0" smtClean="0">
                <a:latin typeface="Helvetica" pitchFamily="34" charset="0"/>
                <a:sym typeface="Wingdings"/>
              </a:rPr>
              <a:t>-Yan cross section lower than J/</a:t>
            </a:r>
            <a:r>
              <a:rPr lang="el-GR" dirty="0" smtClean="0">
                <a:latin typeface="Helvetica" pitchFamily="34" charset="0"/>
                <a:sym typeface="Wingdings"/>
              </a:rPr>
              <a:t>ψ</a:t>
            </a:r>
            <a:endParaRPr lang="en-US" dirty="0" smtClean="0">
              <a:latin typeface="Helvetica" pitchFamily="34" charset="0"/>
              <a:sym typeface="Wingdings"/>
            </a:endParaRP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Wingdings"/>
              </a:rPr>
              <a:t>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  <a:sym typeface="Wingdings"/>
              </a:rPr>
              <a:t>Error on DY dominates in the ratio</a:t>
            </a: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latin typeface="Helvetica" pitchFamily="34" charset="0"/>
                <a:sym typeface="Wingdings"/>
              </a:rPr>
              <a:t> </a:t>
            </a:r>
          </a:p>
          <a:p>
            <a:endParaRPr lang="it-IT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t="617"/>
          <a:stretch>
            <a:fillRect/>
          </a:stretch>
        </p:blipFill>
        <p:spPr bwMode="auto">
          <a:xfrm>
            <a:off x="-1" y="477391"/>
            <a:ext cx="3305187" cy="3256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133600" y="2362200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Drell</a:t>
            </a:r>
            <a:r>
              <a:rPr lang="en-US" sz="1400" dirty="0" smtClean="0">
                <a:solidFill>
                  <a:srgbClr val="FF0000"/>
                </a:solidFill>
              </a:rPr>
              <a:t>-Yan</a:t>
            </a:r>
            <a:endParaRPr lang="it-IT" sz="14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3369"/>
          <a:stretch>
            <a:fillRect/>
          </a:stretch>
        </p:blipFill>
        <p:spPr bwMode="auto">
          <a:xfrm>
            <a:off x="-43889" y="3713712"/>
            <a:ext cx="3352800" cy="3164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suppression in </a:t>
            </a:r>
            <a:r>
              <a:rPr lang="en-US" dirty="0" err="1" smtClean="0"/>
              <a:t>Pb-Pb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centrality</a:t>
            </a:r>
            <a:endParaRPr lang="it-IT" dirty="0"/>
          </a:p>
        </p:txBody>
      </p:sp>
      <p:pic>
        <p:nvPicPr>
          <p:cNvPr id="3" name="Immagine 2" descr="pbpb98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21920"/>
            <a:ext cx="5333998" cy="51502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78483" y="1219200"/>
            <a:ext cx="34131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agreement between the two golden data sets</a:t>
            </a:r>
          </a:p>
          <a:p>
            <a:endParaRPr lang="en-US" dirty="0" smtClean="0"/>
          </a:p>
          <a:p>
            <a:r>
              <a:rPr lang="en-US" dirty="0" smtClean="0"/>
              <a:t>Strong suppression of </a:t>
            </a:r>
            <a:r>
              <a:rPr lang="el-GR" dirty="0" smtClean="0"/>
              <a:t>ψ</a:t>
            </a:r>
            <a:r>
              <a:rPr lang="en-US" dirty="0" smtClean="0"/>
              <a:t> yield going from peripheral to central collisions</a:t>
            </a:r>
          </a:p>
          <a:p>
            <a:endParaRPr lang="en-US" dirty="0" smtClean="0"/>
          </a:p>
          <a:p>
            <a:r>
              <a:rPr lang="en-US" dirty="0" smtClean="0"/>
              <a:t>… without estimating the cold-nuclear-matter reference little can be said about hot nuclear matter effects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914400" y="1528276"/>
            <a:ext cx="4343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54167" y="1123890"/>
            <a:ext cx="1713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en-US" dirty="0" smtClean="0">
                <a:solidFill>
                  <a:srgbClr val="FF0000"/>
                </a:solidFill>
              </a:rPr>
              <a:t>/DY in p-p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2438" y="590490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modification factor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200" y="6248400"/>
            <a:ext cx="2711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Peripheral collisions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29000" y="6248400"/>
            <a:ext cx="235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collisions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6858000" y="7620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1143000" y="4933890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 at 158 A*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5" name="Rettangolo 14"/>
          <p:cNvSpPr/>
          <p:nvPr/>
        </p:nvSpPr>
        <p:spPr bwMode="auto">
          <a:xfrm>
            <a:off x="914400" y="1143000"/>
            <a:ext cx="304800" cy="792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906687" y="2009001"/>
            <a:ext cx="1170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it-IT" sz="1200" baseline="-25000" dirty="0" smtClean="0">
                <a:solidFill>
                  <a:schemeClr val="tx1"/>
                </a:solidFill>
                <a:sym typeface="Symbol"/>
              </a:rPr>
              <a:t>abs</a:t>
            </a:r>
            <a:r>
              <a:rPr lang="it-IT" sz="1200" dirty="0" smtClean="0">
                <a:solidFill>
                  <a:schemeClr val="tx1"/>
                </a:solidFill>
                <a:sym typeface="Symbol"/>
              </a:rPr>
              <a:t>=6.91.5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/>
              <a:t>Measuring CNM reference in p-A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54" y="685800"/>
            <a:ext cx="32877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879" y="609600"/>
            <a:ext cx="387312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6200" y="4303455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SPS A-A data has been taken at </a:t>
            </a:r>
            <a:r>
              <a:rPr lang="en-US" dirty="0" smtClean="0">
                <a:solidFill>
                  <a:srgbClr val="FFFF00"/>
                </a:solidFill>
              </a:rPr>
              <a:t>~Z/A*400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 incident momentum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 and O </a:t>
            </a:r>
            <a:r>
              <a:rPr lang="en-US" dirty="0" smtClean="0"/>
              <a:t>induced reactions at </a:t>
            </a:r>
            <a:r>
              <a:rPr lang="en-US" dirty="0" smtClean="0">
                <a:solidFill>
                  <a:srgbClr val="FF0000"/>
                </a:solidFill>
              </a:rPr>
              <a:t>200 A*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Pb-Pb</a:t>
            </a:r>
            <a:r>
              <a:rPr lang="en-US" dirty="0" smtClean="0">
                <a:solidFill>
                  <a:srgbClr val="FF0000"/>
                </a:solidFill>
              </a:rPr>
              <a:t> at 158 A*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(and also In-In for consistency)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p-A at 400 (or 450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Only recently CNM reference has been evaluated with 158 </a:t>
            </a:r>
            <a:r>
              <a:rPr lang="en-US" dirty="0" err="1" smtClean="0"/>
              <a:t>GeV</a:t>
            </a:r>
            <a:r>
              <a:rPr lang="it-IT" dirty="0" smtClean="0"/>
              <a:t>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proton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NA60</a:t>
            </a:r>
            <a:endParaRPr lang="en-US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329262" y="1447800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450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85304" y="2971800"/>
            <a:ext cx="3191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NA38 Collaboration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PLB 444 (1998) 516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First determination (problematic)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Re-measuring CNM effects: 1996-2000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271463" y="685800"/>
            <a:ext cx="8599487" cy="4169219"/>
            <a:chOff x="271463" y="1344613"/>
            <a:chExt cx="8599487" cy="4169219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3" y="1344613"/>
              <a:ext cx="8599487" cy="416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ttangolo 3"/>
            <p:cNvSpPr/>
            <p:nvPr/>
          </p:nvSpPr>
          <p:spPr bwMode="auto">
            <a:xfrm>
              <a:off x="293185" y="5333832"/>
              <a:ext cx="864000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81000" y="5105400"/>
            <a:ext cx="6902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data sets in different conditions</a:t>
            </a:r>
          </a:p>
          <a:p>
            <a:r>
              <a:rPr lang="en-US" dirty="0" smtClean="0"/>
              <a:t>Use </a:t>
            </a:r>
            <a:r>
              <a:rPr lang="el-GR" dirty="0" smtClean="0"/>
              <a:t>ψ</a:t>
            </a:r>
            <a:r>
              <a:rPr lang="en-US" dirty="0" smtClean="0"/>
              <a:t>/DY to reduce possible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r>
              <a:rPr lang="en-US" dirty="0" smtClean="0"/>
              <a:t>Updates in analysis procedures</a:t>
            </a:r>
          </a:p>
          <a:p>
            <a:r>
              <a:rPr lang="en-US" dirty="0" smtClean="0"/>
              <a:t>Results are consistent and indicate lower absorption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9CB-BC2C-4894-8DD4-7627463E62E6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59025" y="3316069"/>
            <a:ext cx="32319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it-IT" sz="1800" baseline="-25000" dirty="0" smtClean="0">
                <a:solidFill>
                  <a:schemeClr val="tx1"/>
                </a:solidFill>
                <a:sym typeface="Symbol"/>
              </a:rPr>
              <a:t>abs</a:t>
            </a:r>
            <a:r>
              <a:rPr lang="it-IT" sz="1800" dirty="0" smtClean="0">
                <a:solidFill>
                  <a:schemeClr val="tx1"/>
                </a:solidFill>
                <a:sym typeface="Symbol"/>
              </a:rPr>
              <a:t>=4.30.7 </a:t>
            </a:r>
            <a:r>
              <a:rPr lang="it-IT" sz="1800" dirty="0" err="1" smtClean="0">
                <a:solidFill>
                  <a:schemeClr val="tx1"/>
                </a:solidFill>
                <a:sym typeface="Symbol"/>
              </a:rPr>
              <a:t>for</a:t>
            </a:r>
            <a:r>
              <a:rPr lang="it-IT" sz="1800" dirty="0" smtClean="0">
                <a:solidFill>
                  <a:schemeClr val="tx1"/>
                </a:solidFill>
                <a:sym typeface="Symbol"/>
              </a:rPr>
              <a:t> HI 97/98</a:t>
            </a:r>
          </a:p>
          <a:p>
            <a:r>
              <a:rPr lang="it-IT" sz="1800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it-IT" sz="1800" baseline="-25000" dirty="0" smtClean="0">
                <a:solidFill>
                  <a:schemeClr val="tx1"/>
                </a:solidFill>
                <a:sym typeface="Symbol"/>
              </a:rPr>
              <a:t>abs</a:t>
            </a:r>
            <a:r>
              <a:rPr lang="it-IT" sz="1800" dirty="0" smtClean="0">
                <a:solidFill>
                  <a:schemeClr val="tx1"/>
                </a:solidFill>
                <a:sym typeface="Symbol"/>
              </a:rPr>
              <a:t>=4.41.0 </a:t>
            </a:r>
            <a:r>
              <a:rPr lang="it-IT" sz="1800" dirty="0" err="1" smtClean="0">
                <a:solidFill>
                  <a:schemeClr val="tx1"/>
                </a:solidFill>
                <a:sym typeface="Symbol"/>
              </a:rPr>
              <a:t>for</a:t>
            </a:r>
            <a:r>
              <a:rPr lang="it-IT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sym typeface="Symbol"/>
              </a:rPr>
              <a:t>LI</a:t>
            </a:r>
            <a:r>
              <a:rPr lang="it-IT" sz="1800" dirty="0" smtClean="0">
                <a:solidFill>
                  <a:schemeClr val="tx1"/>
                </a:solidFill>
                <a:sym typeface="Symbol"/>
              </a:rPr>
              <a:t> 98/00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42869" y="3635514"/>
            <a:ext cx="33153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it-IT" baseline="-25000" dirty="0" smtClean="0">
                <a:solidFill>
                  <a:schemeClr val="tx1"/>
                </a:solidFill>
                <a:sym typeface="Symbol"/>
              </a:rPr>
              <a:t>abs</a:t>
            </a:r>
            <a:r>
              <a:rPr lang="it-IT" dirty="0" smtClean="0">
                <a:solidFill>
                  <a:schemeClr val="tx1"/>
                </a:solidFill>
                <a:sym typeface="Symbol"/>
              </a:rPr>
              <a:t>=3.41.2 </a:t>
            </a:r>
            <a:r>
              <a:rPr lang="it-IT" dirty="0" err="1" smtClean="0">
                <a:solidFill>
                  <a:schemeClr val="tx1"/>
                </a:solidFill>
                <a:sym typeface="Symbol"/>
              </a:rPr>
              <a:t>for</a:t>
            </a:r>
            <a:r>
              <a:rPr lang="it-IT" dirty="0" smtClean="0">
                <a:solidFill>
                  <a:schemeClr val="tx1"/>
                </a:solidFill>
                <a:sym typeface="Symbol"/>
              </a:rPr>
              <a:t> HI2000</a:t>
            </a:r>
          </a:p>
          <a:p>
            <a:endParaRPr lang="it-IT" dirty="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0400" y="3928646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All+NA51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3566</Words>
  <Application>Microsoft PowerPoint</Application>
  <PresentationFormat>Presentazione su schermo (4:3)</PresentationFormat>
  <Paragraphs>670</Paragraphs>
  <Slides>47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Enrico</vt:lpstr>
      <vt:lpstr>Equation</vt:lpstr>
      <vt:lpstr>Charmonium (and Open-Charm) production at the CERN- SPS</vt:lpstr>
      <vt:lpstr>THE hard probe at SPS energy</vt:lpstr>
      <vt:lpstr>Diapositiva 3</vt:lpstr>
      <vt:lpstr>Diapositiva 4</vt:lpstr>
      <vt:lpstr>NA50 upgrades along the years</vt:lpstr>
      <vt:lpstr>The reference for J/y data: Drell-Yan</vt:lpstr>
      <vt:lpstr>J/y suppression in Pb-Pb vs centrality</vt:lpstr>
      <vt:lpstr>Measuring CNM reference in p-A</vt:lpstr>
      <vt:lpstr>Re-measuring CNM effects: 1996-2000</vt:lpstr>
      <vt:lpstr>Comparing with lower energy data</vt:lpstr>
      <vt:lpstr>Extrapolating to A-A</vt:lpstr>
      <vt:lpstr>Anomalous J/ψ suppression</vt:lpstr>
      <vt:lpstr>Other centrality estimators</vt:lpstr>
      <vt:lpstr>Ψ’ production</vt:lpstr>
      <vt:lpstr>Ψ’ production in p-A and A-A</vt:lpstr>
      <vt:lpstr>The NA60 experiment</vt:lpstr>
      <vt:lpstr>p-A collisions</vt:lpstr>
      <vt:lpstr>A-dependence of relative cross sections</vt:lpstr>
      <vt:lpstr>Diapositiva 19</vt:lpstr>
      <vt:lpstr> vs xF</vt:lpstr>
      <vt:lpstr> vs x2</vt:lpstr>
      <vt:lpstr>Reference for AA data</vt:lpstr>
      <vt:lpstr>New result: J/ cross section in pA</vt:lpstr>
      <vt:lpstr> New reference using J/ cross sections  </vt:lpstr>
      <vt:lpstr>Anomalous suppression</vt:lpstr>
      <vt:lpstr>Anomalous suppression: SPS vs RHIC</vt:lpstr>
      <vt:lpstr>Charmonia summary</vt:lpstr>
      <vt:lpstr>Open charm dimuons in p-A 450 GeV</vt:lpstr>
      <vt:lpstr>Charm cross section at √s 29.1 GeV</vt:lpstr>
      <vt:lpstr>Diapositiva 30</vt:lpstr>
      <vt:lpstr>NA60 In-In: intermediate mass region</vt:lpstr>
      <vt:lpstr>NA60 In-In: low mass region</vt:lpstr>
      <vt:lpstr>Effective temperature of excess dileptons</vt:lpstr>
      <vt:lpstr>Polarization of excess dileptons</vt:lpstr>
      <vt:lpstr>Open charm production in p-A collisions</vt:lpstr>
      <vt:lpstr>Open charm dimuons in p-A: NA60</vt:lpstr>
      <vt:lpstr>Open charm dimuons in p-A: results</vt:lpstr>
      <vt:lpstr>Diapositiva 38</vt:lpstr>
      <vt:lpstr>Conclusions</vt:lpstr>
      <vt:lpstr>Diapositiva 40</vt:lpstr>
      <vt:lpstr>Diapositiva 41</vt:lpstr>
      <vt:lpstr>Diapositiva 42</vt:lpstr>
      <vt:lpstr>Other pA results: pT distributions</vt:lpstr>
      <vt:lpstr>Diapositiva 44</vt:lpstr>
      <vt:lpstr>Diapositiva 45</vt:lpstr>
      <vt:lpstr>Other pA results: polarization</vt:lpstr>
      <vt:lpstr>Other AA results: polarization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260</cp:revision>
  <dcterms:created xsi:type="dcterms:W3CDTF">1601-01-01T00:00:00Z</dcterms:created>
  <dcterms:modified xsi:type="dcterms:W3CDTF">2011-01-04T12:49:17Z</dcterms:modified>
</cp:coreProperties>
</file>