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tags/tag1.xml" ContentType="application/vnd.openxmlformats-officedocument.presentationml.tags+xml"/>
  <Default Extension="bin" ContentType="application/vnd.openxmlformats-officedocument.presentationml.printerSettings"/>
  <Override PartName="/ppt/tags/tag11.xml" ContentType="application/vnd.openxmlformats-officedocument.presentationml.tags+xml"/>
  <Override PartName="/ppt/embeddings/oleObject5.bin" ContentType="application/vnd.openxmlformats-officedocument.oleObject"/>
  <Override PartName="/ppt/embeddings/oleObject28.bin" ContentType="application/vnd.openxmlformats-officedocument.oleObject"/>
  <Default Extension="wmf" ContentType="image/x-wmf"/>
  <Override PartName="/ppt/embeddings/oleObject47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30.bin" ContentType="application/vnd.openxmlformats-officedocument.oleObject"/>
  <Override PartName="/ppt/embeddings/oleObject11.bin" ContentType="application/vnd.openxmlformats-officedocument.oleObject"/>
  <Override PartName="/ppt/tags/tag2.xml" ContentType="application/vnd.openxmlformats-officedocument.presentationml.tag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41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oleObject57.bin" ContentType="application/vnd.openxmlformats-officedocument.oleObject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31.bin" ContentType="application/vnd.openxmlformats-officedocument.oleObject"/>
  <Override PartName="/ppt/embeddings/oleObject12.bin" ContentType="application/vnd.openxmlformats-officedocument.oleObject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slides/slide39.xml" ContentType="application/vnd.openxmlformats-officedocument.presentationml.slide+xml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embeddings/oleObject18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embeddings/oleObject32.bin" ContentType="application/vnd.openxmlformats-officedocument.oleObject"/>
  <Override PartName="/ppt/presentation.xml" ContentType="application/vnd.openxmlformats-officedocument.presentationml.presentation.main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Default Extension="pict" ContentType="image/pict"/>
  <Override PartName="/ppt/tags/tag8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embeddings/oleObject55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97" r:id="rId21"/>
    <p:sldId id="299" r:id="rId22"/>
    <p:sldId id="300" r:id="rId23"/>
    <p:sldId id="302" r:id="rId24"/>
    <p:sldId id="283" r:id="rId25"/>
    <p:sldId id="282" r:id="rId26"/>
    <p:sldId id="279" r:id="rId27"/>
    <p:sldId id="280" r:id="rId28"/>
    <p:sldId id="281" r:id="rId29"/>
    <p:sldId id="284" r:id="rId30"/>
    <p:sldId id="285" r:id="rId31"/>
    <p:sldId id="288" r:id="rId32"/>
    <p:sldId id="289" r:id="rId33"/>
    <p:sldId id="290" r:id="rId34"/>
    <p:sldId id="296" r:id="rId35"/>
    <p:sldId id="301" r:id="rId36"/>
    <p:sldId id="286" r:id="rId37"/>
    <p:sldId id="287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wmf"/><Relationship Id="rId5" Type="http://schemas.openxmlformats.org/officeDocument/2006/relationships/image" Target="../media/image99.wmf"/><Relationship Id="rId6" Type="http://schemas.openxmlformats.org/officeDocument/2006/relationships/image" Target="../media/image100.wmf"/><Relationship Id="rId7" Type="http://schemas.openxmlformats.org/officeDocument/2006/relationships/image" Target="../media/image101.wmf"/><Relationship Id="rId8" Type="http://schemas.openxmlformats.org/officeDocument/2006/relationships/image" Target="../media/image102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1" Type="http://schemas.openxmlformats.org/officeDocument/2006/relationships/image" Target="../media/image103.wmf"/><Relationship Id="rId2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1" Type="http://schemas.openxmlformats.org/officeDocument/2006/relationships/image" Target="../media/image108.wmf"/><Relationship Id="rId2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ict"/><Relationship Id="rId5" Type="http://schemas.openxmlformats.org/officeDocument/2006/relationships/image" Target="../media/image10.pict"/><Relationship Id="rId6" Type="http://schemas.openxmlformats.org/officeDocument/2006/relationships/image" Target="../media/image11.pict"/><Relationship Id="rId7" Type="http://schemas.openxmlformats.org/officeDocument/2006/relationships/image" Target="../media/image12.pict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Relationship Id="rId2" Type="http://schemas.openxmlformats.org/officeDocument/2006/relationships/image" Target="../media/image46.pict"/><Relationship Id="rId3" Type="http://schemas.openxmlformats.org/officeDocument/2006/relationships/image" Target="../media/image1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ict"/><Relationship Id="rId4" Type="http://schemas.openxmlformats.org/officeDocument/2006/relationships/image" Target="../media/image57.pict"/><Relationship Id="rId1" Type="http://schemas.openxmlformats.org/officeDocument/2006/relationships/image" Target="../media/image54.pict"/><Relationship Id="rId2" Type="http://schemas.openxmlformats.org/officeDocument/2006/relationships/image" Target="../media/image5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08F9-D0E3-D64F-9103-F078AFA819BF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782D-9508-C24E-9E4B-B1A90E247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44B13-3130-C64B-8651-D7226CF05CA5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88F00-62B0-754A-8A35-6408139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r>
              <a:rPr lang="en-US" altLang="zh-CN">
                <a:ea typeface="宋体" charset="-122"/>
              </a:rPr>
              <a:t>Zhuang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r>
              <a:rPr lang="en-US" altLang="zh-CN">
                <a:ea typeface="宋体" charset="-122"/>
              </a:rPr>
              <a:t>Zhuang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>
            <a:prstTxWarp prst="textNoShape">
              <a:avLst/>
            </a:prstTxWarp>
          </a:bodyPr>
          <a:lstStyle/>
          <a:p>
            <a:pPr algn="r"/>
            <a:fld id="{EE5B2375-2882-3B4E-9E0B-9D44A090C582}" type="slidenum">
              <a:rPr lang="en-US" altLang="zh-CN" sz="1200"/>
              <a:pPr algn="r"/>
              <a:t>38</a:t>
            </a:fld>
            <a:endParaRPr lang="en-US" altLang="zh-CN" sz="1200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500-&gt;1000, empirical flow and hydro for time evolution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009D-4DBC-DA46-ADCD-E03AF8E2971E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CBF5-68CB-5E41-A95B-A29898DFC02F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9398-2429-EC47-8D99-81CC2C06EB63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7C24-0E94-CC47-943D-303E7327C5F4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AA5-4991-C643-8A6D-3683148C8A22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1FC7-A70A-5B41-BE96-31C2EC19A32A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0E32-6B14-5247-9440-B601DB6940B6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7C4-5AB5-CB49-883F-96EDF0ABD23A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C705-A548-4945-9953-EFB39D74FD49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A516-99F0-6C44-963F-E2FC33B2A924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1C52-2B3D-814F-905B-3F2E80C072EE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8A653-1A73-6943-AF90-E734D9B21392}" type="datetime1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CC2F-A7C2-8D4D-B365-D60683678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2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wmf"/><Relationship Id="rId7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4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20.png"/><Relationship Id="rId5" Type="http://schemas.openxmlformats.org/officeDocument/2006/relationships/image" Target="../media/image61.png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oleObject3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6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8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wmf"/><Relationship Id="rId3" Type="http://schemas.openxmlformats.org/officeDocument/2006/relationships/image" Target="../media/image8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image" Target="../media/image8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oleObject" Target="../embeddings/oleObject38.bin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Relationship Id="rId11" Type="http://schemas.openxmlformats.org/officeDocument/2006/relationships/oleObject" Target="../embeddings/oleObject49.bin"/><Relationship Id="rId1" Type="http://schemas.openxmlformats.org/officeDocument/2006/relationships/vmlDrawing" Target="../drawings/vmlDrawing17.vml"/><Relationship Id="rId2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12.png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1" Type="http://schemas.openxmlformats.org/officeDocument/2006/relationships/vmlDrawing" Target="../drawings/vmlDrawing19.vml"/><Relationship Id="rId2" Type="http://schemas.openxmlformats.org/officeDocument/2006/relationships/tags" Target="../tags/tag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836613"/>
            <a:ext cx="8893175" cy="1470025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Arial" charset="0"/>
                <a:cs typeface="Arial" charset="0"/>
              </a:rPr>
              <a:t>Medium Effects in Charmonium Transport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el-GR" altLang="zh-CN" sz="400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514" y="2349500"/>
            <a:ext cx="5764017" cy="3001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dirty="0">
                <a:solidFill>
                  <a:srgbClr val="008000"/>
                </a:solidFill>
              </a:rPr>
              <a:t>Xingbo Zhao</a:t>
            </a:r>
            <a:endParaRPr lang="en-US" altLang="zh-CN" sz="28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8000"/>
                </a:solidFill>
              </a:rPr>
              <a:t>with Ralf </a:t>
            </a:r>
            <a:r>
              <a:rPr lang="en-US" altLang="zh-CN" sz="2800" dirty="0">
                <a:solidFill>
                  <a:srgbClr val="008000"/>
                </a:solidFill>
              </a:rPr>
              <a:t>Rapp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en-US" sz="2800" b="1" dirty="0" smtClean="0">
                <a:solidFill>
                  <a:srgbClr val="008000"/>
                </a:solidFill>
              </a:rPr>
              <a:t>Department of Physics and Astronomy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800" b="1" dirty="0" smtClean="0">
                <a:solidFill>
                  <a:srgbClr val="008000"/>
                </a:solidFill>
              </a:rPr>
              <a:t>Iowa State University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800" b="1" dirty="0">
                <a:solidFill>
                  <a:srgbClr val="008000"/>
                </a:solidFill>
              </a:rPr>
              <a:t>  </a:t>
            </a:r>
            <a:r>
              <a:rPr kumimoji="1" lang="en-US" sz="2800" b="1" dirty="0" smtClean="0">
                <a:solidFill>
                  <a:srgbClr val="008000"/>
                </a:solidFill>
              </a:rPr>
              <a:t> Ames, </a:t>
            </a:r>
            <a:r>
              <a:rPr kumimoji="1" lang="en-US" sz="2800" b="1" dirty="0">
                <a:solidFill>
                  <a:srgbClr val="008000"/>
                </a:solidFill>
              </a:rPr>
              <a:t>USA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>
              <a:solidFill>
                <a:srgbClr val="008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429000" y="2159000"/>
          <a:ext cx="914400" cy="198438"/>
        </p:xfrm>
        <a:graphic>
          <a:graphicData uri="http://schemas.openxmlformats.org/presentationml/2006/ole">
            <p:oleObj spid="_x0000_s4098" name="Equation" r:id="rId3" imgW="914400" imgH="198720" progId="Equation.DSMT4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81781" y="6092825"/>
            <a:ext cx="6404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Purdue University, West Lafayette, Jan. </a:t>
            </a:r>
            <a:r>
              <a:rPr lang="en-US" altLang="zh-CN" sz="2400" b="1" dirty="0">
                <a:solidFill>
                  <a:srgbClr val="0000FF"/>
                </a:solidFill>
              </a:rPr>
              <a:t>6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th  2011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581400"/>
            <a:ext cx="2278242" cy="1632740"/>
          </a:xfrm>
          <a:prstGeom prst="rect">
            <a:avLst/>
          </a:prstGeom>
        </p:spPr>
      </p:pic>
      <p:pic>
        <p:nvPicPr>
          <p:cNvPr id="11" name="Picture 10" descr="new_doe_seal_color_0428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200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 sz="4000" u="sng" dirty="0"/>
              <a:t>In-medium Dissociation Mechanisms</a:t>
            </a:r>
            <a:endParaRPr lang="el-GR" altLang="zh-CN" sz="4000" u="sng" dirty="0">
              <a:ea typeface="Arial Unicode MS" charset="0"/>
              <a:cs typeface="Arial" charset="0"/>
            </a:endParaRPr>
          </a:p>
        </p:txBody>
      </p:sp>
      <p:pic>
        <p:nvPicPr>
          <p:cNvPr id="115717" name="Picture 7" descr="dia2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1873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5" descr="Screenshot"/>
          <p:cNvPicPr>
            <a:picLocks noChangeAspect="1" noChangeArrowheads="1"/>
          </p:cNvPicPr>
          <p:nvPr/>
        </p:nvPicPr>
        <p:blipFill>
          <a:blip r:embed="rId4"/>
          <a:srcRect l="28450" t="45273" r="19839" b="15962"/>
          <a:stretch>
            <a:fillRect/>
          </a:stretch>
        </p:blipFill>
        <p:spPr bwMode="auto">
          <a:xfrm>
            <a:off x="5181600" y="2209800"/>
            <a:ext cx="20161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13"/>
          <p:cNvPicPr>
            <a:picLocks noChangeAspect="1" noChangeArrowheads="1"/>
          </p:cNvPicPr>
          <p:nvPr/>
        </p:nvPicPr>
        <p:blipFill>
          <a:blip r:embed="rId5"/>
          <a:srcRect l="23425" t="26375" r="42317" b="24480"/>
          <a:stretch>
            <a:fillRect/>
          </a:stretch>
        </p:blipFill>
        <p:spPr bwMode="auto">
          <a:xfrm>
            <a:off x="7162800" y="2133600"/>
            <a:ext cx="15827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Text Box 9"/>
          <p:cNvSpPr txBox="1">
            <a:spLocks noChangeArrowheads="1"/>
          </p:cNvSpPr>
          <p:nvPr/>
        </p:nvSpPr>
        <p:spPr bwMode="auto">
          <a:xfrm>
            <a:off x="990600" y="3352800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</a:t>
            </a:r>
            <a:r>
              <a:rPr lang="en-US" altLang="zh-CN" sz="1600" dirty="0" err="1">
                <a:solidFill>
                  <a:schemeClr val="hlink"/>
                </a:solidFill>
              </a:rPr>
              <a:t>Bhanot</a:t>
            </a:r>
            <a:r>
              <a:rPr lang="en-US" altLang="zh-CN" sz="1600" dirty="0">
                <a:solidFill>
                  <a:schemeClr val="hlink"/>
                </a:solidFill>
              </a:rPr>
              <a:t> and </a:t>
            </a:r>
            <a:r>
              <a:rPr lang="en-US" altLang="zh-CN" sz="1600" dirty="0" err="1">
                <a:solidFill>
                  <a:schemeClr val="hlink"/>
                </a:solidFill>
              </a:rPr>
              <a:t>Peskin</a:t>
            </a:r>
            <a:r>
              <a:rPr lang="en-US" altLang="zh-CN" sz="1600" dirty="0">
                <a:solidFill>
                  <a:schemeClr val="hlink"/>
                </a:solidFill>
              </a:rPr>
              <a:t> ‘79]</a:t>
            </a:r>
          </a:p>
        </p:txBody>
      </p:sp>
      <p:sp>
        <p:nvSpPr>
          <p:cNvPr id="115721" name="Text Box 10"/>
          <p:cNvSpPr txBox="1">
            <a:spLocks noChangeArrowheads="1"/>
          </p:cNvSpPr>
          <p:nvPr/>
        </p:nvSpPr>
        <p:spPr bwMode="auto">
          <a:xfrm>
            <a:off x="5638800" y="3581400"/>
            <a:ext cx="280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</a:t>
            </a:r>
            <a:r>
              <a:rPr lang="en-US" altLang="zh-CN" sz="1600" dirty="0" err="1">
                <a:solidFill>
                  <a:schemeClr val="hlink"/>
                </a:solidFill>
              </a:rPr>
              <a:t>Grandchamp</a:t>
            </a:r>
            <a:r>
              <a:rPr lang="en-US" altLang="zh-CN" sz="1600" dirty="0">
                <a:solidFill>
                  <a:schemeClr val="hlink"/>
                </a:solidFill>
              </a:rPr>
              <a:t> and Rapp ‘01]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</a:t>
            </a:r>
            <a:r>
              <a:rPr lang="en-US" altLang="zh-CN" sz="2400" dirty="0" err="1"/>
              <a:t>g</a:t>
            </a:r>
            <a:r>
              <a:rPr lang="en-US" altLang="zh-CN" sz="2400" dirty="0" err="1" smtClean="0"/>
              <a:t>luo</a:t>
            </a:r>
            <a:r>
              <a:rPr lang="en-US" altLang="zh-CN" sz="2400" dirty="0" smtClean="0"/>
              <a:t>-dissociation is inefficient with in-medium </a:t>
            </a:r>
            <a:r>
              <a:rPr lang="el-GR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ε</a:t>
            </a:r>
            <a:r>
              <a:rPr lang="en-US" altLang="zh-CN" sz="2400" baseline="-25000" dirty="0" smtClean="0">
                <a:latin typeface="Arial Unicode MS" charset="0"/>
                <a:ea typeface="Arial Unicode MS" charset="0"/>
                <a:cs typeface="Arial Unicode MS" charset="0"/>
              </a:rPr>
              <a:t>B</a:t>
            </a:r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: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ea typeface="Arial Unicode MS" charset="0"/>
                <a:cs typeface="Arial Unicode MS" charset="0"/>
              </a:rPr>
              <a:t>  with in-medium (small) </a:t>
            </a:r>
            <a:r>
              <a:rPr lang="el-GR" altLang="zh-CN" sz="2400" dirty="0" smtClean="0">
                <a:ea typeface="Arial Unicode MS" charset="0"/>
                <a:cs typeface="Arial Unicode MS" charset="0"/>
              </a:rPr>
              <a:t>ε</a:t>
            </a:r>
            <a:r>
              <a:rPr lang="en-US" altLang="zh-CN" sz="2400" baseline="-25000" dirty="0" smtClean="0">
                <a:ea typeface="Arial Unicode MS" charset="0"/>
                <a:cs typeface="Arial Unicode MS" charset="0"/>
              </a:rPr>
              <a:t>B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, </a:t>
            </a:r>
            <a:r>
              <a:rPr lang="en-US" altLang="zh-CN" sz="2400" dirty="0" err="1" smtClean="0">
                <a:ea typeface="Arial Unicode MS" charset="0"/>
                <a:cs typeface="Arial Unicode MS" charset="0"/>
              </a:rPr>
              <a:t>c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 and    inside </a:t>
            </a:r>
            <a:r>
              <a:rPr lang="en-US" altLang="zh-CN" sz="2400" dirty="0" err="1" smtClean="0">
                <a:ea typeface="Arial Unicode MS" charset="0"/>
                <a:cs typeface="Arial Unicode MS" charset="0"/>
              </a:rPr>
              <a:t>ψ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 are almost on shell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ea typeface="Arial Unicode MS" charset="0"/>
                <a:cs typeface="Arial Unicode MS" charset="0"/>
              </a:rPr>
              <a:t>  on shell particle cannot absorb gluon without emission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>
                <a:ea typeface="Arial Unicode MS" charset="0"/>
                <a:cs typeface="Arial Unicode MS" charset="0"/>
              </a:rPr>
              <a:t>    (e.g., no photoelectric effect on a free electron)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ea typeface="Arial Unicode MS" charset="0"/>
                <a:cs typeface="Arial Unicode MS" charset="0"/>
              </a:rPr>
              <a:t>  gluon thermal mass further reduces the </a:t>
            </a:r>
            <a:r>
              <a:rPr lang="en-US" sz="2400" dirty="0" err="1" smtClean="0">
                <a:ea typeface="Arial Unicode MS" charset="0"/>
                <a:cs typeface="Arial Unicode MS" charset="0"/>
              </a:rPr>
              <a:t>gluo</a:t>
            </a:r>
            <a:r>
              <a:rPr lang="en-US" sz="2400" dirty="0" smtClean="0">
                <a:ea typeface="Arial Unicode MS" charset="0"/>
                <a:cs typeface="Arial Unicode MS" charset="0"/>
              </a:rPr>
              <a:t>-dissociation rate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 </a:t>
            </a:r>
            <a:r>
              <a:rPr lang="en-US" altLang="zh-CN" sz="2400" dirty="0" err="1"/>
              <a:t>g</a:t>
            </a:r>
            <a:r>
              <a:rPr lang="en-US" altLang="zh-CN" sz="2400" dirty="0" err="1" smtClean="0"/>
              <a:t>luo</a:t>
            </a:r>
            <a:r>
              <a:rPr lang="en-US" altLang="zh-CN" sz="2400" dirty="0"/>
              <a:t>-dissociation</a:t>
            </a:r>
            <a:r>
              <a:rPr lang="en-US" altLang="zh-CN" sz="2400" dirty="0" smtClean="0"/>
              <a:t>:</a:t>
            </a:r>
            <a:endParaRPr lang="en-US" altLang="zh-CN" sz="2800" dirty="0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5486400" y="114300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400" dirty="0" err="1"/>
              <a:t>q</a:t>
            </a:r>
            <a:r>
              <a:rPr lang="en-US" altLang="zh-CN" sz="2400" dirty="0" err="1" smtClean="0"/>
              <a:t>uasifree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dissociation:</a:t>
            </a:r>
            <a:endParaRPr lang="zh-CN" altLang="en-US" sz="2400" dirty="0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143000" y="16764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2400" dirty="0" err="1"/>
              <a:t>g</a:t>
            </a:r>
            <a:r>
              <a:rPr lang="en-US" altLang="zh-CN" sz="2400" dirty="0"/>
              <a:t>+</a:t>
            </a:r>
            <a:r>
              <a:rPr lang="el-GR" altLang="zh-CN" sz="2400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l-GR" altLang="zh-CN" sz="2400" dirty="0"/>
              <a:t>→</a:t>
            </a:r>
            <a:r>
              <a:rPr lang="en-US" altLang="zh-CN" sz="2400" dirty="0" err="1"/>
              <a:t>c</a:t>
            </a:r>
            <a:r>
              <a:rPr lang="en-US" altLang="zh-CN" sz="2400" dirty="0" smtClean="0"/>
              <a:t>+</a:t>
            </a:r>
            <a:endParaRPr lang="zh-CN" altLang="en-US" sz="2400" dirty="0"/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5791200" y="1676400"/>
            <a:ext cx="2495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400" dirty="0" err="1"/>
              <a:t>g(q</a:t>
            </a:r>
            <a:r>
              <a:rPr lang="en-US" altLang="zh-CN" sz="2400" dirty="0"/>
              <a:t>)+</a:t>
            </a:r>
            <a:r>
              <a:rPr lang="el-GR" altLang="zh-CN" sz="2400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l-GR" altLang="zh-CN" sz="2400" dirty="0"/>
              <a:t>→</a:t>
            </a:r>
            <a:r>
              <a:rPr lang="en-US" altLang="zh-CN" sz="2400" dirty="0" err="1"/>
              <a:t>c</a:t>
            </a:r>
            <a:r>
              <a:rPr lang="en-US" altLang="zh-CN" sz="2400" dirty="0" smtClean="0"/>
              <a:t>+   +</a:t>
            </a:r>
            <a:r>
              <a:rPr lang="en-US" altLang="zh-CN" sz="2400" dirty="0" err="1"/>
              <a:t>g(q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362200" y="1752600"/>
          <a:ext cx="264286" cy="343952"/>
        </p:xfrm>
        <a:graphic>
          <a:graphicData uri="http://schemas.openxmlformats.org/presentationml/2006/ole">
            <p:oleObj spid="_x0000_s24580" name="Equation" r:id="rId6" imgW="127000" imgH="1651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105400" y="4528578"/>
          <a:ext cx="246364" cy="321259"/>
        </p:xfrm>
        <a:graphic>
          <a:graphicData uri="http://schemas.openxmlformats.org/presentationml/2006/ole">
            <p:oleObj spid="_x0000_s24581" name="Equation" r:id="rId7" imgW="127000" imgH="165100" progId="Equation.DSMT4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315200" y="1752600"/>
          <a:ext cx="263525" cy="342900"/>
        </p:xfrm>
        <a:graphic>
          <a:graphicData uri="http://schemas.openxmlformats.org/presentationml/2006/ole">
            <p:oleObj spid="_x0000_s24582" name="Equation" r:id="rId8" imgW="127000" imgH="1651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038600" y="16764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VS.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 sz="4000" u="sng" dirty="0"/>
              <a:t>T and </a:t>
            </a:r>
            <a:r>
              <a:rPr lang="en-US" altLang="zh-CN" sz="4000" u="sng" dirty="0" err="1"/>
              <a:t>p</a:t>
            </a:r>
            <a:r>
              <a:rPr lang="en-US" altLang="zh-CN" sz="4000" u="sng" dirty="0"/>
              <a:t> Dependence of </a:t>
            </a:r>
            <a:r>
              <a:rPr lang="en-US" altLang="zh-CN" sz="4000" u="sng" dirty="0" err="1"/>
              <a:t>Quasifree</a:t>
            </a:r>
            <a:r>
              <a:rPr lang="en-US" altLang="zh-CN" sz="4000" u="sng" dirty="0"/>
              <a:t> Rate</a:t>
            </a:r>
          </a:p>
        </p:txBody>
      </p:sp>
      <p:pic>
        <p:nvPicPr>
          <p:cNvPr id="11674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1484313"/>
            <a:ext cx="3887788" cy="2765425"/>
          </a:xfrm>
          <a:noFill/>
          <a:ln/>
        </p:spPr>
      </p:pic>
      <p:pic>
        <p:nvPicPr>
          <p:cNvPr id="116746" name="Picture 10" descr="rate_vs_T_0824"/>
          <p:cNvPicPr>
            <a:picLocks noChangeAspect="1" noChangeArrowheads="1"/>
          </p:cNvPicPr>
          <p:nvPr/>
        </p:nvPicPr>
        <p:blipFill>
          <a:blip r:embed="rId5"/>
          <a:srcRect l="1326" t="12936" r="9912" b="3050"/>
          <a:stretch>
            <a:fillRect/>
          </a:stretch>
        </p:blipFill>
        <p:spPr bwMode="auto">
          <a:xfrm>
            <a:off x="684213" y="1484313"/>
            <a:ext cx="3816350" cy="2790825"/>
          </a:xfrm>
          <a:prstGeom prst="rect">
            <a:avLst/>
          </a:prstGeom>
          <a:noFill/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838200" y="4419600"/>
          <a:ext cx="3892550" cy="1003300"/>
        </p:xfrm>
        <a:graphic>
          <a:graphicData uri="http://schemas.openxmlformats.org/presentationml/2006/ole">
            <p:oleObj spid="_x0000_s25602" name="Equation" r:id="rId6" imgW="1866900" imgH="482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766" y="4648200"/>
            <a:ext cx="881523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    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     </a:t>
            </a:r>
            <a:r>
              <a:rPr lang="en-US" sz="2200" dirty="0" err="1" smtClean="0"/>
              <a:t>gluo</a:t>
            </a:r>
            <a:r>
              <a:rPr lang="en-US" sz="2200" dirty="0" smtClean="0"/>
              <a:t>-dissociation is inefficient in even the strong binding scenario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     </a:t>
            </a:r>
            <a:r>
              <a:rPr lang="en-US" sz="2200" dirty="0" err="1" smtClean="0"/>
              <a:t>quasifree</a:t>
            </a:r>
            <a:r>
              <a:rPr lang="en-US" sz="2200" dirty="0" smtClean="0"/>
              <a:t> rate increases with both temperature and </a:t>
            </a:r>
            <a:r>
              <a:rPr lang="en-US" sz="2200" dirty="0" err="1" smtClean="0"/>
              <a:t>ψ</a:t>
            </a:r>
            <a:r>
              <a:rPr lang="en-US" sz="2200" dirty="0" smtClean="0"/>
              <a:t> momentum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     dependence on both is more pronounced in the strong binding scenario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Kinetic equations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3952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diss</a:t>
            </a:r>
            <a:r>
              <a:rPr lang="en-US" altLang="zh-CN" sz="2000" dirty="0" smtClean="0"/>
              <a:t>. &amp; </a:t>
            </a:r>
            <a:r>
              <a:rPr lang="en-US" altLang="zh-CN" sz="2000" dirty="0"/>
              <a:t>reg. rates</a:t>
            </a: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6659563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Initial conditions</a:t>
            </a: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Experimental observables</a:t>
            </a: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2555875" y="1341438"/>
            <a:ext cx="1944688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lQCD correlator</a:t>
            </a: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Link between Lattice QCD and Exp. Data</a:t>
            </a:r>
            <a:endParaRPr lang="en-US" altLang="zh-CN" u="sng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Kinetic equations</a:t>
            </a:r>
          </a:p>
        </p:txBody>
      </p:sp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1793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diss.&amp; reg. rates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6659563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Initial conditions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Experimental observables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627313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correlator</a:t>
            </a:r>
            <a:endParaRPr lang="en-US" altLang="zh-CN" sz="2000" dirty="0"/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 rot="10800000"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8" name="AutoShape 18"/>
          <p:cNvSpPr>
            <a:spLocks noChangeArrowheads="1"/>
          </p:cNvSpPr>
          <p:nvPr/>
        </p:nvSpPr>
        <p:spPr bwMode="auto">
          <a:xfrm>
            <a:off x="2195513" y="1557338"/>
            <a:ext cx="361950" cy="4318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Link between Lattice QCD and Exp. Data</a:t>
            </a:r>
            <a:endParaRPr lang="en-US" altLang="zh-CN" u="sng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4278"/>
            <a:ext cx="8229600" cy="1143000"/>
          </a:xfrm>
        </p:spPr>
        <p:txBody>
          <a:bodyPr/>
          <a:lstStyle/>
          <a:p>
            <a:r>
              <a:rPr lang="en-US" altLang="zh-CN" u="sng" dirty="0"/>
              <a:t>Model</a:t>
            </a:r>
            <a:r>
              <a:rPr lang="en-US" altLang="zh-CN" u="sng" dirty="0" smtClean="0"/>
              <a:t> Spectral Functions</a:t>
            </a:r>
            <a:endParaRPr lang="en-US" altLang="zh-CN" u="sng" dirty="0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685800" y="1981200"/>
          <a:ext cx="6416675" cy="746125"/>
        </p:xfrm>
        <a:graphic>
          <a:graphicData uri="http://schemas.openxmlformats.org/presentationml/2006/ole">
            <p:oleObj spid="_x0000_s28674" name="Equation" r:id="rId4" imgW="4152900" imgH="482600" progId="Equation.DSMT4">
              <p:embed/>
            </p:oleObj>
          </a:graphicData>
        </a:graphic>
      </p:graphicFrame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04800" y="11430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model spectral function =   </a:t>
            </a:r>
            <a:r>
              <a:rPr lang="en-US" altLang="zh-CN" sz="2400" dirty="0" smtClean="0">
                <a:solidFill>
                  <a:srgbClr val="FF0000"/>
                </a:solidFill>
              </a:rPr>
              <a:t>resonance</a:t>
            </a:r>
            <a:r>
              <a:rPr lang="en-US" altLang="zh-CN" sz="2400" dirty="0" smtClean="0"/>
              <a:t> + </a:t>
            </a:r>
            <a:r>
              <a:rPr lang="en-US" altLang="zh-CN" sz="2400" dirty="0" smtClean="0">
                <a:solidFill>
                  <a:srgbClr val="0000FF"/>
                </a:solidFill>
              </a:rPr>
              <a:t>continuum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304800" y="266700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at finite temperature:</a:t>
            </a:r>
            <a:endParaRPr lang="zh-CN" altLang="en-US" sz="2400" dirty="0"/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304800" y="39624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</a:t>
            </a:r>
            <a:r>
              <a:rPr lang="en-US" altLang="zh-CN" sz="2400" dirty="0" smtClean="0">
                <a:solidFill>
                  <a:srgbClr val="FF0000"/>
                </a:solidFill>
              </a:rPr>
              <a:t>Z</a:t>
            </a:r>
            <a:r>
              <a:rPr lang="en-US" altLang="zh-CN" sz="2400" dirty="0">
                <a:solidFill>
                  <a:srgbClr val="FF0000"/>
                </a:solidFill>
              </a:rPr>
              <a:t>(T</a:t>
            </a:r>
            <a:r>
              <a:rPr lang="en-US" altLang="zh-CN" sz="2400" dirty="0" smtClean="0">
                <a:solidFill>
                  <a:srgbClr val="FF0000"/>
                </a:solidFill>
              </a:rPr>
              <a:t>) </a:t>
            </a:r>
            <a:r>
              <a:rPr lang="en-US" altLang="zh-CN" sz="2400" dirty="0" smtClean="0"/>
              <a:t>reflects medium induced change of resonance strength</a:t>
            </a:r>
            <a:endParaRPr lang="en-US" altLang="zh-CN" sz="2400" dirty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609601" y="3048000"/>
          <a:ext cx="8534399" cy="908110"/>
        </p:xfrm>
        <a:graphic>
          <a:graphicData uri="http://schemas.openxmlformats.org/presentationml/2006/ole">
            <p:oleObj spid="_x0000_s28675" name="Equation" r:id="rId5" imgW="5156200" imgH="520700" progId="Equation.DSMT4">
              <p:embed/>
            </p:oleObj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609600" y="5715000"/>
            <a:ext cx="3932237" cy="779462"/>
            <a:chOff x="755650" y="5562600"/>
            <a:chExt cx="3932237" cy="779462"/>
          </a:xfrm>
        </p:grpSpPr>
        <p:sp>
          <p:nvSpPr>
            <p:cNvPr id="118801" name="AutoShape 17"/>
            <p:cNvSpPr>
              <a:spLocks noChangeArrowheads="1"/>
            </p:cNvSpPr>
            <p:nvPr/>
          </p:nvSpPr>
          <p:spPr bwMode="auto">
            <a:xfrm>
              <a:off x="1735729" y="5916069"/>
              <a:ext cx="647700" cy="152399"/>
            </a:xfrm>
            <a:prstGeom prst="rightArrow">
              <a:avLst>
                <a:gd name="adj1" fmla="val 50000"/>
                <a:gd name="adj2" fmla="val 7445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2" name="Text Box 18"/>
            <p:cNvSpPr txBox="1">
              <a:spLocks noChangeArrowheads="1"/>
            </p:cNvSpPr>
            <p:nvPr/>
          </p:nvSpPr>
          <p:spPr bwMode="auto">
            <a:xfrm>
              <a:off x="2743200" y="5562600"/>
              <a:ext cx="1944687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err="1"/>
                <a:t>T</a:t>
              </a:r>
              <a:r>
                <a:rPr lang="en-US" altLang="zh-CN" baseline="-25000" dirty="0" err="1"/>
                <a:t>diss</a:t>
              </a:r>
              <a:r>
                <a:rPr lang="en-US" altLang="zh-CN" dirty="0"/>
                <a:t>=2.0T</a:t>
              </a:r>
              <a:r>
                <a:rPr lang="en-US" altLang="zh-CN" baseline="-25000" dirty="0"/>
                <a:t>c</a:t>
              </a:r>
              <a:r>
                <a:rPr lang="en-US" altLang="zh-CN" dirty="0"/>
                <a:t> </a:t>
              </a:r>
              <a:r>
                <a:rPr lang="en-US" altLang="zh-CN" dirty="0" smtClean="0"/>
                <a:t>  V</a:t>
              </a:r>
              <a:r>
                <a:rPr lang="en-US" altLang="zh-CN" dirty="0"/>
                <a:t>=U</a:t>
              </a:r>
            </a:p>
            <a:p>
              <a:pPr>
                <a:spcBef>
                  <a:spcPct val="50000"/>
                </a:spcBef>
              </a:pPr>
              <a:r>
                <a:rPr lang="en-US" altLang="zh-CN" dirty="0" err="1"/>
                <a:t>T</a:t>
              </a:r>
              <a:r>
                <a:rPr lang="en-US" altLang="zh-CN" baseline="-25000" dirty="0" err="1"/>
                <a:t>diss</a:t>
              </a:r>
              <a:r>
                <a:rPr lang="en-US" altLang="zh-CN" dirty="0"/>
                <a:t>=1.25T</a:t>
              </a:r>
              <a:r>
                <a:rPr lang="en-US" altLang="zh-CN" baseline="-25000" dirty="0"/>
                <a:t>c</a:t>
              </a:r>
              <a:r>
                <a:rPr lang="en-US" altLang="zh-CN" dirty="0"/>
                <a:t>  V=F</a:t>
              </a: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755650" y="5766617"/>
              <a:ext cx="11461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dirty="0" err="1"/>
                <a:t>Z(T</a:t>
              </a:r>
              <a:r>
                <a:rPr lang="en-US" altLang="zh-CN" baseline="-25000" dirty="0" err="1"/>
                <a:t>diss</a:t>
              </a:r>
              <a:r>
                <a:rPr lang="en-US" altLang="zh-CN" dirty="0"/>
                <a:t>)=0</a:t>
              </a:r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2452806" y="5676614"/>
              <a:ext cx="304800" cy="609600"/>
            </a:xfrm>
            <a:prstGeom prst="leftBrace">
              <a:avLst>
                <a:gd name="adj1" fmla="val 19018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04800" y="16002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in vacuum: </a:t>
            </a:r>
            <a:endParaRPr lang="zh-CN" altLang="en-US" sz="24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304800" y="44958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altLang="zh-CN" sz="2400" dirty="0" smtClean="0"/>
              <a:t>  </a:t>
            </a:r>
            <a:r>
              <a:rPr lang="en-US" altLang="zh-CN" sz="2400" dirty="0" smtClean="0">
                <a:solidFill>
                  <a:srgbClr val="FF0000"/>
                </a:solidFill>
              </a:rPr>
              <a:t>Z</a:t>
            </a:r>
            <a:r>
              <a:rPr lang="en-US" altLang="zh-CN" sz="2400" dirty="0">
                <a:solidFill>
                  <a:srgbClr val="FF0000"/>
                </a:solidFill>
              </a:rPr>
              <a:t>(T</a:t>
            </a:r>
            <a:r>
              <a:rPr lang="en-US" altLang="zh-CN" sz="2400" dirty="0" smtClean="0">
                <a:solidFill>
                  <a:srgbClr val="FF0000"/>
                </a:solidFill>
              </a:rPr>
              <a:t>) </a:t>
            </a:r>
            <a:r>
              <a:rPr lang="en-US" altLang="zh-CN" sz="2400" dirty="0" smtClean="0"/>
              <a:t>is determined by requiring the</a:t>
            </a:r>
          </a:p>
          <a:p>
            <a:r>
              <a:rPr lang="en-US" altLang="zh-CN" sz="2400" dirty="0" smtClean="0"/>
              <a:t>    resulting </a:t>
            </a:r>
            <a:r>
              <a:rPr lang="en-US" altLang="zh-CN" sz="2400" dirty="0" err="1" smtClean="0"/>
              <a:t>correlator</a:t>
            </a:r>
            <a:r>
              <a:rPr lang="en-US" altLang="zh-CN" sz="2400" dirty="0" smtClean="0"/>
              <a:t> ratio consistent</a:t>
            </a:r>
          </a:p>
          <a:p>
            <a:r>
              <a:rPr lang="en-US" altLang="zh-CN" sz="2400" dirty="0" smtClean="0"/>
              <a:t>    with </a:t>
            </a:r>
            <a:r>
              <a:rPr lang="en-US" altLang="zh-CN" sz="2400" dirty="0" err="1" smtClean="0"/>
              <a:t>lQCD</a:t>
            </a:r>
            <a:r>
              <a:rPr lang="en-US" altLang="zh-CN" sz="2400" dirty="0" smtClean="0"/>
              <a:t> results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/>
              <a:t>   </a:t>
            </a:r>
            <a:endParaRPr lang="en-US" altLang="zh-CN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562600" y="4648200"/>
            <a:ext cx="2895600" cy="2019770"/>
            <a:chOff x="5410200" y="4724400"/>
            <a:chExt cx="2895600" cy="2019770"/>
          </a:xfrm>
        </p:grpSpPr>
        <p:pic>
          <p:nvPicPr>
            <p:cNvPr id="118803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10200" y="4724400"/>
              <a:ext cx="2895600" cy="201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tangle 36"/>
            <p:cNvSpPr/>
            <p:nvPr/>
          </p:nvSpPr>
          <p:spPr>
            <a:xfrm>
              <a:off x="7467600" y="5638800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T</a:t>
              </a:r>
              <a:r>
                <a:rPr lang="en-US" altLang="zh-CN" baseline="-25000" dirty="0" err="1" smtClean="0"/>
                <a:t>diss</a:t>
              </a:r>
              <a:endParaRPr lang="en-US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248400" y="56388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diss</a:t>
            </a:r>
            <a:endParaRPr lang="en-US" dirty="0"/>
          </a:p>
        </p:txBody>
      </p:sp>
      <p:sp>
        <p:nvSpPr>
          <p:cNvPr id="71" name="Freeform 70"/>
          <p:cNvSpPr/>
          <p:nvPr/>
        </p:nvSpPr>
        <p:spPr>
          <a:xfrm>
            <a:off x="879257" y="3658324"/>
            <a:ext cx="1595688" cy="445078"/>
          </a:xfrm>
          <a:custGeom>
            <a:avLst/>
            <a:gdLst>
              <a:gd name="connsiteX0" fmla="*/ 1595688 w 1595688"/>
              <a:gd name="connsiteY0" fmla="*/ 0 h 445078"/>
              <a:gd name="connsiteX1" fmla="*/ 1595688 w 1595688"/>
              <a:gd name="connsiteY1" fmla="*/ 238822 h 445078"/>
              <a:gd name="connsiteX2" fmla="*/ 0 w 1595688"/>
              <a:gd name="connsiteY2" fmla="*/ 238822 h 445078"/>
              <a:gd name="connsiteX3" fmla="*/ 0 w 1595688"/>
              <a:gd name="connsiteY3" fmla="*/ 445078 h 44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688" h="445078">
                <a:moveTo>
                  <a:pt x="1595688" y="0"/>
                </a:moveTo>
                <a:lnTo>
                  <a:pt x="1595688" y="238822"/>
                </a:lnTo>
                <a:lnTo>
                  <a:pt x="0" y="238822"/>
                </a:lnTo>
                <a:lnTo>
                  <a:pt x="0" y="445078"/>
                </a:lnTo>
              </a:path>
            </a:pathLst>
          </a:cu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3962400" y="870978"/>
            <a:ext cx="3810214" cy="1127685"/>
            <a:chOff x="4191000" y="5105400"/>
            <a:chExt cx="3810214" cy="1127685"/>
          </a:xfrm>
        </p:grpSpPr>
        <p:pic>
          <p:nvPicPr>
            <p:cNvPr id="95" name="Picture 94" descr="Untitl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1000" y="5105400"/>
              <a:ext cx="3419628" cy="1127685"/>
            </a:xfrm>
            <a:prstGeom prst="rect">
              <a:avLst/>
            </a:prstGeom>
          </p:spPr>
        </p:pic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4272594" y="5646218"/>
              <a:ext cx="419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 flipH="1">
              <a:off x="4834476" y="5646218"/>
              <a:ext cx="3665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 Box 30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/>
                <a:t>width</a:t>
              </a:r>
              <a:r>
                <a:rPr lang="en-US" altLang="zh-CN" sz="1400" dirty="0" smtClean="0"/>
                <a:t> </a:t>
              </a:r>
              <a:r>
                <a:rPr lang="en-US" altLang="zh-CN" sz="1400" dirty="0" err="1" smtClean="0"/>
                <a:t>Γ</a:t>
              </a:r>
              <a:r>
                <a:rPr lang="el-GR" altLang="zh-CN" sz="1400" baseline="-25000" dirty="0" smtClean="0">
                  <a:ea typeface="Arial Unicode MS" charset="0"/>
                  <a:cs typeface="Arial" charset="0"/>
                  <a:sym typeface="Symbol" charset="2"/>
                </a:rPr>
                <a:t>Ψ</a:t>
              </a:r>
              <a:endParaRPr lang="en-US" altLang="zh-CN" sz="1400" dirty="0">
                <a:ea typeface="Arial Unicode MS" charset="0"/>
                <a:cs typeface="Arial" charset="0"/>
                <a:sym typeface="Symbol" charset="2"/>
              </a:endParaRPr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>
              <a:off x="5638800" y="5562600"/>
              <a:ext cx="0" cy="540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3"/>
            <p:cNvSpPr>
              <a:spLocks noChangeShapeType="1"/>
            </p:cNvSpPr>
            <p:nvPr/>
          </p:nvSpPr>
          <p:spPr bwMode="auto">
            <a:xfrm flipH="1">
              <a:off x="5638800" y="5638800"/>
              <a:ext cx="524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Text Box 34"/>
            <p:cNvSpPr txBox="1">
              <a:spLocks noChangeArrowheads="1"/>
            </p:cNvSpPr>
            <p:nvPr/>
          </p:nvSpPr>
          <p:spPr bwMode="auto">
            <a:xfrm>
              <a:off x="6172414" y="5464689"/>
              <a:ext cx="1828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/>
                <a:t>threshold 2m</a:t>
              </a:r>
              <a:r>
                <a:rPr lang="en-US" altLang="zh-CN" sz="1600" baseline="-25000" dirty="0"/>
                <a:t>c</a:t>
              </a:r>
              <a:r>
                <a:rPr lang="en-US" altLang="zh-CN" sz="1600" dirty="0" smtClean="0"/>
                <a:t>*</a:t>
              </a:r>
              <a:endParaRPr lang="en-US" altLang="zh-CN" sz="1600" dirty="0"/>
            </a:p>
          </p:txBody>
        </p:sp>
        <p:sp>
          <p:nvSpPr>
            <p:cNvPr id="102" name="Line 24"/>
            <p:cNvSpPr>
              <a:spLocks noChangeShapeType="1"/>
            </p:cNvSpPr>
            <p:nvPr/>
          </p:nvSpPr>
          <p:spPr bwMode="auto">
            <a:xfrm>
              <a:off x="4765355" y="5242391"/>
              <a:ext cx="0" cy="8901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26"/>
            <p:cNvSpPr txBox="1">
              <a:spLocks noChangeArrowheads="1"/>
            </p:cNvSpPr>
            <p:nvPr/>
          </p:nvSpPr>
          <p:spPr bwMode="auto">
            <a:xfrm flipH="1">
              <a:off x="5257800" y="5138177"/>
              <a:ext cx="1642693" cy="33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/>
                <a:t>pole mass </a:t>
              </a:r>
              <a:r>
                <a:rPr lang="en-US" altLang="zh-CN" sz="1600" dirty="0" err="1" smtClean="0"/>
                <a:t>m</a:t>
              </a:r>
              <a:r>
                <a:rPr lang="el-GR" altLang="zh-CN" sz="1600" baseline="-25000" dirty="0" smtClean="0">
                  <a:ea typeface="Arial Unicode MS" charset="0"/>
                  <a:cs typeface="Arial" charset="0"/>
                </a:rPr>
                <a:t>Ψ</a:t>
              </a:r>
              <a:r>
                <a:rPr lang="en-US" altLang="zh-CN" sz="1600" dirty="0" smtClean="0">
                  <a:ea typeface="Arial Unicode MS" charset="0"/>
                  <a:cs typeface="Arial" charset="0"/>
                </a:rPr>
                <a:t> </a:t>
              </a:r>
              <a:endParaRPr lang="en-US" altLang="zh-CN" sz="1600" dirty="0">
                <a:ea typeface="Arial Unicode MS" charset="0"/>
                <a:cs typeface="Arial" charset="0"/>
              </a:endParaRPr>
            </a:p>
          </p:txBody>
        </p:sp>
        <p:sp>
          <p:nvSpPr>
            <p:cNvPr id="104" name="Line 36"/>
            <p:cNvSpPr>
              <a:spLocks noChangeShapeType="1"/>
            </p:cNvSpPr>
            <p:nvPr/>
          </p:nvSpPr>
          <p:spPr bwMode="auto">
            <a:xfrm flipH="1" flipV="1">
              <a:off x="4800600" y="5334000"/>
              <a:ext cx="490838" cy="2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rot="5400000">
            <a:off x="6210300" y="6210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7620000" y="6172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u="sng"/>
              <a:t>Correlators and Spectral Functions</a:t>
            </a:r>
            <a:endParaRPr lang="zh-CN" altLang="en-US" sz="4000" u="sng"/>
          </a:p>
        </p:txBody>
      </p:sp>
      <p:sp>
        <p:nvSpPr>
          <p:cNvPr id="119811" name="Line 19"/>
          <p:cNvSpPr>
            <a:spLocks noChangeShapeType="1"/>
          </p:cNvSpPr>
          <p:nvPr/>
        </p:nvSpPr>
        <p:spPr bwMode="auto">
          <a:xfrm>
            <a:off x="4643438" y="1628775"/>
            <a:ext cx="0" cy="4248150"/>
          </a:xfrm>
          <a:prstGeom prst="line">
            <a:avLst/>
          </a:prstGeom>
          <a:noFill/>
          <a:ln w="508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95288" y="6237288"/>
            <a:ext cx="8497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 dirty="0"/>
              <a:t>   </a:t>
            </a:r>
            <a:r>
              <a:rPr lang="en-US" altLang="zh-CN" sz="2000" dirty="0" smtClean="0"/>
              <a:t> </a:t>
            </a:r>
            <a:r>
              <a:rPr lang="en-US" altLang="zh-CN" sz="2400" dirty="0"/>
              <a:t>o</a:t>
            </a:r>
            <a:r>
              <a:rPr lang="en-US" altLang="zh-CN" sz="2400" dirty="0" smtClean="0"/>
              <a:t>btained </a:t>
            </a:r>
            <a:r>
              <a:rPr lang="en-US" altLang="zh-CN" sz="2400" dirty="0" err="1" smtClean="0"/>
              <a:t>correlator</a:t>
            </a:r>
            <a:r>
              <a:rPr lang="en-US" altLang="zh-CN" sz="2400" dirty="0" smtClean="0"/>
              <a:t> ratios are </a:t>
            </a:r>
            <a:r>
              <a:rPr lang="en-US" altLang="zh-CN" sz="2400" dirty="0"/>
              <a:t>compatible with </a:t>
            </a:r>
            <a:r>
              <a:rPr lang="en-US" altLang="zh-CN" sz="2400" dirty="0" err="1" smtClean="0"/>
              <a:t>lQCD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results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30972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860800"/>
            <a:ext cx="30956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700213"/>
            <a:ext cx="31686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883025"/>
            <a:ext cx="30241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1692275" y="1125538"/>
            <a:ext cx="586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 </a:t>
            </a:r>
            <a:r>
              <a:rPr lang="en-US" altLang="zh-CN" sz="2400"/>
              <a:t>weak binding                      strong binding</a:t>
            </a:r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38400" y="1916112"/>
            <a:ext cx="4076700" cy="1544638"/>
            <a:chOff x="2438400" y="1916112"/>
            <a:chExt cx="4076700" cy="1544638"/>
          </a:xfrm>
        </p:grpSpPr>
        <p:pic>
          <p:nvPicPr>
            <p:cNvPr id="119819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55875" y="1916112"/>
              <a:ext cx="3959225" cy="1512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438400" y="3124200"/>
              <a:ext cx="2376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chemeClr val="hlink"/>
                  </a:solidFill>
                </a:rPr>
                <a:t>[</a:t>
              </a:r>
              <a:r>
                <a:rPr lang="en-US" altLang="zh-CN" sz="1600" dirty="0" err="1" smtClean="0">
                  <a:solidFill>
                    <a:schemeClr val="hlink"/>
                  </a:solidFill>
                </a:rPr>
                <a:t>Petreczky</a:t>
              </a:r>
              <a:r>
                <a:rPr lang="en-US" altLang="zh-CN" sz="1600" dirty="0" smtClean="0">
                  <a:solidFill>
                    <a:schemeClr val="hlink"/>
                  </a:solidFill>
                </a:rPr>
                <a:t> et al. ‘07]</a:t>
              </a:r>
              <a:endParaRPr lang="en-US" altLang="zh-CN" sz="1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Link between Lattice QCD and Exp. Data</a:t>
            </a:r>
            <a:endParaRPr lang="en-US" altLang="zh-CN" u="sng" dirty="0"/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Kinetic equations</a:t>
            </a: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1793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diss.&amp; reg. rates</a:t>
            </a: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6659563" y="1412875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Initial conditions</a:t>
            </a:r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Experimental observables</a:t>
            </a:r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2627313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correlator</a:t>
            </a:r>
            <a:endParaRPr lang="en-US" altLang="zh-CN" sz="2000" dirty="0"/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 rot="10800000"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2195513" y="1557338"/>
            <a:ext cx="361950" cy="4318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     a set of dissociation and regeneration rates fully compatible with </a:t>
            </a:r>
            <a:r>
              <a:rPr lang="en-US" dirty="0" err="1" smtClean="0"/>
              <a:t>lQCD</a:t>
            </a:r>
            <a:r>
              <a:rPr lang="en-US" dirty="0" smtClean="0"/>
              <a:t> has been obtained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724400" y="1219200"/>
            <a:ext cx="1676400" cy="1295400"/>
          </a:xfrm>
          <a:prstGeom prst="wedgeRoundRectCallout">
            <a:avLst>
              <a:gd name="adj1" fmla="val 62728"/>
              <a:gd name="adj2" fmla="val -195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shadowing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nuclear absorption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Cronin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Kinetic equations</a:t>
            </a:r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1793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diss.&amp; reg. rates</a:t>
            </a: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6659563" y="1412875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Initial conditions</a:t>
            </a: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Experimental observables</a:t>
            </a:r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2627313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correlator</a:t>
            </a:r>
            <a:endParaRPr lang="en-US" altLang="zh-CN" sz="2000" dirty="0"/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 rot="10800000"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4" name="AutoShape 18"/>
          <p:cNvSpPr>
            <a:spLocks noChangeArrowheads="1"/>
          </p:cNvSpPr>
          <p:nvPr/>
        </p:nvSpPr>
        <p:spPr bwMode="auto">
          <a:xfrm>
            <a:off x="2195513" y="1557338"/>
            <a:ext cx="361950" cy="4318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52400" y="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 between Lattice QCD and Exp. Data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u="sng" dirty="0"/>
              <a:t>Compare to data from SPS NA50</a:t>
            </a:r>
          </a:p>
        </p:txBody>
      </p:sp>
      <p:sp>
        <p:nvSpPr>
          <p:cNvPr id="10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>
                <a:ea typeface="Arial Unicode MS" charset="0"/>
                <a:cs typeface="Arial" charset="0"/>
              </a:rPr>
              <a:t>               weak </a:t>
            </a:r>
            <a:r>
              <a:rPr lang="en-US" altLang="zh-CN" sz="2800" dirty="0" smtClean="0">
                <a:ea typeface="Arial Unicode MS" charset="0"/>
                <a:cs typeface="Arial" charset="0"/>
              </a:rPr>
              <a:t>binding (V=F)                  </a:t>
            </a:r>
            <a:r>
              <a:rPr lang="en-US" altLang="zh-CN" sz="2800" dirty="0">
                <a:ea typeface="Arial Unicode MS" charset="0"/>
                <a:cs typeface="Arial" charset="0"/>
              </a:rPr>
              <a:t>strong binding</a:t>
            </a:r>
            <a:r>
              <a:rPr lang="en-US" altLang="zh-CN" sz="2800" baseline="-250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800" dirty="0" smtClean="0">
                <a:ea typeface="Arial Unicode MS" charset="0"/>
                <a:cs typeface="Arial" charset="0"/>
              </a:rPr>
              <a:t>(V=U)</a:t>
            </a:r>
            <a:endParaRPr lang="el-GR" altLang="zh-CN" sz="2800" dirty="0" smtClean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sz="2800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dirty="0">
              <a:ea typeface="Arial Unicode MS" charset="0"/>
              <a:cs typeface="Arial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 rot="10800000">
            <a:off x="0" y="1628775"/>
            <a:ext cx="45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incl. J/psi yield</a:t>
            </a:r>
            <a:endParaRPr lang="el-GR" altLang="zh-CN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 rot="10800000">
            <a:off x="0" y="4076700"/>
            <a:ext cx="4587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trans. momentum</a:t>
            </a:r>
            <a:endParaRPr lang="el-GR" altLang="zh-CN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572000" y="1752600"/>
            <a:ext cx="0" cy="4249737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68313" y="61658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/>
              <a:t>    </a:t>
            </a:r>
            <a:r>
              <a:rPr lang="en-US" altLang="zh-CN" sz="2400" dirty="0" smtClean="0"/>
              <a:t> primordial </a:t>
            </a:r>
            <a:r>
              <a:rPr lang="en-US" altLang="zh-CN" sz="2400" dirty="0"/>
              <a:t>production dominates in strong binding </a:t>
            </a:r>
            <a:r>
              <a:rPr lang="en-US" altLang="zh-CN" sz="2400" dirty="0" smtClean="0"/>
              <a:t>scenario</a:t>
            </a:r>
            <a:endParaRPr lang="en-US" altLang="zh-CN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3252512" cy="2362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30777"/>
            <a:ext cx="3276600" cy="2348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10000"/>
            <a:ext cx="3189899" cy="2362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810000"/>
            <a:ext cx="3276600" cy="239774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lang="en-US" altLang="zh-CN" u="sng" dirty="0"/>
              <a:t>J/</a:t>
            </a:r>
            <a:r>
              <a:rPr lang="el-GR" altLang="zh-CN" u="sng" dirty="0">
                <a:ea typeface="Arial Unicode MS" charset="0"/>
                <a:cs typeface="Arial" charset="0"/>
              </a:rPr>
              <a:t>Ψ</a:t>
            </a:r>
            <a:r>
              <a:rPr lang="en-US" altLang="zh-CN" u="sng" dirty="0">
                <a:ea typeface="Arial Unicode MS" charset="0"/>
                <a:cs typeface="Arial" charset="0"/>
              </a:rPr>
              <a:t> yield and &lt;p</a:t>
            </a:r>
            <a:r>
              <a:rPr lang="en-US" altLang="zh-CN" baseline="-25000" dirty="0">
                <a:ea typeface="Arial Unicode MS" charset="0"/>
                <a:cs typeface="Arial" charset="0"/>
              </a:rPr>
              <a:t>t</a:t>
            </a:r>
            <a:r>
              <a:rPr lang="en-US" altLang="zh-CN" u="sng" baseline="30000" dirty="0">
                <a:ea typeface="Arial Unicode MS" charset="0"/>
                <a:cs typeface="Arial" charset="0"/>
              </a:rPr>
              <a:t>2</a:t>
            </a:r>
            <a:r>
              <a:rPr lang="en-US" altLang="zh-CN" u="sng" dirty="0">
                <a:ea typeface="Arial Unicode MS" charset="0"/>
                <a:cs typeface="Arial" charset="0"/>
              </a:rPr>
              <a:t>&gt; at </a:t>
            </a:r>
            <a:r>
              <a:rPr lang="en-US" altLang="zh-CN" u="sng" dirty="0"/>
              <a:t>RHIC mid-</a:t>
            </a:r>
            <a:r>
              <a:rPr lang="en-US" altLang="zh-CN" u="sng" dirty="0" err="1"/>
              <a:t>y</a:t>
            </a:r>
            <a:endParaRPr lang="en-US" altLang="zh-CN" u="sng" dirty="0"/>
          </a:p>
        </p:txBody>
      </p:sp>
      <p:sp>
        <p:nvSpPr>
          <p:cNvPr id="11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dirty="0">
                <a:ea typeface="Arial Unicode MS" charset="0"/>
                <a:cs typeface="Arial" charset="0"/>
              </a:rPr>
              <a:t>                 weak binding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(V=F)                          </a:t>
            </a:r>
            <a:r>
              <a:rPr lang="en-US" altLang="zh-CN" sz="2400" dirty="0">
                <a:ea typeface="Arial Unicode MS" charset="0"/>
                <a:cs typeface="Arial" charset="0"/>
              </a:rPr>
              <a:t>strong binding</a:t>
            </a:r>
            <a:r>
              <a:rPr lang="en-US" altLang="zh-CN" baseline="-250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(V=U)</a:t>
            </a:r>
            <a:endParaRPr lang="el-GR" altLang="zh-CN" sz="2400" dirty="0" smtClean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ea typeface="Arial Unicode MS" charset="0"/>
                <a:cs typeface="Arial" charset="0"/>
              </a:rPr>
              <a:t>   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larger </a:t>
            </a:r>
            <a:r>
              <a:rPr lang="en-US" altLang="zh-CN" sz="2400" dirty="0">
                <a:ea typeface="Arial Unicode MS" charset="0"/>
                <a:cs typeface="Arial" charset="0"/>
              </a:rPr>
              <a:t>fraction for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regenerated </a:t>
            </a:r>
            <a:r>
              <a:rPr lang="el-GR" altLang="zh-CN" sz="2400" dirty="0" smtClean="0">
                <a:ea typeface="Arial Unicode MS" charset="0"/>
                <a:cs typeface="Arial" charset="0"/>
              </a:rPr>
              <a:t>Ψ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>
                <a:ea typeface="Arial Unicode MS" charset="0"/>
                <a:cs typeface="Arial" charset="0"/>
              </a:rPr>
              <a:t>in weak binding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scenario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altLang="zh-CN" sz="2400" dirty="0" smtClean="0">
                <a:solidFill>
                  <a:srgbClr val="CC0099"/>
                </a:solidFill>
                <a:ea typeface="Arial Unicode MS" charset="0"/>
                <a:cs typeface="Arial" charset="0"/>
              </a:rPr>
              <a:t>     strong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>
                <a:ea typeface="Arial Unicode MS" charset="0"/>
                <a:cs typeface="Arial" charset="0"/>
              </a:rPr>
              <a:t>binding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scenario tends </a:t>
            </a:r>
            <a:r>
              <a:rPr lang="en-US" altLang="zh-CN" sz="2400" dirty="0">
                <a:ea typeface="Arial Unicode MS" charset="0"/>
                <a:cs typeface="Arial" charset="0"/>
              </a:rPr>
              <a:t>to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better reproduce </a:t>
            </a:r>
            <a:r>
              <a:rPr lang="en-US" altLang="zh-CN" sz="2400" dirty="0">
                <a:ea typeface="Arial Unicode MS" charset="0"/>
                <a:cs typeface="Arial" charset="0"/>
              </a:rPr>
              <a:t>&lt;p</a:t>
            </a:r>
            <a:r>
              <a:rPr lang="en-US" altLang="zh-CN" sz="2400" baseline="-25000" dirty="0">
                <a:ea typeface="Arial Unicode MS" charset="0"/>
                <a:cs typeface="Arial" charset="0"/>
              </a:rPr>
              <a:t>t</a:t>
            </a:r>
            <a:r>
              <a:rPr lang="en-US" altLang="zh-CN" sz="2400" baseline="30000" dirty="0">
                <a:ea typeface="Arial Unicode MS" charset="0"/>
                <a:cs typeface="Arial" charset="0"/>
              </a:rPr>
              <a:t>2</a:t>
            </a:r>
            <a:r>
              <a:rPr lang="en-US" altLang="zh-CN" sz="2400" dirty="0">
                <a:ea typeface="Arial Unicode MS" charset="0"/>
                <a:cs typeface="Arial" charset="0"/>
              </a:rPr>
              <a:t>&gt; data</a:t>
            </a:r>
            <a:r>
              <a:rPr lang="en-US" altLang="zh-CN" dirty="0">
                <a:ea typeface="Arial Unicode MS" charset="0"/>
                <a:cs typeface="Arial" charset="0"/>
              </a:rPr>
              <a:t> </a:t>
            </a:r>
            <a:endParaRPr lang="el-GR" altLang="zh-CN" dirty="0">
              <a:ea typeface="Arial Unicode MS" charset="0"/>
              <a:cs typeface="Arial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 rot="10800000">
            <a:off x="0" y="1412875"/>
            <a:ext cx="45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incl. J/psi yield</a:t>
            </a:r>
            <a:endParaRPr lang="el-GR" altLang="zh-CN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 rot="10800000">
            <a:off x="0" y="3429000"/>
            <a:ext cx="4587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trans. momentum</a:t>
            </a:r>
            <a:endParaRPr lang="el-GR" altLang="zh-CN" dirty="0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572000" y="1268413"/>
            <a:ext cx="0" cy="4248150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838200" y="6400800"/>
            <a:ext cx="522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>
                <a:solidFill>
                  <a:schemeClr val="hlink"/>
                </a:solidFill>
              </a:rPr>
              <a:t>See also [</a:t>
            </a:r>
            <a:r>
              <a:rPr lang="en-US" altLang="zh-CN" sz="1600" dirty="0" err="1">
                <a:solidFill>
                  <a:schemeClr val="hlink"/>
                </a:solidFill>
              </a:rPr>
              <a:t>Thews</a:t>
            </a:r>
            <a:r>
              <a:rPr lang="en-US" altLang="zh-CN" sz="1600" dirty="0">
                <a:solidFill>
                  <a:schemeClr val="hlink"/>
                </a:solidFill>
              </a:rPr>
              <a:t> ‘05],[Yan et al. ‘06],[Andronic et al. ‘07]</a:t>
            </a:r>
            <a:endParaRPr lang="el-GR" altLang="zh-CN" sz="1600" dirty="0">
              <a:solidFill>
                <a:schemeClr val="hlin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2921390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95400"/>
            <a:ext cx="2930407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t="1564"/>
          <a:stretch>
            <a:fillRect/>
          </a:stretch>
        </p:blipFill>
        <p:spPr>
          <a:xfrm>
            <a:off x="5022868" y="3244335"/>
            <a:ext cx="2955574" cy="217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 t="1558"/>
          <a:stretch>
            <a:fillRect/>
          </a:stretch>
        </p:blipFill>
        <p:spPr>
          <a:xfrm>
            <a:off x="990600" y="3234958"/>
            <a:ext cx="3015126" cy="2160256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u="sng" dirty="0"/>
              <a:t>Outline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7497"/>
            <a:ext cx="8915400" cy="4640903"/>
          </a:xfrm>
        </p:spPr>
        <p:txBody>
          <a:bodyPr>
            <a:normAutofit/>
          </a:bodyPr>
          <a:lstStyle/>
          <a:p>
            <a:pPr marL="609600" indent="-609600">
              <a:buFont typeface="Wingdings" charset="2"/>
              <a:buChar char="§"/>
            </a:pPr>
            <a:r>
              <a:rPr lang="en-US" altLang="zh-CN" sz="2800" dirty="0" smtClean="0">
                <a:ea typeface="Arial Unicode MS" charset="0"/>
                <a:cs typeface="Arial" charset="0"/>
              </a:rPr>
              <a:t>charmonium transport approach</a:t>
            </a:r>
          </a:p>
          <a:p>
            <a:pPr marL="1009650" lvl="1" indent="-609600">
              <a:buFont typeface="Arial"/>
              <a:buChar char="•"/>
            </a:pPr>
            <a:r>
              <a:rPr lang="en-US" altLang="zh-CN" sz="2400" dirty="0" smtClean="0">
                <a:ea typeface="Arial Unicode MS" charset="0"/>
                <a:cs typeface="Arial Unicode MS" charset="0"/>
              </a:rPr>
              <a:t>charmonium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equilibrium properties from lattice QCD</a:t>
            </a:r>
          </a:p>
          <a:p>
            <a:pPr marL="1009650" lvl="1" indent="-609600">
              <a:buFont typeface="Arial"/>
              <a:buChar char="•"/>
            </a:pPr>
            <a:r>
              <a:rPr lang="en-US" altLang="zh-CN" sz="2400" dirty="0" smtClean="0">
                <a:ea typeface="Arial Unicode MS" charset="0"/>
                <a:cs typeface="Arial" charset="0"/>
              </a:rPr>
              <a:t>J/ψ phenomenology in heavy-ion collisions</a:t>
            </a:r>
          </a:p>
          <a:p>
            <a:pPr marL="609600" indent="-609600" eaLnBrk="1" hangingPunct="1">
              <a:buFontTx/>
              <a:buNone/>
            </a:pPr>
            <a:endParaRPr lang="en-US" altLang="zh-CN" sz="2800" dirty="0" smtClean="0">
              <a:ea typeface="Arial Unicode MS" charset="0"/>
              <a:cs typeface="Arial Unicode MS" charset="0"/>
            </a:endParaRPr>
          </a:p>
          <a:p>
            <a:pPr marL="609600" indent="-609600">
              <a:buFont typeface="Wingdings" charset="2"/>
              <a:buChar char="§"/>
            </a:pPr>
            <a:r>
              <a:rPr lang="en-US" altLang="zh-CN" sz="2800" dirty="0" smtClean="0">
                <a:ea typeface="Arial Unicode MS" charset="0"/>
                <a:cs typeface="Arial Unicode MS" charset="0"/>
              </a:rPr>
              <a:t>explicit calculation of </a:t>
            </a:r>
            <a:r>
              <a:rPr lang="en-US" altLang="zh-CN" sz="2800" dirty="0" smtClean="0">
                <a:latin typeface="Arial Unicode MS" charset="0"/>
                <a:ea typeface="Arial Unicode MS" charset="0"/>
                <a:cs typeface="Arial Unicode MS" charset="0"/>
              </a:rPr>
              <a:t>charmonium </a:t>
            </a:r>
            <a:r>
              <a:rPr lang="en-US" altLang="zh-CN" sz="2800" dirty="0" smtClean="0">
                <a:ea typeface="Arial Unicode MS" charset="0"/>
                <a:cs typeface="Arial Unicode MS" charset="0"/>
              </a:rPr>
              <a:t>regeneration rate</a:t>
            </a:r>
          </a:p>
          <a:p>
            <a:pPr marL="1009650" lvl="1" indent="-609600">
              <a:buFont typeface="Arial"/>
              <a:buChar char="•"/>
            </a:pPr>
            <a:r>
              <a:rPr lang="en-US" altLang="zh-CN" sz="2400" dirty="0" smtClean="0">
                <a:ea typeface="Arial Unicode MS" charset="0"/>
                <a:cs typeface="Arial Unicode MS" charset="0"/>
              </a:rPr>
              <a:t>3-to-2 to 2-to-2 reduction</a:t>
            </a:r>
          </a:p>
          <a:p>
            <a:pPr marL="1009650" lvl="1" indent="-609600">
              <a:buNone/>
            </a:pPr>
            <a:endParaRPr lang="en-US" altLang="zh-CN" sz="2400" dirty="0" smtClean="0">
              <a:ea typeface="Arial Unicode MS" charset="0"/>
              <a:cs typeface="Arial Unicode MS" charset="0"/>
            </a:endParaRPr>
          </a:p>
          <a:p>
            <a:pPr marL="609600" indent="-609600" eaLnBrk="1" hangingPunct="1">
              <a:buFont typeface="Wingdings" charset="2"/>
              <a:buChar char="§"/>
            </a:pPr>
            <a:r>
              <a:rPr lang="en-US" altLang="zh-CN" sz="2800" dirty="0" smtClean="0">
                <a:ea typeface="Arial Unicode MS" charset="0"/>
                <a:cs typeface="Arial Unicode MS" charset="0"/>
              </a:rPr>
              <a:t>summary </a:t>
            </a:r>
            <a:r>
              <a:rPr lang="en-US" altLang="zh-CN" sz="2800" dirty="0">
                <a:ea typeface="Arial Unicode MS" charset="0"/>
                <a:cs typeface="Arial Unicode MS" charset="0"/>
              </a:rPr>
              <a:t>and outlook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1143000"/>
          </a:xfrm>
        </p:spPr>
        <p:txBody>
          <a:bodyPr/>
          <a:lstStyle/>
          <a:p>
            <a:r>
              <a:rPr lang="en-US" altLang="zh-CN" sz="4000" u="sng" dirty="0" err="1"/>
              <a:t>R</a:t>
            </a:r>
            <a:r>
              <a:rPr lang="en-US" altLang="zh-CN" sz="4000" baseline="-25000" dirty="0" err="1"/>
              <a:t>AA</a:t>
            </a:r>
            <a:r>
              <a:rPr lang="en-US" altLang="zh-CN" sz="4000" u="sng" dirty="0" err="1"/>
              <a:t>(p</a:t>
            </a:r>
            <a:r>
              <a:rPr lang="en-US" altLang="zh-CN" sz="4000" baseline="-25000" dirty="0" err="1"/>
              <a:t>T</a:t>
            </a:r>
            <a:r>
              <a:rPr lang="en-US" altLang="zh-CN" sz="4000" u="sng" dirty="0"/>
              <a:t>)</a:t>
            </a:r>
            <a:r>
              <a:rPr lang="en-US" altLang="zh-CN" sz="4000" u="sng" dirty="0" smtClean="0"/>
              <a:t> and v</a:t>
            </a:r>
            <a:r>
              <a:rPr lang="en-US" altLang="zh-CN" sz="4000" baseline="-25000" dirty="0" smtClean="0"/>
              <a:t>2</a:t>
            </a:r>
            <a:r>
              <a:rPr lang="en-US" altLang="zh-CN" sz="4000" u="sng" dirty="0" smtClean="0"/>
              <a:t>(p</a:t>
            </a:r>
            <a:r>
              <a:rPr lang="en-US" altLang="zh-CN" sz="4000" baseline="-25000" dirty="0" smtClean="0"/>
              <a:t>T</a:t>
            </a:r>
            <a:r>
              <a:rPr lang="en-US" altLang="zh-CN" sz="4000" u="sng" dirty="0" smtClean="0"/>
              <a:t>) at </a:t>
            </a:r>
            <a:r>
              <a:rPr lang="en-US" altLang="zh-CN" sz="4000" u="sng" dirty="0"/>
              <a:t>RHIC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79388" y="4508500"/>
            <a:ext cx="89646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primordial </a:t>
            </a:r>
            <a:r>
              <a:rPr lang="en-US" altLang="zh-CN" sz="2400" dirty="0"/>
              <a:t>component dominates at high p</a:t>
            </a:r>
            <a:r>
              <a:rPr lang="en-US" altLang="zh-CN" sz="2400" baseline="-25000" dirty="0"/>
              <a:t>t </a:t>
            </a:r>
            <a:r>
              <a:rPr lang="en-US" altLang="zh-CN" sz="2400" dirty="0"/>
              <a:t>(&gt;5GeV)</a:t>
            </a:r>
            <a:endParaRPr lang="en-US" altLang="zh-CN" sz="2400" baseline="-25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aseline="-25000" dirty="0"/>
              <a:t>  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ignificant </a:t>
            </a:r>
            <a:r>
              <a:rPr lang="en-US" altLang="zh-CN" sz="2400" dirty="0"/>
              <a:t>regeneration component at low p</a:t>
            </a:r>
            <a:r>
              <a:rPr lang="en-US" altLang="zh-CN" sz="2400" baseline="-25000" dirty="0"/>
              <a:t>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aseline="-25000" dirty="0"/>
              <a:t>  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/>
              <a:t>f</a:t>
            </a:r>
            <a:r>
              <a:rPr lang="en-US" altLang="zh-CN" sz="2400" dirty="0" smtClean="0"/>
              <a:t>ormation </a:t>
            </a:r>
            <a:r>
              <a:rPr lang="en-US" altLang="zh-CN" sz="2400" dirty="0"/>
              <a:t>time effect and B-</a:t>
            </a:r>
            <a:r>
              <a:rPr lang="en-US" altLang="zh-CN" sz="2400" dirty="0" err="1"/>
              <a:t>feeddown</a:t>
            </a:r>
            <a:r>
              <a:rPr lang="en-US" altLang="zh-CN" sz="2400" dirty="0"/>
              <a:t> enhance high p</a:t>
            </a:r>
            <a:r>
              <a:rPr lang="en-US" altLang="zh-CN" sz="2400" baseline="-25000" dirty="0"/>
              <a:t>t</a:t>
            </a:r>
            <a:r>
              <a:rPr lang="en-US" altLang="zh-CN" sz="2400" dirty="0"/>
              <a:t> J/</a:t>
            </a:r>
            <a:r>
              <a:rPr lang="el-GR" altLang="zh-CN" sz="2400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endParaRPr lang="el-GR" altLang="zh-CN" sz="2400" baseline="-250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 smtClean="0"/>
              <a:t>  small v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(p</a:t>
            </a:r>
            <a:r>
              <a:rPr lang="en-US" altLang="zh-CN" sz="2400" baseline="-25000" dirty="0" smtClean="0"/>
              <a:t>T</a:t>
            </a:r>
            <a:r>
              <a:rPr lang="en-US" altLang="zh-CN" sz="2400" dirty="0" smtClean="0"/>
              <a:t>) for entire 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T</a:t>
            </a:r>
            <a:r>
              <a:rPr lang="en-US" altLang="zh-CN" sz="2400" dirty="0" smtClean="0"/>
              <a:t> range, reg. component vanishes at high 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T</a:t>
            </a:r>
            <a:endParaRPr lang="en-US" altLang="zh-CN" sz="2400" dirty="0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36550" y="5916613"/>
            <a:ext cx="795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[Gavin and Vogt ‘90, </a:t>
            </a:r>
            <a:r>
              <a:rPr lang="en-US" altLang="zh-CN" sz="1600" dirty="0" err="1">
                <a:solidFill>
                  <a:schemeClr val="hlink"/>
                </a:solidFill>
              </a:rPr>
              <a:t>Blaizot</a:t>
            </a:r>
            <a:r>
              <a:rPr lang="en-US" altLang="zh-CN" sz="1600" dirty="0">
                <a:solidFill>
                  <a:schemeClr val="hlink"/>
                </a:solidFill>
              </a:rPr>
              <a:t> and </a:t>
            </a:r>
            <a:r>
              <a:rPr lang="en-US" altLang="zh-CN" sz="1600" dirty="0" err="1">
                <a:solidFill>
                  <a:schemeClr val="hlink"/>
                </a:solidFill>
              </a:rPr>
              <a:t>Ollitrault</a:t>
            </a:r>
            <a:r>
              <a:rPr lang="en-US" altLang="zh-CN" sz="1600" dirty="0">
                <a:solidFill>
                  <a:schemeClr val="hlink"/>
                </a:solidFill>
              </a:rPr>
              <a:t> ‘88, </a:t>
            </a:r>
            <a:r>
              <a:rPr lang="en-US" altLang="zh-CN" sz="1600" dirty="0" err="1">
                <a:solidFill>
                  <a:schemeClr val="hlink"/>
                </a:solidFill>
              </a:rPr>
              <a:t>Karsch</a:t>
            </a:r>
            <a:r>
              <a:rPr lang="en-US" altLang="zh-CN" sz="1600" dirty="0">
                <a:solidFill>
                  <a:schemeClr val="hlink"/>
                </a:solidFill>
              </a:rPr>
              <a:t> and </a:t>
            </a:r>
            <a:r>
              <a:rPr lang="en-US" altLang="zh-CN" sz="1600" dirty="0" err="1">
                <a:solidFill>
                  <a:schemeClr val="hlink"/>
                </a:solidFill>
              </a:rPr>
              <a:t>Petronzio</a:t>
            </a:r>
            <a:r>
              <a:rPr lang="en-US" altLang="zh-CN" sz="1600" dirty="0">
                <a:solidFill>
                  <a:schemeClr val="hlink"/>
                </a:solidFill>
              </a:rPr>
              <a:t> ‘88]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9906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Arial Unicode MS" charset="0"/>
                <a:cs typeface="Arial" charset="0"/>
              </a:rPr>
              <a:t> weak binding (V=F)                          strong binding</a:t>
            </a:r>
            <a:r>
              <a:rPr lang="en-US" altLang="zh-CN" sz="2400" baseline="-250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(V=U)</a:t>
            </a:r>
            <a:endParaRPr lang="en-US" sz="2400" dirty="0"/>
          </a:p>
        </p:txBody>
      </p:sp>
      <p:pic>
        <p:nvPicPr>
          <p:cNvPr id="11" name="Picture 10" descr="raa_pt_u_m.png"/>
          <p:cNvPicPr>
            <a:picLocks noChangeAspect="1"/>
          </p:cNvPicPr>
          <p:nvPr/>
        </p:nvPicPr>
        <p:blipFill>
          <a:blip r:embed="rId3"/>
          <a:srcRect t="13333" r="8788"/>
          <a:stretch>
            <a:fillRect/>
          </a:stretch>
        </p:blipFill>
        <p:spPr>
          <a:xfrm>
            <a:off x="5003973" y="1555039"/>
            <a:ext cx="3675530" cy="2698644"/>
          </a:xfrm>
          <a:prstGeom prst="rect">
            <a:avLst/>
          </a:prstGeom>
        </p:spPr>
      </p:pic>
      <p:pic>
        <p:nvPicPr>
          <p:cNvPr id="13" name="Picture 12" descr="raa_pt_f_m.png"/>
          <p:cNvPicPr>
            <a:picLocks noChangeAspect="1"/>
          </p:cNvPicPr>
          <p:nvPr/>
        </p:nvPicPr>
        <p:blipFill>
          <a:blip r:embed="rId4"/>
          <a:srcRect t="13333" r="8788"/>
          <a:stretch>
            <a:fillRect/>
          </a:stretch>
        </p:blipFill>
        <p:spPr>
          <a:xfrm>
            <a:off x="685800" y="1550206"/>
            <a:ext cx="3645354" cy="26764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1524000"/>
            <a:ext cx="3733800" cy="2774950"/>
            <a:chOff x="381000" y="1524000"/>
            <a:chExt cx="3733800" cy="27749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rcRect t="2593"/>
            <a:stretch>
              <a:fillRect/>
            </a:stretch>
          </p:blipFill>
          <p:spPr>
            <a:xfrm>
              <a:off x="457200" y="1524000"/>
              <a:ext cx="3657600" cy="2745185"/>
            </a:xfrm>
            <a:prstGeom prst="rect">
              <a:avLst/>
            </a:prstGeom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81000" y="3962400"/>
              <a:ext cx="190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chemeClr val="hlink"/>
                  </a:solidFill>
                </a:rPr>
                <a:t>[Zhao and Rapp ‘08]</a:t>
              </a:r>
              <a:endParaRPr lang="en-US" altLang="zh-CN" sz="1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zh-CN" u="sng" dirty="0" smtClean="0"/>
              <a:t>J/</a:t>
            </a:r>
            <a:r>
              <a:rPr lang="el-GR" altLang="zh-CN" u="sng" dirty="0" smtClean="0">
                <a:ea typeface="Arial Unicode MS" charset="0"/>
                <a:cs typeface="Arial" charset="0"/>
              </a:rPr>
              <a:t>Ψ</a:t>
            </a:r>
            <a:r>
              <a:rPr lang="en-US" altLang="zh-CN" u="sng" dirty="0" smtClean="0">
                <a:ea typeface="Arial Unicode MS" charset="0"/>
                <a:cs typeface="Arial" charset="0"/>
              </a:rPr>
              <a:t> yield and &lt;p</a:t>
            </a:r>
            <a:r>
              <a:rPr lang="en-US" altLang="zh-CN" baseline="-25000" dirty="0" smtClean="0">
                <a:ea typeface="Arial Unicode MS" charset="0"/>
                <a:cs typeface="Arial" charset="0"/>
              </a:rPr>
              <a:t>t</a:t>
            </a:r>
            <a:r>
              <a:rPr lang="en-US" altLang="zh-CN" u="sng" baseline="30000" dirty="0" smtClean="0">
                <a:ea typeface="Arial Unicode MS" charset="0"/>
                <a:cs typeface="Arial" charset="0"/>
              </a:rPr>
              <a:t>2</a:t>
            </a:r>
            <a:r>
              <a:rPr lang="en-US" altLang="zh-CN" u="sng" dirty="0" smtClean="0">
                <a:ea typeface="Arial Unicode MS" charset="0"/>
                <a:cs typeface="Arial" charset="0"/>
              </a:rPr>
              <a:t>&gt; at </a:t>
            </a:r>
            <a:r>
              <a:rPr lang="en-US" altLang="zh-CN" u="sng" dirty="0" smtClean="0"/>
              <a:t>LHC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1430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Arial Unicode MS" charset="0"/>
                <a:cs typeface="Arial" charset="0"/>
              </a:rPr>
              <a:t> weak binding (V=F)                          strong binding</a:t>
            </a:r>
            <a:r>
              <a:rPr lang="en-US" altLang="zh-CN" sz="2400" baseline="-250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(V=U)</a:t>
            </a:r>
            <a:endParaRPr lang="en-US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388" y="4876800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 smtClean="0"/>
              <a:t>  regeneration component </a:t>
            </a:r>
            <a:r>
              <a:rPr lang="en-US" altLang="zh-CN" sz="2400" dirty="0"/>
              <a:t>dominates</a:t>
            </a:r>
            <a:r>
              <a:rPr lang="en-US" altLang="zh-CN" sz="2400" dirty="0" smtClean="0"/>
              <a:t> except for peripheral collisions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aseline="-25000" dirty="0"/>
              <a:t>  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AA</a:t>
            </a:r>
            <a:r>
              <a:rPr lang="en-US" altLang="zh-CN" sz="2400" dirty="0" smtClean="0"/>
              <a:t>&lt;1 for central collisions (with                 ,                   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 smtClean="0"/>
              <a:t>  assuming no shadowing on </a:t>
            </a:r>
            <a:r>
              <a:rPr lang="en-US" altLang="zh-CN" sz="2400" dirty="0" err="1" smtClean="0"/>
              <a:t>c</a:t>
            </a:r>
            <a:r>
              <a:rPr lang="en-US" altLang="zh-CN" sz="2400" dirty="0" smtClean="0"/>
              <a:t>    (upper limit estimate</a:t>
            </a:r>
            <a:r>
              <a:rPr lang="en-US" altLang="zh-CN" sz="2400" dirty="0" smtClean="0"/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0" y="5334000"/>
          <a:ext cx="1112921" cy="693295"/>
        </p:xfrm>
        <a:graphic>
          <a:graphicData uri="http://schemas.openxmlformats.org/presentationml/2006/ole">
            <p:oleObj spid="_x0000_s66562" name="Equation" r:id="rId3" imgW="774700" imgH="48260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847638" y="5289111"/>
          <a:ext cx="1184275" cy="730250"/>
        </p:xfrm>
        <a:graphic>
          <a:graphicData uri="http://schemas.openxmlformats.org/presentationml/2006/ole">
            <p:oleObj spid="_x0000_s66563" name="Equation" r:id="rId4" imgW="825500" imgH="508000" progId="Equation.DSMT4">
              <p:embed/>
            </p:oleObj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059272" y="6041220"/>
          <a:ext cx="258207" cy="336039"/>
        </p:xfrm>
        <a:graphic>
          <a:graphicData uri="http://schemas.openxmlformats.org/presentationml/2006/ole">
            <p:oleObj spid="_x0000_s66566" name="Equation" r:id="rId5" imgW="127000" imgH="165100" progId="Equation.DSMT4">
              <p:embed/>
            </p:oleObj>
          </a:graphicData>
        </a:graphic>
      </p:graphicFrame>
      <p:pic>
        <p:nvPicPr>
          <p:cNvPr id="14" name="Content Placeholder 13" descr="raa_centra_lhc_1mb_f_0103.png"/>
          <p:cNvPicPr>
            <a:picLocks noGrp="1" noChangeAspect="1"/>
          </p:cNvPicPr>
          <p:nvPr>
            <p:ph idx="1"/>
          </p:nvPr>
        </p:nvPicPr>
        <p:blipFill>
          <a:blip r:embed="rId6"/>
          <a:srcRect l="1864" t="13469" r="9670" b="2350"/>
          <a:stretch>
            <a:fillRect/>
          </a:stretch>
        </p:blipFill>
        <p:spPr>
          <a:xfrm>
            <a:off x="533400" y="1676400"/>
            <a:ext cx="3962400" cy="2913529"/>
          </a:xfrm>
        </p:spPr>
      </p:pic>
      <p:pic>
        <p:nvPicPr>
          <p:cNvPr id="15" name="Picture 14" descr="raa_centra_lhc_1mb_u_0103.png"/>
          <p:cNvPicPr>
            <a:picLocks noChangeAspect="1"/>
          </p:cNvPicPr>
          <p:nvPr/>
        </p:nvPicPr>
        <p:blipFill>
          <a:blip r:embed="rId7"/>
          <a:srcRect l="1919" t="14444" r="9646" b="2222"/>
          <a:stretch>
            <a:fillRect/>
          </a:stretch>
        </p:blipFill>
        <p:spPr>
          <a:xfrm>
            <a:off x="4953000" y="1714130"/>
            <a:ext cx="3924808" cy="285787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Compare to Statistical Model</a:t>
            </a:r>
            <a:endParaRPr lang="en-US" u="sng" dirty="0"/>
          </a:p>
        </p:txBody>
      </p:sp>
      <p:pic>
        <p:nvPicPr>
          <p:cNvPr id="5" name="Content Placeholder 4" descr="raa_centra_lhc_1mb_noscaled_hadeq_f_010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0" t="13469" r="8799" b="2788"/>
          <a:stretch>
            <a:fillRect/>
          </a:stretch>
        </p:blipFill>
        <p:spPr>
          <a:xfrm>
            <a:off x="381000" y="1447800"/>
            <a:ext cx="3873814" cy="2743200"/>
          </a:xfrm>
        </p:spPr>
      </p:pic>
      <p:sp>
        <p:nvSpPr>
          <p:cNvPr id="4" name="Rectangle 3"/>
          <p:cNvSpPr/>
          <p:nvPr/>
        </p:nvSpPr>
        <p:spPr>
          <a:xfrm>
            <a:off x="1219200" y="9906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a typeface="Arial Unicode MS" charset="0"/>
                <a:cs typeface="Arial" charset="0"/>
              </a:rPr>
              <a:t> weak binding (V=F)                          strong binding</a:t>
            </a:r>
            <a:r>
              <a:rPr lang="en-US" altLang="zh-CN" sz="2400" baseline="-250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(V=U)</a:t>
            </a:r>
            <a:endParaRPr lang="en-US" sz="2400" dirty="0"/>
          </a:p>
        </p:txBody>
      </p:sp>
      <p:pic>
        <p:nvPicPr>
          <p:cNvPr id="6" name="Picture 5" descr="raa_centra_lhc_1mb_noscaled_hadeq_u_0103.png"/>
          <p:cNvPicPr>
            <a:picLocks noChangeAspect="1"/>
          </p:cNvPicPr>
          <p:nvPr/>
        </p:nvPicPr>
        <p:blipFill>
          <a:blip r:embed="rId3"/>
          <a:srcRect t="14444" r="9646" b="2357"/>
          <a:stretch>
            <a:fillRect/>
          </a:stretch>
        </p:blipFill>
        <p:spPr>
          <a:xfrm>
            <a:off x="4953000" y="1447800"/>
            <a:ext cx="3962400" cy="28194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4191000"/>
            <a:ext cx="8964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/>
              <a:t>regeneration is </a:t>
            </a:r>
            <a:r>
              <a:rPr lang="en-US" altLang="zh-CN" sz="2400" dirty="0" smtClean="0">
                <a:solidFill>
                  <a:srgbClr val="CC0099"/>
                </a:solidFill>
              </a:rPr>
              <a:t>lower</a:t>
            </a:r>
            <a:r>
              <a:rPr lang="en-US" altLang="zh-CN" sz="2400" dirty="0" smtClean="0"/>
              <a:t> than statistical limit: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statistical limit in QGP phase is more relevant for </a:t>
            </a:r>
            <a:r>
              <a:rPr lang="en-US" altLang="zh-CN" sz="2400" dirty="0" err="1" smtClean="0"/>
              <a:t>ψ</a:t>
            </a:r>
            <a:r>
              <a:rPr lang="en-US" altLang="zh-CN" sz="2400" dirty="0" smtClean="0"/>
              <a:t> regeneration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statistical limit in QGP is smaller than in </a:t>
            </a:r>
            <a:r>
              <a:rPr lang="en-US" altLang="zh-CN" sz="2400" dirty="0" err="1" smtClean="0"/>
              <a:t>hadronic</a:t>
            </a:r>
            <a:r>
              <a:rPr lang="en-US" altLang="zh-CN" sz="2400" dirty="0" smtClean="0"/>
              <a:t> phase (smaller ε</a:t>
            </a:r>
            <a:r>
              <a:rPr lang="en-US" altLang="zh-CN" sz="2400" baseline="-25000" dirty="0" smtClean="0"/>
              <a:t>B</a:t>
            </a:r>
            <a:r>
              <a:rPr lang="en-US" altLang="zh-CN" sz="2400" dirty="0" smtClean="0"/>
              <a:t>)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charm quark kinetic off-</a:t>
            </a:r>
            <a:r>
              <a:rPr lang="en-US" altLang="zh-CN" sz="2400" dirty="0" err="1" smtClean="0"/>
              <a:t>eq</a:t>
            </a:r>
            <a:r>
              <a:rPr lang="en-US" altLang="zh-CN" sz="2400" dirty="0" smtClean="0"/>
              <a:t>. reduces </a:t>
            </a:r>
            <a:r>
              <a:rPr lang="en-US" altLang="zh-CN" sz="2400" dirty="0" err="1" smtClean="0"/>
              <a:t>ψ</a:t>
            </a:r>
            <a:r>
              <a:rPr lang="en-US" altLang="zh-CN" sz="2400" dirty="0" smtClean="0"/>
              <a:t> regeneration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J/ψ is chemically off-equilibrium with cc (small reaction rate)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Compare to Atlas Results</a:t>
            </a:r>
            <a:endParaRPr lang="en-US" u="sng" dirty="0"/>
          </a:p>
        </p:txBody>
      </p:sp>
      <p:pic>
        <p:nvPicPr>
          <p:cNvPr id="5" name="Content Placeholder 4" descr="raa_centra_lhc_1mb_u_0105.png"/>
          <p:cNvPicPr>
            <a:picLocks noGrp="1" noChangeAspect="1"/>
          </p:cNvPicPr>
          <p:nvPr>
            <p:ph idx="1"/>
          </p:nvPr>
        </p:nvPicPr>
        <p:blipFill>
          <a:blip r:embed="rId3"/>
          <a:srcRect l="563" t="13469" r="9670" b="2350"/>
          <a:stretch>
            <a:fillRect/>
          </a:stretch>
        </p:blipFill>
        <p:spPr>
          <a:xfrm>
            <a:off x="5105400" y="1447800"/>
            <a:ext cx="3124200" cy="2286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V=U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990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  shadowing on </a:t>
            </a:r>
            <a:r>
              <a:rPr lang="en-US" sz="2400" dirty="0" err="1" smtClean="0"/>
              <a:t>c</a:t>
            </a:r>
            <a:r>
              <a:rPr lang="en-US" sz="2400" dirty="0" smtClean="0"/>
              <a:t>                 decreasing regeneration</a:t>
            </a:r>
            <a:endParaRPr lang="en-US" sz="2400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971800" y="1066800"/>
          <a:ext cx="256754" cy="334148"/>
        </p:xfrm>
        <a:graphic>
          <a:graphicData uri="http://schemas.openxmlformats.org/presentationml/2006/ole">
            <p:oleObj spid="_x0000_s92162" name="Equation" r:id="rId4" imgW="127000" imgH="165100" progId="Equation.DSMT4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>
          <a:xfrm>
            <a:off x="3429000" y="11430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114800"/>
            <a:ext cx="2819400" cy="2605477"/>
          </a:xfrm>
          <a:prstGeom prst="rect">
            <a:avLst/>
          </a:prstGeom>
        </p:spPr>
      </p:pic>
      <p:pic>
        <p:nvPicPr>
          <p:cNvPr id="13" name="Picture 12" descr="rcp_centra_lhc_1mb_u_0105.png"/>
          <p:cNvPicPr>
            <a:picLocks noChangeAspect="1"/>
          </p:cNvPicPr>
          <p:nvPr/>
        </p:nvPicPr>
        <p:blipFill>
          <a:blip r:embed="rId6"/>
          <a:srcRect l="1061" t="13333" r="9646" b="2222"/>
          <a:stretch>
            <a:fillRect/>
          </a:stretch>
        </p:blipFill>
        <p:spPr>
          <a:xfrm>
            <a:off x="4876800" y="4191000"/>
            <a:ext cx="3429000" cy="2505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3657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  centrality dependence needs more understanding  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5" name="Picture 14" descr="raa_centra_lhc_1mb_u_0103.png"/>
          <p:cNvPicPr>
            <a:picLocks noChangeAspect="1"/>
          </p:cNvPicPr>
          <p:nvPr/>
        </p:nvPicPr>
        <p:blipFill>
          <a:blip r:embed="rId7"/>
          <a:srcRect l="1919" t="14444" r="9646" b="2222"/>
          <a:stretch>
            <a:fillRect/>
          </a:stretch>
        </p:blipFill>
        <p:spPr>
          <a:xfrm>
            <a:off x="1066800" y="1447800"/>
            <a:ext cx="3048000" cy="221941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343400" y="24384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716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V=U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Explicit Calculation of Regeneration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r>
              <a:rPr lang="en-US" dirty="0" smtClean="0"/>
              <a:t>in previous treatment, regeneration rate was evaluated using detailed balance </a:t>
            </a:r>
          </a:p>
          <a:p>
            <a:endParaRPr lang="en-US" dirty="0" smtClean="0"/>
          </a:p>
          <a:p>
            <a:r>
              <a:rPr lang="en-US" dirty="0" smtClean="0"/>
              <a:t>           was evaluated using statistical model assuming thermal charm quark distribution</a:t>
            </a:r>
          </a:p>
          <a:p>
            <a:r>
              <a:rPr lang="en-US" dirty="0" smtClean="0"/>
              <a:t>thermal charm quark distribution is not realistic even at RHIC (                      )</a:t>
            </a:r>
          </a:p>
          <a:p>
            <a:r>
              <a:rPr lang="en-US" dirty="0" smtClean="0"/>
              <a:t>need to calculate regeneration rate explicitly from non-thermal charm distribution</a:t>
            </a:r>
            <a:endParaRPr lang="en-US" dirty="0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1371600" y="2590800"/>
          <a:ext cx="1460500" cy="457200"/>
        </p:xfrm>
        <a:graphic>
          <a:graphicData uri="http://schemas.openxmlformats.org/presentationml/2006/ole">
            <p:oleObj spid="_x0000_s40962" name="Equation" r:id="rId3" imgW="812800" imgH="254000" progId="Equation.DSMT4">
              <p:embed/>
            </p:oleObj>
          </a:graphicData>
        </a:graphic>
      </p:graphicFrame>
      <p:graphicFrame>
        <p:nvGraphicFramePr>
          <p:cNvPr id="40963" name="Object 4"/>
          <p:cNvGraphicFramePr>
            <a:graphicFrameLocks noChangeAspect="1"/>
          </p:cNvGraphicFramePr>
          <p:nvPr/>
        </p:nvGraphicFramePr>
        <p:xfrm>
          <a:off x="3025775" y="2557463"/>
          <a:ext cx="1504950" cy="525462"/>
        </p:xfrm>
        <a:graphic>
          <a:graphicData uri="http://schemas.openxmlformats.org/presentationml/2006/ole">
            <p:oleObj spid="_x0000_s40963" name="Equation" r:id="rId4" imgW="838200" imgH="292100" progId="Equation.DSMT4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762000" y="2743200"/>
            <a:ext cx="381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969334" y="4634268"/>
          <a:ext cx="2058173" cy="497335"/>
        </p:xfrm>
        <a:graphic>
          <a:graphicData uri="http://schemas.openxmlformats.org/presentationml/2006/ole">
            <p:oleObj spid="_x0000_s40964" name="Equation" r:id="rId5" imgW="1054100" imgH="254000" progId="Equation.DSMT4">
              <p:embed/>
            </p:oleObj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0" y="4724400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[van </a:t>
            </a:r>
            <a:r>
              <a:rPr lang="en-US" altLang="zh-CN" sz="1600" dirty="0" err="1">
                <a:solidFill>
                  <a:schemeClr val="hlink"/>
                </a:solidFill>
              </a:rPr>
              <a:t>Hees</a:t>
            </a:r>
            <a:r>
              <a:rPr lang="en-US" altLang="zh-CN" sz="1600" dirty="0">
                <a:solidFill>
                  <a:schemeClr val="hlink"/>
                </a:solidFill>
              </a:rPr>
              <a:t> et al. ’08,</a:t>
            </a:r>
            <a:r>
              <a:rPr lang="en-US" altLang="zh-CN" sz="1600" dirty="0"/>
              <a:t> </a:t>
            </a:r>
            <a:r>
              <a:rPr lang="en-US" altLang="zh-CN" sz="1600" dirty="0" err="1">
                <a:solidFill>
                  <a:schemeClr val="hlink"/>
                </a:solidFill>
              </a:rPr>
              <a:t>Riek</a:t>
            </a:r>
            <a:r>
              <a:rPr lang="en-US" altLang="zh-CN" sz="1600" dirty="0">
                <a:solidFill>
                  <a:schemeClr val="hlink"/>
                </a:solidFill>
              </a:rPr>
              <a:t> et al. ‘10]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639372" y="3158335"/>
          <a:ext cx="984014" cy="447279"/>
        </p:xfrm>
        <a:graphic>
          <a:graphicData uri="http://schemas.openxmlformats.org/presentationml/2006/ole">
            <p:oleObj spid="_x0000_s40965" name="Equation" r:id="rId6" imgW="558800" imgH="2540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u="sng" dirty="0" smtClean="0"/>
              <a:t>3-to-2 to 2-to-2 Reduction</a:t>
            </a:r>
            <a:endParaRPr lang="en-US" altLang="zh-CN" u="sng" dirty="0"/>
          </a:p>
        </p:txBody>
      </p:sp>
      <p:pic>
        <p:nvPicPr>
          <p:cNvPr id="82970" name="Picture 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209800"/>
            <a:ext cx="2300288" cy="1265238"/>
          </a:xfrm>
          <a:noFill/>
          <a:ln/>
        </p:spPr>
      </p:pic>
      <p:pic>
        <p:nvPicPr>
          <p:cNvPr id="82971" name="Picture 5" descr="Screenshot"/>
          <p:cNvPicPr>
            <a:picLocks noChangeAspect="1" noChangeArrowheads="1"/>
          </p:cNvPicPr>
          <p:nvPr/>
        </p:nvPicPr>
        <p:blipFill>
          <a:blip r:embed="rId4"/>
          <a:srcRect l="28450" t="45273" r="19839" b="15962"/>
          <a:stretch>
            <a:fillRect/>
          </a:stretch>
        </p:blipFill>
        <p:spPr bwMode="auto">
          <a:xfrm>
            <a:off x="1676400" y="2209800"/>
            <a:ext cx="21605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323850" y="3860800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 smtClean="0"/>
              <a:t> reduction </a:t>
            </a:r>
            <a:r>
              <a:rPr lang="en-US" altLang="zh-CN" sz="2400" dirty="0"/>
              <a:t>of transition matrix according to </a:t>
            </a:r>
            <a:r>
              <a:rPr lang="en-US" altLang="zh-CN" sz="2400" dirty="0">
                <a:solidFill>
                  <a:srgbClr val="CC0099"/>
                </a:solidFill>
              </a:rPr>
              <a:t>detailed balance</a:t>
            </a:r>
            <a:endParaRPr lang="zh-CN" altLang="en-US" sz="2400" dirty="0">
              <a:solidFill>
                <a:srgbClr val="CC0099"/>
              </a:solidFill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692275" y="4437063"/>
            <a:ext cx="5268913" cy="1301750"/>
            <a:chOff x="1338" y="2366"/>
            <a:chExt cx="3319" cy="820"/>
          </a:xfrm>
        </p:grpSpPr>
        <p:pic>
          <p:nvPicPr>
            <p:cNvPr id="82975" name="Picture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3" y="2432"/>
              <a:ext cx="1414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976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8" y="2366"/>
              <a:ext cx="1465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>
              <a:off x="2835" y="2840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82978" name="Object 34"/>
          <p:cNvGraphicFramePr>
            <a:graphicFrameLocks noChangeAspect="1"/>
          </p:cNvGraphicFramePr>
          <p:nvPr/>
        </p:nvGraphicFramePr>
        <p:xfrm>
          <a:off x="1908175" y="5749925"/>
          <a:ext cx="3671888" cy="779463"/>
        </p:xfrm>
        <a:graphic>
          <a:graphicData uri="http://schemas.openxmlformats.org/presentationml/2006/ole">
            <p:oleObj spid="_x0000_s39938" name="Equation" r:id="rId6" imgW="1434960" imgH="304560" progId="Equation.DSMT4">
              <p:embed/>
            </p:oleObj>
          </a:graphicData>
        </a:graphic>
      </p:graphicFrame>
      <p:graphicFrame>
        <p:nvGraphicFramePr>
          <p:cNvPr id="82979" name="Object 35"/>
          <p:cNvGraphicFramePr>
            <a:graphicFrameLocks noChangeAspect="1"/>
          </p:cNvGraphicFramePr>
          <p:nvPr/>
        </p:nvGraphicFramePr>
        <p:xfrm>
          <a:off x="5435600" y="5838825"/>
          <a:ext cx="1584325" cy="722313"/>
        </p:xfrm>
        <a:graphic>
          <a:graphicData uri="http://schemas.openxmlformats.org/presentationml/2006/ole">
            <p:oleObj spid="_x0000_s39939" name="Equation" r:id="rId7" imgW="863280" imgH="393480" progId="Equation.DSMT4">
              <p:embed/>
            </p:oleObj>
          </a:graphicData>
        </a:graphic>
      </p:graphicFrame>
      <p:sp>
        <p:nvSpPr>
          <p:cNvPr id="82980" name="Line 36"/>
          <p:cNvSpPr>
            <a:spLocks noChangeShapeType="1"/>
          </p:cNvSpPr>
          <p:nvPr/>
        </p:nvSpPr>
        <p:spPr bwMode="auto">
          <a:xfrm>
            <a:off x="4572000" y="2420938"/>
            <a:ext cx="0" cy="1439862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1" name="Text Box 37"/>
          <p:cNvSpPr txBox="1">
            <a:spLocks noChangeArrowheads="1"/>
          </p:cNvSpPr>
          <p:nvPr/>
        </p:nvSpPr>
        <p:spPr bwMode="auto">
          <a:xfrm>
            <a:off x="2051050" y="357346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dissociation: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5651500" y="35734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regeneration: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364163" y="4437063"/>
            <a:ext cx="1304925" cy="1223962"/>
            <a:chOff x="2691" y="2115"/>
            <a:chExt cx="867" cy="896"/>
          </a:xfrm>
        </p:grpSpPr>
        <p:pic>
          <p:nvPicPr>
            <p:cNvPr id="82984" name="Picture 40" descr="qfree_regcspec_010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44" y="2115"/>
              <a:ext cx="814" cy="896"/>
            </a:xfrm>
            <a:prstGeom prst="rect">
              <a:avLst/>
            </a:prstGeom>
            <a:noFill/>
          </p:spPr>
        </p:pic>
        <p:pic>
          <p:nvPicPr>
            <p:cNvPr id="82985" name="Picture 4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91" y="2123"/>
              <a:ext cx="12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2" name="Group 41"/>
          <p:cNvGrpSpPr/>
          <p:nvPr/>
        </p:nvGrpSpPr>
        <p:grpSpPr>
          <a:xfrm>
            <a:off x="304800" y="1143000"/>
            <a:ext cx="7981950" cy="865521"/>
            <a:chOff x="304800" y="1143000"/>
            <a:chExt cx="7981950" cy="865521"/>
          </a:xfrm>
        </p:grpSpPr>
        <p:sp>
          <p:nvSpPr>
            <p:cNvPr id="82962" name="Text Box 18"/>
            <p:cNvSpPr txBox="1">
              <a:spLocks noChangeArrowheads="1"/>
            </p:cNvSpPr>
            <p:nvPr/>
          </p:nvSpPr>
          <p:spPr bwMode="auto">
            <a:xfrm>
              <a:off x="304800" y="1295400"/>
              <a:ext cx="798195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 smtClean="0"/>
                <a:t>•                                           </a:t>
              </a:r>
              <a:r>
                <a:rPr lang="en-US" altLang="zh-CN" sz="3200" dirty="0" err="1" smtClean="0"/>
                <a:t>g(q</a:t>
              </a:r>
              <a:r>
                <a:rPr lang="en-US" altLang="zh-CN" sz="3200" dirty="0" smtClean="0"/>
                <a:t>)+</a:t>
              </a:r>
              <a:r>
                <a:rPr lang="el-GR" altLang="zh-CN" sz="2800" dirty="0" smtClean="0">
                  <a:ea typeface="Arial Unicode MS" charset="0"/>
                  <a:cs typeface="Arial Unicode MS" charset="0"/>
                </a:rPr>
                <a:t>Ψ</a:t>
              </a:r>
              <a:r>
                <a:rPr lang="en-US" altLang="zh-CN" sz="2800" dirty="0" smtClean="0">
                  <a:ea typeface="Arial Unicode MS" charset="0"/>
                  <a:cs typeface="Arial Unicode MS" charset="0"/>
                </a:rPr>
                <a:t>           </a:t>
              </a:r>
              <a:r>
                <a:rPr lang="en-US" altLang="zh-CN" sz="2800" dirty="0" err="1" smtClean="0"/>
                <a:t>c+c+g(q</a:t>
              </a:r>
              <a:r>
                <a:rPr lang="en-US" altLang="zh-CN" sz="2800" dirty="0" smtClean="0"/>
                <a:t>)</a:t>
              </a:r>
              <a:endParaRPr lang="zh-CN" altLang="en-US" sz="28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267200" y="15240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54470" y="1143000"/>
              <a:ext cx="597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diss.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62645" y="1639189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reg.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0800000">
              <a:off x="4234420" y="16764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 sz="3600" u="sng"/>
              <a:t>Thermal vs. pQCD Charm Spectra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</a:t>
            </a:r>
            <a:r>
              <a:rPr lang="en-US" altLang="zh-CN" sz="2400" dirty="0" smtClean="0"/>
              <a:t> regeneration </a:t>
            </a:r>
            <a:r>
              <a:rPr lang="en-US" altLang="zh-CN" sz="2400" dirty="0"/>
              <a:t>from</a:t>
            </a:r>
            <a:r>
              <a:rPr lang="en-US" altLang="zh-CN" sz="2400" dirty="0" smtClean="0"/>
              <a:t> two </a:t>
            </a:r>
            <a:r>
              <a:rPr lang="en-US" altLang="zh-CN" sz="2400" dirty="0"/>
              <a:t>types of charm spectra are evaluated:</a:t>
            </a:r>
            <a:endParaRPr lang="zh-CN" altLang="en-US" sz="2400" dirty="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11188" y="27082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1) thermal spectra:</a:t>
            </a: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3995738" y="2708275"/>
          <a:ext cx="2879725" cy="571500"/>
        </p:xfrm>
        <a:graphic>
          <a:graphicData uri="http://schemas.openxmlformats.org/presentationml/2006/ole">
            <p:oleObj spid="_x0000_s36866" name="Equation" r:id="rId3" imgW="1790640" imgH="355320" progId="Equation.DSMT4">
              <p:embed/>
            </p:oleObj>
          </a:graphicData>
        </a:graphic>
      </p:graphicFrame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11188" y="4005263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2) pQCD spectra:</a:t>
            </a:r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4067175" y="3716338"/>
          <a:ext cx="2016125" cy="906462"/>
        </p:xfrm>
        <a:graphic>
          <a:graphicData uri="http://schemas.openxmlformats.org/presentationml/2006/ole">
            <p:oleObj spid="_x0000_s36867" name="Equation" r:id="rId4" imgW="1269720" imgH="571320" progId="Equation.DSMT4">
              <p:embed/>
            </p:oleObj>
          </a:graphicData>
        </a:graphic>
      </p:graphicFrame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6877050" y="40767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hlink"/>
                </a:solidFill>
              </a:rPr>
              <a:t>[van Hees ‘05]</a:t>
            </a:r>
            <a:endParaRPr lang="zh-CN" altLang="en-US">
              <a:solidFill>
                <a:schemeClr val="hlin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 u="sng"/>
              <a:t>Reg. Rates from Different c Spectra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0" y="4508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altLang="zh-CN" sz="2400" dirty="0"/>
              <a:t>thermal : </a:t>
            </a:r>
            <a:r>
              <a:rPr lang="en-US" altLang="zh-CN" sz="2400" dirty="0" err="1"/>
              <a:t>pQCD</a:t>
            </a:r>
            <a:r>
              <a:rPr lang="en-US" altLang="zh-CN" sz="2400" dirty="0"/>
              <a:t> : </a:t>
            </a:r>
            <a:r>
              <a:rPr lang="en-US" altLang="zh-CN" sz="2400" dirty="0" err="1"/>
              <a:t>pQCD+thermal</a:t>
            </a:r>
            <a:r>
              <a:rPr lang="en-US" altLang="zh-CN" sz="2400" dirty="0"/>
              <a:t> = 1 : 0.28 : 0.47</a:t>
            </a:r>
            <a:endParaRPr lang="zh-CN" altLang="en-US" sz="2400" dirty="0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0" y="5661025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 </a:t>
            </a:r>
            <a:r>
              <a:rPr lang="en-US" altLang="zh-CN" sz="2400" dirty="0" smtClean="0"/>
              <a:t> introducing </a:t>
            </a:r>
            <a:r>
              <a:rPr lang="en-US" altLang="zh-CN" sz="2400" dirty="0" err="1"/>
              <a:t>c</a:t>
            </a:r>
            <a:r>
              <a:rPr lang="en-US" altLang="zh-CN" sz="2400" dirty="0"/>
              <a:t> and</a:t>
            </a:r>
            <a:r>
              <a:rPr lang="en-US" altLang="zh-CN" sz="2400" dirty="0" smtClean="0"/>
              <a:t>    </a:t>
            </a:r>
            <a:r>
              <a:rPr lang="en-US" altLang="zh-CN" sz="2400" dirty="0"/>
              <a:t>angular correlation decrease reg. for high p</a:t>
            </a:r>
            <a:r>
              <a:rPr lang="en-US" altLang="zh-CN" sz="2400" baseline="-25000" dirty="0"/>
              <a:t>t</a:t>
            </a:r>
            <a:r>
              <a:rPr lang="en-US" altLang="zh-CN" sz="2400" dirty="0"/>
              <a:t> </a:t>
            </a:r>
            <a:r>
              <a:rPr lang="el-GR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endParaRPr lang="el-GR" sz="24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0" y="5084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 </a:t>
            </a:r>
            <a:r>
              <a:rPr lang="en-US" altLang="zh-CN" sz="2400" dirty="0" smtClean="0"/>
              <a:t> strongest </a:t>
            </a:r>
            <a:r>
              <a:rPr lang="en-US" altLang="zh-CN" sz="2400" dirty="0"/>
              <a:t>reg. from </a:t>
            </a:r>
            <a:r>
              <a:rPr lang="en-US" altLang="zh-CN" sz="2400" dirty="0">
                <a:solidFill>
                  <a:srgbClr val="CC0099"/>
                </a:solidFill>
              </a:rPr>
              <a:t>thermal</a:t>
            </a:r>
            <a:r>
              <a:rPr lang="en-US" altLang="zh-CN" sz="2400" dirty="0"/>
              <a:t> spectra (larger phase space overlap)</a:t>
            </a:r>
            <a:endParaRPr lang="zh-CN" altLang="en-US" sz="2400" dirty="0"/>
          </a:p>
        </p:txBody>
      </p:sp>
      <p:sp>
        <p:nvSpPr>
          <p:cNvPr id="85005" name="Text Box 12"/>
          <p:cNvSpPr txBox="1">
            <a:spLocks noChangeArrowheads="1"/>
          </p:cNvSpPr>
          <p:nvPr/>
        </p:nvSpPr>
        <p:spPr bwMode="auto">
          <a:xfrm>
            <a:off x="2843213" y="4221163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hlink"/>
                </a:solidFill>
              </a:rPr>
              <a:t>See also, [Greco et al. ’03, Yan et al ‘06]</a:t>
            </a:r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85008" name="Picture 16" descr="c_spectra_0923"/>
          <p:cNvPicPr>
            <a:picLocks noChangeAspect="1" noChangeArrowheads="1"/>
          </p:cNvPicPr>
          <p:nvPr/>
        </p:nvPicPr>
        <p:blipFill>
          <a:blip r:embed="rId3"/>
          <a:srcRect l="1326" t="12936" r="7997" b="1825"/>
          <a:stretch>
            <a:fillRect/>
          </a:stretch>
        </p:blipFill>
        <p:spPr bwMode="auto">
          <a:xfrm>
            <a:off x="250825" y="1268413"/>
            <a:ext cx="4033838" cy="2930525"/>
          </a:xfrm>
          <a:prstGeom prst="rect">
            <a:avLst/>
          </a:prstGeom>
          <a:noFill/>
        </p:spPr>
      </p:pic>
      <p:pic>
        <p:nvPicPr>
          <p:cNvPr id="85009" name="Picture 17" descr="reg_rate_0923"/>
          <p:cNvPicPr>
            <a:picLocks noChangeAspect="1" noChangeArrowheads="1"/>
          </p:cNvPicPr>
          <p:nvPr/>
        </p:nvPicPr>
        <p:blipFill>
          <a:blip r:embed="rId4"/>
          <a:srcRect l="357" t="11710" r="7997" b="1825"/>
          <a:stretch>
            <a:fillRect/>
          </a:stretch>
        </p:blipFill>
        <p:spPr bwMode="auto">
          <a:xfrm>
            <a:off x="4643438" y="1268413"/>
            <a:ext cx="4032250" cy="2940050"/>
          </a:xfrm>
          <a:prstGeom prst="rect">
            <a:avLst/>
          </a:prstGeom>
          <a:noFill/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607897" y="5747418"/>
          <a:ext cx="234203" cy="304800"/>
        </p:xfrm>
        <a:graphic>
          <a:graphicData uri="http://schemas.openxmlformats.org/presentationml/2006/ole">
            <p:oleObj spid="_x0000_s37890" name="Equation" r:id="rId5" imgW="127000" imgH="16510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altLang="zh-CN" sz="3600" u="sng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3600" u="sng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altLang="zh-CN" sz="3600" u="sng"/>
              <a:t>Regeneration from Different c Spectra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79388" y="4581525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 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C0099"/>
                </a:solidFill>
              </a:rPr>
              <a:t>strongest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regeneration from </a:t>
            </a:r>
            <a:r>
              <a:rPr lang="en-US" altLang="zh-CN" sz="2400" dirty="0">
                <a:solidFill>
                  <a:srgbClr val="CC0099"/>
                </a:solidFill>
              </a:rPr>
              <a:t>thermal</a:t>
            </a:r>
            <a:r>
              <a:rPr lang="en-US" altLang="zh-CN" sz="2400" dirty="0"/>
              <a:t> charm spectra</a:t>
            </a:r>
            <a:endParaRPr lang="zh-CN" altLang="en-US" sz="2400" dirty="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79388" y="55895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  </a:t>
            </a:r>
            <a:r>
              <a:rPr lang="en-US" altLang="zh-CN" sz="2400" dirty="0" err="1" smtClean="0"/>
              <a:t>c</a:t>
            </a:r>
            <a:r>
              <a:rPr lang="en-US" altLang="zh-CN" sz="2400" dirty="0" smtClean="0"/>
              <a:t>    angular </a:t>
            </a:r>
            <a:r>
              <a:rPr lang="en-US" altLang="zh-CN" sz="2400" dirty="0"/>
              <a:t>correlation lead to small reg. and low &lt;p</a:t>
            </a:r>
            <a:r>
              <a:rPr lang="en-US" altLang="zh-CN" sz="2400" baseline="-25000" dirty="0"/>
              <a:t>t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&gt;</a:t>
            </a:r>
            <a:endParaRPr lang="el-GR" sz="24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79388" y="5084763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•   pQCD spectra lead to larger &lt;p</a:t>
            </a:r>
            <a:r>
              <a:rPr lang="en-US" altLang="zh-CN" sz="2400" baseline="-25000"/>
              <a:t>t</a:t>
            </a:r>
            <a:r>
              <a:rPr lang="en-US" altLang="zh-CN" sz="2400" baseline="30000"/>
              <a:t>2</a:t>
            </a:r>
            <a:r>
              <a:rPr lang="en-US" altLang="zh-CN" sz="2400"/>
              <a:t>&gt; of regenerated </a:t>
            </a:r>
            <a:r>
              <a:rPr lang="el-GR" altLang="zh-CN" sz="240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endParaRPr lang="el-GR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79388" y="6092825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•  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b</a:t>
            </a:r>
            <a:r>
              <a:rPr lang="en-US" altLang="zh-CN" sz="2400" dirty="0" err="1" smtClean="0"/>
              <a:t>lastwave</a:t>
            </a:r>
            <a:r>
              <a:rPr lang="en-US" altLang="zh-CN" sz="2400" dirty="0" smtClean="0"/>
              <a:t> </a:t>
            </a:r>
            <a:r>
              <a:rPr lang="en-US" altLang="zh-CN" sz="2400" dirty="0">
                <a:solidFill>
                  <a:srgbClr val="CC0099"/>
                </a:solidFill>
              </a:rPr>
              <a:t>overestimates</a:t>
            </a:r>
            <a:r>
              <a:rPr lang="en-US" altLang="zh-CN" sz="2400" dirty="0"/>
              <a:t> &lt;p</a:t>
            </a:r>
            <a:r>
              <a:rPr lang="en-US" altLang="zh-CN" sz="2400" baseline="-25000" dirty="0"/>
              <a:t>t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&gt; from thermal charm spectra</a:t>
            </a:r>
            <a:endParaRPr lang="zh-CN" altLang="en-US" sz="2400" dirty="0"/>
          </a:p>
        </p:txBody>
      </p:sp>
      <p:pic>
        <p:nvPicPr>
          <p:cNvPr id="86031" name="Picture 15" descr="raa_centra_0930"/>
          <p:cNvPicPr>
            <a:picLocks noChangeAspect="1" noChangeArrowheads="1"/>
          </p:cNvPicPr>
          <p:nvPr/>
        </p:nvPicPr>
        <p:blipFill>
          <a:blip r:embed="rId3"/>
          <a:srcRect l="1326" t="12936" r="9912" b="1825"/>
          <a:stretch>
            <a:fillRect/>
          </a:stretch>
        </p:blipFill>
        <p:spPr bwMode="auto">
          <a:xfrm>
            <a:off x="54705" y="1153856"/>
            <a:ext cx="4464050" cy="3313112"/>
          </a:xfrm>
          <a:prstGeom prst="rect">
            <a:avLst/>
          </a:prstGeom>
          <a:noFill/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07725" y="5666603"/>
          <a:ext cx="251872" cy="327796"/>
        </p:xfrm>
        <a:graphic>
          <a:graphicData uri="http://schemas.openxmlformats.org/presentationml/2006/ole">
            <p:oleObj spid="_x0000_s38914" name="Equation" r:id="rId4" imgW="127000" imgH="165100" progId="Equation.DSMT4">
              <p:embed/>
            </p:oleObj>
          </a:graphicData>
        </a:graphic>
      </p:graphicFrame>
      <p:pic>
        <p:nvPicPr>
          <p:cNvPr id="10" name="Picture 9" descr="pt2_centra_rhic_u_1231.png"/>
          <p:cNvPicPr>
            <a:picLocks noChangeAspect="1"/>
          </p:cNvPicPr>
          <p:nvPr/>
        </p:nvPicPr>
        <p:blipFill>
          <a:blip r:embed="rId5"/>
          <a:srcRect t="12222" r="7929"/>
          <a:stretch>
            <a:fillRect/>
          </a:stretch>
        </p:blipFill>
        <p:spPr>
          <a:xfrm>
            <a:off x="4534125" y="1143000"/>
            <a:ext cx="4523035" cy="333210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076BBE5-C100-A44C-9DF0-2831A45BB959}" type="slidenum">
              <a:rPr lang="en-US" altLang="zh-CN" sz="1400"/>
              <a:pPr algn="r"/>
              <a:t>29</a:t>
            </a:fld>
            <a:endParaRPr lang="en-US" altLang="zh-CN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u="sng"/>
              <a:t>Summary and Outlook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41322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we </a:t>
            </a:r>
            <a:r>
              <a:rPr lang="en-US" altLang="zh-CN" sz="2400" dirty="0">
                <a:latin typeface="Arial Unicode MS" charset="0"/>
                <a:ea typeface="Arial Unicode MS" charset="0"/>
                <a:cs typeface="Arial Unicode MS" charset="0"/>
              </a:rPr>
              <a:t>setup a framework connecting </a:t>
            </a:r>
            <a:r>
              <a:rPr lang="el-GR" altLang="zh-CN" sz="2400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2400" dirty="0">
                <a:latin typeface="Arial Unicode MS" charset="0"/>
                <a:ea typeface="Arial Unicode MS" charset="0"/>
                <a:cs typeface="Arial Unicode MS" charset="0"/>
              </a:rPr>
              <a:t> equilibrium properties from</a:t>
            </a:r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Arial Unicode MS" charset="0"/>
                <a:ea typeface="Arial Unicode MS" charset="0"/>
                <a:cs typeface="Arial Unicode MS" charset="0"/>
              </a:rPr>
              <a:t>lattice QCD </a:t>
            </a:r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with </a:t>
            </a:r>
            <a:r>
              <a:rPr lang="en-US" altLang="zh-CN" sz="2400" dirty="0">
                <a:latin typeface="Arial Unicode MS" charset="0"/>
                <a:ea typeface="Arial Unicode MS" charset="0"/>
                <a:cs typeface="Arial Unicode MS" charset="0"/>
              </a:rPr>
              <a:t>heavy-ion </a:t>
            </a:r>
            <a:r>
              <a:rPr lang="en-US" altLang="zh-CN" sz="2400" dirty="0">
                <a:solidFill>
                  <a:srgbClr val="CC0099"/>
                </a:solidFill>
                <a:latin typeface="Arial Unicode MS" charset="0"/>
                <a:ea typeface="Arial Unicode MS" charset="0"/>
                <a:cs typeface="Arial Unicode MS" charset="0"/>
              </a:rPr>
              <a:t>phenomenology</a:t>
            </a:r>
            <a:endParaRPr lang="el-GR" altLang="zh-CN" sz="2400" dirty="0" smtClean="0">
              <a:solidFill>
                <a:srgbClr val="CC0099"/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pPr eaLnBrk="1" hangingPunct="1"/>
            <a:r>
              <a:rPr lang="en-US" altLang="zh-CN" sz="2400" dirty="0">
                <a:ea typeface="Arial Unicode MS" charset="0"/>
                <a:cs typeface="Arial" charset="0"/>
              </a:rPr>
              <a:t>r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esults </a:t>
            </a:r>
            <a:r>
              <a:rPr lang="en-US" altLang="zh-CN" sz="2400" dirty="0">
                <a:ea typeface="Arial Unicode MS" charset="0"/>
                <a:cs typeface="Arial" charset="0"/>
              </a:rPr>
              <a:t>reasonably well reproduce experimental data, corroborating the </a:t>
            </a:r>
            <a:r>
              <a:rPr lang="en-US" altLang="zh-CN" sz="2400" dirty="0" err="1">
                <a:ea typeface="Arial Unicode MS" charset="0"/>
                <a:cs typeface="Arial" charset="0"/>
              </a:rPr>
              <a:t>deconfining</a:t>
            </a:r>
            <a:r>
              <a:rPr lang="en-US" altLang="zh-CN" sz="2400" dirty="0">
                <a:ea typeface="Arial Unicode MS" charset="0"/>
                <a:cs typeface="Arial" charset="0"/>
              </a:rPr>
              <a:t> phase transition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suggested by </a:t>
            </a:r>
            <a:r>
              <a:rPr lang="en-US" altLang="zh-CN" sz="2400" dirty="0">
                <a:ea typeface="Arial Unicode MS" charset="0"/>
                <a:cs typeface="Arial" charset="0"/>
              </a:rPr>
              <a:t>lattice QCD</a:t>
            </a:r>
            <a:endParaRPr lang="en-US" altLang="zh-CN" sz="2400" dirty="0" smtClean="0">
              <a:ea typeface="Arial Unicode MS" charset="0"/>
              <a:cs typeface="Arial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zh-CN" sz="2400" dirty="0" smtClean="0">
                <a:solidFill>
                  <a:srgbClr val="CC0099"/>
                </a:solidFill>
                <a:ea typeface="Arial Unicode MS" charset="0"/>
                <a:cs typeface="Arial" charset="0"/>
              </a:rPr>
              <a:t>strong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>
                <a:ea typeface="Arial Unicode MS" charset="0"/>
                <a:cs typeface="Arial" charset="0"/>
              </a:rPr>
              <a:t>binding scenario seems to better reproduce p</a:t>
            </a:r>
            <a:r>
              <a:rPr lang="en-US" altLang="zh-CN" sz="2400" baseline="-25000" dirty="0">
                <a:ea typeface="Arial Unicode MS" charset="0"/>
                <a:cs typeface="Arial" charset="0"/>
              </a:rPr>
              <a:t>t</a:t>
            </a:r>
            <a:r>
              <a:rPr lang="en-US" altLang="zh-CN" sz="2400" dirty="0">
                <a:ea typeface="Arial Unicode MS" charset="0"/>
                <a:cs typeface="Arial" charset="0"/>
              </a:rPr>
              <a:t>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data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solidFill>
                  <a:srgbClr val="CC0099"/>
                </a:solidFill>
              </a:rPr>
              <a:t>R</a:t>
            </a:r>
            <a:r>
              <a:rPr lang="en-US" sz="2400" baseline="-25000" dirty="0" smtClean="0">
                <a:solidFill>
                  <a:srgbClr val="CC0099"/>
                </a:solidFill>
              </a:rPr>
              <a:t>AA</a:t>
            </a:r>
            <a:r>
              <a:rPr lang="en-US" sz="2400" dirty="0" smtClean="0">
                <a:solidFill>
                  <a:srgbClr val="CC0099"/>
                </a:solidFill>
              </a:rPr>
              <a:t>&lt;1 </a:t>
            </a:r>
            <a:r>
              <a:rPr lang="en-US" sz="2400" dirty="0" smtClean="0"/>
              <a:t>at LHC (despite dominance of regeneration) due to incomplete </a:t>
            </a:r>
            <a:r>
              <a:rPr lang="en-US" sz="2400" dirty="0" err="1" smtClean="0"/>
              <a:t>thermalization</a:t>
            </a:r>
            <a:r>
              <a:rPr lang="en-US" sz="2400" dirty="0" smtClean="0"/>
              <a:t> (unless the charm cross section is really large)</a:t>
            </a:r>
            <a:endParaRPr lang="en-US" altLang="zh-CN" sz="2400" dirty="0" smtClean="0">
              <a:solidFill>
                <a:srgbClr val="CC0099"/>
              </a:solidFill>
              <a:ea typeface="Arial Unicode MS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dirty="0" smtClean="0">
                <a:ea typeface="Arial Unicode MS" charset="0"/>
                <a:cs typeface="Arial Unicode MS" charset="0"/>
              </a:rPr>
              <a:t>regeneration </a:t>
            </a:r>
            <a:r>
              <a:rPr lang="en-US" altLang="zh-CN" sz="2400" dirty="0">
                <a:ea typeface="Arial Unicode MS" charset="0"/>
                <a:cs typeface="Arial Unicode MS" charset="0"/>
              </a:rPr>
              <a:t>rates are explicitly evaluated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 for </a:t>
            </a:r>
            <a:r>
              <a:rPr lang="en-US" altLang="zh-CN" sz="2400" dirty="0" smtClean="0">
                <a:solidFill>
                  <a:srgbClr val="CC0099"/>
                </a:solidFill>
                <a:ea typeface="Arial Unicode MS" charset="0"/>
                <a:cs typeface="Arial Unicode MS" charset="0"/>
              </a:rPr>
              <a:t>non</a:t>
            </a:r>
            <a:r>
              <a:rPr lang="en-US" altLang="zh-CN" sz="2400" dirty="0">
                <a:solidFill>
                  <a:srgbClr val="CC0099"/>
                </a:solidFill>
                <a:ea typeface="Arial Unicode MS" charset="0"/>
                <a:cs typeface="Arial Unicode MS" charset="0"/>
              </a:rPr>
              <a:t>-</a:t>
            </a:r>
            <a:r>
              <a:rPr lang="en-US" altLang="zh-CN" sz="2400" dirty="0" smtClean="0">
                <a:solidFill>
                  <a:srgbClr val="CC0099"/>
                </a:solidFill>
                <a:ea typeface="Arial Unicode MS" charset="0"/>
                <a:cs typeface="Arial Unicode MS" charset="0"/>
              </a:rPr>
              <a:t>thermal </a:t>
            </a:r>
            <a:r>
              <a:rPr lang="en-US" altLang="zh-CN" sz="2400" dirty="0">
                <a:ea typeface="Arial Unicode MS" charset="0"/>
                <a:cs typeface="Arial Unicode MS" charset="0"/>
              </a:rPr>
              <a:t>charm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 quark phase space distribution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400" dirty="0" smtClean="0">
                <a:ea typeface="Arial Unicode MS" charset="0"/>
                <a:cs typeface="Arial Unicode MS" charset="0"/>
              </a:rPr>
              <a:t>regeneration rates are very </a:t>
            </a:r>
            <a:r>
              <a:rPr lang="en-US" altLang="zh-CN" sz="2400" dirty="0" smtClean="0">
                <a:solidFill>
                  <a:srgbClr val="CC0099"/>
                </a:solidFill>
                <a:ea typeface="Arial Unicode MS" charset="0"/>
                <a:cs typeface="Arial Unicode MS" charset="0"/>
              </a:rPr>
              <a:t>sensitive to charm quark 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phase space distribution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>
              <a:ea typeface="Arial Unicode MS" charset="0"/>
              <a:cs typeface="Arial Unicode MS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zh-CN" sz="2800" dirty="0">
              <a:ea typeface="Arial Unicode MS" charset="0"/>
              <a:cs typeface="Arial Unicode MS" charset="0"/>
            </a:endParaRP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228600" y="5257800"/>
            <a:ext cx="849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5410200"/>
            <a:ext cx="8875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altLang="zh-CN" sz="2400" dirty="0" smtClean="0"/>
              <a:t>   calculate </a:t>
            </a:r>
            <a:r>
              <a:rPr lang="el-GR" altLang="zh-CN" sz="2400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2400" dirty="0">
                <a:latin typeface="Arial Unicode MS" charset="0"/>
                <a:ea typeface="Arial Unicode MS" charset="0"/>
                <a:cs typeface="Arial Unicode MS" charset="0"/>
              </a:rPr>
              <a:t> regeneration from </a:t>
            </a:r>
            <a:r>
              <a:rPr lang="en-US" altLang="zh-CN" sz="2400" dirty="0"/>
              <a:t>realistic time-dependent</a:t>
            </a:r>
            <a:r>
              <a:rPr lang="en-US" altLang="zh-CN" sz="2400" dirty="0" smtClean="0"/>
              <a:t>  charm </a:t>
            </a:r>
          </a:p>
          <a:p>
            <a:r>
              <a:rPr lang="en-US" altLang="zh-CN" sz="2400" dirty="0" smtClean="0"/>
              <a:t>     phase </a:t>
            </a:r>
            <a:r>
              <a:rPr lang="en-US" altLang="zh-CN" sz="2400" dirty="0"/>
              <a:t>space distribution from e.g., </a:t>
            </a:r>
            <a:r>
              <a:rPr lang="en-US" altLang="zh-CN" sz="2400" dirty="0" err="1"/>
              <a:t>Langevin</a:t>
            </a:r>
            <a:r>
              <a:rPr lang="en-US" altLang="zh-CN" sz="2400" dirty="0"/>
              <a:t> simulations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u="sng" dirty="0" smtClean="0"/>
              <a:t>Charmonium in Heavy-Ion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charmonium: a probe of QGP (</a:t>
            </a:r>
            <a:r>
              <a:rPr lang="en-US" dirty="0" err="1" smtClean="0"/>
              <a:t>deconfinement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equilibrium properties obtained from lattice QCD</a:t>
            </a:r>
          </a:p>
          <a:p>
            <a:pPr lvl="1"/>
            <a:r>
              <a:rPr lang="en-US" dirty="0" smtClean="0"/>
              <a:t>free energy between two static quarks</a:t>
            </a:r>
          </a:p>
          <a:p>
            <a:pPr lvl="1"/>
            <a:r>
              <a:rPr lang="en-US" dirty="0" smtClean="0"/>
              <a:t>current-current </a:t>
            </a:r>
            <a:r>
              <a:rPr lang="en-US" dirty="0" err="1" smtClean="0"/>
              <a:t>correlator</a:t>
            </a:r>
            <a:r>
              <a:rPr lang="en-US" dirty="0" smtClean="0"/>
              <a:t> (        spectral function)</a:t>
            </a:r>
          </a:p>
          <a:p>
            <a:r>
              <a:rPr lang="en-US" dirty="0" smtClean="0"/>
              <a:t>yields measured in heavy-ion collisions</a:t>
            </a:r>
          </a:p>
          <a:p>
            <a:pPr lvl="1"/>
            <a:r>
              <a:rPr lang="en-US" dirty="0" smtClean="0"/>
              <a:t>collision energy dependence (SPS, RHIC, LHC…)</a:t>
            </a:r>
          </a:p>
          <a:p>
            <a:pPr lvl="1"/>
            <a:r>
              <a:rPr lang="en-US" dirty="0" smtClean="0"/>
              <a:t>centrality, rapidity, transverse momentum dependence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3352800" cy="17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ight Arrow 31"/>
          <p:cNvSpPr/>
          <p:nvPr/>
        </p:nvSpPr>
        <p:spPr>
          <a:xfrm>
            <a:off x="5257800" y="4572000"/>
            <a:ext cx="5334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340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5638800" y="2209800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</a:rPr>
              <a:t>[Matsui and </a:t>
            </a:r>
            <a:r>
              <a:rPr lang="en-US" altLang="zh-CN" dirty="0" err="1">
                <a:solidFill>
                  <a:schemeClr val="hlink"/>
                </a:solidFill>
              </a:rPr>
              <a:t>Satz</a:t>
            </a:r>
            <a:r>
              <a:rPr lang="en-US" altLang="zh-CN" dirty="0">
                <a:solidFill>
                  <a:schemeClr val="hlink"/>
                </a:solidFill>
              </a:rPr>
              <a:t>. ‘86]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dirty="0"/>
              <a:t>                </a:t>
            </a:r>
          </a:p>
          <a:p>
            <a:pPr eaLnBrk="1" hangingPunct="1">
              <a:buFontTx/>
              <a:buNone/>
            </a:pPr>
            <a:endParaRPr lang="en-US" altLang="zh-CN" sz="4400" dirty="0"/>
          </a:p>
          <a:p>
            <a:pPr eaLnBrk="1" hangingPunct="1">
              <a:buFontTx/>
              <a:buNone/>
            </a:pPr>
            <a:r>
              <a:rPr lang="en-US" altLang="zh-CN" sz="4400" dirty="0"/>
              <a:t>             </a:t>
            </a:r>
            <a:r>
              <a:rPr lang="en-US" altLang="zh-CN" sz="4400" dirty="0" smtClean="0"/>
              <a:t>        </a:t>
            </a:r>
            <a:r>
              <a:rPr lang="en-US" altLang="zh-CN" sz="4400" dirty="0"/>
              <a:t>Thank </a:t>
            </a:r>
            <a:r>
              <a:rPr lang="en-US" altLang="zh-CN" sz="4400" dirty="0" smtClean="0"/>
              <a:t>you</a:t>
            </a:r>
            <a:r>
              <a:rPr lang="en-US" altLang="zh-CN" sz="4400" dirty="0"/>
              <a:t>!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68313" y="5084763"/>
            <a:ext cx="8281987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based on                  X. Zhao and R. </a:t>
            </a:r>
            <a:r>
              <a:rPr lang="en-US" altLang="zh-CN" dirty="0" smtClean="0"/>
              <a:t>Rapp      Phys. Rev. C 82, 064905 (2010)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FA7CA97-0344-894C-834E-7DBBAF46A6FD}" type="slidenum">
              <a:rPr lang="en-US" altLang="zh-CN" sz="1400"/>
              <a:pPr algn="r"/>
              <a:t>31</a:t>
            </a:fld>
            <a:endParaRPr lang="en-US" altLang="zh-CN" sz="14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55" y="784225"/>
            <a:ext cx="9144000" cy="6073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dirty="0">
                <a:ea typeface="Arial Unicode MS" charset="0"/>
                <a:cs typeface="Arial" charset="0"/>
              </a:rPr>
              <a:t>                  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       </a:t>
            </a:r>
            <a:r>
              <a:rPr lang="en-US" altLang="zh-CN" sz="2400" dirty="0">
                <a:ea typeface="Arial Unicode MS" charset="0"/>
                <a:cs typeface="Arial" charset="0"/>
              </a:rPr>
              <a:t>V=F     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       </a:t>
            </a:r>
            <a:r>
              <a:rPr lang="en-US" altLang="zh-CN" sz="2400" baseline="-25000" dirty="0" smtClean="0">
                <a:ea typeface="Arial Unicode MS" charset="0"/>
                <a:cs typeface="Arial" charset="0"/>
              </a:rPr>
              <a:t>                                                      </a:t>
            </a:r>
            <a:r>
              <a:rPr lang="en-US" altLang="zh-CN" sz="2400" dirty="0">
                <a:ea typeface="Arial Unicode MS" charset="0"/>
                <a:cs typeface="Arial" charset="0"/>
              </a:rPr>
              <a:t>V=U</a:t>
            </a:r>
            <a:r>
              <a:rPr lang="en-US" altLang="zh-CN" baseline="-25000" dirty="0">
                <a:ea typeface="Arial Unicode MS" charset="0"/>
                <a:cs typeface="Arial" charset="0"/>
              </a:rPr>
              <a:t> </a:t>
            </a:r>
            <a:endParaRPr lang="el-GR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 smtClean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 smtClean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 smtClean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 smtClean="0">
              <a:ea typeface="Arial Unicode MS" charset="0"/>
              <a:cs typeface="Arial" charset="0"/>
            </a:endParaRPr>
          </a:p>
          <a:p>
            <a:pPr eaLnBrk="1" hangingPunct="1"/>
            <a:endParaRPr lang="en-US" altLang="zh-CN" dirty="0" smtClean="0">
              <a:ea typeface="Arial Unicode MS" charset="0"/>
              <a:cs typeface="Arial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dirty="0">
                <a:ea typeface="Arial Unicode MS" charset="0"/>
                <a:cs typeface="Arial" charset="0"/>
              </a:rPr>
              <a:t>   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larger </a:t>
            </a:r>
            <a:r>
              <a:rPr lang="en-US" altLang="zh-CN" sz="2400" dirty="0">
                <a:ea typeface="Arial Unicode MS" charset="0"/>
                <a:cs typeface="Arial" charset="0"/>
              </a:rPr>
              <a:t>fraction for reg.</a:t>
            </a:r>
            <a:r>
              <a:rPr lang="el-GR" altLang="zh-CN" sz="2400" dirty="0">
                <a:ea typeface="Arial Unicode MS" charset="0"/>
                <a:cs typeface="Arial" charset="0"/>
              </a:rPr>
              <a:t>Ψ</a:t>
            </a:r>
            <a:r>
              <a:rPr lang="en-US" altLang="zh-CN" sz="2400" dirty="0">
                <a:ea typeface="Arial Unicode MS" charset="0"/>
                <a:cs typeface="Arial" charset="0"/>
              </a:rPr>
              <a:t> in weak binding scenario</a:t>
            </a:r>
          </a:p>
          <a:p>
            <a:pPr eaLnBrk="1" hangingPunct="1"/>
            <a:r>
              <a:rPr lang="en-US" altLang="zh-CN" sz="2400" dirty="0">
                <a:solidFill>
                  <a:srgbClr val="CC0099"/>
                </a:solidFill>
                <a:ea typeface="Arial Unicode MS" charset="0"/>
                <a:cs typeface="Arial" charset="0"/>
              </a:rPr>
              <a:t>   </a:t>
            </a:r>
            <a:r>
              <a:rPr lang="en-US" altLang="zh-CN" sz="2400" dirty="0" smtClean="0">
                <a:solidFill>
                  <a:srgbClr val="CC0099"/>
                </a:solidFill>
                <a:ea typeface="Arial Unicode MS" charset="0"/>
                <a:cs typeface="Arial" charset="0"/>
              </a:rPr>
              <a:t> strong</a:t>
            </a:r>
            <a:r>
              <a:rPr lang="en-US" altLang="zh-CN" sz="2400" dirty="0" smtClean="0">
                <a:ea typeface="Arial Unicode MS" charset="0"/>
                <a:cs typeface="Arial" charset="0"/>
              </a:rPr>
              <a:t> </a:t>
            </a:r>
            <a:r>
              <a:rPr lang="en-US" altLang="zh-CN" sz="2400" dirty="0">
                <a:ea typeface="Arial Unicode MS" charset="0"/>
                <a:cs typeface="Arial" charset="0"/>
              </a:rPr>
              <a:t>binding tends to reproduce &lt;p</a:t>
            </a:r>
            <a:r>
              <a:rPr lang="en-US" altLang="zh-CN" sz="2400" baseline="-25000" dirty="0">
                <a:ea typeface="Arial Unicode MS" charset="0"/>
                <a:cs typeface="Arial" charset="0"/>
              </a:rPr>
              <a:t>t</a:t>
            </a:r>
            <a:r>
              <a:rPr lang="en-US" altLang="zh-CN" sz="2400" baseline="30000" dirty="0">
                <a:ea typeface="Arial Unicode MS" charset="0"/>
                <a:cs typeface="Arial" charset="0"/>
              </a:rPr>
              <a:t>2</a:t>
            </a:r>
            <a:r>
              <a:rPr lang="en-US" altLang="zh-CN" sz="2400" dirty="0">
                <a:ea typeface="Arial Unicode MS" charset="0"/>
                <a:cs typeface="Arial" charset="0"/>
              </a:rPr>
              <a:t>&gt; data</a:t>
            </a:r>
            <a:endParaRPr lang="el-GR" altLang="zh-CN" sz="2400" dirty="0">
              <a:ea typeface="Arial Unicode MS" charset="0"/>
              <a:cs typeface="Arial" charset="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lang="en-US" altLang="zh-CN" sz="4000" u="sng" dirty="0"/>
              <a:t>J/</a:t>
            </a:r>
            <a:r>
              <a:rPr lang="el-GR" altLang="zh-CN" sz="4000" u="sng" dirty="0">
                <a:ea typeface="Arial Unicode MS" charset="0"/>
                <a:cs typeface="Arial" charset="0"/>
              </a:rPr>
              <a:t>Ψ</a:t>
            </a:r>
            <a:r>
              <a:rPr lang="en-US" altLang="zh-CN" sz="4000" u="sng" dirty="0">
                <a:ea typeface="Arial Unicode MS" charset="0"/>
                <a:cs typeface="Arial" charset="0"/>
              </a:rPr>
              <a:t> yield and &lt;p</a:t>
            </a:r>
            <a:r>
              <a:rPr lang="en-US" altLang="zh-CN" sz="4000" baseline="-25000" dirty="0">
                <a:ea typeface="Arial Unicode MS" charset="0"/>
                <a:cs typeface="Arial" charset="0"/>
              </a:rPr>
              <a:t>t</a:t>
            </a:r>
            <a:r>
              <a:rPr lang="en-US" altLang="zh-CN" sz="4000" u="sng" baseline="30000" dirty="0">
                <a:ea typeface="Arial Unicode MS" charset="0"/>
                <a:cs typeface="Arial" charset="0"/>
              </a:rPr>
              <a:t>2</a:t>
            </a:r>
            <a:r>
              <a:rPr lang="en-US" altLang="zh-CN" sz="4000" u="sng" dirty="0">
                <a:ea typeface="Arial Unicode MS" charset="0"/>
                <a:cs typeface="Arial" charset="0"/>
              </a:rPr>
              <a:t>&gt; at </a:t>
            </a:r>
            <a:r>
              <a:rPr lang="en-US" altLang="zh-CN" sz="4000" u="sng" dirty="0"/>
              <a:t>RHIC forward </a:t>
            </a:r>
            <a:r>
              <a:rPr lang="en-US" altLang="zh-CN" sz="4000" u="sng" dirty="0" err="1"/>
              <a:t>y</a:t>
            </a:r>
            <a:endParaRPr lang="en-US" altLang="zh-CN" sz="4000" u="sng" dirty="0"/>
          </a:p>
        </p:txBody>
      </p:sp>
      <p:sp>
        <p:nvSpPr>
          <p:cNvPr id="91141" name="Text Box 10"/>
          <p:cNvSpPr txBox="1">
            <a:spLocks noChangeArrowheads="1"/>
          </p:cNvSpPr>
          <p:nvPr/>
        </p:nvSpPr>
        <p:spPr bwMode="auto">
          <a:xfrm rot="10800000">
            <a:off x="0" y="1341438"/>
            <a:ext cx="45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incl. J/</a:t>
            </a:r>
            <a:r>
              <a:rPr lang="en-US" altLang="zh-CN">
                <a:ea typeface="Arial" charset="0"/>
                <a:cs typeface="Arial" charset="0"/>
              </a:rPr>
              <a:t>psi</a:t>
            </a:r>
            <a:r>
              <a:rPr lang="en-US" altLang="zh-CN"/>
              <a:t> yield</a:t>
            </a:r>
            <a:endParaRPr lang="el-GR" altLang="zh-CN"/>
          </a:p>
        </p:txBody>
      </p:sp>
      <p:sp>
        <p:nvSpPr>
          <p:cNvPr id="91142" name="Text Box 11"/>
          <p:cNvSpPr txBox="1">
            <a:spLocks noChangeArrowheads="1"/>
          </p:cNvSpPr>
          <p:nvPr/>
        </p:nvSpPr>
        <p:spPr bwMode="auto">
          <a:xfrm rot="10800000">
            <a:off x="0" y="3500438"/>
            <a:ext cx="4587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trans. momentum</a:t>
            </a:r>
            <a:endParaRPr lang="el-GR" altLang="zh-CN"/>
          </a:p>
        </p:txBody>
      </p:sp>
      <p:sp>
        <p:nvSpPr>
          <p:cNvPr id="91143" name="Line 19"/>
          <p:cNvSpPr>
            <a:spLocks noChangeShapeType="1"/>
          </p:cNvSpPr>
          <p:nvPr/>
        </p:nvSpPr>
        <p:spPr bwMode="auto">
          <a:xfrm>
            <a:off x="4643438" y="1268413"/>
            <a:ext cx="0" cy="4248150"/>
          </a:xfrm>
          <a:prstGeom prst="lin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164840" cy="226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3246994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t="1891"/>
          <a:stretch>
            <a:fillRect/>
          </a:stretch>
        </p:blipFill>
        <p:spPr>
          <a:xfrm>
            <a:off x="4822310" y="3265745"/>
            <a:ext cx="3253061" cy="2355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t="1494"/>
          <a:stretch>
            <a:fillRect/>
          </a:stretch>
        </p:blipFill>
        <p:spPr>
          <a:xfrm>
            <a:off x="651301" y="3301236"/>
            <a:ext cx="3228454" cy="2298962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4A0C218-7EC9-824F-A156-BA74618BCB93}" type="slidenum">
              <a:rPr lang="en-US" altLang="zh-CN" sz="1400"/>
              <a:pPr algn="r"/>
              <a:t>32</a:t>
            </a:fld>
            <a:endParaRPr lang="en-US" altLang="zh-CN" sz="140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u="sng">
                <a:ea typeface="Arial Unicode MS" charset="0"/>
                <a:cs typeface="Arial" charset="0"/>
              </a:rPr>
              <a:t>J/</a:t>
            </a:r>
            <a:r>
              <a:rPr lang="el-GR" altLang="zh-CN" u="sng">
                <a:ea typeface="Arial Unicode MS" charset="0"/>
                <a:cs typeface="Arial" charset="0"/>
              </a:rPr>
              <a:t>Ψ</a:t>
            </a:r>
            <a:r>
              <a:rPr lang="en-US" altLang="zh-CN" u="sng">
                <a:ea typeface="Arial Unicode MS" charset="0"/>
                <a:cs typeface="Arial" charset="0"/>
              </a:rPr>
              <a:t> suppression at forward vs mid-y</a:t>
            </a:r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sz="2400" dirty="0"/>
          </a:p>
          <a:p>
            <a:pPr eaLnBrk="1" hangingPunct="1"/>
            <a:r>
              <a:rPr lang="en-US" altLang="zh-CN" sz="2400" dirty="0"/>
              <a:t>    </a:t>
            </a:r>
            <a:r>
              <a:rPr lang="en-US" altLang="zh-CN" sz="2400" dirty="0" smtClean="0"/>
              <a:t> comparable </a:t>
            </a:r>
            <a:r>
              <a:rPr lang="en-US" altLang="zh-CN" sz="2400" dirty="0"/>
              <a:t>hot medium effects</a:t>
            </a:r>
          </a:p>
          <a:p>
            <a:pPr eaLnBrk="1" hangingPunct="1"/>
            <a:r>
              <a:rPr lang="en-US" altLang="zh-CN" sz="2400" dirty="0"/>
              <a:t>    </a:t>
            </a:r>
            <a:r>
              <a:rPr lang="en-US" altLang="zh-CN" sz="2400" dirty="0" smtClean="0"/>
              <a:t> stronger </a:t>
            </a:r>
            <a:r>
              <a:rPr lang="en-US" altLang="zh-CN" sz="2400" dirty="0"/>
              <a:t>suppression at forward rapidity due to </a:t>
            </a:r>
            <a:r>
              <a:rPr lang="en-US" altLang="zh-CN" sz="2400" dirty="0">
                <a:solidFill>
                  <a:srgbClr val="CC0099"/>
                </a:solidFill>
              </a:rPr>
              <a:t>CNM</a:t>
            </a:r>
            <a:r>
              <a:rPr lang="en-US" altLang="zh-CN" sz="2400" dirty="0"/>
              <a:t> effects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557338"/>
            <a:ext cx="491331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1143000"/>
          </a:xfrm>
        </p:spPr>
        <p:txBody>
          <a:bodyPr/>
          <a:lstStyle/>
          <a:p>
            <a:r>
              <a:rPr lang="en-US" altLang="zh-CN" sz="4000" u="sng" dirty="0" err="1"/>
              <a:t>R</a:t>
            </a:r>
            <a:r>
              <a:rPr lang="en-US" altLang="zh-CN" sz="4000" baseline="-25000" dirty="0" err="1"/>
              <a:t>AA</a:t>
            </a:r>
            <a:r>
              <a:rPr lang="en-US" altLang="zh-CN" sz="4000" u="sng" dirty="0" err="1"/>
              <a:t>(p</a:t>
            </a:r>
            <a:r>
              <a:rPr lang="en-US" altLang="zh-CN" sz="4000" baseline="-25000" dirty="0" err="1"/>
              <a:t>T</a:t>
            </a:r>
            <a:r>
              <a:rPr lang="en-US" altLang="zh-CN" sz="4000" u="sng" dirty="0"/>
              <a:t>) at RHIC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79388" y="4508500"/>
            <a:ext cx="8713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Primordial </a:t>
            </a:r>
            <a:r>
              <a:rPr lang="en-US" altLang="zh-CN" sz="2400" dirty="0"/>
              <a:t>component dominates at high p</a:t>
            </a:r>
            <a:r>
              <a:rPr lang="en-US" altLang="zh-CN" sz="2400" baseline="-25000" dirty="0"/>
              <a:t>t </a:t>
            </a:r>
            <a:r>
              <a:rPr lang="en-US" altLang="zh-CN" sz="2400" dirty="0"/>
              <a:t>(&gt;5GeV)</a:t>
            </a:r>
            <a:endParaRPr lang="en-US" altLang="zh-CN" sz="2400" baseline="-25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aseline="-25000" dirty="0"/>
              <a:t>   </a:t>
            </a:r>
            <a:r>
              <a:rPr lang="en-US" altLang="zh-CN" sz="2400" dirty="0"/>
              <a:t>Significant regeneration component at low p</a:t>
            </a:r>
            <a:r>
              <a:rPr lang="en-US" altLang="zh-CN" sz="2400" baseline="-25000" dirty="0"/>
              <a:t>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baseline="-25000" dirty="0"/>
              <a:t>   </a:t>
            </a:r>
            <a:r>
              <a:rPr lang="en-US" altLang="zh-CN" sz="2400" dirty="0"/>
              <a:t>Formation time effect and B-</a:t>
            </a:r>
            <a:r>
              <a:rPr lang="en-US" altLang="zh-CN" sz="2400" dirty="0" err="1"/>
              <a:t>feeddown</a:t>
            </a:r>
            <a:r>
              <a:rPr lang="en-US" altLang="zh-CN" sz="2400" dirty="0"/>
              <a:t> enhance high p</a:t>
            </a:r>
            <a:r>
              <a:rPr lang="en-US" altLang="zh-CN" sz="2400" baseline="-25000" dirty="0"/>
              <a:t>t</a:t>
            </a:r>
            <a:r>
              <a:rPr lang="en-US" altLang="zh-CN" sz="2400" dirty="0"/>
              <a:t> J/</a:t>
            </a:r>
            <a:r>
              <a:rPr lang="el-GR" altLang="zh-CN" sz="2400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endParaRPr lang="el-GR" altLang="zh-CN" sz="2400" baseline="-25000" dirty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 dirty="0"/>
              <a:t>  See also 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763713" y="6165850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2000">
                <a:solidFill>
                  <a:schemeClr val="hlink"/>
                </a:solidFill>
                <a:latin typeface="Times New Roman" charset="0"/>
                <a:ea typeface="Times New Roman (Hebrew)" charset="0"/>
                <a:cs typeface="Times New Roman (Hebrew)" charset="0"/>
              </a:rPr>
              <a:t>[Y.Liu et al. ‘09]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2051050" y="10525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V=F</a:t>
            </a:r>
            <a:endParaRPr lang="zh-CN" alt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804025" y="1052513"/>
            <a:ext cx="63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V=U</a:t>
            </a:r>
            <a:endParaRPr lang="zh-CN" alt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36550" y="5916613"/>
            <a:ext cx="795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hlink"/>
                </a:solidFill>
              </a:rPr>
              <a:t>[Gavin and Vogt ‘90, Blaizot and Ollitrault ‘88, Karsch and Petronzio ‘88]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34" y="1524000"/>
            <a:ext cx="3970348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3917950" cy="285338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90CA94D-02F7-B94E-9C27-778E7BC729C1}" type="slidenum">
              <a:rPr lang="en-US" altLang="zh-CN" sz="1400"/>
              <a:pPr algn="r"/>
              <a:t>34</a:t>
            </a:fld>
            <a:endParaRPr lang="en-US" altLang="zh-CN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u="sng" dirty="0"/>
              <a:t>J/</a:t>
            </a:r>
            <a:r>
              <a:rPr lang="el-GR" altLang="zh-CN" u="sng" dirty="0">
                <a:ea typeface="Arial Unicode MS" charset="0"/>
                <a:cs typeface="Arial" charset="0"/>
              </a:rPr>
              <a:t>Ψ</a:t>
            </a:r>
            <a:r>
              <a:rPr lang="en-US" altLang="zh-CN" u="sng" dirty="0">
                <a:ea typeface="Arial Unicode MS" charset="0"/>
                <a:cs typeface="Arial" charset="0"/>
              </a:rPr>
              <a:t> Abundance vs. </a:t>
            </a:r>
            <a:r>
              <a:rPr lang="en-US" altLang="zh-CN" u="sng" dirty="0" smtClean="0">
                <a:ea typeface="Arial Unicode MS" charset="0"/>
                <a:cs typeface="Arial" charset="0"/>
              </a:rPr>
              <a:t>Time at RHIC</a:t>
            </a:r>
            <a:r>
              <a:rPr lang="en-US" altLang="zh-CN" dirty="0" smtClean="0">
                <a:ea typeface="Arial Unicode MS" charset="0"/>
                <a:cs typeface="Arial" charset="0"/>
              </a:rPr>
              <a:t> </a:t>
            </a:r>
            <a:endParaRPr lang="el-GR" altLang="zh-CN" dirty="0">
              <a:ea typeface="Arial Unicode MS" charset="0"/>
              <a:cs typeface="Arial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 smtClean="0">
                <a:ea typeface="Arial Unicode MS" charset="0"/>
                <a:cs typeface="Arial" charset="0"/>
              </a:rPr>
              <a:t>                       V=F                                    V=U</a:t>
            </a:r>
            <a:endParaRPr lang="en-US" altLang="zh-CN" baseline="-25000" dirty="0">
              <a:ea typeface="Arial Unicode MS" charset="0"/>
              <a:cs typeface="Arial" charset="0"/>
            </a:endParaRPr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4572000" y="1125538"/>
            <a:ext cx="0" cy="3671887"/>
          </a:xfrm>
          <a:prstGeom prst="line">
            <a:avLst/>
          </a:prstGeom>
          <a:noFill/>
          <a:ln w="508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0" y="5229225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/>
              <a:t>  Dissoc. and Reg. mostly occur at QGP and mix phase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/>
              <a:t>  “Dip” structure</a:t>
            </a:r>
            <a:r>
              <a:rPr lang="en-US" altLang="zh-CN" sz="2800">
                <a:ea typeface="Arial Unicode MS" charset="0"/>
                <a:cs typeface="Arial" charset="0"/>
              </a:rPr>
              <a:t> for the weak binding scenario</a:t>
            </a:r>
            <a:endParaRPr lang="el-GR" altLang="zh-CN" sz="2800">
              <a:ea typeface="Arial Unicode MS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191000" cy="3048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286250" cy="303969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90CA94D-02F7-B94E-9C27-778E7BC729C1}" type="slidenum">
              <a:rPr lang="en-US" altLang="zh-CN" sz="1400"/>
              <a:pPr algn="r"/>
              <a:t>35</a:t>
            </a:fld>
            <a:endParaRPr lang="en-US" altLang="zh-CN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u="sng" dirty="0"/>
              <a:t>J/</a:t>
            </a:r>
            <a:r>
              <a:rPr lang="el-GR" altLang="zh-CN" u="sng" dirty="0">
                <a:ea typeface="Arial Unicode MS" charset="0"/>
                <a:cs typeface="Arial" charset="0"/>
              </a:rPr>
              <a:t>Ψ</a:t>
            </a:r>
            <a:r>
              <a:rPr lang="en-US" altLang="zh-CN" u="sng" dirty="0">
                <a:ea typeface="Arial Unicode MS" charset="0"/>
                <a:cs typeface="Arial" charset="0"/>
              </a:rPr>
              <a:t> Abundance vs. </a:t>
            </a:r>
            <a:r>
              <a:rPr lang="en-US" altLang="zh-CN" u="sng" dirty="0" smtClean="0">
                <a:ea typeface="Arial Unicode MS" charset="0"/>
                <a:cs typeface="Arial" charset="0"/>
              </a:rPr>
              <a:t>Time at LHC</a:t>
            </a:r>
            <a:r>
              <a:rPr lang="en-US" altLang="zh-CN" dirty="0" smtClean="0">
                <a:ea typeface="Arial Unicode MS" charset="0"/>
                <a:cs typeface="Arial" charset="0"/>
              </a:rPr>
              <a:t> </a:t>
            </a:r>
            <a:endParaRPr lang="el-GR" altLang="zh-CN" dirty="0">
              <a:ea typeface="Arial Unicode MS" charset="0"/>
              <a:cs typeface="Arial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 smtClean="0">
                <a:ea typeface="Arial Unicode MS" charset="0"/>
                <a:cs typeface="Arial" charset="0"/>
              </a:rPr>
              <a:t>                       V=F                                    V=U</a:t>
            </a:r>
            <a:endParaRPr lang="en-US" altLang="zh-CN" baseline="-25000" dirty="0">
              <a:ea typeface="Arial Unicode MS" charset="0"/>
              <a:cs typeface="Arial" charset="0"/>
            </a:endParaRPr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4572000" y="1125538"/>
            <a:ext cx="0" cy="3671887"/>
          </a:xfrm>
          <a:prstGeom prst="line">
            <a:avLst/>
          </a:prstGeom>
          <a:noFill/>
          <a:ln w="508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0" y="52292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 dirty="0" smtClean="0"/>
              <a:t> regeneration is below statistical equilibrium limit</a:t>
            </a:r>
            <a:endParaRPr lang="el-GR" altLang="zh-CN" sz="2800" dirty="0">
              <a:ea typeface="Arial Unicode MS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2" name="Picture 11" descr="Jpsi_time_lhc_b0_f_0101.png"/>
          <p:cNvPicPr>
            <a:picLocks noChangeAspect="1"/>
          </p:cNvPicPr>
          <p:nvPr/>
        </p:nvPicPr>
        <p:blipFill>
          <a:blip r:embed="rId2"/>
          <a:srcRect l="2778" t="13333" r="9646" b="3333"/>
          <a:stretch>
            <a:fillRect/>
          </a:stretch>
        </p:blipFill>
        <p:spPr>
          <a:xfrm>
            <a:off x="152400" y="1600200"/>
            <a:ext cx="4191000" cy="3081618"/>
          </a:xfrm>
          <a:prstGeom prst="rect">
            <a:avLst/>
          </a:prstGeom>
        </p:spPr>
      </p:pic>
      <p:pic>
        <p:nvPicPr>
          <p:cNvPr id="13" name="Picture 12" descr="Jpsi_time_lhc_b0_u_1226.png"/>
          <p:cNvPicPr>
            <a:picLocks noChangeAspect="1"/>
          </p:cNvPicPr>
          <p:nvPr/>
        </p:nvPicPr>
        <p:blipFill>
          <a:blip r:embed="rId3"/>
          <a:srcRect l="2778" t="12222" r="10505" b="3333"/>
          <a:stretch>
            <a:fillRect/>
          </a:stretch>
        </p:blipFill>
        <p:spPr>
          <a:xfrm>
            <a:off x="4724400" y="1600200"/>
            <a:ext cx="4191000" cy="31536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l-GR" altLang="zh-CN" u="sng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u="sng">
                <a:latin typeface="Arial Unicode MS" charset="0"/>
                <a:ea typeface="Arial Unicode MS" charset="0"/>
                <a:cs typeface="Arial Unicode MS" charset="0"/>
              </a:rPr>
              <a:t> Reg. in Canonical Ensemble</a:t>
            </a:r>
            <a:endParaRPr lang="zh-CN" altLang="en-US" u="sng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229600" cy="57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/>
              <a:t>Integer charm pair produced in each event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31686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/>
          <a:srcRect r="607"/>
          <a:stretch>
            <a:fillRect/>
          </a:stretch>
        </p:blipFill>
        <p:spPr bwMode="auto">
          <a:xfrm>
            <a:off x="5003800" y="1628775"/>
            <a:ext cx="31686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393382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/>
              <a:t>c and anti-c simultaneously produced in each event,</a:t>
            </a:r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6372225" y="3933825"/>
          <a:ext cx="2592388" cy="450850"/>
        </p:xfrm>
        <a:graphic>
          <a:graphicData uri="http://schemas.openxmlformats.org/presentationml/2006/ole">
            <p:oleObj spid="_x0000_s44034" name="Equation" r:id="rId5" imgW="1460160" imgH="253800" progId="Equation.DSMT4">
              <p:embed/>
            </p:oleObj>
          </a:graphicData>
        </a:graphic>
      </p:graphicFrame>
      <p:pic>
        <p:nvPicPr>
          <p:cNvPr id="89096" name="Picture 8" descr="vcorr"/>
          <p:cNvPicPr>
            <a:picLocks noChangeAspect="1" noChangeArrowheads="1"/>
          </p:cNvPicPr>
          <p:nvPr/>
        </p:nvPicPr>
        <p:blipFill>
          <a:blip r:embed="rId6"/>
          <a:srcRect l="4153" t="10759" r="4153" b="41393"/>
          <a:stretch>
            <a:fillRect/>
          </a:stretch>
        </p:blipFill>
        <p:spPr bwMode="auto">
          <a:xfrm>
            <a:off x="5076825" y="4652963"/>
            <a:ext cx="3024188" cy="2044700"/>
          </a:xfrm>
          <a:prstGeom prst="rect">
            <a:avLst/>
          </a:prstGeom>
          <a:noFill/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4652963"/>
            <a:ext cx="47164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/>
              <a:t>c and anti-c correlation volume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/>
              <a:t>     effect  further increases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/>
              <a:t>     local c (anti-c) density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l-GR" altLang="zh-CN" u="sng" dirty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u="sng" dirty="0" smtClean="0">
                <a:latin typeface="Arial Unicode MS" charset="0"/>
                <a:ea typeface="Arial Unicode MS" charset="0"/>
                <a:cs typeface="Arial Unicode MS" charset="0"/>
              </a:rPr>
              <a:t> Reg</a:t>
            </a:r>
            <a:r>
              <a:rPr lang="en-US" altLang="zh-CN" u="sng" dirty="0">
                <a:latin typeface="Arial Unicode MS" charset="0"/>
                <a:ea typeface="Arial Unicode MS" charset="0"/>
                <a:cs typeface="Arial Unicode MS" charset="0"/>
              </a:rPr>
              <a:t>. in Canonical Ensemble</a:t>
            </a:r>
            <a:endParaRPr lang="el-GR" altLang="zh-CN" u="sng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76350"/>
            <a:ext cx="41767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274763"/>
            <a:ext cx="4176713" cy="3043237"/>
          </a:xfrm>
          <a:noFill/>
          <a:ln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50825" y="4652963"/>
            <a:ext cx="813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•   Larger regeneration in canonical ensemble</a:t>
            </a:r>
            <a:endParaRPr lang="zh-CN" altLang="en-US" sz="200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0825" y="5229225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•   Canonical ensemble effect is more pronounced for non-central collisions</a:t>
            </a:r>
            <a:endParaRPr lang="zh-CN" altLang="en-US" sz="2000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/>
              <a:t>•   Correlation volume effect further increases </a:t>
            </a:r>
            <a:r>
              <a:rPr lang="el-GR" altLang="zh-CN" sz="2000" dirty="0">
                <a:solidFill>
                  <a:srgbClr val="CC0099"/>
                </a:solidFill>
              </a:rPr>
              <a:t>Ψ</a:t>
            </a:r>
            <a:r>
              <a:rPr lang="en-US" altLang="zh-CN" sz="2000" dirty="0">
                <a:solidFill>
                  <a:srgbClr val="CC0099"/>
                </a:solidFill>
              </a:rPr>
              <a:t> regeneration</a:t>
            </a:r>
            <a:endParaRPr lang="zh-CN" altLang="en-US" sz="2000" dirty="0">
              <a:solidFill>
                <a:srgbClr val="CC009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329220-F03A-1741-A232-15FE0E726F20}" type="slidenum">
              <a:rPr lang="en-US" altLang="zh-CN" sz="1400"/>
              <a:pPr algn="r"/>
              <a:t>38</a:t>
            </a:fld>
            <a:endParaRPr lang="en-US" altLang="zh-CN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u="sng"/>
              <a:t>Fireball Evolution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4929188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                                                       </a:t>
            </a:r>
            <a:r>
              <a:rPr lang="en-US" altLang="zh-CN" sz="2400" dirty="0" smtClean="0"/>
              <a:t>       , </a:t>
            </a:r>
            <a:r>
              <a:rPr lang="en-US" altLang="zh-CN" sz="2400" dirty="0" smtClean="0">
                <a:solidFill>
                  <a:srgbClr val="0000FF"/>
                </a:solidFill>
              </a:rPr>
              <a:t>{</a:t>
            </a:r>
            <a:r>
              <a:rPr lang="en-US" altLang="zh-CN" sz="2400" dirty="0" err="1">
                <a:solidFill>
                  <a:srgbClr val="CC0099"/>
                </a:solidFill>
              </a:rPr>
              <a:t>v</a:t>
            </a:r>
            <a:r>
              <a:rPr lang="en-US" altLang="zh-CN" sz="2400" baseline="-25000" dirty="0" err="1">
                <a:solidFill>
                  <a:srgbClr val="CC0099"/>
                </a:solidFill>
              </a:rPr>
              <a:t>z</a:t>
            </a:r>
            <a:r>
              <a:rPr lang="en-US" altLang="zh-CN" sz="2400" dirty="0" err="1">
                <a:solidFill>
                  <a:srgbClr val="CC0099"/>
                </a:solidFill>
              </a:rPr>
              <a:t>,a</a:t>
            </a:r>
            <a:r>
              <a:rPr lang="en-US" altLang="zh-CN" sz="2400" baseline="-25000" dirty="0" err="1">
                <a:solidFill>
                  <a:srgbClr val="CC0099"/>
                </a:solidFill>
              </a:rPr>
              <a:t>t,</a:t>
            </a:r>
            <a:r>
              <a:rPr lang="en-US" altLang="zh-CN" sz="2400" dirty="0" err="1">
                <a:solidFill>
                  <a:srgbClr val="CC0099"/>
                </a:solidFill>
              </a:rPr>
              <a:t>a</a:t>
            </a:r>
            <a:r>
              <a:rPr lang="en-US" altLang="zh-CN" sz="2400" baseline="-25000" dirty="0" err="1">
                <a:solidFill>
                  <a:srgbClr val="CC0099"/>
                </a:solidFill>
              </a:rPr>
              <a:t>z</a:t>
            </a:r>
            <a:r>
              <a:rPr lang="en-US" altLang="zh-CN" sz="2400" dirty="0">
                <a:solidFill>
                  <a:srgbClr val="0000FF"/>
                </a:solidFill>
              </a:rPr>
              <a:t>} “</a:t>
            </a:r>
            <a:r>
              <a:rPr lang="en-US" altLang="zh-CN" sz="2400" dirty="0"/>
              <a:t>consistent</a:t>
            </a:r>
            <a:r>
              <a:rPr lang="en-US" altLang="zh-CN" sz="2400" dirty="0">
                <a:solidFill>
                  <a:srgbClr val="0000FF"/>
                </a:solidFill>
              </a:rPr>
              <a:t>”</a:t>
            </a:r>
            <a:r>
              <a:rPr lang="en-US" altLang="zh-CN" sz="2400" dirty="0"/>
              <a:t> with:</a:t>
            </a:r>
          </a:p>
          <a:p>
            <a:pPr eaLnBrk="1" hangingPunct="1">
              <a:buFontTx/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    </a:t>
            </a:r>
            <a:r>
              <a:rPr lang="en-US" altLang="zh-CN" sz="2200" dirty="0"/>
              <a:t>- final light-</a:t>
            </a:r>
            <a:r>
              <a:rPr lang="en-US" altLang="zh-CN" sz="2200" dirty="0" err="1"/>
              <a:t>hadron</a:t>
            </a:r>
            <a:r>
              <a:rPr lang="en-US" altLang="zh-CN" sz="2200" dirty="0"/>
              <a:t> flow</a:t>
            </a:r>
          </a:p>
          <a:p>
            <a:pPr eaLnBrk="1" hangingPunct="1">
              <a:buFontTx/>
              <a:buNone/>
            </a:pPr>
            <a:r>
              <a:rPr lang="en-US" altLang="zh-CN" sz="2200" dirty="0"/>
              <a:t>    - hydro-dynamical evolution</a:t>
            </a:r>
          </a:p>
          <a:p>
            <a:pPr eaLnBrk="1" hangingPunct="1"/>
            <a:r>
              <a:rPr lang="en-US" altLang="zh-CN" sz="2400" dirty="0" smtClean="0">
                <a:ea typeface="Arial" charset="0"/>
                <a:cs typeface="Arial" charset="0"/>
              </a:rPr>
              <a:t> </a:t>
            </a:r>
            <a:r>
              <a:rPr lang="en-US" altLang="zh-CN" sz="2400" dirty="0" err="1" smtClean="0">
                <a:ea typeface="Arial" charset="0"/>
                <a:cs typeface="Arial" charset="0"/>
              </a:rPr>
              <a:t>isentropical</a:t>
            </a:r>
            <a:r>
              <a:rPr lang="en-US" altLang="zh-CN" sz="2400" dirty="0" smtClean="0"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expansion with constant</a:t>
            </a:r>
            <a:r>
              <a:rPr lang="en-US" altLang="zh-CN" sz="2400" dirty="0">
                <a:solidFill>
                  <a:srgbClr val="0000FF"/>
                </a:solidFill>
                <a:ea typeface="Arial" charset="0"/>
                <a:cs typeface="Arial" charset="0"/>
              </a:rPr>
              <a:t>  </a:t>
            </a:r>
            <a:r>
              <a:rPr lang="en-US" altLang="zh-CN" sz="2400" dirty="0" err="1">
                <a:solidFill>
                  <a:srgbClr val="CC0099"/>
                </a:solidFill>
                <a:ea typeface="Arial" charset="0"/>
                <a:cs typeface="Arial" charset="0"/>
              </a:rPr>
              <a:t>S</a:t>
            </a:r>
            <a:r>
              <a:rPr lang="en-US" altLang="zh-CN" sz="2400" baseline="-25000" dirty="0" err="1">
                <a:solidFill>
                  <a:srgbClr val="CC0099"/>
                </a:solidFill>
                <a:ea typeface="Arial" charset="0"/>
                <a:cs typeface="Arial" charset="0"/>
              </a:rPr>
              <a:t>tot</a:t>
            </a:r>
            <a:r>
              <a:rPr lang="en-US" altLang="zh-CN" sz="2400" dirty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(matched to </a:t>
            </a:r>
            <a:r>
              <a:rPr lang="en-US" altLang="zh-CN" sz="2400" dirty="0" err="1">
                <a:ea typeface="Arial" charset="0"/>
                <a:cs typeface="Arial" charset="0"/>
              </a:rPr>
              <a:t>N</a:t>
            </a:r>
            <a:r>
              <a:rPr lang="en-US" altLang="zh-CN" sz="2400" baseline="-25000" dirty="0" err="1">
                <a:ea typeface="Arial" charset="0"/>
                <a:cs typeface="Arial" charset="0"/>
              </a:rPr>
              <a:t>ch</a:t>
            </a:r>
            <a:r>
              <a:rPr lang="en-US" altLang="zh-CN" sz="2400" dirty="0">
                <a:ea typeface="Arial" charset="0"/>
                <a:cs typeface="Arial" charset="0"/>
              </a:rPr>
              <a:t>) and</a:t>
            </a:r>
            <a:r>
              <a:rPr lang="en-US" altLang="zh-CN" sz="2400" dirty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rgbClr val="0000FF"/>
                </a:solidFill>
                <a:ea typeface="Arial" charset="0"/>
                <a:cs typeface="Arial" charset="0"/>
              </a:rPr>
              <a:t>     </a:t>
            </a:r>
            <a:r>
              <a:rPr lang="en-US" altLang="zh-CN" sz="2400" dirty="0" err="1">
                <a:solidFill>
                  <a:srgbClr val="CC0099"/>
                </a:solidFill>
                <a:ea typeface="Arial" charset="0"/>
                <a:cs typeface="Arial" charset="0"/>
              </a:rPr>
              <a:t>s/n</a:t>
            </a:r>
            <a:r>
              <a:rPr lang="en-US" altLang="zh-CN" sz="2400" baseline="-25000" dirty="0" err="1">
                <a:solidFill>
                  <a:srgbClr val="CC0099"/>
                </a:solidFill>
                <a:ea typeface="Arial" charset="0"/>
                <a:cs typeface="Arial" charset="0"/>
              </a:rPr>
              <a:t>B</a:t>
            </a:r>
            <a:r>
              <a:rPr lang="en-US" altLang="zh-CN" sz="2400" dirty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ea typeface="Arial" charset="0"/>
                <a:cs typeface="Arial" charset="0"/>
              </a:rPr>
              <a:t>(inferred from </a:t>
            </a:r>
            <a:r>
              <a:rPr lang="en-US" altLang="zh-CN" sz="2400" dirty="0" err="1"/>
              <a:t>hadro</a:t>
            </a:r>
            <a:r>
              <a:rPr lang="en-US" altLang="zh-CN" sz="2400" dirty="0"/>
              <a:t>-chemistry)</a:t>
            </a:r>
            <a:endParaRPr lang="en-US" altLang="zh-CN" sz="2400" dirty="0">
              <a:ea typeface="Arial" charset="0"/>
              <a:cs typeface="Arial" charset="0"/>
            </a:endParaRPr>
          </a:p>
          <a:p>
            <a:pPr eaLnBrk="1" hangingPunct="1"/>
            <a:r>
              <a:rPr lang="en-US" altLang="zh-CN" sz="2400" dirty="0">
                <a:ea typeface="Arial" charset="0"/>
                <a:cs typeface="Arial" charset="0"/>
              </a:rPr>
              <a:t> </a:t>
            </a:r>
            <a:r>
              <a:rPr lang="en-US" altLang="zh-CN" sz="2400" dirty="0" err="1">
                <a:ea typeface="Arial" charset="0"/>
                <a:cs typeface="Arial" charset="0"/>
              </a:rPr>
              <a:t>EoS</a:t>
            </a:r>
            <a:r>
              <a:rPr lang="en-US" altLang="zh-CN" sz="2400" dirty="0">
                <a:ea typeface="Arial" charset="0"/>
                <a:cs typeface="Arial" charset="0"/>
              </a:rPr>
              <a:t>: ideal massive </a:t>
            </a:r>
            <a:r>
              <a:rPr lang="en-US" altLang="zh-CN" sz="2400" dirty="0" err="1">
                <a:ea typeface="Arial" charset="0"/>
                <a:cs typeface="Arial" charset="0"/>
              </a:rPr>
              <a:t>parton</a:t>
            </a:r>
            <a:r>
              <a:rPr lang="en-US" altLang="zh-CN" sz="2400" dirty="0">
                <a:ea typeface="Arial" charset="0"/>
                <a:cs typeface="Arial" charset="0"/>
              </a:rPr>
              <a:t> gas in QGP, resonance gas in HG</a:t>
            </a:r>
          </a:p>
        </p:txBody>
      </p:sp>
      <p:graphicFrame>
        <p:nvGraphicFramePr>
          <p:cNvPr id="80901" name="Object 4"/>
          <p:cNvGraphicFramePr>
            <a:graphicFrameLocks noChangeAspect="1"/>
          </p:cNvGraphicFramePr>
          <p:nvPr/>
        </p:nvGraphicFramePr>
        <p:xfrm>
          <a:off x="539751" y="913783"/>
          <a:ext cx="4108450" cy="634029"/>
        </p:xfrm>
        <a:graphic>
          <a:graphicData uri="http://schemas.openxmlformats.org/presentationml/2006/ole">
            <p:oleObj spid="_x0000_s51202" name="Equation" r:id="rId4" imgW="2552400" imgH="393480" progId="Equation.DSMT4">
              <p:embed/>
            </p:oleObj>
          </a:graphicData>
        </a:graphic>
      </p:graphicFrame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6948488" y="5949950"/>
            <a:ext cx="198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600">
                <a:solidFill>
                  <a:schemeClr val="hlink"/>
                </a:solidFill>
                <a:latin typeface="Times New Roman" charset="0"/>
                <a:ea typeface="Times New Roman (Hebrew)" charset="0"/>
                <a:cs typeface="Times New Roman (Hebrew)" charset="0"/>
              </a:rPr>
              <a:t>[X.Zhao+R.Rapp ‘08]</a:t>
            </a:r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6732588" y="3933825"/>
          <a:ext cx="1798637" cy="885825"/>
        </p:xfrm>
        <a:graphic>
          <a:graphicData uri="http://schemas.openxmlformats.org/presentationml/2006/ole">
            <p:oleObj spid="_x0000_s51203" name="Equation" r:id="rId5" imgW="876240" imgH="431640" progId="Equation.DSMT4">
              <p:embed/>
            </p:oleObj>
          </a:graphicData>
        </a:graphic>
      </p:graphicFrame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3500438"/>
            <a:ext cx="4568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CN" sz="3600" u="sng"/>
              <a:t>Primordial and Regeneration Components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71913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/>
              <a:t>Linearity of Boltzmann Eq. allows for decomposition of primordial and regeneration components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994025" y="1916113"/>
          <a:ext cx="2362200" cy="493712"/>
        </p:xfrm>
        <a:graphic>
          <a:graphicData uri="http://schemas.openxmlformats.org/presentationml/2006/ole">
            <p:oleObj spid="_x0000_s53250" name="Equation" r:id="rId3" imgW="1155600" imgH="241200" progId="Equation.DSMT4">
              <p:embed/>
            </p:oleObj>
          </a:graphicData>
        </a:graphic>
      </p:graphicFrame>
      <p:graphicFrame>
        <p:nvGraphicFramePr>
          <p:cNvPr id="129029" name="Object 4"/>
          <p:cNvGraphicFramePr>
            <a:graphicFrameLocks noChangeAspect="1"/>
          </p:cNvGraphicFramePr>
          <p:nvPr/>
        </p:nvGraphicFramePr>
        <p:xfrm>
          <a:off x="539750" y="2997200"/>
          <a:ext cx="3644900" cy="436563"/>
        </p:xfrm>
        <a:graphic>
          <a:graphicData uri="http://schemas.openxmlformats.org/presentationml/2006/ole">
            <p:oleObj spid="_x0000_s53251" name="Equation" r:id="rId4" imgW="2120760" imgH="253800" progId="Equation.DSMT4">
              <p:embed/>
            </p:oleObj>
          </a:graphicData>
        </a:graphic>
      </p:graphicFrame>
      <p:graphicFrame>
        <p:nvGraphicFramePr>
          <p:cNvPr id="129030" name="Object 4"/>
          <p:cNvGraphicFramePr>
            <a:graphicFrameLocks noChangeAspect="1"/>
          </p:cNvGraphicFramePr>
          <p:nvPr/>
        </p:nvGraphicFramePr>
        <p:xfrm>
          <a:off x="4716463" y="2997200"/>
          <a:ext cx="3929062" cy="436563"/>
        </p:xfrm>
        <a:graphic>
          <a:graphicData uri="http://schemas.openxmlformats.org/presentationml/2006/ole">
            <p:oleObj spid="_x0000_s53252" name="Equation" r:id="rId5" imgW="2286000" imgH="253800" progId="Equation.DSMT4">
              <p:embed/>
            </p:oleObj>
          </a:graphicData>
        </a:graphic>
      </p:graphicFrame>
      <p:graphicFrame>
        <p:nvGraphicFramePr>
          <p:cNvPr id="129031" name="Object 4"/>
          <p:cNvGraphicFramePr>
            <a:graphicFrameLocks noChangeAspect="1"/>
          </p:cNvGraphicFramePr>
          <p:nvPr/>
        </p:nvGraphicFramePr>
        <p:xfrm>
          <a:off x="5888038" y="3530600"/>
          <a:ext cx="1420812" cy="568325"/>
        </p:xfrm>
        <a:graphic>
          <a:graphicData uri="http://schemas.openxmlformats.org/presentationml/2006/ole">
            <p:oleObj spid="_x0000_s53253" name="Equation" r:id="rId6" imgW="825480" imgH="330120" progId="Equation.DSMT4">
              <p:embed/>
            </p:oleObj>
          </a:graphicData>
        </a:graphic>
      </p:graphicFrame>
      <p:sp>
        <p:nvSpPr>
          <p:cNvPr id="129032" name="AutoShape 185"/>
          <p:cNvSpPr>
            <a:spLocks noChangeArrowheads="1"/>
          </p:cNvSpPr>
          <p:nvPr/>
        </p:nvSpPr>
        <p:spPr bwMode="auto">
          <a:xfrm rot="8395311">
            <a:off x="3203575" y="2636838"/>
            <a:ext cx="468313" cy="252412"/>
          </a:xfrm>
          <a:prstGeom prst="rightArrow">
            <a:avLst>
              <a:gd name="adj1" fmla="val 50000"/>
              <a:gd name="adj2" fmla="val 46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033" name="AutoShape 185"/>
          <p:cNvSpPr>
            <a:spLocks noChangeArrowheads="1"/>
          </p:cNvSpPr>
          <p:nvPr/>
        </p:nvSpPr>
        <p:spPr bwMode="auto">
          <a:xfrm rot="2302603">
            <a:off x="5003800" y="2636838"/>
            <a:ext cx="468313" cy="252412"/>
          </a:xfrm>
          <a:prstGeom prst="rightArrow">
            <a:avLst>
              <a:gd name="adj1" fmla="val 45454"/>
              <a:gd name="adj2" fmla="val 261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129034" name="Object 4"/>
          <p:cNvGraphicFramePr>
            <a:graphicFrameLocks noChangeAspect="1"/>
          </p:cNvGraphicFramePr>
          <p:nvPr/>
        </p:nvGraphicFramePr>
        <p:xfrm>
          <a:off x="1157288" y="3530600"/>
          <a:ext cx="2098675" cy="568325"/>
        </p:xfrm>
        <a:graphic>
          <a:graphicData uri="http://schemas.openxmlformats.org/presentationml/2006/ole">
            <p:oleObj spid="_x0000_s53254" name="Equation" r:id="rId7" imgW="1218960" imgH="330120" progId="Equation.DSMT4">
              <p:embed/>
            </p:oleObj>
          </a:graphicData>
        </a:graphic>
      </p:graphicFrame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0" y="4581525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/>
              <a:t>For primordial component we directly solve homogeneous Boltzmann Eq.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/>
              <a:t>For </a:t>
            </a:r>
            <a:r>
              <a:rPr lang="en-US" altLang="zh-CN" sz="2400">
                <a:solidFill>
                  <a:srgbClr val="CC0099"/>
                </a:solidFill>
              </a:rPr>
              <a:t>regeneration</a:t>
            </a:r>
            <a:r>
              <a:rPr lang="en-US" altLang="zh-CN" sz="2400"/>
              <a:t> component we solve a </a:t>
            </a:r>
            <a:r>
              <a:rPr lang="en-US" altLang="zh-CN" sz="2400">
                <a:solidFill>
                  <a:srgbClr val="CC0099"/>
                </a:solidFill>
              </a:rPr>
              <a:t>Rate Eq</a:t>
            </a:r>
            <a:r>
              <a:rPr lang="en-US" altLang="zh-CN" sz="2400"/>
              <a:t>. for inclusive yield and estimate its p</a:t>
            </a:r>
            <a:r>
              <a:rPr lang="en-US" altLang="zh-CN" sz="2400" baseline="-25000"/>
              <a:t>t</a:t>
            </a:r>
            <a:r>
              <a:rPr lang="en-US" altLang="zh-CN" sz="2400"/>
              <a:t> spectra using a locally thermal distribution boosted by medium flow.</a:t>
            </a:r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4427538" y="2636838"/>
            <a:ext cx="0" cy="1439862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u="sng" dirty="0" smtClean="0"/>
              <a:t>E</a:t>
            </a:r>
            <a:r>
              <a:rPr lang="en-US" u="sng" dirty="0" smtClean="0"/>
              <a:t>stablishing the Link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k</a:t>
            </a:r>
            <a:r>
              <a:rPr lang="en-US" dirty="0" smtClean="0"/>
              <a:t>ey questions:</a:t>
            </a:r>
          </a:p>
          <a:p>
            <a:pPr marL="742950" lvl="2" indent="-342900"/>
            <a:r>
              <a:rPr lang="en-US" dirty="0"/>
              <a:t>a</a:t>
            </a:r>
            <a:r>
              <a:rPr lang="en-US" dirty="0" smtClean="0"/>
              <a:t>re J/ψ data compatible with eq. properties from lattice QCD?</a:t>
            </a:r>
          </a:p>
          <a:p>
            <a:pPr marL="742950" lvl="2" indent="-342900"/>
            <a:r>
              <a:rPr lang="en-US" dirty="0"/>
              <a:t>i</a:t>
            </a:r>
            <a:r>
              <a:rPr lang="en-US" dirty="0" smtClean="0"/>
              <a:t>f yes, to what extent J/ψ data constrain eq. properties?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hallenges:</a:t>
            </a:r>
          </a:p>
          <a:p>
            <a:pPr marL="742950" lvl="2" indent="-342900"/>
            <a:r>
              <a:rPr lang="en-US" dirty="0" smtClean="0"/>
              <a:t>dynamically expanding fireball</a:t>
            </a:r>
          </a:p>
          <a:p>
            <a:pPr marL="742950" lvl="2" indent="-342900"/>
            <a:r>
              <a:rPr lang="en-US" dirty="0" err="1" smtClean="0"/>
              <a:t>ψ</a:t>
            </a:r>
            <a:r>
              <a:rPr lang="en-US" dirty="0" smtClean="0"/>
              <a:t> dissociation vs. regeneration</a:t>
            </a:r>
          </a:p>
          <a:p>
            <a:pPr marL="742950" lvl="2" indent="-342900"/>
            <a:r>
              <a:rPr lang="en-US" dirty="0" smtClean="0"/>
              <a:t>slow chemical and kinetic equilibrium</a:t>
            </a:r>
          </a:p>
          <a:p>
            <a:pPr marL="742950" lvl="2" indent="-342900"/>
            <a:r>
              <a:rPr lang="en-US" dirty="0" smtClean="0"/>
              <a:t>off- equilibrium system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kinetic (transport) approach required</a:t>
            </a:r>
          </a:p>
          <a:p>
            <a:pPr marL="342900" lvl="1" indent="-34290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19800" y="2895600"/>
            <a:ext cx="2639472" cy="2167372"/>
            <a:chOff x="3689" y="2512"/>
            <a:chExt cx="2272" cy="1802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689" y="2709"/>
              <a:ext cx="1561" cy="146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80000"/>
                  </a:srgbClr>
                </a:gs>
                <a:gs pos="100000">
                  <a:srgbClr val="FF5050">
                    <a:gamma/>
                    <a:shade val="8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4223" y="3315"/>
              <a:ext cx="508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4713" y="2715"/>
              <a:ext cx="471" cy="6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224" y="3333"/>
              <a:ext cx="495" cy="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722" y="3080"/>
              <a:ext cx="726" cy="2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637" y="3275"/>
              <a:ext cx="138" cy="1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kumimoji="1" lang="zh-CN" altLang="en-US" sz="2800" i="1">
                <a:solidFill>
                  <a:srgbClr val="000066"/>
                </a:solidFill>
                <a:latin typeface="Times New Roman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017" y="2739"/>
              <a:ext cx="180" cy="2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5127" y="3105"/>
              <a:ext cx="327" cy="1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063" y="2924"/>
              <a:ext cx="612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 dirty="0">
                  <a:latin typeface="Times New Roman" charset="0"/>
                  <a:ea typeface="Times New Roman (Hebrew)" charset="0"/>
                  <a:cs typeface="Times New Roman (Hebrew)" charset="0"/>
                </a:rPr>
                <a:t>J</a:t>
              </a:r>
              <a:r>
                <a:rPr kumimoji="1" lang="en-US" altLang="zh-CN" sz="2800" b="1" dirty="0" smtClean="0">
                  <a:latin typeface="Times New Roman" charset="0"/>
                  <a:ea typeface="Times New Roman (Hebrew)" charset="0"/>
                  <a:cs typeface="Times New Roman (Hebrew)" charset="0"/>
                </a:rPr>
                <a:t>/ψ</a:t>
              </a:r>
              <a:endParaRPr kumimoji="1" lang="en-US" altLang="zh-CN" sz="2800" b="1" dirty="0">
                <a:latin typeface="Symbol" charset="2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461" y="2987"/>
              <a:ext cx="38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 dirty="0">
                  <a:latin typeface="Times New Roman" charset="0"/>
                  <a:ea typeface="Times New Roman (Hebrew)" charset="0"/>
                  <a:cs typeface="Times New Roman (Hebrew)" charset="0"/>
                </a:rPr>
                <a:t>D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209" y="2512"/>
              <a:ext cx="37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>
                  <a:latin typeface="Times New Roman" charset="0"/>
                  <a:ea typeface="Times New Roman (Hebrew)" charset="0"/>
                  <a:cs typeface="Times New Roman (Hebrew)" charset="0"/>
                </a:rPr>
                <a:t>D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498" y="2790"/>
              <a:ext cx="2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>
                  <a:latin typeface="Times New Roman" charset="0"/>
                  <a:ea typeface="Times New Roman (Hebrew)" charset="0"/>
                  <a:cs typeface="Times New Roman (Hebrew)" charset="0"/>
                </a:rPr>
                <a:t>-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662" y="3442"/>
              <a:ext cx="801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4654" y="3602"/>
              <a:ext cx="50" cy="2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4047" y="3523"/>
              <a:ext cx="642" cy="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725" y="3527"/>
              <a:ext cx="333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712" y="3885"/>
              <a:ext cx="600" cy="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680" y="3908"/>
              <a:ext cx="637" cy="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632" y="3819"/>
              <a:ext cx="138" cy="1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kumimoji="1" lang="zh-CN" altLang="en-US" sz="2800" i="1">
                <a:solidFill>
                  <a:srgbClr val="000066"/>
                </a:solidFill>
                <a:latin typeface="Times New Roman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349" y="3879"/>
              <a:ext cx="612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 dirty="0">
                  <a:latin typeface="Times New Roman" charset="0"/>
                  <a:ea typeface="Times New Roman (Hebrew)" charset="0"/>
                  <a:cs typeface="Times New Roman (Hebrew)" charset="0"/>
                </a:rPr>
                <a:t>J</a:t>
              </a:r>
              <a:r>
                <a:rPr kumimoji="1" lang="en-US" altLang="zh-CN" sz="2800" b="1" dirty="0" smtClean="0">
                  <a:latin typeface="Times New Roman" charset="0"/>
                  <a:ea typeface="Times New Roman (Hebrew)" charset="0"/>
                  <a:cs typeface="Times New Roman (Hebrew)" charset="0"/>
                </a:rPr>
                <a:t>/ψ</a:t>
              </a:r>
              <a:endParaRPr kumimoji="1" lang="en-US" altLang="zh-CN" sz="2800" b="1" dirty="0">
                <a:latin typeface="Symbol" charset="2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084" y="3573"/>
              <a:ext cx="294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 dirty="0" err="1" smtClean="0">
                  <a:latin typeface="Times New Roman" charset="0"/>
                  <a:ea typeface="Times New Roman (Hebrew)" charset="0"/>
                  <a:cs typeface="Times New Roman (Hebrew)" charset="0"/>
                </a:rPr>
                <a:t>c</a:t>
              </a:r>
              <a:endParaRPr kumimoji="1" lang="en-US" altLang="zh-CN" sz="2800" b="1" dirty="0">
                <a:latin typeface="Times New Roman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103" y="3473"/>
              <a:ext cx="26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 dirty="0">
                  <a:latin typeface="Times New Roman" charset="0"/>
                  <a:ea typeface="Times New Roman (Hebrew)" charset="0"/>
                  <a:cs typeface="Times New Roman (Hebrew)" charset="0"/>
                </a:rPr>
                <a:t>-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411" y="3336"/>
              <a:ext cx="346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altLang="zh-CN" sz="2800" b="1" dirty="0" err="1">
                  <a:latin typeface="Times New Roman" charset="0"/>
                  <a:ea typeface="Times New Roman (Hebrew)" charset="0"/>
                  <a:cs typeface="Times New Roman (Hebrew)" charset="0"/>
                </a:rPr>
                <a:t>c</a:t>
              </a:r>
              <a:endParaRPr kumimoji="1" lang="en-US" altLang="zh-CN" sz="2800" b="1" dirty="0">
                <a:latin typeface="Times New Roman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3751" y="3905"/>
              <a:ext cx="126" cy="22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5218" y="3475"/>
              <a:ext cx="247" cy="4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Down Arrow 29"/>
          <p:cNvSpPr/>
          <p:nvPr/>
        </p:nvSpPr>
        <p:spPr>
          <a:xfrm>
            <a:off x="1295400" y="5029200"/>
            <a:ext cx="14478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sz="4000" u="sng">
                <a:ea typeface="Arial" charset="0"/>
                <a:cs typeface="Arial" charset="0"/>
              </a:rPr>
              <a:t>Rate-Equation for Reg. Component </a:t>
            </a:r>
            <a:endParaRPr lang="zh-CN" altLang="en-US" sz="4000" u="sng">
              <a:ea typeface="Arial" charset="0"/>
              <a:cs typeface="Arial" charset="0"/>
            </a:endParaRPr>
          </a:p>
        </p:txBody>
      </p:sp>
      <p:graphicFrame>
        <p:nvGraphicFramePr>
          <p:cNvPr id="130051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5724525" y="2060575"/>
          <a:ext cx="1846263" cy="501650"/>
        </p:xfrm>
        <a:graphic>
          <a:graphicData uri="http://schemas.openxmlformats.org/presentationml/2006/ole">
            <p:oleObj spid="_x0000_s54274" name="Equation" r:id="rId4" imgW="1028520" imgH="279360" progId="Equation.DSMT4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865188" y="981075"/>
          <a:ext cx="4216400" cy="471488"/>
        </p:xfrm>
        <a:graphic>
          <a:graphicData uri="http://schemas.openxmlformats.org/presentationml/2006/ole">
            <p:oleObj spid="_x0000_s54275" name="Equation" r:id="rId5" imgW="2273040" imgH="253800" progId="Equation.DSMT4">
              <p:embed/>
            </p:oleObj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•</a:t>
            </a:r>
            <a:endParaRPr lang="zh-CN" altLang="en-US" sz="2000"/>
          </a:p>
        </p:txBody>
      </p:sp>
      <p:graphicFrame>
        <p:nvGraphicFramePr>
          <p:cNvPr id="130054" name="Object 4"/>
          <p:cNvGraphicFramePr>
            <a:graphicFrameLocks noChangeAspect="1"/>
          </p:cNvGraphicFramePr>
          <p:nvPr/>
        </p:nvGraphicFramePr>
        <p:xfrm>
          <a:off x="827088" y="2708275"/>
          <a:ext cx="4103687" cy="601663"/>
        </p:xfrm>
        <a:graphic>
          <a:graphicData uri="http://schemas.openxmlformats.org/presentationml/2006/ole">
            <p:oleObj spid="_x0000_s54276" name="Equation" r:id="rId6" imgW="2247840" imgH="330120" progId="Equation.DSMT4">
              <p:embed/>
            </p:oleObj>
          </a:graphicData>
        </a:graphic>
      </p:graphicFrame>
      <p:graphicFrame>
        <p:nvGraphicFramePr>
          <p:cNvPr id="130055" name="Object 4"/>
          <p:cNvGraphicFramePr>
            <a:graphicFrameLocks noChangeAspect="1"/>
          </p:cNvGraphicFramePr>
          <p:nvPr/>
        </p:nvGraphicFramePr>
        <p:xfrm>
          <a:off x="1770063" y="1557338"/>
          <a:ext cx="3151187" cy="441325"/>
        </p:xfrm>
        <a:graphic>
          <a:graphicData uri="http://schemas.openxmlformats.org/presentationml/2006/ole">
            <p:oleObj spid="_x0000_s54277" name="Equation" r:id="rId7" imgW="1726920" imgH="241200" progId="Equation.DSMT4">
              <p:embed/>
            </p:oleObj>
          </a:graphicData>
        </a:graphic>
      </p:graphicFrame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971550" y="2276475"/>
            <a:ext cx="647700" cy="146050"/>
          </a:xfrm>
          <a:prstGeom prst="rightArrow">
            <a:avLst>
              <a:gd name="adj1" fmla="val 50000"/>
              <a:gd name="adj2" fmla="val 110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0057" name="Object 4"/>
          <p:cNvGraphicFramePr>
            <a:graphicFrameLocks noChangeAspect="1"/>
          </p:cNvGraphicFramePr>
          <p:nvPr/>
        </p:nvGraphicFramePr>
        <p:xfrm>
          <a:off x="1757363" y="2060575"/>
          <a:ext cx="3429000" cy="509588"/>
        </p:xfrm>
        <a:graphic>
          <a:graphicData uri="http://schemas.openxmlformats.org/presentationml/2006/ole">
            <p:oleObj spid="_x0000_s54278" name="Equation" r:id="rId8" imgW="1879560" imgH="279360" progId="Equation.DSMT4">
              <p:embed/>
            </p:oleObj>
          </a:graphicData>
        </a:graphic>
      </p:graphicFrame>
      <p:sp>
        <p:nvSpPr>
          <p:cNvPr id="130058" name="AutoShape 10"/>
          <p:cNvSpPr>
            <a:spLocks noChangeArrowheads="1"/>
          </p:cNvSpPr>
          <p:nvPr/>
        </p:nvSpPr>
        <p:spPr bwMode="auto">
          <a:xfrm>
            <a:off x="971550" y="1700213"/>
            <a:ext cx="647700" cy="142875"/>
          </a:xfrm>
          <a:prstGeom prst="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468313" y="34290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•    For thermal c spectra, N</a:t>
            </a:r>
            <a:r>
              <a:rPr lang="en-US" altLang="zh-CN" sz="2400" baseline="30000"/>
              <a:t>eq</a:t>
            </a:r>
            <a:r>
              <a:rPr lang="en-US" altLang="zh-CN" sz="2400"/>
              <a:t> </a:t>
            </a:r>
            <a:r>
              <a:rPr lang="en-US" altLang="zh-CN" sz="2400">
                <a:latin typeface="Arial Unicode MS" charset="0"/>
                <a:ea typeface="Arial Unicode MS" charset="0"/>
                <a:cs typeface="Arial Unicode MS" charset="0"/>
              </a:rPr>
              <a:t>follows from charm conservation:</a:t>
            </a:r>
            <a:endParaRPr lang="en-US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30060" name="Object 4"/>
          <p:cNvGraphicFramePr>
            <a:graphicFrameLocks noChangeAspect="1"/>
          </p:cNvGraphicFramePr>
          <p:nvPr/>
        </p:nvGraphicFramePr>
        <p:xfrm>
          <a:off x="1517650" y="3860800"/>
          <a:ext cx="4940300" cy="736600"/>
        </p:xfrm>
        <a:graphic>
          <a:graphicData uri="http://schemas.openxmlformats.org/presentationml/2006/ole">
            <p:oleObj spid="_x0000_s54279" name="Equation" r:id="rId9" imgW="2489040" imgH="393480" progId="Equation.DSMT4">
              <p:embed/>
            </p:oleObj>
          </a:graphicData>
        </a:graphic>
      </p:graphicFrame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468313" y="4724400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•    Non-thermal c spectra lead to </a:t>
            </a:r>
            <a:r>
              <a:rPr lang="en-US" altLang="zh-CN" sz="2400">
                <a:solidFill>
                  <a:srgbClr val="CC0099"/>
                </a:solidFill>
              </a:rPr>
              <a:t>less</a:t>
            </a:r>
            <a:r>
              <a:rPr lang="en-US" altLang="zh-CN" sz="2400"/>
              <a:t> regeneration:</a:t>
            </a:r>
            <a:endParaRPr lang="en-US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30062" name="Object 2"/>
          <p:cNvGraphicFramePr>
            <a:graphicFrameLocks noChangeAspect="1"/>
          </p:cNvGraphicFramePr>
          <p:nvPr/>
        </p:nvGraphicFramePr>
        <p:xfrm>
          <a:off x="1601788" y="5300663"/>
          <a:ext cx="4019550" cy="407987"/>
        </p:xfrm>
        <a:graphic>
          <a:graphicData uri="http://schemas.openxmlformats.org/presentationml/2006/ole">
            <p:oleObj spid="_x0000_s54280" name="Equation" r:id="rId10" imgW="2374560" imgH="241200" progId="Equation.DSMT4">
              <p:embed/>
            </p:oleObj>
          </a:graphicData>
        </a:graphic>
      </p:graphicFrame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5616575" y="15573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(Integrate over </a:t>
            </a:r>
            <a:r>
              <a:rPr lang="el-GR" altLang="zh-CN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>
                <a:latin typeface="Arial Unicode MS" charset="0"/>
                <a:ea typeface="Arial Unicode MS" charset="0"/>
                <a:cs typeface="Arial Unicode MS" charset="0"/>
              </a:rPr>
              <a:t> phase space) </a:t>
            </a:r>
            <a:endParaRPr lang="el-GR" altLang="zh-CN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611188" y="5805488"/>
            <a:ext cx="853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             typical </a:t>
            </a:r>
          </a:p>
        </p:txBody>
      </p:sp>
      <p:graphicFrame>
        <p:nvGraphicFramePr>
          <p:cNvPr id="130065" name="Object 17"/>
          <p:cNvGraphicFramePr>
            <a:graphicFrameLocks noChangeAspect="1"/>
          </p:cNvGraphicFramePr>
          <p:nvPr/>
        </p:nvGraphicFramePr>
        <p:xfrm>
          <a:off x="2587625" y="5805488"/>
          <a:ext cx="1876425" cy="434975"/>
        </p:xfrm>
        <a:graphic>
          <a:graphicData uri="http://schemas.openxmlformats.org/presentationml/2006/ole">
            <p:oleObj spid="_x0000_s54281" name="Equation" r:id="rId11" imgW="1041120" imgH="241200" progId="Equation.DSMT4">
              <p:embed/>
            </p:oleObj>
          </a:graphicData>
        </a:graphic>
      </p:graphicFrame>
      <p:sp>
        <p:nvSpPr>
          <p:cNvPr id="130066" name="Text Box 9"/>
          <p:cNvSpPr txBox="1">
            <a:spLocks noChangeArrowheads="1"/>
          </p:cNvSpPr>
          <p:nvPr/>
        </p:nvSpPr>
        <p:spPr bwMode="auto">
          <a:xfrm>
            <a:off x="1547813" y="6308725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hlink"/>
                </a:solidFill>
              </a:rPr>
              <a:t>[van Hees et al. ’08,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chemeClr val="hlink"/>
                </a:solidFill>
              </a:rPr>
              <a:t>Riek et al. ‘10]</a:t>
            </a:r>
          </a:p>
        </p:txBody>
      </p:sp>
      <p:sp>
        <p:nvSpPr>
          <p:cNvPr id="130067" name="Text Box 6"/>
          <p:cNvSpPr txBox="1">
            <a:spLocks noChangeArrowheads="1"/>
          </p:cNvSpPr>
          <p:nvPr/>
        </p:nvSpPr>
        <p:spPr bwMode="auto">
          <a:xfrm>
            <a:off x="4356100" y="4508500"/>
            <a:ext cx="478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hlink"/>
                </a:solidFill>
              </a:rPr>
              <a:t>[Braun-Munzinger et al. ’00, Gorenstein et al. ‘01]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5580063" y="2565400"/>
            <a:ext cx="277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hlink"/>
                </a:solidFill>
              </a:rPr>
              <a:t>[Grandchamp, Rapp ‘04]</a:t>
            </a: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7523163" y="4797425"/>
            <a:ext cx="167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>
                <a:solidFill>
                  <a:schemeClr val="hlink"/>
                </a:solidFill>
              </a:rPr>
              <a:t>[Greco et al. ’03]</a:t>
            </a:r>
            <a:endParaRPr lang="zh-CN" altLang="en-US" sz="1600">
              <a:solidFill>
                <a:schemeClr val="hlin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79388" y="3357563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Tahoma" charset="0"/>
              </a:rPr>
              <a:t>              </a:t>
            </a:r>
            <a:r>
              <a:rPr lang="en-US" altLang="zh-CN" sz="2400">
                <a:latin typeface="Tahoma" charset="0"/>
              </a:rPr>
              <a:t>follows from </a:t>
            </a:r>
            <a:r>
              <a:rPr lang="el-GR" altLang="zh-CN" sz="240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2400">
                <a:latin typeface="Arial Unicode MS" charset="0"/>
                <a:ea typeface="Arial Unicode MS" charset="0"/>
                <a:cs typeface="Arial Unicode MS" charset="0"/>
              </a:rPr>
              <a:t> spectra in pp collisions </a:t>
            </a:r>
            <a:r>
              <a:rPr lang="en-US" altLang="zh-CN" sz="2400">
                <a:latin typeface="Tahoma" charset="0"/>
              </a:rPr>
              <a:t>with </a:t>
            </a:r>
            <a:r>
              <a:rPr lang="en-US" altLang="zh-CN" sz="2400">
                <a:solidFill>
                  <a:srgbClr val="CC0099"/>
                </a:solidFill>
                <a:latin typeface="Tahoma" charset="0"/>
              </a:rPr>
              <a:t>Cronin</a:t>
            </a:r>
            <a:r>
              <a:rPr lang="en-US" altLang="zh-CN" sz="2400">
                <a:latin typeface="Tahoma" charset="0"/>
              </a:rPr>
              <a:t> effect applied</a:t>
            </a:r>
            <a:endParaRPr lang="el-GR" altLang="zh-CN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u="sng"/>
              <a:t>Initial Condition and R</a:t>
            </a:r>
            <a:r>
              <a:rPr lang="en-US" altLang="zh-CN" baseline="-25000"/>
              <a:t>AA</a:t>
            </a:r>
            <a:endParaRPr lang="zh-CN" alt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3038" y="1125538"/>
            <a:ext cx="8893175" cy="647700"/>
          </a:xfrm>
        </p:spPr>
        <p:txBody>
          <a:bodyPr/>
          <a:lstStyle/>
          <a:p>
            <a:r>
              <a:rPr lang="zh-CN" altLang="en-US" sz="2400">
                <a:latin typeface="Tahoma" charset="0"/>
              </a:rPr>
              <a:t>               </a:t>
            </a:r>
            <a:r>
              <a:rPr lang="en-US" altLang="zh-CN" sz="2400">
                <a:latin typeface="Tahoma" charset="0"/>
              </a:rPr>
              <a:t>is obtained from </a:t>
            </a:r>
            <a:r>
              <a:rPr lang="el-GR" altLang="zh-CN" sz="240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2400">
                <a:latin typeface="Arial Unicode MS" charset="0"/>
                <a:ea typeface="Arial Unicode MS" charset="0"/>
                <a:cs typeface="Arial Unicode MS" charset="0"/>
              </a:rPr>
              <a:t> primordial production</a:t>
            </a:r>
            <a:endParaRPr lang="el-GR" altLang="zh-CN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755650" y="1196975"/>
          <a:ext cx="1296988" cy="415925"/>
        </p:xfrm>
        <a:graphic>
          <a:graphicData uri="http://schemas.openxmlformats.org/presentationml/2006/ole">
            <p:oleObj spid="_x0000_s55298" name="Equation" r:id="rId3" imgW="711000" imgH="228600" progId="Equation.DSMT4">
              <p:embed/>
            </p:oleObj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2124075" y="1773238"/>
          <a:ext cx="3671888" cy="412750"/>
        </p:xfrm>
        <a:graphic>
          <a:graphicData uri="http://schemas.openxmlformats.org/presentationml/2006/ole">
            <p:oleObj spid="_x0000_s55299" name="Equation" r:id="rId4" imgW="2031840" imgH="228600" progId="Equation.DSMT4">
              <p:embed/>
            </p:oleObj>
          </a:graphicData>
        </a:graphic>
      </p:graphicFrame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79388" y="2349500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400">
                <a:latin typeface="Tahoma" charset="0"/>
              </a:rPr>
              <a:t>              </a:t>
            </a:r>
            <a:r>
              <a:rPr lang="en-US" altLang="zh-CN" sz="2400">
                <a:latin typeface="Tahoma" charset="0"/>
              </a:rPr>
              <a:t>follows from Glauber model with </a:t>
            </a:r>
            <a:r>
              <a:rPr lang="en-US" altLang="zh-CN" sz="2400">
                <a:solidFill>
                  <a:srgbClr val="CC0099"/>
                </a:solidFill>
                <a:latin typeface="Tahoma" charset="0"/>
              </a:rPr>
              <a:t>shadowing</a:t>
            </a:r>
            <a:r>
              <a:rPr lang="en-US" altLang="zh-CN" sz="2400">
                <a:latin typeface="Tahoma" charset="0"/>
              </a:rPr>
              <a:t> and </a:t>
            </a:r>
            <a:r>
              <a:rPr lang="en-US" altLang="zh-CN" sz="2400">
                <a:solidFill>
                  <a:srgbClr val="CC0099"/>
                </a:solidFill>
                <a:latin typeface="Tahoma" charset="0"/>
              </a:rPr>
              <a:t>nuclear absorption</a:t>
            </a:r>
            <a:r>
              <a:rPr lang="en-US" altLang="zh-CN" sz="2400">
                <a:latin typeface="Tahoma" charset="0"/>
              </a:rPr>
              <a:t> parameterized with an effective </a:t>
            </a:r>
            <a:r>
              <a:rPr lang="el-GR" altLang="zh-CN" sz="2400">
                <a:latin typeface="Arial Unicode MS" charset="0"/>
                <a:ea typeface="Arial Unicode MS" charset="0"/>
                <a:cs typeface="Arial Unicode MS" charset="0"/>
              </a:rPr>
              <a:t>σ</a:t>
            </a:r>
            <a:r>
              <a:rPr lang="en-US" altLang="zh-CN" sz="2400" baseline="-25000">
                <a:latin typeface="Arial Unicode MS" charset="0"/>
                <a:ea typeface="Arial Unicode MS" charset="0"/>
                <a:cs typeface="Arial Unicode MS" charset="0"/>
              </a:rPr>
              <a:t>abs</a:t>
            </a:r>
            <a:endParaRPr lang="el-GR" altLang="zh-CN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684213" y="2349500"/>
          <a:ext cx="1008062" cy="411163"/>
        </p:xfrm>
        <a:graphic>
          <a:graphicData uri="http://schemas.openxmlformats.org/presentationml/2006/ole">
            <p:oleObj spid="_x0000_s55300" name="Equation" r:id="rId5" imgW="558720" imgH="228600" progId="Equation.DSMT4">
              <p:embed/>
            </p:oleObj>
          </a:graphicData>
        </a:graphic>
      </p:graphicFrame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539750" y="17002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>
                <a:latin typeface="Arial Unicode MS" charset="0"/>
                <a:ea typeface="Arial Unicode MS" charset="0"/>
                <a:cs typeface="Arial Unicode MS" charset="0"/>
              </a:rPr>
              <a:t>assuming</a:t>
            </a:r>
            <a:endParaRPr lang="el-GR" altLang="zh-CN" sz="240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32106" name="Object 10"/>
          <p:cNvGraphicFramePr>
            <a:graphicFrameLocks noChangeAspect="1"/>
          </p:cNvGraphicFramePr>
          <p:nvPr/>
        </p:nvGraphicFramePr>
        <p:xfrm>
          <a:off x="684213" y="3357563"/>
          <a:ext cx="1052512" cy="411162"/>
        </p:xfrm>
        <a:graphic>
          <a:graphicData uri="http://schemas.openxmlformats.org/presentationml/2006/ole">
            <p:oleObj spid="_x0000_s55301" name="Equation" r:id="rId6" imgW="583920" imgH="228600" progId="Equation.DSMT4">
              <p:embed/>
            </p:oleObj>
          </a:graphicData>
        </a:graphic>
      </p:graphicFrame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179388" y="4292600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latin typeface="Tahoma" charset="0"/>
                <a:ea typeface="Arial Unicode MS" charset="0"/>
                <a:cs typeface="Arial Unicode MS" charset="0"/>
              </a:rPr>
              <a:t>n</a:t>
            </a:r>
            <a:r>
              <a:rPr lang="en-US" altLang="zh-CN" sz="2400" dirty="0" smtClean="0">
                <a:latin typeface="Tahoma" charset="0"/>
                <a:ea typeface="Arial Unicode MS" charset="0"/>
                <a:cs typeface="Arial Unicode MS" charset="0"/>
              </a:rPr>
              <a:t>uclear </a:t>
            </a:r>
            <a:r>
              <a:rPr lang="en-US" altLang="zh-CN" sz="2400" dirty="0">
                <a:latin typeface="Tahoma" charset="0"/>
                <a:ea typeface="Arial Unicode MS" charset="0"/>
                <a:cs typeface="Arial Unicode MS" charset="0"/>
              </a:rPr>
              <a:t>modification factor:</a:t>
            </a:r>
            <a:endParaRPr lang="el-GR" altLang="zh-CN" sz="2400" dirty="0">
              <a:latin typeface="Tahoma" charset="0"/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132108" name="Object 12"/>
          <p:cNvGraphicFramePr>
            <a:graphicFrameLocks noChangeAspect="1"/>
          </p:cNvGraphicFramePr>
          <p:nvPr/>
        </p:nvGraphicFramePr>
        <p:xfrm>
          <a:off x="1042988" y="4797425"/>
          <a:ext cx="1871662" cy="811213"/>
        </p:xfrm>
        <a:graphic>
          <a:graphicData uri="http://schemas.openxmlformats.org/presentationml/2006/ole">
            <p:oleObj spid="_x0000_s55302" name="Equation" r:id="rId7" imgW="1054080" imgH="457200" progId="Equation.DSMT4">
              <p:embed/>
            </p:oleObj>
          </a:graphicData>
        </a:graphic>
      </p:graphicFrame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995738" y="486886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N</a:t>
            </a:r>
            <a:r>
              <a:rPr lang="en-US" altLang="zh-CN" baseline="-25000"/>
              <a:t>coll</a:t>
            </a:r>
            <a:r>
              <a:rPr lang="en-US" altLang="zh-CN"/>
              <a:t>: Number of binary nucleon-nucleon collisions in AA collisions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539750" y="5732463"/>
            <a:ext cx="773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400"/>
              <a:t>R</a:t>
            </a:r>
            <a:r>
              <a:rPr lang="en-US" altLang="zh-CN" sz="2400" baseline="-25000"/>
              <a:t>AA</a:t>
            </a:r>
            <a:r>
              <a:rPr lang="en-US" altLang="zh-CN" sz="2400"/>
              <a:t>=1, if without either cold nuclear matter (shadowing, </a:t>
            </a:r>
          </a:p>
          <a:p>
            <a:r>
              <a:rPr lang="en-US" altLang="zh-CN" sz="2400"/>
              <a:t>nuclear absorption, Cronin) or hot medium effects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CN" sz="4000" u="sng"/>
              <a:t>Correlators and Spectral Functions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971550" y="1916113"/>
          <a:ext cx="3206750" cy="552450"/>
        </p:xfrm>
        <a:graphic>
          <a:graphicData uri="http://schemas.openxmlformats.org/presentationml/2006/ole">
            <p:oleObj spid="_x0000_s56322" name="Equation" r:id="rId4" imgW="1917360" imgH="330120" progId="Equation.DSMT4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3357563"/>
            <a:ext cx="4859337" cy="1552575"/>
            <a:chOff x="2699" y="1706"/>
            <a:chExt cx="3061" cy="978"/>
          </a:xfrm>
        </p:grpSpPr>
        <p:pic>
          <p:nvPicPr>
            <p:cNvPr id="135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61" y="1887"/>
              <a:ext cx="2499" cy="797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696" y="1706"/>
              <a:ext cx="1350" cy="916"/>
              <a:chOff x="3691" y="1661"/>
              <a:chExt cx="1350" cy="916"/>
            </a:xfrm>
          </p:grpSpPr>
          <p:sp>
            <p:nvSpPr>
              <p:cNvPr id="135175" name="Line 7"/>
              <p:cNvSpPr>
                <a:spLocks noChangeShapeType="1"/>
              </p:cNvSpPr>
              <p:nvPr/>
            </p:nvSpPr>
            <p:spPr bwMode="auto">
              <a:xfrm>
                <a:off x="3691" y="1799"/>
                <a:ext cx="0" cy="77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76" name="Line 8"/>
              <p:cNvSpPr>
                <a:spLocks noChangeShapeType="1"/>
              </p:cNvSpPr>
              <p:nvPr/>
            </p:nvSpPr>
            <p:spPr bwMode="auto">
              <a:xfrm flipH="1">
                <a:off x="3747" y="1870"/>
                <a:ext cx="2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77" name="Text Box 9"/>
              <p:cNvSpPr txBox="1">
                <a:spLocks noChangeArrowheads="1"/>
              </p:cNvSpPr>
              <p:nvPr/>
            </p:nvSpPr>
            <p:spPr bwMode="auto">
              <a:xfrm>
                <a:off x="4014" y="1661"/>
                <a:ext cx="102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pole mass m</a:t>
                </a:r>
                <a:r>
                  <a:rPr lang="el-GR" altLang="zh-CN" sz="1400" baseline="-25000">
                    <a:ea typeface="Arial Unicode MS" charset="0"/>
                    <a:cs typeface="Arial" charset="0"/>
                  </a:rPr>
                  <a:t>Ψ</a:t>
                </a:r>
                <a:r>
                  <a:rPr lang="en-US" altLang="zh-CN" sz="1400">
                    <a:ea typeface="Arial Unicode MS" charset="0"/>
                    <a:cs typeface="Arial" charset="0"/>
                  </a:rPr>
                  <a:t>(T),</a:t>
                </a:r>
                <a:r>
                  <a:rPr lang="en-US" altLang="zh-CN" sz="3200">
                    <a:ea typeface="Arial Unicode MS" charset="0"/>
                    <a:cs typeface="Arial" charset="0"/>
                  </a:rPr>
                  <a:t> 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99" y="2223"/>
              <a:ext cx="1300" cy="192"/>
              <a:chOff x="476" y="3294"/>
              <a:chExt cx="1723" cy="369"/>
            </a:xfrm>
          </p:grpSpPr>
          <p:sp>
            <p:nvSpPr>
              <p:cNvPr id="135179" name="Line 11"/>
              <p:cNvSpPr>
                <a:spLocks noChangeShapeType="1"/>
              </p:cNvSpPr>
              <p:nvPr/>
            </p:nvSpPr>
            <p:spPr bwMode="auto">
              <a:xfrm>
                <a:off x="1338" y="3430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80" name="Line 12"/>
              <p:cNvSpPr>
                <a:spLocks noChangeShapeType="1"/>
              </p:cNvSpPr>
              <p:nvPr/>
            </p:nvSpPr>
            <p:spPr bwMode="auto">
              <a:xfrm flipH="1">
                <a:off x="1882" y="3430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81" name="Text Box 13"/>
              <p:cNvSpPr txBox="1">
                <a:spLocks noChangeArrowheads="1"/>
              </p:cNvSpPr>
              <p:nvPr/>
            </p:nvSpPr>
            <p:spPr bwMode="auto">
              <a:xfrm>
                <a:off x="476" y="3294"/>
                <a:ext cx="952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width </a:t>
                </a:r>
                <a:r>
                  <a:rPr lang="en-US" altLang="zh-CN" sz="1400">
                    <a:ea typeface="Arial Unicode MS" charset="0"/>
                    <a:cs typeface="Arial" charset="0"/>
                    <a:sym typeface="Symbol" charset="2"/>
                  </a:rPr>
                  <a:t></a:t>
                </a:r>
                <a:r>
                  <a:rPr lang="el-GR" altLang="zh-CN" sz="1400" baseline="-25000">
                    <a:ea typeface="Arial Unicode MS" charset="0"/>
                    <a:cs typeface="Arial" charset="0"/>
                    <a:sym typeface="Symbol" charset="2"/>
                  </a:rPr>
                  <a:t>Ψ</a:t>
                </a:r>
                <a:r>
                  <a:rPr lang="en-US" altLang="zh-CN" sz="1400">
                    <a:ea typeface="Arial Unicode MS" charset="0"/>
                    <a:cs typeface="Arial" charset="0"/>
                    <a:sym typeface="Symbol" charset="2"/>
                  </a:rPr>
                  <a:t>(T)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150" y="2069"/>
              <a:ext cx="1472" cy="496"/>
              <a:chOff x="2381" y="3203"/>
              <a:chExt cx="1951" cy="953"/>
            </a:xfrm>
          </p:grpSpPr>
          <p:sp>
            <p:nvSpPr>
              <p:cNvPr id="135183" name="Line 15"/>
              <p:cNvSpPr>
                <a:spLocks noChangeShapeType="1"/>
              </p:cNvSpPr>
              <p:nvPr/>
            </p:nvSpPr>
            <p:spPr bwMode="auto">
              <a:xfrm>
                <a:off x="2381" y="3249"/>
                <a:ext cx="0" cy="9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84" name="Line 16"/>
              <p:cNvSpPr>
                <a:spLocks noChangeShapeType="1"/>
              </p:cNvSpPr>
              <p:nvPr/>
            </p:nvSpPr>
            <p:spPr bwMode="auto">
              <a:xfrm flipH="1">
                <a:off x="2472" y="3339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85" name="Text Box 17"/>
              <p:cNvSpPr txBox="1">
                <a:spLocks noChangeArrowheads="1"/>
              </p:cNvSpPr>
              <p:nvPr/>
            </p:nvSpPr>
            <p:spPr bwMode="auto">
              <a:xfrm>
                <a:off x="2971" y="3203"/>
                <a:ext cx="136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threshold 2m</a:t>
                </a:r>
                <a:r>
                  <a:rPr lang="en-US" altLang="zh-CN" sz="1400" baseline="-25000"/>
                  <a:t>c</a:t>
                </a:r>
                <a:r>
                  <a:rPr lang="en-US" altLang="zh-CN" sz="1400"/>
                  <a:t>*(T),</a:t>
                </a:r>
                <a:r>
                  <a:rPr lang="en-US" altLang="zh-CN"/>
                  <a:t> </a:t>
                </a:r>
              </a:p>
            </p:txBody>
          </p:sp>
        </p:grpSp>
      </p:grp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302866" y="1291812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 dirty="0"/>
              <a:t>   </a:t>
            </a:r>
            <a:r>
              <a:rPr lang="en-US" altLang="zh-CN" sz="2000" dirty="0" smtClean="0"/>
              <a:t> </a:t>
            </a:r>
            <a:r>
              <a:rPr lang="en-US" altLang="zh-CN" sz="2400" dirty="0"/>
              <a:t>t</a:t>
            </a:r>
            <a:r>
              <a:rPr lang="en-US" altLang="zh-CN" sz="2400" dirty="0" smtClean="0"/>
              <a:t>wo</a:t>
            </a:r>
            <a:r>
              <a:rPr lang="en-US" altLang="zh-CN" sz="2400" dirty="0"/>
              <a:t>-point charmonium current correlation function: 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250825" y="270827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dirty="0"/>
              <a:t>   </a:t>
            </a:r>
            <a:r>
              <a:rPr lang="en-US" altLang="zh-CN" dirty="0" smtClean="0"/>
              <a:t> </a:t>
            </a:r>
            <a:r>
              <a:rPr lang="en-US" altLang="zh-CN" sz="2400" dirty="0"/>
              <a:t>c</a:t>
            </a:r>
            <a:r>
              <a:rPr lang="en-US" altLang="zh-CN" sz="2400" dirty="0" smtClean="0"/>
              <a:t>harmonium </a:t>
            </a:r>
            <a:r>
              <a:rPr lang="en-US" altLang="zh-CN" sz="2400" dirty="0"/>
              <a:t>spectral function:</a:t>
            </a:r>
            <a:r>
              <a:rPr lang="en-US" altLang="zh-CN" dirty="0"/>
              <a:t> </a:t>
            </a:r>
          </a:p>
        </p:txBody>
      </p:sp>
      <p:graphicFrame>
        <p:nvGraphicFramePr>
          <p:cNvPr id="135188" name="Object 20"/>
          <p:cNvGraphicFramePr>
            <a:graphicFrameLocks noChangeAspect="1"/>
          </p:cNvGraphicFramePr>
          <p:nvPr/>
        </p:nvGraphicFramePr>
        <p:xfrm>
          <a:off x="5040313" y="2636838"/>
          <a:ext cx="4103687" cy="700087"/>
        </p:xfrm>
        <a:graphic>
          <a:graphicData uri="http://schemas.openxmlformats.org/presentationml/2006/ole">
            <p:oleObj spid="_x0000_s56323" name="Equation" r:id="rId6" imgW="2755800" imgH="469800" progId="Equation.DSMT4">
              <p:embed/>
            </p:oleObj>
          </a:graphicData>
        </a:graphic>
      </p:graphicFrame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23850" y="515778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dirty="0"/>
              <a:t>   </a:t>
            </a:r>
            <a:r>
              <a:rPr lang="en-US" altLang="zh-CN" dirty="0" smtClean="0"/>
              <a:t> </a:t>
            </a:r>
            <a:r>
              <a:rPr lang="en-US" altLang="zh-CN" sz="2400" dirty="0"/>
              <a:t>l</a:t>
            </a:r>
            <a:r>
              <a:rPr lang="en-US" altLang="zh-CN" sz="2400" dirty="0" smtClean="0"/>
              <a:t>attice </a:t>
            </a:r>
            <a:r>
              <a:rPr lang="en-US" altLang="zh-CN" sz="2400" dirty="0"/>
              <a:t>QCD suggests </a:t>
            </a:r>
            <a:r>
              <a:rPr lang="en-US" altLang="zh-CN" sz="2400" dirty="0" err="1"/>
              <a:t>correlator</a:t>
            </a:r>
            <a:r>
              <a:rPr lang="en-US" altLang="zh-CN" sz="2400" dirty="0"/>
              <a:t> ratio ~1 up to 2-3 </a:t>
            </a:r>
            <a:r>
              <a:rPr lang="en-US" altLang="zh-CN" sz="2400" dirty="0" err="1"/>
              <a:t>T</a:t>
            </a:r>
            <a:r>
              <a:rPr lang="en-US" altLang="zh-CN" sz="2400" baseline="-25000" dirty="0" err="1"/>
              <a:t>c</a:t>
            </a:r>
            <a:r>
              <a:rPr lang="en-US" altLang="zh-CN" sz="2400" dirty="0"/>
              <a:t>:</a:t>
            </a:r>
          </a:p>
        </p:txBody>
      </p:sp>
      <p:graphicFrame>
        <p:nvGraphicFramePr>
          <p:cNvPr id="135190" name="Object 22"/>
          <p:cNvGraphicFramePr>
            <a:graphicFrameLocks noChangeAspect="1"/>
          </p:cNvGraphicFramePr>
          <p:nvPr/>
        </p:nvGraphicFramePr>
        <p:xfrm>
          <a:off x="1187450" y="5734050"/>
          <a:ext cx="1728788" cy="773113"/>
        </p:xfrm>
        <a:graphic>
          <a:graphicData uri="http://schemas.openxmlformats.org/presentationml/2006/ole">
            <p:oleObj spid="_x0000_s56324" name="Equation" r:id="rId7" imgW="965160" imgH="431640" progId="Equation.DSMT4">
              <p:embed/>
            </p:oleObj>
          </a:graphicData>
        </a:graphic>
      </p:graphicFrame>
      <p:sp>
        <p:nvSpPr>
          <p:cNvPr id="135191" name="Text Box 12"/>
          <p:cNvSpPr txBox="1">
            <a:spLocks noChangeArrowheads="1"/>
          </p:cNvSpPr>
          <p:nvPr/>
        </p:nvSpPr>
        <p:spPr bwMode="auto">
          <a:xfrm>
            <a:off x="3924300" y="6021388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hlink"/>
                </a:solidFill>
              </a:rPr>
              <a:t>[Aarts et al. ’07, Datta te al ’04, Jakovac et al ‘07]</a:t>
            </a:r>
          </a:p>
        </p:txBody>
      </p:sp>
      <p:graphicFrame>
        <p:nvGraphicFramePr>
          <p:cNvPr id="135192" name="Object 24"/>
          <p:cNvGraphicFramePr>
            <a:graphicFrameLocks noChangeAspect="1"/>
          </p:cNvGraphicFramePr>
          <p:nvPr/>
        </p:nvGraphicFramePr>
        <p:xfrm>
          <a:off x="4932363" y="1989138"/>
          <a:ext cx="3309937" cy="500062"/>
        </p:xfrm>
        <a:graphic>
          <a:graphicData uri="http://schemas.openxmlformats.org/presentationml/2006/ole">
            <p:oleObj spid="_x0000_s56325" name="Equation" r:id="rId8" imgW="1854000" imgH="279360" progId="Equation.DSMT4">
              <p:embed/>
            </p:oleObj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US" altLang="zh-CN" u="sng" dirty="0" smtClean="0"/>
              <a:t>Initial Conditions</a:t>
            </a:r>
            <a:endParaRPr lang="zh-CN" altLang="en-US" baseline="-250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 smtClean="0"/>
              <a:t>cold nuclear matter effects included in initial conditions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zh-CN" sz="2400" dirty="0" smtClean="0"/>
              <a:t>nuclear shadowing: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zh-CN" sz="2400" dirty="0" smtClean="0"/>
              <a:t>nuclear absorption: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zh-CN" sz="2400" dirty="0" smtClean="0"/>
              <a:t>Cronin effect: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en-US" altLang="zh-CN" sz="2400" dirty="0" smtClean="0"/>
          </a:p>
          <a:p>
            <a:pPr lvl="1">
              <a:lnSpc>
                <a:spcPct val="80000"/>
              </a:lnSpc>
              <a:buNone/>
            </a:pPr>
            <a:endParaRPr lang="en-US" altLang="zh-CN" sz="2400" dirty="0" smtClean="0"/>
          </a:p>
          <a:p>
            <a:pPr>
              <a:lnSpc>
                <a:spcPct val="80000"/>
              </a:lnSpc>
            </a:pPr>
            <a:r>
              <a:rPr lang="en-US" altLang="zh-CN" sz="2800" dirty="0" smtClean="0"/>
              <a:t>implementation for cold nuclear matter effects: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zh-CN" sz="2400" dirty="0" smtClean="0"/>
              <a:t>nuclear shadowing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zh-CN" sz="2400" dirty="0" smtClean="0"/>
              <a:t>nuclear absorption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zh-CN" sz="2400" dirty="0" smtClean="0"/>
              <a:t>Cronin effect           Gaussian smearing with smearing width guided by </a:t>
            </a:r>
            <a:r>
              <a:rPr lang="en-US" altLang="zh-CN" sz="2400" dirty="0" err="1" smtClean="0"/>
              <a:t>p(d</a:t>
            </a:r>
            <a:r>
              <a:rPr lang="en-US" altLang="zh-CN" sz="2400" dirty="0" smtClean="0"/>
              <a:t>)-A data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en-US" altLang="zh-CN" sz="2400" dirty="0"/>
          </a:p>
        </p:txBody>
      </p:sp>
      <p:sp>
        <p:nvSpPr>
          <p:cNvPr id="73" name="Right Brace 72"/>
          <p:cNvSpPr/>
          <p:nvPr/>
        </p:nvSpPr>
        <p:spPr>
          <a:xfrm>
            <a:off x="3733800" y="4114800"/>
            <a:ext cx="457200" cy="3810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267200" y="4082233"/>
            <a:ext cx="447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Glauber</a:t>
            </a:r>
            <a:r>
              <a:rPr lang="en-US" sz="2000" dirty="0" smtClean="0"/>
              <a:t> model with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abs</a:t>
            </a:r>
            <a:r>
              <a:rPr lang="en-US" sz="2000" dirty="0" smtClean="0"/>
              <a:t> from </a:t>
            </a:r>
            <a:r>
              <a:rPr lang="en-US" sz="2000" dirty="0" err="1" smtClean="0"/>
              <a:t>p(d</a:t>
            </a:r>
            <a:r>
              <a:rPr lang="en-US" sz="2000" dirty="0" smtClean="0"/>
              <a:t>)-A data 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993725" y="4833377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u="sng" dirty="0"/>
              <a:t>Kinetic Approach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1143000" y="1828800"/>
          <a:ext cx="3470275" cy="425450"/>
        </p:xfrm>
        <a:graphic>
          <a:graphicData uri="http://schemas.openxmlformats.org/presentationml/2006/ole">
            <p:oleObj spid="_x0000_s20482" name="Equation" r:id="rId4" imgW="2070000" imgH="253800" progId="Equation.DSMT4">
              <p:embed/>
            </p:oleObj>
          </a:graphicData>
        </a:graphic>
      </p:graphicFrame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09600" y="1219200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Boltzmann </a:t>
            </a:r>
            <a:r>
              <a:rPr lang="en-US" altLang="zh-CN" sz="2400" dirty="0"/>
              <a:t>transport equation:</a:t>
            </a:r>
          </a:p>
        </p:txBody>
      </p:sp>
      <p:graphicFrame>
        <p:nvGraphicFramePr>
          <p:cNvPr id="58390" name="Object 5"/>
          <p:cNvGraphicFramePr>
            <a:graphicFrameLocks noChangeAspect="1"/>
          </p:cNvGraphicFramePr>
          <p:nvPr/>
        </p:nvGraphicFramePr>
        <p:xfrm>
          <a:off x="5943600" y="1295400"/>
          <a:ext cx="1987550" cy="431800"/>
        </p:xfrm>
        <a:graphic>
          <a:graphicData uri="http://schemas.openxmlformats.org/presentationml/2006/ole">
            <p:oleObj spid="_x0000_s20483" name="Equation" r:id="rId5" imgW="1168200" imgH="253800" progId="Equation.DSMT4">
              <p:embed/>
            </p:oleObj>
          </a:graphicData>
        </a:graphic>
      </p:graphicFrame>
      <p:graphicFrame>
        <p:nvGraphicFramePr>
          <p:cNvPr id="58395" name="Object 4"/>
          <p:cNvGraphicFramePr>
            <a:graphicFrameLocks noChangeAspect="1"/>
          </p:cNvGraphicFramePr>
          <p:nvPr/>
        </p:nvGraphicFramePr>
        <p:xfrm>
          <a:off x="5608638" y="1700213"/>
          <a:ext cx="2400300" cy="763587"/>
        </p:xfrm>
        <a:graphic>
          <a:graphicData uri="http://schemas.openxmlformats.org/presentationml/2006/ole">
            <p:oleObj spid="_x0000_s20484" name="Equation" r:id="rId6" imgW="1396800" imgH="444240" progId="Equation.DSMT4">
              <p:embed/>
            </p:oleObj>
          </a:graphicData>
        </a:graphic>
      </p:graphicFrame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609600" y="281940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    </a:t>
            </a:r>
            <a:r>
              <a:rPr lang="el-GR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α</a:t>
            </a:r>
            <a:r>
              <a:rPr lang="el-GR" altLang="zh-CN" sz="2400" baseline="-25000" dirty="0" smtClean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2400" dirty="0">
                <a:latin typeface="Arial Unicode MS" charset="0"/>
                <a:ea typeface="Arial Unicode MS" charset="0"/>
                <a:cs typeface="Arial Unicode MS" charset="0"/>
              </a:rPr>
              <a:t>: dissociation rate;    </a:t>
            </a:r>
            <a:r>
              <a:rPr lang="el-GR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β</a:t>
            </a:r>
            <a:r>
              <a:rPr lang="el-GR" altLang="zh-CN" baseline="-25000" dirty="0" smtClean="0"/>
              <a:t>Ψ</a:t>
            </a:r>
            <a:r>
              <a:rPr lang="en-US" altLang="zh-CN" sz="2400" dirty="0" smtClean="0"/>
              <a:t>: regeneration </a:t>
            </a:r>
            <a:r>
              <a:rPr lang="en-US" altLang="zh-CN" sz="2400" dirty="0"/>
              <a:t>rate</a:t>
            </a:r>
            <a:endParaRPr lang="el-GR" altLang="zh-CN" baseline="-25000" dirty="0"/>
          </a:p>
        </p:txBody>
      </p:sp>
      <p:sp>
        <p:nvSpPr>
          <p:cNvPr id="58414" name="Text Box 20"/>
          <p:cNvSpPr txBox="1">
            <a:spLocks noChangeArrowheads="1"/>
          </p:cNvSpPr>
          <p:nvPr/>
        </p:nvSpPr>
        <p:spPr bwMode="auto">
          <a:xfrm>
            <a:off x="1600200" y="2362200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[Zhang et al ’02, Yan et al ‘06]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609600" y="350520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 integrate Boltzmann eq. over phase space            rate </a:t>
            </a:r>
            <a:r>
              <a:rPr lang="en-US" altLang="zh-CN" sz="2400" dirty="0"/>
              <a:t>equation:</a:t>
            </a:r>
          </a:p>
        </p:txBody>
      </p:sp>
      <p:graphicFrame>
        <p:nvGraphicFramePr>
          <p:cNvPr id="58416" name="Object 4"/>
          <p:cNvGraphicFramePr>
            <a:graphicFrameLocks noChangeAspect="1"/>
          </p:cNvGraphicFramePr>
          <p:nvPr/>
        </p:nvGraphicFramePr>
        <p:xfrm>
          <a:off x="1143000" y="4038600"/>
          <a:ext cx="3057525" cy="465137"/>
        </p:xfrm>
        <a:graphic>
          <a:graphicData uri="http://schemas.openxmlformats.org/presentationml/2006/ole">
            <p:oleObj spid="_x0000_s20485" name="Equation" r:id="rId7" imgW="1676400" imgH="254000" progId="Equation.DSMT4">
              <p:embed/>
            </p:oleObj>
          </a:graphicData>
        </a:graphic>
      </p:graphicFrame>
      <p:graphicFrame>
        <p:nvGraphicFramePr>
          <p:cNvPr id="58417" name="Object 4"/>
          <p:cNvGraphicFramePr>
            <a:graphicFrameLocks noChangeAspect="1"/>
          </p:cNvGraphicFramePr>
          <p:nvPr/>
        </p:nvGraphicFramePr>
        <p:xfrm>
          <a:off x="4180145" y="4005823"/>
          <a:ext cx="2179637" cy="533400"/>
        </p:xfrm>
        <a:graphic>
          <a:graphicData uri="http://schemas.openxmlformats.org/presentationml/2006/ole">
            <p:oleObj spid="_x0000_s20486" name="Equation" r:id="rId8" imgW="1193800" imgH="292100" progId="Equation.DSMT4">
              <p:embed/>
            </p:oleObj>
          </a:graphicData>
        </a:graphic>
      </p:graphicFrame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609600" y="47244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 N</a:t>
            </a:r>
            <a:r>
              <a:rPr lang="el-GR" altLang="zh-CN" sz="2400" baseline="-25000" dirty="0" smtClean="0">
                <a:latin typeface="Arial Unicode MS" charset="0"/>
                <a:ea typeface="Arial Unicode MS" charset="0"/>
                <a:cs typeface="Arial Unicode MS" charset="0"/>
              </a:rPr>
              <a:t>ψ</a:t>
            </a:r>
            <a:r>
              <a:rPr lang="en-US" altLang="zh-CN" sz="2400" baseline="30000" dirty="0" err="1" smtClean="0">
                <a:latin typeface="Arial Unicode MS" charset="0"/>
                <a:ea typeface="Arial Unicode MS" charset="0"/>
                <a:cs typeface="Arial Unicode MS" charset="0"/>
              </a:rPr>
              <a:t>eq</a:t>
            </a:r>
            <a:r>
              <a:rPr lang="en-US" altLang="zh-CN" sz="2400" dirty="0" smtClean="0"/>
              <a:t>: equilibrium limit of </a:t>
            </a:r>
            <a:r>
              <a:rPr lang="en-US" altLang="zh-CN" sz="2400" dirty="0" err="1" smtClean="0"/>
              <a:t>ψ</a:t>
            </a:r>
            <a:r>
              <a:rPr lang="en-US" altLang="zh-CN" sz="2400" dirty="0" smtClean="0"/>
              <a:t>, estimated from statistical model </a:t>
            </a:r>
            <a:endParaRPr lang="en-US" altLang="zh-CN" sz="2400" dirty="0"/>
          </a:p>
        </p:txBody>
      </p:sp>
      <p:sp>
        <p:nvSpPr>
          <p:cNvPr id="58419" name="Text Box 6"/>
          <p:cNvSpPr txBox="1">
            <a:spLocks noChangeArrowheads="1"/>
          </p:cNvSpPr>
          <p:nvPr/>
        </p:nvSpPr>
        <p:spPr bwMode="auto">
          <a:xfrm>
            <a:off x="4038600" y="5105400"/>
            <a:ext cx="478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[Braun-</a:t>
            </a:r>
            <a:r>
              <a:rPr lang="en-US" altLang="zh-CN" sz="1600" dirty="0" err="1">
                <a:solidFill>
                  <a:schemeClr val="hlink"/>
                </a:solidFill>
              </a:rPr>
              <a:t>Munzinger</a:t>
            </a:r>
            <a:r>
              <a:rPr lang="en-US" altLang="zh-CN" sz="1600" dirty="0">
                <a:solidFill>
                  <a:schemeClr val="hlink"/>
                </a:solidFill>
              </a:rPr>
              <a:t> et al. ’00, </a:t>
            </a:r>
            <a:r>
              <a:rPr lang="en-US" altLang="zh-CN" sz="1600" dirty="0" err="1">
                <a:solidFill>
                  <a:schemeClr val="hlink"/>
                </a:solidFill>
              </a:rPr>
              <a:t>Gorenstein</a:t>
            </a:r>
            <a:r>
              <a:rPr lang="en-US" altLang="zh-CN" sz="1600" dirty="0">
                <a:solidFill>
                  <a:schemeClr val="hlink"/>
                </a:solidFill>
              </a:rPr>
              <a:t> et al. ‘01]</a:t>
            </a:r>
          </a:p>
        </p:txBody>
      </p:sp>
      <p:sp>
        <p:nvSpPr>
          <p:cNvPr id="58420" name="Rectangle 52"/>
          <p:cNvSpPr>
            <a:spLocks noChangeArrowheads="1"/>
          </p:cNvSpPr>
          <p:nvPr/>
        </p:nvSpPr>
        <p:spPr bwMode="auto">
          <a:xfrm>
            <a:off x="6705600" y="40386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1600" dirty="0">
                <a:solidFill>
                  <a:schemeClr val="hlink"/>
                </a:solidFill>
              </a:rPr>
              <a:t>[</a:t>
            </a:r>
            <a:r>
              <a:rPr lang="en-US" altLang="zh-CN" sz="1600" dirty="0" err="1">
                <a:solidFill>
                  <a:schemeClr val="hlink"/>
                </a:solidFill>
              </a:rPr>
              <a:t>Thews</a:t>
            </a:r>
            <a:r>
              <a:rPr lang="en-US" altLang="zh-CN" sz="1600" dirty="0">
                <a:solidFill>
                  <a:schemeClr val="hlink"/>
                </a:solidFill>
              </a:rPr>
              <a:t> et al ’01, </a:t>
            </a:r>
            <a:r>
              <a:rPr lang="en-US" altLang="zh-CN" sz="1600" dirty="0" smtClean="0">
                <a:solidFill>
                  <a:schemeClr val="hlink"/>
                </a:solidFill>
              </a:rPr>
              <a:t> </a:t>
            </a:r>
          </a:p>
          <a:p>
            <a:r>
              <a:rPr lang="en-US" altLang="zh-CN" sz="1600" dirty="0" err="1" smtClean="0">
                <a:solidFill>
                  <a:schemeClr val="hlink"/>
                </a:solidFill>
              </a:rPr>
              <a:t>Grandchamp</a:t>
            </a:r>
            <a:r>
              <a:rPr lang="en-US" altLang="zh-CN" sz="1600" dirty="0" err="1">
                <a:solidFill>
                  <a:schemeClr val="hlink"/>
                </a:solidFill>
              </a:rPr>
              <a:t>+RR</a:t>
            </a:r>
            <a:r>
              <a:rPr lang="en-US" altLang="zh-CN" sz="1600" dirty="0">
                <a:solidFill>
                  <a:schemeClr val="hlink"/>
                </a:solidFill>
              </a:rPr>
              <a:t> ’01]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477000" y="36576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609600" y="54102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 need microscopic input for        and </a:t>
            </a:r>
            <a:endParaRPr lang="en-US" altLang="zh-CN" sz="2400" dirty="0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572000" y="5486399"/>
          <a:ext cx="381000" cy="402167"/>
        </p:xfrm>
        <a:graphic>
          <a:graphicData uri="http://schemas.openxmlformats.org/presentationml/2006/ole">
            <p:oleObj spid="_x0000_s20487" name="Equation" r:id="rId9" imgW="228600" imgH="241300" progId="Equation.DSMT4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649655" y="5453833"/>
          <a:ext cx="431800" cy="431800"/>
        </p:xfrm>
        <a:graphic>
          <a:graphicData uri="http://schemas.openxmlformats.org/presentationml/2006/ole">
            <p:oleObj spid="_x0000_s20488" name="Equation" r:id="rId10" imgW="254000" imgH="254000" progId="Equation.DSMT4">
              <p:embed/>
            </p:oleObj>
          </a:graphicData>
        </a:graphic>
      </p:graphicFrame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609600" y="6019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    key quantity determining       and       : </a:t>
            </a:r>
            <a:r>
              <a:rPr lang="en-US" altLang="zh-CN" sz="2400" dirty="0" err="1" smtClean="0"/>
              <a:t>ψ</a:t>
            </a:r>
            <a:r>
              <a:rPr lang="en-US" altLang="zh-CN" sz="2400" dirty="0" smtClean="0"/>
              <a:t> binding energy, ε</a:t>
            </a:r>
            <a:r>
              <a:rPr lang="en-US" altLang="zh-CN" sz="2400" baseline="-25000" dirty="0" smtClean="0"/>
              <a:t>B</a:t>
            </a:r>
            <a:endParaRPr lang="en-US" altLang="zh-CN" sz="2400" dirty="0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343400" y="6096000"/>
          <a:ext cx="381000" cy="401638"/>
        </p:xfrm>
        <a:graphic>
          <a:graphicData uri="http://schemas.openxmlformats.org/presentationml/2006/ole">
            <p:oleObj spid="_x0000_s20489" name="Equation" r:id="rId11" imgW="228600" imgH="241300" progId="Equation.DSMT4">
              <p:embed/>
            </p:oleObj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5268655" y="6052578"/>
          <a:ext cx="431800" cy="431800"/>
        </p:xfrm>
        <a:graphic>
          <a:graphicData uri="http://schemas.openxmlformats.org/presentationml/2006/ole">
            <p:oleObj spid="_x0000_s20490" name="Equation" r:id="rId12" imgW="254000" imgH="2540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Kinetic equations</a:t>
            </a: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952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diss</a:t>
            </a:r>
            <a:r>
              <a:rPr lang="en-US" altLang="zh-CN" sz="2000" dirty="0" smtClean="0"/>
              <a:t>. &amp; </a:t>
            </a:r>
            <a:r>
              <a:rPr lang="en-US" altLang="zh-CN" sz="2000" dirty="0"/>
              <a:t>reg. rates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6659563" y="1412875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Initial conditions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Experimental observables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2555875" y="1341438"/>
            <a:ext cx="1944688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correlator</a:t>
            </a:r>
            <a:endParaRPr lang="en-US" altLang="zh-CN" sz="2000" dirty="0"/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7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Link between Lattice QCD and Exp. Data</a:t>
            </a:r>
            <a:endParaRPr lang="en-US" altLang="zh-CN" u="sng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Kinetic equations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3952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diss</a:t>
            </a:r>
            <a:r>
              <a:rPr lang="en-US" altLang="zh-CN" sz="2000" dirty="0" smtClean="0"/>
              <a:t>. &amp; </a:t>
            </a:r>
            <a:r>
              <a:rPr lang="en-US" altLang="zh-CN" sz="2000" dirty="0"/>
              <a:t>reg. rates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6659563" y="1412875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Initial conditions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Experimental observables</a:t>
            </a: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2555875" y="1341438"/>
            <a:ext cx="1944688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correlator</a:t>
            </a:r>
            <a:endParaRPr lang="en-US" altLang="zh-CN" sz="2000" dirty="0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Link between Lattice QCD and Exp. Data</a:t>
            </a:r>
            <a:endParaRPr lang="en-US" altLang="zh-CN" u="sng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u="sng" dirty="0"/>
              <a:t>Charmonium In-Medium Binding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8763"/>
          </a:xfrm>
        </p:spPr>
        <p:txBody>
          <a:bodyPr/>
          <a:lstStyle/>
          <a:p>
            <a:r>
              <a:rPr lang="en-US" altLang="zh-CN" sz="2400" dirty="0" smtClean="0"/>
              <a:t>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 potential model employed</a:t>
            </a:r>
          </a:p>
          <a:p>
            <a:pPr>
              <a:buNone/>
            </a:pPr>
            <a:r>
              <a:rPr lang="en-US" altLang="zh-CN" sz="2400" dirty="0" smtClean="0">
                <a:latin typeface="Arial Unicode MS" charset="0"/>
                <a:ea typeface="Arial Unicode MS" charset="0"/>
                <a:cs typeface="Arial Unicode MS" charset="0"/>
              </a:rPr>
              <a:t>     </a:t>
            </a:r>
            <a:r>
              <a:rPr lang="en-US" altLang="zh-CN" sz="2400" dirty="0" smtClean="0">
                <a:ea typeface="Arial Unicode MS" charset="0"/>
                <a:cs typeface="Arial Unicode MS" charset="0"/>
              </a:rPr>
              <a:t>to evaluate </a:t>
            </a:r>
            <a:endParaRPr lang="el-GR" altLang="zh-CN" sz="2400" dirty="0" smtClean="0">
              <a:ea typeface="Arial Unicode MS" charset="0"/>
              <a:cs typeface="Arial Unicode MS" charset="0"/>
            </a:endParaRP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685800" y="1143000"/>
          <a:ext cx="2854325" cy="465137"/>
        </p:xfrm>
        <a:graphic>
          <a:graphicData uri="http://schemas.openxmlformats.org/presentationml/2006/ole">
            <p:oleObj spid="_x0000_s22530" name="Equation" r:id="rId4" imgW="1562100" imgH="254000" progId="Equation.DSMT4">
              <p:embed/>
            </p:oleObj>
          </a:graphicData>
        </a:graphic>
      </p:graphicFrame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28600" y="4038600"/>
            <a:ext cx="3993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altLang="zh-CN" sz="2400" dirty="0" smtClean="0"/>
              <a:t>    </a:t>
            </a:r>
            <a:r>
              <a:rPr lang="en-US" altLang="zh-CN" sz="2400" dirty="0" err="1" smtClean="0"/>
              <a:t>V</a:t>
            </a:r>
            <a:r>
              <a:rPr lang="en-US" altLang="zh-CN" sz="2400" dirty="0" err="1"/>
              <a:t>(r</a:t>
            </a:r>
            <a:r>
              <a:rPr lang="en-US" altLang="zh-CN" sz="2400" dirty="0"/>
              <a:t>)=</a:t>
            </a:r>
            <a:r>
              <a:rPr lang="en-US" altLang="zh-CN" sz="2400" dirty="0" err="1"/>
              <a:t>U(r</a:t>
            </a:r>
            <a:r>
              <a:rPr lang="en-US" altLang="zh-CN" sz="2400" dirty="0"/>
              <a:t>) vs. </a:t>
            </a:r>
            <a:r>
              <a:rPr lang="en-US" altLang="zh-CN" sz="2400" dirty="0" err="1"/>
              <a:t>F(r</a:t>
            </a:r>
            <a:r>
              <a:rPr lang="en-US" altLang="zh-CN" sz="2400" dirty="0"/>
              <a:t>)?  (F=U-TS)</a:t>
            </a:r>
            <a:endParaRPr lang="zh-CN" altLang="en-US" sz="2400" dirty="0"/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685800" y="1600200"/>
          <a:ext cx="2416175" cy="750887"/>
        </p:xfrm>
        <a:graphic>
          <a:graphicData uri="http://schemas.openxmlformats.org/presentationml/2006/ole">
            <p:oleObj spid="_x0000_s22531" name="Equation" r:id="rId5" imgW="1549400" imgH="482600" progId="Equation.DSMT4">
              <p:embed/>
            </p:oleObj>
          </a:graphicData>
        </a:graphic>
      </p:graphicFrame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33255" y="4546670"/>
            <a:ext cx="8820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2  </a:t>
            </a:r>
            <a:r>
              <a:rPr lang="en-US" altLang="zh-CN" sz="2400" dirty="0"/>
              <a:t>“extreme” cases</a:t>
            </a:r>
            <a:r>
              <a:rPr lang="en-US" altLang="zh-CN" sz="2400" dirty="0" smtClean="0"/>
              <a:t>: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V=U:   strong </a:t>
            </a:r>
            <a:r>
              <a:rPr lang="en-US" altLang="zh-CN" sz="2400" dirty="0" smtClean="0"/>
              <a:t>binding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</a:pPr>
            <a:r>
              <a:rPr lang="en-US" altLang="zh-CN" sz="2400" dirty="0" smtClean="0"/>
              <a:t> V</a:t>
            </a:r>
            <a:r>
              <a:rPr lang="en-US" altLang="zh-CN" sz="2400" dirty="0"/>
              <a:t>=F</a:t>
            </a:r>
            <a:r>
              <a:rPr lang="en-US" altLang="zh-CN" sz="2400" dirty="0" smtClean="0"/>
              <a:t>:    </a:t>
            </a:r>
            <a:r>
              <a:rPr lang="en-US" altLang="zh-CN" sz="2400" dirty="0"/>
              <a:t>weak binding</a:t>
            </a:r>
          </a:p>
        </p:txBody>
      </p:sp>
      <p:sp>
        <p:nvSpPr>
          <p:cNvPr id="60433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419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hlink"/>
                </a:solidFill>
              </a:rPr>
              <a:t>[Cabrera et al. ’07,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>
                <a:solidFill>
                  <a:schemeClr val="hlink"/>
                </a:solidFill>
              </a:rPr>
              <a:t>Riek</a:t>
            </a:r>
            <a:r>
              <a:rPr lang="en-US" altLang="zh-CN" sz="1600" dirty="0" smtClean="0">
                <a:solidFill>
                  <a:schemeClr val="hlink"/>
                </a:solidFill>
              </a:rPr>
              <a:t> </a:t>
            </a:r>
            <a:r>
              <a:rPr lang="en-US" altLang="zh-CN" sz="1600" dirty="0">
                <a:solidFill>
                  <a:schemeClr val="hlink"/>
                </a:solidFill>
              </a:rPr>
              <a:t>et al. ‘10]</a:t>
            </a:r>
          </a:p>
        </p:txBody>
      </p:sp>
      <p:pic>
        <p:nvPicPr>
          <p:cNvPr id="6043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962400"/>
            <a:ext cx="30226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38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219200"/>
            <a:ext cx="30130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6019800" y="6248400"/>
            <a:ext cx="152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>
                <a:solidFill>
                  <a:schemeClr val="hlink"/>
                </a:solidFill>
              </a:rPr>
              <a:t>[</a:t>
            </a:r>
            <a:r>
              <a:rPr lang="en-US" altLang="zh-CN" sz="1600" dirty="0" err="1">
                <a:solidFill>
                  <a:schemeClr val="hlink"/>
                </a:solidFill>
              </a:rPr>
              <a:t>Riek</a:t>
            </a:r>
            <a:r>
              <a:rPr lang="en-US" altLang="zh-CN" sz="1600" dirty="0">
                <a:solidFill>
                  <a:schemeClr val="hlink"/>
                </a:solidFill>
              </a:rPr>
              <a:t> et al. ‘10]</a:t>
            </a:r>
            <a:endParaRPr lang="zh-CN" altLang="en-US" sz="1600" dirty="0">
              <a:solidFill>
                <a:schemeClr val="hlink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943600" y="3505200"/>
            <a:ext cx="195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>
                <a:solidFill>
                  <a:schemeClr val="hlink"/>
                </a:solidFill>
              </a:rPr>
              <a:t>[</a:t>
            </a:r>
            <a:r>
              <a:rPr lang="en-US" altLang="zh-CN" sz="1600" dirty="0" err="1">
                <a:solidFill>
                  <a:schemeClr val="hlink"/>
                </a:solidFill>
              </a:rPr>
              <a:t>Petreczky</a:t>
            </a:r>
            <a:r>
              <a:rPr lang="en-US" altLang="zh-CN" sz="1600" dirty="0">
                <a:solidFill>
                  <a:schemeClr val="hlink"/>
                </a:solidFill>
              </a:rPr>
              <a:t> et al ‘10]</a:t>
            </a:r>
            <a:endParaRPr lang="zh-CN" altLang="en-US" sz="1600" dirty="0">
              <a:solidFill>
                <a:schemeClr val="hlink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231295" y="2949878"/>
          <a:ext cx="685800" cy="407193"/>
        </p:xfrm>
        <a:graphic>
          <a:graphicData uri="http://schemas.openxmlformats.org/presentationml/2006/ole">
            <p:oleObj spid="_x0000_s22532" name="Equation" r:id="rId8" imgW="406400" imgH="2413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3708400" y="3068638"/>
            <a:ext cx="3097213" cy="12239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Kinetic equations</a:t>
            </a:r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395288" y="1341438"/>
            <a:ext cx="19446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potential</a:t>
            </a: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1116013" y="3213100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diss</a:t>
            </a:r>
            <a:r>
              <a:rPr lang="en-US" altLang="zh-CN" sz="2000" dirty="0" smtClean="0"/>
              <a:t>. &amp; </a:t>
            </a:r>
            <a:r>
              <a:rPr lang="en-US" altLang="zh-CN" sz="2000" dirty="0"/>
              <a:t>reg. rates</a:t>
            </a: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6659563" y="1412875"/>
            <a:ext cx="1944687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Initial conditions</a:t>
            </a: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3779838" y="5300663"/>
            <a:ext cx="3024187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/>
              <a:t>Experimental observables</a:t>
            </a: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55875" y="1341438"/>
            <a:ext cx="1944688" cy="7921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err="1"/>
              <a:t>lQCD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correlator</a:t>
            </a:r>
            <a:endParaRPr lang="en-US" altLang="zh-CN" sz="2000" dirty="0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1619250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2700338" y="2205038"/>
            <a:ext cx="288925" cy="936625"/>
          </a:xfrm>
          <a:prstGeom prst="downArrow">
            <a:avLst>
              <a:gd name="adj1" fmla="val 50000"/>
              <a:gd name="adj2" fmla="val 81044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3132138" y="3500438"/>
            <a:ext cx="504825" cy="217487"/>
          </a:xfrm>
          <a:prstGeom prst="rightArrow">
            <a:avLst>
              <a:gd name="adj1" fmla="val 50000"/>
              <a:gd name="adj2" fmla="val 5802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 rot="10800000">
            <a:off x="7019925" y="2420938"/>
            <a:ext cx="1081088" cy="1511300"/>
          </a:xfrm>
          <a:custGeom>
            <a:avLst/>
            <a:gdLst>
              <a:gd name="G0" fmla="+- 16684 0 0"/>
              <a:gd name="G1" fmla="+- 5019 0 0"/>
              <a:gd name="G2" fmla="+- 12158 0 5019"/>
              <a:gd name="G3" fmla="+- G2 0 5019"/>
              <a:gd name="G4" fmla="*/ G3 32768 32059"/>
              <a:gd name="G5" fmla="*/ G4 1 2"/>
              <a:gd name="G6" fmla="+- 21600 0 16684"/>
              <a:gd name="G7" fmla="*/ G6 5019 6079"/>
              <a:gd name="G8" fmla="+- G7 16684 0"/>
              <a:gd name="T0" fmla="*/ 16684 w 21600"/>
              <a:gd name="T1" fmla="*/ 0 h 21600"/>
              <a:gd name="T2" fmla="*/ 16684 w 21600"/>
              <a:gd name="T3" fmla="*/ 12158 h 21600"/>
              <a:gd name="T4" fmla="*/ 108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84" y="0"/>
                </a:lnTo>
                <a:lnTo>
                  <a:pt x="16684" y="5019"/>
                </a:lnTo>
                <a:lnTo>
                  <a:pt x="12427" y="5019"/>
                </a:lnTo>
                <a:cubicBezTo>
                  <a:pt x="5564" y="5019"/>
                  <a:pt x="0" y="8215"/>
                  <a:pt x="0" y="12158"/>
                </a:cubicBezTo>
                <a:lnTo>
                  <a:pt x="0" y="21600"/>
                </a:lnTo>
                <a:lnTo>
                  <a:pt x="2167" y="21600"/>
                </a:lnTo>
                <a:lnTo>
                  <a:pt x="2167" y="12158"/>
                </a:lnTo>
                <a:cubicBezTo>
                  <a:pt x="2167" y="9386"/>
                  <a:pt x="6761" y="7139"/>
                  <a:pt x="12427" y="7139"/>
                </a:cubicBezTo>
                <a:lnTo>
                  <a:pt x="16684" y="7139"/>
                </a:lnTo>
                <a:lnTo>
                  <a:pt x="1668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5076825" y="4437063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smtClean="0"/>
              <a:t>Binding energy)</a:t>
            </a:r>
            <a:endParaRPr lang="en-US" altLang="zh-CN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zh-CN" u="sng" dirty="0" smtClean="0"/>
              <a:t>Link between Lattice QCD and Exp. data</a:t>
            </a:r>
            <a:endParaRPr lang="en-US" altLang="zh-CN" u="sng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CC2F-A7C2-8D4D-B365-D60683678A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0.4|0.5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1.4|0.5|0.4|0.5|0.4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|0.1|0.4|0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2|0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2|0.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0.4|0.3|0.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3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3|0.3|0.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|0|0.3|0.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2427</Words>
  <Application>Microsoft Macintosh PowerPoint</Application>
  <PresentationFormat>On-screen Show (4:3)</PresentationFormat>
  <Paragraphs>423</Paragraphs>
  <Slides>43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MathType 6.0 Equation</vt:lpstr>
      <vt:lpstr>Medium Effects in Charmonium Transport </vt:lpstr>
      <vt:lpstr>Outline</vt:lpstr>
      <vt:lpstr>Charmonium in Heavy-Ion Collision</vt:lpstr>
      <vt:lpstr>Establishing the Link</vt:lpstr>
      <vt:lpstr>Kinetic Approach</vt:lpstr>
      <vt:lpstr>Link between Lattice QCD and Exp. Data</vt:lpstr>
      <vt:lpstr>Link between Lattice QCD and Exp. Data</vt:lpstr>
      <vt:lpstr>Charmonium In-Medium Binding</vt:lpstr>
      <vt:lpstr>Link between Lattice QCD and Exp. data</vt:lpstr>
      <vt:lpstr>In-medium Dissociation Mechanisms</vt:lpstr>
      <vt:lpstr>T and p Dependence of Quasifree Rate</vt:lpstr>
      <vt:lpstr>Link between Lattice QCD and Exp. Data</vt:lpstr>
      <vt:lpstr>Link between Lattice QCD and Exp. Data</vt:lpstr>
      <vt:lpstr>Model Spectral Functions</vt:lpstr>
      <vt:lpstr>Correlators and Spectral Functions</vt:lpstr>
      <vt:lpstr>Link between Lattice QCD and Exp. Data</vt:lpstr>
      <vt:lpstr>Slide 17</vt:lpstr>
      <vt:lpstr>Compare to data from SPS NA50</vt:lpstr>
      <vt:lpstr>J/Ψ yield and &lt;pt2&gt; at RHIC mid-y</vt:lpstr>
      <vt:lpstr>RAA(pT) and v2(pT) at RHIC</vt:lpstr>
      <vt:lpstr>J/Ψ yield and &lt;pt2&gt; at LHC</vt:lpstr>
      <vt:lpstr>Compare to Statistical Model</vt:lpstr>
      <vt:lpstr>Compare to Atlas Results</vt:lpstr>
      <vt:lpstr>Explicit Calculation of Regeneration Rate</vt:lpstr>
      <vt:lpstr>3-to-2 to 2-to-2 Reduction</vt:lpstr>
      <vt:lpstr>Thermal vs. pQCD Charm Spectra</vt:lpstr>
      <vt:lpstr>Reg. Rates from Different c Spectra</vt:lpstr>
      <vt:lpstr>Ψ Regeneration from Different c Spectra</vt:lpstr>
      <vt:lpstr>Summary and Outlook</vt:lpstr>
      <vt:lpstr>Slide 30</vt:lpstr>
      <vt:lpstr>J/Ψ yield and &lt;pt2&gt; at RHIC forward y</vt:lpstr>
      <vt:lpstr>J/Ψ suppression at forward vs mid-y</vt:lpstr>
      <vt:lpstr>RAA(pT) at RHIC</vt:lpstr>
      <vt:lpstr>J/Ψ Abundance vs. Time at RHIC </vt:lpstr>
      <vt:lpstr>J/Ψ Abundance vs. Time at LHC </vt:lpstr>
      <vt:lpstr>Ψ Reg. in Canonical Ensemble</vt:lpstr>
      <vt:lpstr>Ψ Reg. in Canonical Ensemble</vt:lpstr>
      <vt:lpstr>Fireball Evolution</vt:lpstr>
      <vt:lpstr>Primordial and Regeneration Components </vt:lpstr>
      <vt:lpstr>Rate-Equation for Reg. Component </vt:lpstr>
      <vt:lpstr>Initial Condition and RAA</vt:lpstr>
      <vt:lpstr>Correlators and Spectral Functions</vt:lpstr>
      <vt:lpstr>Initial Conditions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 Effects in Charmonium Transport </dc:title>
  <dc:creator>Xingbo Zhao</dc:creator>
  <cp:lastModifiedBy>Xingbo Zhao</cp:lastModifiedBy>
  <cp:revision>25</cp:revision>
  <dcterms:created xsi:type="dcterms:W3CDTF">2011-01-05T14:13:10Z</dcterms:created>
  <dcterms:modified xsi:type="dcterms:W3CDTF">2011-01-06T06:25:46Z</dcterms:modified>
</cp:coreProperties>
</file>