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319" r:id="rId3"/>
    <p:sldId id="320" r:id="rId4"/>
    <p:sldId id="321" r:id="rId5"/>
    <p:sldId id="322" r:id="rId6"/>
    <p:sldId id="323" r:id="rId7"/>
    <p:sldId id="338" r:id="rId8"/>
    <p:sldId id="310" r:id="rId9"/>
    <p:sldId id="330" r:id="rId10"/>
    <p:sldId id="329" r:id="rId11"/>
    <p:sldId id="276" r:id="rId12"/>
    <p:sldId id="333" r:id="rId13"/>
    <p:sldId id="336" r:id="rId14"/>
    <p:sldId id="342" r:id="rId15"/>
    <p:sldId id="327" r:id="rId16"/>
    <p:sldId id="325" r:id="rId17"/>
    <p:sldId id="317" r:id="rId18"/>
    <p:sldId id="318" r:id="rId19"/>
    <p:sldId id="287" r:id="rId20"/>
    <p:sldId id="278" r:id="rId21"/>
    <p:sldId id="341" r:id="rId22"/>
    <p:sldId id="339" r:id="rId23"/>
    <p:sldId id="340" r:id="rId24"/>
    <p:sldId id="343" r:id="rId25"/>
    <p:sldId id="304" r:id="rId26"/>
    <p:sldId id="335" r:id="rId27"/>
    <p:sldId id="332" r:id="rId28"/>
    <p:sldId id="272" r:id="rId29"/>
    <p:sldId id="284" r:id="rId30"/>
    <p:sldId id="285" r:id="rId31"/>
    <p:sldId id="286" r:id="rId32"/>
    <p:sldId id="257" r:id="rId33"/>
    <p:sldId id="275" r:id="rId34"/>
    <p:sldId id="296" r:id="rId35"/>
    <p:sldId id="271" r:id="rId36"/>
    <p:sldId id="290" r:id="rId37"/>
    <p:sldId id="292" r:id="rId38"/>
    <p:sldId id="280" r:id="rId39"/>
    <p:sldId id="293" r:id="rId40"/>
    <p:sldId id="294" r:id="rId41"/>
    <p:sldId id="298" r:id="rId42"/>
    <p:sldId id="299" r:id="rId43"/>
    <p:sldId id="283" r:id="rId44"/>
    <p:sldId id="281" r:id="rId45"/>
    <p:sldId id="302" r:id="rId46"/>
    <p:sldId id="263" r:id="rId47"/>
    <p:sldId id="260" r:id="rId4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800000"/>
    <a:srgbClr val="0000FF"/>
    <a:srgbClr val="FF9900"/>
    <a:srgbClr val="006600"/>
    <a:srgbClr val="F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6825" autoAdjust="0"/>
  </p:normalViewPr>
  <p:slideViewPr>
    <p:cSldViewPr>
      <p:cViewPr varScale="1">
        <p:scale>
          <a:sx n="80" d="100"/>
          <a:sy n="80" d="100"/>
        </p:scale>
        <p:origin x="-8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9A73F-8E52-4DA8-8689-970E7F45202E}" type="datetimeFigureOut">
              <a:rPr kumimoji="1" lang="ja-JP" altLang="en-US" smtClean="0"/>
              <a:pPr/>
              <a:t>2011/1/6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4E722B-3132-4A27-899F-FC6F71639A08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88FC3-1B71-4AAF-B879-6019E05824CB}" type="slidenum">
              <a:rPr lang="en-US" altLang="ja-JP" smtClean="0"/>
              <a:pPr/>
              <a:t>2</a:t>
            </a:fld>
            <a:endParaRPr lang="en-US" altLang="ja-JP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endParaRPr lang="ja-JP" altLang="ja-JP" sz="800" baseline="0" dirty="0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42A940-2998-4E52-BE70-DFDEAFE59721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EF9F8E-DDF6-4EE0-B778-3CDCF47654D0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After</a:t>
            </a:r>
            <a:r>
              <a:rPr kumimoji="1" lang="en-US" altLang="ja-JP" baseline="0" dirty="0" smtClean="0"/>
              <a:t> mating of pixel and strip barrel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722B-3132-4A27-899F-FC6F71639A08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11 additional</a:t>
            </a:r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722B-3132-4A27-899F-FC6F71639A08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en-US" altLang="ja-JP" baseline="0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70771-AC07-4442-9649-0339D553F1BC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722B-3132-4A27-899F-FC6F71639A08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D6E8AF-4C90-42D7-B4EC-5A8FDA01C55D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A4C156-C07B-4EB6-A5A8-2EC88C3E979F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ja-JP" dirty="0" smtClean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42A940-2998-4E52-BE70-DFDEAFE59721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C07D2A-4146-48DA-AC5D-5A67C72D9466}" type="slidenum">
              <a:rPr lang="en-US" altLang="ja-JP" smtClean="0"/>
              <a:pPr/>
              <a:t>6</a:t>
            </a:fld>
            <a:endParaRPr lang="en-US" altLang="ja-JP" smtClean="0"/>
          </a:p>
        </p:txBody>
      </p:sp>
      <p:sp>
        <p:nvSpPr>
          <p:cNvPr id="11776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ja-JP" dirty="0" smtClean="0"/>
          </a:p>
        </p:txBody>
      </p:sp>
      <p:sp>
        <p:nvSpPr>
          <p:cNvPr id="117765" name="Slide Number Placeholder 3"/>
          <p:cNvSpPr txBox="1">
            <a:spLocks noGrp="1"/>
          </p:cNvSpPr>
          <p:nvPr/>
        </p:nvSpPr>
        <p:spPr bwMode="auto">
          <a:xfrm>
            <a:off x="3885122" y="8684518"/>
            <a:ext cx="2971261" cy="45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4D944DE-1B1D-4F63-A5C5-872F65515F5C}" type="slidenum">
              <a:rPr lang="en-US" altLang="ja-JP" sz="1200"/>
              <a:pPr algn="r"/>
              <a:t>6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EA1C3C-D2DB-4912-B5C9-90B143546BD5}" type="slidenum">
              <a:rPr lang="en-US" altLang="ja-JP" smtClean="0"/>
              <a:pPr/>
              <a:t>7</a:t>
            </a:fld>
            <a:endParaRPr lang="en-US" altLang="ja-JP" smtClean="0"/>
          </a:p>
        </p:txBody>
      </p:sp>
      <p:sp>
        <p:nvSpPr>
          <p:cNvPr id="11878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  <p:sp>
        <p:nvSpPr>
          <p:cNvPr id="118789" name="Slide Number Placeholder 3"/>
          <p:cNvSpPr txBox="1">
            <a:spLocks noGrp="1"/>
          </p:cNvSpPr>
          <p:nvPr/>
        </p:nvSpPr>
        <p:spPr bwMode="auto">
          <a:xfrm>
            <a:off x="3885122" y="8684518"/>
            <a:ext cx="2971261" cy="458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634F023-34A4-4A56-B890-EF5932F18857}" type="slidenum">
              <a:rPr lang="en-US" altLang="ja-JP" sz="1200"/>
              <a:pPr algn="r"/>
              <a:t>7</a:t>
            </a:fld>
            <a:endParaRPr lang="en-US" altLang="ja-JP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E722B-3132-4A27-899F-FC6F71639A08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42A940-2998-4E52-BE70-DFDEAFE59721}" type="slidenum">
              <a:rPr lang="en-US" altLang="ja-JP" smtClean="0"/>
              <a:pPr>
                <a:defRPr/>
              </a:pPr>
              <a:t>21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42A940-2998-4E52-BE70-DFDEAFE59721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A8426-555A-4376-9A2B-84C11860EB5E}" type="datetime1">
              <a:rPr kumimoji="1" lang="ja-JP" altLang="en-US" smtClean="0"/>
              <a:pPr/>
              <a:t>2011/1/6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5B44E-4514-485F-9D34-4FF4DB636C77}" type="datetime1">
              <a:rPr kumimoji="1" lang="ja-JP" altLang="en-US" smtClean="0"/>
              <a:pPr/>
              <a:t>2011/1/6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8144E-1F07-48E2-B253-3373C366240D}" type="datetime1">
              <a:rPr kumimoji="1" lang="ja-JP" altLang="en-US" smtClean="0"/>
              <a:pPr/>
              <a:t>2011/1/6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AF393-FAED-419C-8CB5-4DB5AC5A5252}" type="datetime1">
              <a:rPr kumimoji="1" lang="ja-JP" altLang="en-US" smtClean="0"/>
              <a:pPr/>
              <a:t>2011/1/6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8CA9-95E9-4DF0-B60E-8171A770DB11}" type="datetime1">
              <a:rPr kumimoji="1" lang="ja-JP" altLang="en-US" smtClean="0"/>
              <a:pPr/>
              <a:t>2011/1/6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C1170-1A72-42F7-BCB6-02F1F8B7EA33}" type="datetime1">
              <a:rPr kumimoji="1" lang="ja-JP" altLang="en-US" smtClean="0"/>
              <a:pPr/>
              <a:t>2011/1/6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C60B1-E099-4E0F-A901-798DA122704D}" type="datetime1">
              <a:rPr kumimoji="1" lang="ja-JP" altLang="en-US" smtClean="0"/>
              <a:pPr/>
              <a:t>2011/1/6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4D526-A59C-49B6-9F38-8FA024B41A29}" type="datetime1">
              <a:rPr kumimoji="1" lang="ja-JP" altLang="en-US" smtClean="0"/>
              <a:pPr/>
              <a:t>2011/1/6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A3DC3AD7-58B6-4FF8-84BB-3F542CDBEDCB}" type="datetime1">
              <a:rPr kumimoji="1" lang="ja-JP" altLang="en-US" smtClean="0"/>
              <a:pPr/>
              <a:t>2011/1/6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>
          <a:xfrm>
            <a:off x="3112610" y="6492875"/>
            <a:ext cx="2895600" cy="365125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6E7BD-12EB-4D8A-89CC-1CEF23F0A972}" type="datetime1">
              <a:rPr kumimoji="1" lang="ja-JP" altLang="en-US" smtClean="0"/>
              <a:pPr/>
              <a:t>2011/1/6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9186-AC97-46C2-863F-C534270483EA}" type="datetime1">
              <a:rPr kumimoji="1" lang="ja-JP" altLang="en-US" smtClean="0"/>
              <a:pPr/>
              <a:t>2011/1/6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91B40-E81A-4A06-B4B5-BAE3C85B1457}" type="datetime1">
              <a:rPr kumimoji="1" lang="ja-JP" altLang="en-US" smtClean="0"/>
              <a:pPr/>
              <a:t>2011/1/6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66.png"/><Relationship Id="rId10" Type="http://schemas.openxmlformats.org/officeDocument/2006/relationships/oleObject" Target="../embeddings/oleObject4.bin"/><Relationship Id="rId4" Type="http://schemas.openxmlformats.org/officeDocument/2006/relationships/image" Target="../media/image65.png"/><Relationship Id="rId9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6.jpe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554602" y="1578858"/>
            <a:ext cx="8009885" cy="36009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kumimoji="1" lang="en-US" altLang="ja-JP" sz="4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Status of PHENIX VTX Detector</a:t>
            </a:r>
          </a:p>
          <a:p>
            <a:pPr algn="ctr"/>
            <a:endParaRPr lang="en-US" altLang="ja-JP" sz="3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en-US" altLang="ja-JP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5th Jan 2011</a:t>
            </a:r>
          </a:p>
          <a:p>
            <a:pPr algn="ctr"/>
            <a:r>
              <a:rPr lang="en-US" altLang="ja-JP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 Kurosawa</a:t>
            </a:r>
          </a:p>
          <a:p>
            <a:pPr algn="ctr"/>
            <a:r>
              <a:rPr lang="en-US" altLang="ja-JP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RIKEN</a:t>
            </a:r>
          </a:p>
          <a:p>
            <a:pPr algn="ctr"/>
            <a:r>
              <a:rPr lang="en-US" altLang="ja-JP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the PHENIX VTX Collaborations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6201" r="6414"/>
          <a:stretch>
            <a:fillRect/>
          </a:stretch>
        </p:blipFill>
        <p:spPr bwMode="auto">
          <a:xfrm rot="5400000">
            <a:off x="4982586" y="3250451"/>
            <a:ext cx="385934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9519" y="3392996"/>
            <a:ext cx="4512501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6116" y="476672"/>
            <a:ext cx="261428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4086" y="512676"/>
            <a:ext cx="2763838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テキスト ボックス 9"/>
          <p:cNvSpPr txBox="1"/>
          <p:nvPr/>
        </p:nvSpPr>
        <p:spPr>
          <a:xfrm>
            <a:off x="6300192" y="71336"/>
            <a:ext cx="1435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BEAM VIEW</a:t>
            </a:r>
            <a:endParaRPr lang="en-US" sz="2000" dirty="0"/>
          </a:p>
        </p:txBody>
      </p:sp>
      <p:pic>
        <p:nvPicPr>
          <p:cNvPr id="13" name="Picture 2" descr="[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40667"/>
            <a:ext cx="2592288" cy="2550307"/>
          </a:xfrm>
          <a:prstGeom prst="rect">
            <a:avLst/>
          </a:prstGeom>
          <a:noFill/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 t="10923" r="38222" b="14201"/>
          <a:stretch>
            <a:fillRect/>
          </a:stretch>
        </p:blipFill>
        <p:spPr bwMode="auto">
          <a:xfrm>
            <a:off x="575556" y="404664"/>
            <a:ext cx="3834205" cy="2988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1943708" y="188640"/>
            <a:ext cx="126989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SIDE VIEW</a:t>
            </a:r>
            <a:endParaRPr lang="en-US" sz="20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0"/>
            <a:ext cx="1762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VTX Barrel</a:t>
            </a: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287524" y="1879240"/>
            <a:ext cx="2210606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グループ化 21"/>
          <p:cNvGrpSpPr/>
          <p:nvPr/>
        </p:nvGrpSpPr>
        <p:grpSpPr>
          <a:xfrm>
            <a:off x="6852301" y="1599966"/>
            <a:ext cx="216024" cy="216024"/>
            <a:chOff x="4752020" y="1448780"/>
            <a:chExt cx="216024" cy="216024"/>
          </a:xfrm>
        </p:grpSpPr>
        <p:sp>
          <p:nvSpPr>
            <p:cNvPr id="17" name="円/楕円 16"/>
            <p:cNvSpPr/>
            <p:nvPr/>
          </p:nvSpPr>
          <p:spPr>
            <a:xfrm>
              <a:off x="4752020" y="1448780"/>
              <a:ext cx="216024" cy="216024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直線コネクタ 18"/>
            <p:cNvCxnSpPr>
              <a:stCxn id="17" idx="1"/>
              <a:endCxn id="17" idx="5"/>
            </p:cNvCxnSpPr>
            <p:nvPr/>
          </p:nvCxnSpPr>
          <p:spPr>
            <a:xfrm rot="16200000" flipH="1">
              <a:off x="4783656" y="1480416"/>
              <a:ext cx="152752" cy="1527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>
              <a:stCxn id="17" idx="7"/>
              <a:endCxn id="17" idx="3"/>
            </p:cNvCxnSpPr>
            <p:nvPr/>
          </p:nvCxnSpPr>
          <p:spPr>
            <a:xfrm rot="16200000" flipH="1" flipV="1">
              <a:off x="4783656" y="1480416"/>
              <a:ext cx="152752" cy="1527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直線矢印コネクタ 24"/>
          <p:cNvCxnSpPr/>
          <p:nvPr/>
        </p:nvCxnSpPr>
        <p:spPr>
          <a:xfrm>
            <a:off x="2459725" y="1892800"/>
            <a:ext cx="2210606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687215" y="1700775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スライド番号プレースホルダ 2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24" y="56102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0" y="0"/>
            <a:ext cx="1803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Move to IR</a:t>
            </a:r>
            <a:endParaRPr kumimoji="1" lang="ja-JP" altLang="en-US" sz="2800" b="1" i="1" u="sn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6102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645024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テキスト ボックス 4"/>
          <p:cNvSpPr txBox="1"/>
          <p:nvPr/>
        </p:nvSpPr>
        <p:spPr>
          <a:xfrm>
            <a:off x="359532" y="2816932"/>
            <a:ext cx="399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0000FF"/>
                </a:solidFill>
              </a:rPr>
              <a:t>After survey, each half barrel detector was moved to AH.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575660" y="3248980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Air cushion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8" name="直線矢印コネクタ 7"/>
          <p:cNvCxnSpPr>
            <a:stCxn id="6" idx="0"/>
          </p:cNvCxnSpPr>
          <p:nvPr/>
        </p:nvCxnSpPr>
        <p:spPr>
          <a:xfrm rot="5400000" flipH="1" flipV="1">
            <a:off x="6009531" y="2926767"/>
            <a:ext cx="504056" cy="1403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5935700" y="1484784"/>
            <a:ext cx="1005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chemeClr val="bg1"/>
                </a:solidFill>
              </a:rPr>
              <a:t>WEST</a:t>
            </a:r>
          </a:p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Detector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868144" y="3609020"/>
            <a:ext cx="182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Temporally place.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789040"/>
            <a:ext cx="4387669" cy="277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4618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Installation of </a:t>
            </a:r>
            <a:r>
              <a:rPr lang="en-US" altLang="ja-JP" sz="2800" b="1" i="1" u="sng" dirty="0" smtClean="0"/>
              <a:t>Full</a:t>
            </a:r>
            <a:r>
              <a:rPr kumimoji="1" lang="en-US" altLang="ja-JP" sz="2800" b="1" i="1" u="sng" dirty="0" smtClean="0"/>
              <a:t> Barrel to IP</a:t>
            </a:r>
            <a:endParaRPr kumimoji="1" lang="ja-JP" altLang="en-US" sz="2800" b="1" i="1" u="sng" dirty="0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>
          <a:xfrm>
            <a:off x="6991515" y="6481920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  <p:pic>
        <p:nvPicPr>
          <p:cNvPr id="11" name="Picture 18" descr="RIMG2356"/>
          <p:cNvPicPr>
            <a:picLocks noChangeAspect="1" noChangeArrowheads="1"/>
          </p:cNvPicPr>
          <p:nvPr/>
        </p:nvPicPr>
        <p:blipFill>
          <a:blip r:embed="rId2" cstate="print"/>
          <a:srcRect t="39403"/>
          <a:stretch>
            <a:fillRect/>
          </a:stretch>
        </p:blipFill>
        <p:spPr bwMode="auto">
          <a:xfrm>
            <a:off x="4608004" y="3448893"/>
            <a:ext cx="4515610" cy="342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t="4352" r="19936"/>
          <a:stretch>
            <a:fillRect/>
          </a:stretch>
        </p:blipFill>
        <p:spPr bwMode="auto">
          <a:xfrm>
            <a:off x="6057860" y="836712"/>
            <a:ext cx="3086140" cy="2304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RIMG23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818331"/>
            <a:ext cx="3024336" cy="226825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448893"/>
            <a:ext cx="4560507" cy="342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800708"/>
            <a:ext cx="3047834" cy="228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287524" y="3140968"/>
            <a:ext cx="4037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VTX installed on Dec 1st after cabling</a:t>
            </a:r>
            <a:endParaRPr 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44434" y="3140968"/>
            <a:ext cx="3334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VTX group and PHENIX technician</a:t>
            </a:r>
            <a:endParaRPr 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95836" y="503384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Half VTX installed on Nov 17th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0" y="0"/>
            <a:ext cx="1906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VTX System</a:t>
            </a:r>
            <a:endParaRPr kumimoji="1" lang="ja-JP" altLang="en-US" sz="2800" b="1" i="1" u="sng" dirty="0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7008595" y="6501400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  <p:sp>
        <p:nvSpPr>
          <p:cNvPr id="11" name="角丸四角形 10"/>
          <p:cNvSpPr/>
          <p:nvPr/>
        </p:nvSpPr>
        <p:spPr>
          <a:xfrm>
            <a:off x="309045" y="3198570"/>
            <a:ext cx="1805035" cy="1113745"/>
          </a:xfrm>
          <a:prstGeom prst="roundRect">
            <a:avLst/>
          </a:prstGeom>
          <a:solidFill>
            <a:srgbClr val="333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Chiller</a:t>
            </a:r>
            <a:endParaRPr lang="en-US" sz="2000" b="1" dirty="0"/>
          </a:p>
        </p:txBody>
      </p:sp>
      <p:sp>
        <p:nvSpPr>
          <p:cNvPr id="13" name="正方形/長方形 12"/>
          <p:cNvSpPr/>
          <p:nvPr/>
        </p:nvSpPr>
        <p:spPr>
          <a:xfrm>
            <a:off x="4149545" y="1739180"/>
            <a:ext cx="1075340" cy="6144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Thermo- sensor</a:t>
            </a:r>
            <a:endParaRPr lang="en-US" sz="2000" b="1" dirty="0"/>
          </a:p>
        </p:txBody>
      </p:sp>
      <p:grpSp>
        <p:nvGrpSpPr>
          <p:cNvPr id="23" name="グループ化 22"/>
          <p:cNvGrpSpPr/>
          <p:nvPr/>
        </p:nvGrpSpPr>
        <p:grpSpPr>
          <a:xfrm>
            <a:off x="5493720" y="1393534"/>
            <a:ext cx="1766630" cy="268835"/>
            <a:chOff x="5877770" y="1201510"/>
            <a:chExt cx="1152150" cy="307240"/>
          </a:xfrm>
        </p:grpSpPr>
        <p:cxnSp>
          <p:nvCxnSpPr>
            <p:cNvPr id="16" name="直線コネクタ 15"/>
            <p:cNvCxnSpPr/>
            <p:nvPr/>
          </p:nvCxnSpPr>
          <p:spPr>
            <a:xfrm>
              <a:off x="5877770" y="1201510"/>
              <a:ext cx="1152150" cy="0"/>
            </a:xfrm>
            <a:prstGeom prst="line">
              <a:avLst/>
            </a:prstGeom>
            <a:ln w="19050"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5877770" y="1278320"/>
              <a:ext cx="1152150" cy="0"/>
            </a:xfrm>
            <a:prstGeom prst="line">
              <a:avLst/>
            </a:prstGeom>
            <a:ln w="19050"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>
              <a:off x="5877770" y="1353910"/>
              <a:ext cx="1152150" cy="0"/>
            </a:xfrm>
            <a:prstGeom prst="line">
              <a:avLst/>
            </a:prstGeom>
            <a:ln w="19050"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5877770" y="1430720"/>
              <a:ext cx="1152150" cy="0"/>
            </a:xfrm>
            <a:prstGeom prst="line">
              <a:avLst/>
            </a:prstGeom>
            <a:ln w="19050"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5877770" y="1508750"/>
              <a:ext cx="1152150" cy="0"/>
            </a:xfrm>
            <a:prstGeom prst="line">
              <a:avLst/>
            </a:prstGeom>
            <a:ln w="19050">
              <a:solidFill>
                <a:srgbClr val="0000FF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正方形/長方形 21"/>
          <p:cNvSpPr/>
          <p:nvPr/>
        </p:nvSpPr>
        <p:spPr>
          <a:xfrm>
            <a:off x="7260350" y="971080"/>
            <a:ext cx="1536200" cy="1075340"/>
          </a:xfrm>
          <a:prstGeom prst="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FEM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724150" y="1009485"/>
            <a:ext cx="1396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Optical cable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5" name="フリーフォーム 24"/>
          <p:cNvSpPr/>
          <p:nvPr/>
        </p:nvSpPr>
        <p:spPr>
          <a:xfrm>
            <a:off x="5462649" y="1739180"/>
            <a:ext cx="2220156" cy="2073869"/>
          </a:xfrm>
          <a:custGeom>
            <a:avLst/>
            <a:gdLst>
              <a:gd name="connsiteX0" fmla="*/ 0 w 1888177"/>
              <a:gd name="connsiteY0" fmla="*/ 0 h 2707574"/>
              <a:gd name="connsiteX1" fmla="*/ 0 w 1888177"/>
              <a:gd name="connsiteY1" fmla="*/ 878774 h 2707574"/>
              <a:gd name="connsiteX2" fmla="*/ 1888177 w 1888177"/>
              <a:gd name="connsiteY2" fmla="*/ 878774 h 2707574"/>
              <a:gd name="connsiteX3" fmla="*/ 1888177 w 1888177"/>
              <a:gd name="connsiteY3" fmla="*/ 2707574 h 270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8177" h="2707574">
                <a:moveTo>
                  <a:pt x="0" y="0"/>
                </a:moveTo>
                <a:lnTo>
                  <a:pt x="0" y="878774"/>
                </a:lnTo>
                <a:lnTo>
                  <a:pt x="1888177" y="878774"/>
                </a:lnTo>
                <a:lnTo>
                  <a:pt x="1888177" y="2707574"/>
                </a:lnTo>
              </a:path>
            </a:pathLst>
          </a:cu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フリーフォーム 25"/>
          <p:cNvSpPr/>
          <p:nvPr/>
        </p:nvSpPr>
        <p:spPr>
          <a:xfrm>
            <a:off x="5340100" y="1739180"/>
            <a:ext cx="2220156" cy="2457920"/>
          </a:xfrm>
          <a:custGeom>
            <a:avLst/>
            <a:gdLst>
              <a:gd name="connsiteX0" fmla="*/ 0 w 1888177"/>
              <a:gd name="connsiteY0" fmla="*/ 0 h 2707574"/>
              <a:gd name="connsiteX1" fmla="*/ 0 w 1888177"/>
              <a:gd name="connsiteY1" fmla="*/ 878774 h 2707574"/>
              <a:gd name="connsiteX2" fmla="*/ 1888177 w 1888177"/>
              <a:gd name="connsiteY2" fmla="*/ 878774 h 2707574"/>
              <a:gd name="connsiteX3" fmla="*/ 1888177 w 1888177"/>
              <a:gd name="connsiteY3" fmla="*/ 2707574 h 2707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88177" h="2707574">
                <a:moveTo>
                  <a:pt x="0" y="0"/>
                </a:moveTo>
                <a:lnTo>
                  <a:pt x="0" y="878774"/>
                </a:lnTo>
                <a:lnTo>
                  <a:pt x="1888177" y="878774"/>
                </a:lnTo>
                <a:lnTo>
                  <a:pt x="1888177" y="2707574"/>
                </a:lnTo>
              </a:path>
            </a:pathLst>
          </a:cu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正方形/長方形 13"/>
          <p:cNvSpPr/>
          <p:nvPr/>
        </p:nvSpPr>
        <p:spPr>
          <a:xfrm>
            <a:off x="6914705" y="3275380"/>
            <a:ext cx="1536200" cy="921720"/>
          </a:xfrm>
          <a:prstGeom prst="rect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Power Supply</a:t>
            </a:r>
            <a:endParaRPr lang="en-US" sz="2000" b="1" dirty="0"/>
          </a:p>
        </p:txBody>
      </p:sp>
      <p:sp>
        <p:nvSpPr>
          <p:cNvPr id="27" name="正方形/長方形 26"/>
          <p:cNvSpPr/>
          <p:nvPr/>
        </p:nvSpPr>
        <p:spPr>
          <a:xfrm>
            <a:off x="3381445" y="3160165"/>
            <a:ext cx="2342705" cy="1152150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Interlock System</a:t>
            </a:r>
            <a:endParaRPr lang="en-US" sz="2000" b="1" dirty="0"/>
          </a:p>
        </p:txBody>
      </p:sp>
      <p:cxnSp>
        <p:nvCxnSpPr>
          <p:cNvPr id="29" name="直線コネクタ 28"/>
          <p:cNvCxnSpPr>
            <a:stCxn id="13" idx="2"/>
          </p:cNvCxnSpPr>
          <p:nvPr/>
        </p:nvCxnSpPr>
        <p:spPr>
          <a:xfrm rot="5400000">
            <a:off x="4283963" y="2756912"/>
            <a:ext cx="806505" cy="0"/>
          </a:xfrm>
          <a:prstGeom prst="line">
            <a:avLst/>
          </a:prstGeom>
          <a:ln w="38100">
            <a:solidFill>
              <a:srgbClr val="0066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フリーフォーム 30"/>
          <p:cNvSpPr/>
          <p:nvPr/>
        </p:nvSpPr>
        <p:spPr>
          <a:xfrm>
            <a:off x="769906" y="971080"/>
            <a:ext cx="4918376" cy="2227490"/>
          </a:xfrm>
          <a:custGeom>
            <a:avLst/>
            <a:gdLst>
              <a:gd name="connsiteX0" fmla="*/ 4595751 w 4773881"/>
              <a:gd name="connsiteY0" fmla="*/ 427512 h 3455720"/>
              <a:gd name="connsiteX1" fmla="*/ 4773881 w 4773881"/>
              <a:gd name="connsiteY1" fmla="*/ 427512 h 3455720"/>
              <a:gd name="connsiteX2" fmla="*/ 4773881 w 4773881"/>
              <a:gd name="connsiteY2" fmla="*/ 0 h 3455720"/>
              <a:gd name="connsiteX3" fmla="*/ 0 w 4773881"/>
              <a:gd name="connsiteY3" fmla="*/ 0 h 3455720"/>
              <a:gd name="connsiteX4" fmla="*/ 0 w 4773881"/>
              <a:gd name="connsiteY4" fmla="*/ 3455720 h 345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3881" h="3455720">
                <a:moveTo>
                  <a:pt x="4595751" y="427512"/>
                </a:moveTo>
                <a:lnTo>
                  <a:pt x="4773881" y="427512"/>
                </a:lnTo>
                <a:lnTo>
                  <a:pt x="4773881" y="0"/>
                </a:lnTo>
                <a:lnTo>
                  <a:pt x="0" y="0"/>
                </a:lnTo>
                <a:lnTo>
                  <a:pt x="0" y="3455720"/>
                </a:lnTo>
              </a:path>
            </a:pathLst>
          </a:custGeom>
          <a:ln w="762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フリーフォーム 31"/>
          <p:cNvSpPr/>
          <p:nvPr/>
        </p:nvSpPr>
        <p:spPr>
          <a:xfrm>
            <a:off x="1045029" y="1470346"/>
            <a:ext cx="344384" cy="1728224"/>
          </a:xfrm>
          <a:custGeom>
            <a:avLst/>
            <a:gdLst>
              <a:gd name="connsiteX0" fmla="*/ 0 w 344384"/>
              <a:gd name="connsiteY0" fmla="*/ 2802576 h 2802576"/>
              <a:gd name="connsiteX1" fmla="*/ 0 w 344384"/>
              <a:gd name="connsiteY1" fmla="*/ 0 h 2802576"/>
              <a:gd name="connsiteX2" fmla="*/ 344384 w 344384"/>
              <a:gd name="connsiteY2" fmla="*/ 0 h 2802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4384" h="2802576">
                <a:moveTo>
                  <a:pt x="0" y="2802576"/>
                </a:moveTo>
                <a:lnTo>
                  <a:pt x="0" y="0"/>
                </a:lnTo>
                <a:lnTo>
                  <a:pt x="344384" y="0"/>
                </a:lnTo>
              </a:path>
            </a:pathLst>
          </a:custGeom>
          <a:ln w="762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直線コネクタ 35"/>
          <p:cNvCxnSpPr>
            <a:stCxn id="12" idx="3"/>
            <a:endCxn id="10" idx="1"/>
          </p:cNvCxnSpPr>
          <p:nvPr/>
        </p:nvCxnSpPr>
        <p:spPr>
          <a:xfrm flipV="1">
            <a:off x="2459725" y="1489547"/>
            <a:ext cx="384050" cy="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2843775" y="1239915"/>
            <a:ext cx="2662741" cy="49926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Pixel/Strip Detectors</a:t>
            </a:r>
            <a:endParaRPr lang="en-US" sz="2000" b="1" dirty="0"/>
          </a:p>
        </p:txBody>
      </p:sp>
      <p:sp>
        <p:nvSpPr>
          <p:cNvPr id="12" name="正方形/長方形 11"/>
          <p:cNvSpPr/>
          <p:nvPr/>
        </p:nvSpPr>
        <p:spPr>
          <a:xfrm>
            <a:off x="1384385" y="1163105"/>
            <a:ext cx="1075340" cy="65288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Flow Sensor</a:t>
            </a:r>
            <a:endParaRPr lang="en-US" sz="2000" b="1" dirty="0"/>
          </a:p>
        </p:txBody>
      </p:sp>
      <p:cxnSp>
        <p:nvCxnSpPr>
          <p:cNvPr id="40" name="直線コネクタ 39"/>
          <p:cNvCxnSpPr>
            <a:stCxn id="27" idx="3"/>
            <a:endCxn id="14" idx="1"/>
          </p:cNvCxnSpPr>
          <p:nvPr/>
        </p:nvCxnSpPr>
        <p:spPr>
          <a:xfrm>
            <a:off x="5724150" y="3736240"/>
            <a:ext cx="1190555" cy="0"/>
          </a:xfrm>
          <a:prstGeom prst="line">
            <a:avLst/>
          </a:prstGeom>
          <a:ln w="76200">
            <a:solidFill>
              <a:srgbClr val="FF99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フリーフォーム 40"/>
          <p:cNvSpPr/>
          <p:nvPr/>
        </p:nvSpPr>
        <p:spPr>
          <a:xfrm>
            <a:off x="1852551" y="1815407"/>
            <a:ext cx="2339439" cy="1344758"/>
          </a:xfrm>
          <a:custGeom>
            <a:avLst/>
            <a:gdLst>
              <a:gd name="connsiteX0" fmla="*/ 0 w 2339439"/>
              <a:gd name="connsiteY0" fmla="*/ 0 h 1781299"/>
              <a:gd name="connsiteX1" fmla="*/ 0 w 2339439"/>
              <a:gd name="connsiteY1" fmla="*/ 819398 h 1781299"/>
              <a:gd name="connsiteX2" fmla="*/ 2339439 w 2339439"/>
              <a:gd name="connsiteY2" fmla="*/ 819398 h 1781299"/>
              <a:gd name="connsiteX3" fmla="*/ 2339439 w 2339439"/>
              <a:gd name="connsiteY3" fmla="*/ 1781299 h 1781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439" h="1781299">
                <a:moveTo>
                  <a:pt x="0" y="0"/>
                </a:moveTo>
                <a:lnTo>
                  <a:pt x="0" y="819398"/>
                </a:lnTo>
                <a:lnTo>
                  <a:pt x="2339439" y="819398"/>
                </a:lnTo>
                <a:lnTo>
                  <a:pt x="2339439" y="1781299"/>
                </a:lnTo>
              </a:path>
            </a:pathLst>
          </a:custGeom>
          <a:ln w="38100">
            <a:solidFill>
              <a:srgbClr val="0066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190890" y="587030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Cooling tube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685745" y="2507280"/>
            <a:ext cx="1327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Power cable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2382915" y="2406783"/>
            <a:ext cx="136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Sensor cable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113193" y="4657826"/>
            <a:ext cx="8913787" cy="163121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 To remove power dissipation 1560W/VTX, need to cool down pixel/strip detectors.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 To avoid detector destruction by heating, need safety interlock system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/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 Interlock trips off power supply by temperature and flow of coolant.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2887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Installation Status</a:t>
            </a:r>
            <a:endParaRPr kumimoji="1" lang="ja-JP" altLang="en-US" sz="2800" b="1" i="1" u="sng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4347" y="692696"/>
            <a:ext cx="4064000" cy="3048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429185" y="4477617"/>
            <a:ext cx="2052230" cy="1539173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967451" y="4479033"/>
            <a:ext cx="2063552" cy="1547664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9" name="フリーフォーム 8"/>
          <p:cNvSpPr/>
          <p:nvPr/>
        </p:nvSpPr>
        <p:spPr>
          <a:xfrm>
            <a:off x="708163" y="2528900"/>
            <a:ext cx="1656718" cy="1944216"/>
          </a:xfrm>
          <a:custGeom>
            <a:avLst/>
            <a:gdLst>
              <a:gd name="connsiteX0" fmla="*/ 0 w 1080654"/>
              <a:gd name="connsiteY0" fmla="*/ 2398815 h 2398815"/>
              <a:gd name="connsiteX1" fmla="*/ 0 w 1080654"/>
              <a:gd name="connsiteY1" fmla="*/ 0 h 2398815"/>
              <a:gd name="connsiteX2" fmla="*/ 1080654 w 1080654"/>
              <a:gd name="connsiteY2" fmla="*/ 0 h 239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654" h="2398815">
                <a:moveTo>
                  <a:pt x="0" y="2398815"/>
                </a:moveTo>
                <a:lnTo>
                  <a:pt x="0" y="0"/>
                </a:lnTo>
                <a:lnTo>
                  <a:pt x="1080654" y="0"/>
                </a:lnTo>
              </a:path>
            </a:pathLst>
          </a:custGeom>
          <a:ln w="38100">
            <a:solidFill>
              <a:srgbClr val="00B0F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/>
          <p:cNvSpPr/>
          <p:nvPr/>
        </p:nvSpPr>
        <p:spPr>
          <a:xfrm>
            <a:off x="1104207" y="2960948"/>
            <a:ext cx="1251756" cy="1548172"/>
          </a:xfrm>
          <a:custGeom>
            <a:avLst/>
            <a:gdLst>
              <a:gd name="connsiteX0" fmla="*/ 0 w 1080654"/>
              <a:gd name="connsiteY0" fmla="*/ 2398815 h 2398815"/>
              <a:gd name="connsiteX1" fmla="*/ 0 w 1080654"/>
              <a:gd name="connsiteY1" fmla="*/ 0 h 2398815"/>
              <a:gd name="connsiteX2" fmla="*/ 1080654 w 1080654"/>
              <a:gd name="connsiteY2" fmla="*/ 0 h 239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654" h="2398815">
                <a:moveTo>
                  <a:pt x="0" y="2398815"/>
                </a:moveTo>
                <a:lnTo>
                  <a:pt x="0" y="0"/>
                </a:lnTo>
                <a:lnTo>
                  <a:pt x="1080654" y="0"/>
                </a:lnTo>
              </a:path>
            </a:pathLst>
          </a:custGeom>
          <a:ln w="38100">
            <a:solidFill>
              <a:srgbClr val="00B0F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51"/>
          <p:cNvGrpSpPr/>
          <p:nvPr/>
        </p:nvGrpSpPr>
        <p:grpSpPr>
          <a:xfrm>
            <a:off x="5820731" y="3717032"/>
            <a:ext cx="324036" cy="504056"/>
            <a:chOff x="5976156" y="3717032"/>
            <a:chExt cx="324036" cy="756084"/>
          </a:xfrm>
        </p:grpSpPr>
        <p:cxnSp>
          <p:nvCxnSpPr>
            <p:cNvPr id="12" name="直線コネクタ 11"/>
            <p:cNvCxnSpPr/>
            <p:nvPr/>
          </p:nvCxnSpPr>
          <p:spPr>
            <a:xfrm rot="5400000">
              <a:off x="5598114" y="4095074"/>
              <a:ext cx="75608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rot="5400000">
              <a:off x="5706126" y="4095074"/>
              <a:ext cx="75608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rot="5400000">
              <a:off x="5814138" y="4095074"/>
              <a:ext cx="75608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rot="5400000">
              <a:off x="5922150" y="4095074"/>
              <a:ext cx="75608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グループ化 52"/>
          <p:cNvGrpSpPr/>
          <p:nvPr/>
        </p:nvGrpSpPr>
        <p:grpSpPr>
          <a:xfrm>
            <a:off x="6413635" y="3248981"/>
            <a:ext cx="955267" cy="948116"/>
            <a:chOff x="6573426" y="3248980"/>
            <a:chExt cx="1202930" cy="1193925"/>
          </a:xfrm>
        </p:grpSpPr>
        <p:cxnSp>
          <p:nvCxnSpPr>
            <p:cNvPr id="26" name="直線コネクタ 25"/>
            <p:cNvCxnSpPr/>
            <p:nvPr/>
          </p:nvCxnSpPr>
          <p:spPr>
            <a:xfrm>
              <a:off x="6573426" y="3524031"/>
              <a:ext cx="918876" cy="91887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rot="16200000" flipH="1">
              <a:off x="6588224" y="3392996"/>
              <a:ext cx="1044116" cy="104411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rot="16200000" flipH="1">
              <a:off x="6588224" y="3248980"/>
              <a:ext cx="1188132" cy="11881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テキスト ボックス 31"/>
          <p:cNvSpPr txBox="1"/>
          <p:nvPr/>
        </p:nvSpPr>
        <p:spPr>
          <a:xfrm>
            <a:off x="3618674" y="279790"/>
            <a:ext cx="1589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</a:rPr>
              <a:t>VTX Detector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79534" y="6408530"/>
            <a:ext cx="22092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00FF"/>
                </a:solidFill>
              </a:rPr>
              <a:t>Chiller1	     Chiller2</a:t>
            </a:r>
            <a:endParaRPr kumimoji="1" lang="ja-JP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164830" y="4481511"/>
            <a:ext cx="2335809" cy="1751857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40" name="テキスト ボックス 39"/>
          <p:cNvSpPr txBox="1"/>
          <p:nvPr/>
        </p:nvSpPr>
        <p:spPr>
          <a:xfrm>
            <a:off x="3372459" y="6457890"/>
            <a:ext cx="1945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006600"/>
                </a:solidFill>
              </a:rPr>
              <a:t>Interlock System</a:t>
            </a:r>
            <a:endParaRPr kumimoji="1" lang="ja-JP" altLang="en-US" sz="2000" b="1" dirty="0">
              <a:solidFill>
                <a:srgbClr val="006600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152485" y="3753036"/>
            <a:ext cx="1609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6600"/>
                </a:solidFill>
              </a:rPr>
              <a:t>Thermo sensor</a:t>
            </a:r>
          </a:p>
          <a:p>
            <a:r>
              <a:rPr lang="en-US" altLang="ja-JP" b="1" dirty="0" smtClean="0">
                <a:solidFill>
                  <a:srgbClr val="006600"/>
                </a:solidFill>
              </a:rPr>
              <a:t>Flow sensor</a:t>
            </a:r>
            <a:endParaRPr kumimoji="1" lang="ja-JP" altLang="en-US" b="1" dirty="0">
              <a:solidFill>
                <a:srgbClr val="006600"/>
              </a:solidFill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4128543" y="3736240"/>
            <a:ext cx="45719" cy="448844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正方形/長方形 43"/>
          <p:cNvSpPr/>
          <p:nvPr/>
        </p:nvSpPr>
        <p:spPr>
          <a:xfrm>
            <a:off x="4416575" y="3736240"/>
            <a:ext cx="45719" cy="448844"/>
          </a:xfrm>
          <a:prstGeom prst="rect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652422" y="3443718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800000"/>
                </a:solidFill>
              </a:rPr>
              <a:t>FEM</a:t>
            </a:r>
            <a:endParaRPr kumimoji="1" lang="ja-JP" altLang="en-US" b="1" dirty="0">
              <a:solidFill>
                <a:srgbClr val="800000"/>
              </a:solidFill>
            </a:endParaRPr>
          </a:p>
        </p:txBody>
      </p:sp>
      <p:grpSp>
        <p:nvGrpSpPr>
          <p:cNvPr id="6" name="グループ化 50"/>
          <p:cNvGrpSpPr/>
          <p:nvPr/>
        </p:nvGrpSpPr>
        <p:grpSpPr>
          <a:xfrm rot="16200000">
            <a:off x="6503645" y="1790818"/>
            <a:ext cx="324036" cy="504056"/>
            <a:chOff x="6128556" y="3869432"/>
            <a:chExt cx="324036" cy="756084"/>
          </a:xfrm>
        </p:grpSpPr>
        <p:cxnSp>
          <p:nvCxnSpPr>
            <p:cNvPr id="47" name="直線コネクタ 46"/>
            <p:cNvCxnSpPr/>
            <p:nvPr/>
          </p:nvCxnSpPr>
          <p:spPr>
            <a:xfrm rot="5400000">
              <a:off x="5750514" y="4247474"/>
              <a:ext cx="756084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コネクタ 47"/>
            <p:cNvCxnSpPr/>
            <p:nvPr/>
          </p:nvCxnSpPr>
          <p:spPr>
            <a:xfrm rot="5400000">
              <a:off x="5858526" y="4247474"/>
              <a:ext cx="756084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/>
            <p:nvPr/>
          </p:nvCxnSpPr>
          <p:spPr>
            <a:xfrm rot="5400000">
              <a:off x="5966538" y="4247474"/>
              <a:ext cx="756084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rot="5400000">
              <a:off x="6074550" y="4247474"/>
              <a:ext cx="756084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テキスト ボックス 58"/>
          <p:cNvSpPr txBox="1"/>
          <p:nvPr/>
        </p:nvSpPr>
        <p:spPr>
          <a:xfrm>
            <a:off x="5679183" y="6217187"/>
            <a:ext cx="1491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9900"/>
                </a:solidFill>
              </a:rPr>
              <a:t>High Voltage</a:t>
            </a:r>
          </a:p>
          <a:p>
            <a:pPr algn="ctr"/>
            <a:r>
              <a:rPr lang="en-US" altLang="ja-JP" b="1" dirty="0" smtClean="0">
                <a:solidFill>
                  <a:srgbClr val="FF9900"/>
                </a:solidFill>
              </a:rPr>
              <a:t>(Bias Voltage)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7152879" y="6201308"/>
            <a:ext cx="1757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FF9900"/>
                </a:solidFill>
              </a:rPr>
              <a:t>Low Voltage</a:t>
            </a:r>
          </a:p>
          <a:p>
            <a:pPr algn="ctr"/>
            <a:r>
              <a:rPr lang="en-US" altLang="ja-JP" b="1" dirty="0" smtClean="0">
                <a:solidFill>
                  <a:srgbClr val="FF9900"/>
                </a:solidFill>
              </a:rPr>
              <a:t>(Readout Board)</a:t>
            </a:r>
            <a:endParaRPr lang="ja-JP" altLang="en-US" dirty="0">
              <a:solidFill>
                <a:srgbClr val="FF9900"/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345645" y="1201510"/>
            <a:ext cx="1623650" cy="92333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Monitor of</a:t>
            </a:r>
            <a:endParaRPr lang="en-US" altLang="ja-JP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dirty="0" smtClean="0"/>
              <a:t> Humidity</a:t>
            </a:r>
          </a:p>
          <a:p>
            <a:pPr>
              <a:buFont typeface="Arial" pitchFamily="34" charset="0"/>
              <a:buChar char="•"/>
            </a:pPr>
            <a:r>
              <a:rPr lang="en-US" altLang="ja-JP" dirty="0" smtClean="0"/>
              <a:t> Flow pressure</a:t>
            </a:r>
          </a:p>
        </p:txBody>
      </p:sp>
      <p:cxnSp>
        <p:nvCxnSpPr>
          <p:cNvPr id="45" name="直線矢印コネクタ 44"/>
          <p:cNvCxnSpPr/>
          <p:nvPr/>
        </p:nvCxnSpPr>
        <p:spPr>
          <a:xfrm>
            <a:off x="5208663" y="5301208"/>
            <a:ext cx="504056" cy="1588"/>
          </a:xfrm>
          <a:prstGeom prst="straightConnector1">
            <a:avLst/>
          </a:prstGeom>
          <a:ln w="38100">
            <a:solidFill>
              <a:srgbClr val="FF99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スライド番号プレースホルダ 36"/>
          <p:cNvSpPr>
            <a:spLocks noGrp="1"/>
          </p:cNvSpPr>
          <p:nvPr>
            <p:ph type="sldNum" sz="quarter" idx="12"/>
          </p:nvPr>
        </p:nvSpPr>
        <p:spPr>
          <a:xfrm>
            <a:off x="7008595" y="6492875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5878" y="4526685"/>
            <a:ext cx="2544067" cy="19080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/>
          <a:srcRect l="13460" t="29210" r="13460" b="34880"/>
          <a:stretch>
            <a:fillRect/>
          </a:stretch>
        </p:blipFill>
        <p:spPr bwMode="auto">
          <a:xfrm>
            <a:off x="6761085" y="587030"/>
            <a:ext cx="2227490" cy="1459390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/>
          <a:srcRect b="53780"/>
          <a:stretch>
            <a:fillRect/>
          </a:stretch>
        </p:blipFill>
        <p:spPr bwMode="auto">
          <a:xfrm>
            <a:off x="6750720" y="2088290"/>
            <a:ext cx="2237855" cy="1379115"/>
          </a:xfrm>
          <a:prstGeom prst="rect">
            <a:avLst/>
          </a:prstGeom>
          <a:noFill/>
          <a:ln w="38100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0" y="0"/>
            <a:ext cx="2977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u="sng" dirty="0" smtClean="0"/>
              <a:t>Preparation</a:t>
            </a:r>
            <a:r>
              <a:rPr kumimoji="1" lang="en-US" altLang="ja-JP" sz="2800" b="1" i="1" u="sng" dirty="0" smtClean="0"/>
              <a:t> Status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39475" y="753874"/>
            <a:ext cx="806708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400" dirty="0" smtClean="0"/>
              <a:t> Completion of all the </a:t>
            </a:r>
            <a:r>
              <a:rPr lang="en-US" sz="2400" dirty="0" smtClean="0">
                <a:solidFill>
                  <a:srgbClr val="0000FF"/>
                </a:solidFill>
              </a:rPr>
              <a:t>cabling and cooling connection</a:t>
            </a:r>
            <a:r>
              <a:rPr lang="en-US" sz="2400" dirty="0" smtClean="0"/>
              <a:t>.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/>
          </a:p>
          <a:p>
            <a:pPr>
              <a:buFont typeface="Wingdings" pitchFamily="2" charset="2"/>
              <a:buChar char="ü"/>
            </a:pPr>
            <a:r>
              <a:rPr lang="en-US" sz="2400" dirty="0" smtClean="0"/>
              <a:t> Completion of </a:t>
            </a:r>
            <a:r>
              <a:rPr lang="en-US" sz="2400" dirty="0" smtClean="0">
                <a:solidFill>
                  <a:srgbClr val="FF9900"/>
                </a:solidFill>
              </a:rPr>
              <a:t>power supply </a:t>
            </a:r>
            <a:r>
              <a:rPr lang="en-US" sz="2400" dirty="0" smtClean="0"/>
              <a:t>deployment and test of them.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/>
          </a:p>
          <a:p>
            <a:pPr>
              <a:buFont typeface="Wingdings" pitchFamily="2" charset="2"/>
              <a:buChar char="ü"/>
            </a:pP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6600"/>
                </a:solidFill>
              </a:rPr>
              <a:t>Safety interlock system</a:t>
            </a:r>
            <a:r>
              <a:rPr lang="en-US" sz="2400" dirty="0" smtClean="0"/>
              <a:t> has been installed.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/>
          </a:p>
          <a:p>
            <a:pPr lvl="1">
              <a:buFont typeface="Wingdings" pitchFamily="2" charset="2"/>
              <a:buChar char="ü"/>
            </a:pPr>
            <a:r>
              <a:rPr lang="en-US" sz="2400" dirty="0" smtClean="0"/>
              <a:t> Completion of temperature and flow interlock operation.</a:t>
            </a:r>
          </a:p>
          <a:p>
            <a:pPr lvl="1">
              <a:buFont typeface="Wingdings" pitchFamily="2" charset="2"/>
              <a:buChar char="ü"/>
            </a:pPr>
            <a:endParaRPr lang="en-US" sz="2400" dirty="0" smtClean="0"/>
          </a:p>
          <a:p>
            <a:pPr>
              <a:buFont typeface="Wingdings" pitchFamily="2" charset="2"/>
              <a:buChar char="ü"/>
            </a:pPr>
            <a:r>
              <a:rPr lang="en-US" sz="2400" dirty="0" smtClean="0"/>
              <a:t> All the </a:t>
            </a:r>
            <a:r>
              <a:rPr lang="en-US" sz="2400" dirty="0" smtClean="0">
                <a:solidFill>
                  <a:srgbClr val="800000"/>
                </a:solidFill>
              </a:rPr>
              <a:t>FEMs</a:t>
            </a:r>
            <a:r>
              <a:rPr lang="en-US" sz="2400" dirty="0" smtClean="0"/>
              <a:t> are in place and commissioned.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/>
          </a:p>
          <a:p>
            <a:pPr>
              <a:buFont typeface="Wingdings" pitchFamily="2" charset="2"/>
              <a:buChar char="ü"/>
            </a:pPr>
            <a:r>
              <a:rPr lang="en-US" sz="2400" dirty="0" smtClean="0"/>
              <a:t> Final quality assurance test has been done.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/>
          </a:p>
          <a:p>
            <a:pPr>
              <a:buFont typeface="Wingdings" pitchFamily="2" charset="2"/>
              <a:buChar char="ü"/>
            </a:pPr>
            <a:r>
              <a:rPr lang="en-US" sz="2400" dirty="0" smtClean="0"/>
              <a:t> Online monitoring tools are nearly completed.</a:t>
            </a:r>
          </a:p>
          <a:p>
            <a:pPr>
              <a:buFont typeface="Wingdings" pitchFamily="2" charset="2"/>
              <a:buChar char="ü"/>
            </a:pPr>
            <a:endParaRPr lang="en-US" sz="2400" dirty="0" smtClean="0"/>
          </a:p>
          <a:p>
            <a:pPr>
              <a:buFont typeface="Wingdings" pitchFamily="2" charset="2"/>
              <a:buChar char="ü"/>
            </a:pPr>
            <a:r>
              <a:rPr lang="en-US" sz="2400" dirty="0" smtClean="0"/>
              <a:t>Offline monitoring tools are under construction.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2177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Event Display</a:t>
            </a:r>
            <a:endParaRPr kumimoji="1" lang="ja-JP" altLang="en-US" sz="2800" b="1" i="1" u="sng" dirty="0"/>
          </a:p>
        </p:txBody>
      </p:sp>
      <p:pic>
        <p:nvPicPr>
          <p:cNvPr id="4098" name="Picture 2" descr="C:\Users\Maki\Documents\RIKEN\Meeting\2010\pixel\20101214\Screenshot-Eve Main Window.png"/>
          <p:cNvPicPr>
            <a:picLocks noChangeAspect="1" noChangeArrowheads="1"/>
          </p:cNvPicPr>
          <p:nvPr/>
        </p:nvPicPr>
        <p:blipFill>
          <a:blip r:embed="rId2" cstate="print"/>
          <a:srcRect l="8516" t="12762" b="16533"/>
          <a:stretch>
            <a:fillRect/>
          </a:stretch>
        </p:blipFill>
        <p:spPr bwMode="auto">
          <a:xfrm>
            <a:off x="0" y="587030"/>
            <a:ext cx="9169828" cy="5683940"/>
          </a:xfrm>
          <a:prstGeom prst="rect">
            <a:avLst/>
          </a:prstGeom>
          <a:noFill/>
        </p:spPr>
      </p:pic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38740" y="779055"/>
            <a:ext cx="24082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Event display is ready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0" y="0"/>
            <a:ext cx="1867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5. Schedule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0640" y="561312"/>
            <a:ext cx="867953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en-US" altLang="ja-JP" sz="2000" dirty="0" smtClean="0"/>
              <a:t> Jan : Run </a:t>
            </a:r>
            <a:r>
              <a:rPr lang="en-US" altLang="ja-JP" sz="2000" dirty="0" err="1" smtClean="0"/>
              <a:t>p+p</a:t>
            </a:r>
            <a:r>
              <a:rPr lang="en-US" altLang="ja-JP" sz="2000" dirty="0" smtClean="0"/>
              <a:t>, commissioning of VTX with low multiplicity.</a:t>
            </a:r>
          </a:p>
          <a:p>
            <a:pPr>
              <a:buFontTx/>
              <a:buChar char="•"/>
            </a:pPr>
            <a:endParaRPr lang="en-US" altLang="ja-JP" sz="2000" dirty="0" smtClean="0"/>
          </a:p>
          <a:p>
            <a:pPr lvl="1">
              <a:buFontTx/>
              <a:buChar char="•"/>
            </a:pPr>
            <a:r>
              <a:rPr lang="en-US" altLang="ja-JP" sz="2000" dirty="0" smtClean="0"/>
              <a:t> Tune the VTX configuration to achieve full performance.</a:t>
            </a:r>
          </a:p>
          <a:p>
            <a:pPr lvl="1">
              <a:buFontTx/>
              <a:buChar char="•"/>
            </a:pPr>
            <a:r>
              <a:rPr lang="en-US" altLang="ja-JP" sz="2000" dirty="0" smtClean="0"/>
              <a:t> DAQ commissioning.</a:t>
            </a:r>
          </a:p>
          <a:p>
            <a:pPr lvl="1">
              <a:buFontTx/>
              <a:buChar char="•"/>
            </a:pPr>
            <a:r>
              <a:rPr lang="en-US" altLang="ja-JP" sz="2000" dirty="0" smtClean="0"/>
              <a:t> Calibration studies.</a:t>
            </a:r>
          </a:p>
          <a:p>
            <a:pPr lvl="1">
              <a:buFontTx/>
              <a:buChar char="•"/>
            </a:pPr>
            <a:r>
              <a:rPr lang="en-US" altLang="ja-JP" sz="2000" dirty="0" smtClean="0"/>
              <a:t> Alignment studies.</a:t>
            </a:r>
          </a:p>
          <a:p>
            <a:pPr>
              <a:buFontTx/>
              <a:buChar char="•"/>
            </a:pPr>
            <a:endParaRPr lang="en-US" altLang="ja-JP" sz="2000" dirty="0" smtClean="0"/>
          </a:p>
          <a:p>
            <a:pPr>
              <a:buFontTx/>
              <a:buChar char="•"/>
            </a:pPr>
            <a:r>
              <a:rPr lang="en-US" altLang="ja-JP" sz="2000" dirty="0" smtClean="0"/>
              <a:t> Feb : Start 500GeV pp run.</a:t>
            </a:r>
          </a:p>
          <a:p>
            <a:pPr>
              <a:buFontTx/>
              <a:buChar char="•"/>
            </a:pPr>
            <a:endParaRPr lang="en-US" altLang="ja-JP" sz="2000" dirty="0" smtClean="0"/>
          </a:p>
          <a:p>
            <a:pPr lvl="1">
              <a:buFontTx/>
              <a:buChar char="•"/>
            </a:pPr>
            <a:r>
              <a:rPr lang="en-US" altLang="ja-JP" sz="2000" dirty="0" smtClean="0"/>
              <a:t> Single spin asymmetry in W production.</a:t>
            </a:r>
          </a:p>
          <a:p>
            <a:pPr>
              <a:buFontTx/>
              <a:buChar char="•"/>
            </a:pPr>
            <a:endParaRPr lang="en-US" altLang="ja-JP" sz="2000" dirty="0" smtClean="0"/>
          </a:p>
          <a:p>
            <a:pPr>
              <a:buFontTx/>
              <a:buChar char="•"/>
            </a:pPr>
            <a:r>
              <a:rPr lang="en-US" altLang="ja-JP" sz="2000" dirty="0" smtClean="0"/>
              <a:t> April : Start </a:t>
            </a:r>
            <a:r>
              <a:rPr lang="en-US" altLang="ja-JP" sz="2000" dirty="0" err="1" smtClean="0"/>
              <a:t>AuAu</a:t>
            </a:r>
            <a:r>
              <a:rPr lang="en-US" altLang="ja-JP" sz="2000" dirty="0" smtClean="0"/>
              <a:t> commissioning.</a:t>
            </a:r>
          </a:p>
          <a:p>
            <a:pPr>
              <a:buFontTx/>
              <a:buChar char="•"/>
            </a:pPr>
            <a:endParaRPr lang="en-US" altLang="ja-JP" sz="2000" dirty="0" smtClean="0"/>
          </a:p>
          <a:p>
            <a:pPr lvl="1">
              <a:buFontTx/>
              <a:buChar char="•"/>
            </a:pPr>
            <a:r>
              <a:rPr lang="en-US" altLang="ja-JP" sz="2000" dirty="0" smtClean="0"/>
              <a:t> Commissioning at high multiplicity and data rate.</a:t>
            </a:r>
          </a:p>
          <a:p>
            <a:pPr>
              <a:buFontTx/>
              <a:buChar char="•"/>
            </a:pPr>
            <a:endParaRPr lang="en-US" altLang="ja-JP" sz="2000" dirty="0" smtClean="0"/>
          </a:p>
          <a:p>
            <a:pPr>
              <a:buFontTx/>
              <a:buChar char="•"/>
            </a:pPr>
            <a:r>
              <a:rPr lang="en-US" altLang="ja-JP" sz="2000" dirty="0" smtClean="0"/>
              <a:t> April : Start 200Gev </a:t>
            </a:r>
            <a:r>
              <a:rPr lang="en-US" altLang="ja-JP" sz="2000" dirty="0" err="1" smtClean="0"/>
              <a:t>AuAu</a:t>
            </a:r>
            <a:r>
              <a:rPr lang="en-US" altLang="ja-JP" sz="2000" dirty="0" smtClean="0"/>
              <a:t> run</a:t>
            </a:r>
          </a:p>
          <a:p>
            <a:pPr>
              <a:buFontTx/>
              <a:buChar char="•"/>
            </a:pPr>
            <a:endParaRPr lang="en-US" altLang="ja-JP" sz="2000" dirty="0" smtClean="0"/>
          </a:p>
          <a:p>
            <a:pPr lvl="1">
              <a:buFontTx/>
              <a:buChar char="•"/>
            </a:pPr>
            <a:r>
              <a:rPr lang="en-US" altLang="ja-JP" sz="2000" dirty="0" smtClean="0"/>
              <a:t> Measurements of nuclear modification factor (R</a:t>
            </a:r>
            <a:r>
              <a:rPr lang="en-US" altLang="ja-JP" sz="2000" baseline="-25000" dirty="0" smtClean="0"/>
              <a:t>AA</a:t>
            </a:r>
            <a:r>
              <a:rPr lang="en-US" altLang="ja-JP" sz="2000" dirty="0" smtClean="0"/>
              <a:t>) with charm and bottom.</a:t>
            </a:r>
          </a:p>
          <a:p>
            <a:pPr lvl="1">
              <a:buFontTx/>
              <a:buChar char="•"/>
            </a:pPr>
            <a:r>
              <a:rPr lang="en-US" altLang="ja-JP" sz="2000" dirty="0" smtClean="0"/>
              <a:t> Measurements of elliptic flow for hadrons containing charm and bottom.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0" y="0"/>
            <a:ext cx="2470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i="1" u="sng" dirty="0" smtClean="0"/>
              <a:t>6. Summary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39475" y="1009485"/>
            <a:ext cx="799288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•"/>
            </a:pPr>
            <a:r>
              <a:rPr lang="en-US" altLang="ja-JP" sz="2800" dirty="0" smtClean="0"/>
              <a:t> Silicon Vertex Tracker (VTX) will enhance physics capability of the PHENIX detector.</a:t>
            </a:r>
          </a:p>
          <a:p>
            <a:pPr>
              <a:buFontTx/>
              <a:buChar char="•"/>
            </a:pPr>
            <a:endParaRPr lang="en-US" altLang="ja-JP" sz="2800" dirty="0" smtClean="0"/>
          </a:p>
          <a:p>
            <a:pPr lvl="1">
              <a:buFontTx/>
              <a:buChar char="•"/>
            </a:pPr>
            <a:r>
              <a:rPr lang="en-US" altLang="ja-JP" sz="2800" dirty="0" smtClean="0"/>
              <a:t> VTX has a unique characteristic to separate charm and bottom events by the DCA resolution.</a:t>
            </a:r>
          </a:p>
          <a:p>
            <a:pPr>
              <a:buFontTx/>
              <a:buChar char="•"/>
            </a:pPr>
            <a:endParaRPr lang="en-US" altLang="ja-JP" sz="2800" dirty="0" smtClean="0"/>
          </a:p>
          <a:p>
            <a:pPr>
              <a:buFontTx/>
              <a:buChar char="•"/>
            </a:pPr>
            <a:r>
              <a:rPr lang="en-US" altLang="ja-JP" sz="2800" dirty="0" smtClean="0"/>
              <a:t> VTX has been successfully constructed and installed into IP.</a:t>
            </a:r>
          </a:p>
          <a:p>
            <a:endParaRPr lang="en-US" altLang="ja-JP" sz="2800" dirty="0" smtClean="0"/>
          </a:p>
          <a:p>
            <a:pPr>
              <a:buFontTx/>
              <a:buChar char="•"/>
            </a:pPr>
            <a:r>
              <a:rPr lang="en-US" altLang="ja-JP" sz="2800" dirty="0" smtClean="0"/>
              <a:t> VTX is ready for a commissioning stage with the beam on Jan 2011.</a:t>
            </a: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447764" y="2994047"/>
            <a:ext cx="4248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4800" b="1" dirty="0" smtClean="0"/>
              <a:t>BACK UP SLIDES</a:t>
            </a:r>
            <a:endParaRPr kumimoji="1" lang="ja-JP" altLang="en-US" sz="4800" b="1" dirty="0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32346" y="549275"/>
            <a:ext cx="8867276" cy="2573338"/>
            <a:chOff x="136" y="434"/>
            <a:chExt cx="5480" cy="1621"/>
          </a:xfrm>
        </p:grpSpPr>
        <p:sp>
          <p:nvSpPr>
            <p:cNvPr id="13322" name="Text Box 4"/>
            <p:cNvSpPr txBox="1">
              <a:spLocks noChangeArrowheads="1"/>
            </p:cNvSpPr>
            <p:nvPr/>
          </p:nvSpPr>
          <p:spPr bwMode="auto">
            <a:xfrm>
              <a:off x="2109" y="434"/>
              <a:ext cx="163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latin typeface="Calibri" pitchFamily="34" charset="0"/>
                  <a:cs typeface="Calibri" pitchFamily="34" charset="0"/>
                </a:rPr>
                <a:t>Physics Motivation</a:t>
              </a:r>
            </a:p>
          </p:txBody>
        </p:sp>
        <p:sp>
          <p:nvSpPr>
            <p:cNvPr id="13323" name="Text Box 5"/>
            <p:cNvSpPr txBox="1">
              <a:spLocks noChangeArrowheads="1"/>
            </p:cNvSpPr>
            <p:nvPr/>
          </p:nvSpPr>
          <p:spPr bwMode="auto">
            <a:xfrm>
              <a:off x="136" y="717"/>
              <a:ext cx="2767" cy="1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Investigation of QGP</a:t>
              </a:r>
            </a:p>
            <a:p>
              <a:pPr lvl="1" algn="ctr">
                <a:buFontTx/>
                <a:buChar char="•"/>
              </a:pPr>
              <a:endParaRPr lang="en-US" altLang="ja-JP" sz="1200" dirty="0">
                <a:latin typeface="Calibri" pitchFamily="34" charset="0"/>
                <a:cs typeface="Calibri" pitchFamily="34" charset="0"/>
              </a:endParaRPr>
            </a:p>
            <a:p>
              <a:pPr>
                <a:buFontTx/>
                <a:buChar char="•"/>
              </a:pPr>
              <a:r>
                <a:rPr lang="en-US" altLang="ja-JP" sz="20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ja-JP" sz="2000" dirty="0" smtClean="0">
                  <a:latin typeface="Calibri" pitchFamily="34" charset="0"/>
                  <a:cs typeface="Calibri" pitchFamily="34" charset="0"/>
                </a:rPr>
                <a:t>Modification factor R</a:t>
              </a:r>
              <a:r>
                <a:rPr lang="en-US" altLang="ja-JP" sz="2000" baseline="-25000" dirty="0" smtClean="0">
                  <a:latin typeface="Calibri" pitchFamily="34" charset="0"/>
                  <a:cs typeface="Calibri" pitchFamily="34" charset="0"/>
                </a:rPr>
                <a:t>AA</a:t>
              </a:r>
              <a:r>
                <a:rPr lang="en-US" altLang="ja-JP" sz="2000" dirty="0" smtClean="0">
                  <a:latin typeface="Calibri" pitchFamily="34" charset="0"/>
                  <a:cs typeface="Calibri" pitchFamily="34" charset="0"/>
                </a:rPr>
                <a:t> and elliptic flow v</a:t>
              </a:r>
              <a:r>
                <a:rPr lang="en-US" altLang="ja-JP" sz="2000" baseline="-25000" dirty="0" smtClean="0">
                  <a:latin typeface="Calibri" pitchFamily="34" charset="0"/>
                  <a:cs typeface="Calibri" pitchFamily="34" charset="0"/>
                </a:rPr>
                <a:t>2</a:t>
              </a:r>
              <a:r>
                <a:rPr lang="en-US" altLang="ja-JP" sz="2000" dirty="0" smtClean="0">
                  <a:latin typeface="Calibri" pitchFamily="34" charset="0"/>
                  <a:cs typeface="Calibri" pitchFamily="34" charset="0"/>
                </a:rPr>
                <a:t> with </a:t>
              </a:r>
              <a:r>
                <a:rPr lang="en-US" altLang="ja-JP" sz="2000" b="1" dirty="0">
                  <a:solidFill>
                    <a:srgbClr val="3366FF"/>
                  </a:solidFill>
                  <a:latin typeface="Calibri" pitchFamily="34" charset="0"/>
                  <a:cs typeface="Calibri" pitchFamily="34" charset="0"/>
                </a:rPr>
                <a:t>heavy flavor</a:t>
              </a:r>
              <a:r>
                <a:rPr lang="en-US" altLang="ja-JP" sz="2000" b="1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ja-JP" sz="2000" dirty="0">
                  <a:latin typeface="Calibri" pitchFamily="34" charset="0"/>
                  <a:cs typeface="Calibri" pitchFamily="34" charset="0"/>
                </a:rPr>
                <a:t>(charm, bottom)</a:t>
              </a:r>
            </a:p>
            <a:p>
              <a:pPr>
                <a:buFontTx/>
                <a:buChar char="•"/>
              </a:pPr>
              <a:r>
                <a:rPr lang="en-US" altLang="ja-JP" sz="2000" dirty="0">
                  <a:latin typeface="Calibri" pitchFamily="34" charset="0"/>
                  <a:cs typeface="Calibri" pitchFamily="34" charset="0"/>
                </a:rPr>
                <a:t> Heavy flavor dependency of jet quenching</a:t>
              </a:r>
            </a:p>
          </p:txBody>
        </p:sp>
        <p:sp>
          <p:nvSpPr>
            <p:cNvPr id="13324" name="Text Box 6"/>
            <p:cNvSpPr txBox="1">
              <a:spLocks noChangeArrowheads="1"/>
            </p:cNvSpPr>
            <p:nvPr/>
          </p:nvSpPr>
          <p:spPr bwMode="auto">
            <a:xfrm>
              <a:off x="2880" y="717"/>
              <a:ext cx="2736" cy="1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Spin structure of nucleon</a:t>
              </a:r>
            </a:p>
            <a:p>
              <a:pPr lvl="1" algn="ctr">
                <a:buFontTx/>
                <a:buChar char="•"/>
              </a:pPr>
              <a:endParaRPr lang="en-US" altLang="ja-JP" sz="1200" dirty="0">
                <a:latin typeface="Calibri" pitchFamily="34" charset="0"/>
                <a:cs typeface="Calibri" pitchFamily="34" charset="0"/>
              </a:endParaRPr>
            </a:p>
            <a:p>
              <a:pPr>
                <a:buFontTx/>
                <a:buChar char="•"/>
              </a:pPr>
              <a:r>
                <a:rPr lang="en-US" altLang="ja-JP" sz="2000" dirty="0">
                  <a:latin typeface="Calibri" pitchFamily="34" charset="0"/>
                  <a:cs typeface="Calibri" pitchFamily="34" charset="0"/>
                </a:rPr>
                <a:t> Gluon spin structure (</a:t>
              </a:r>
              <a:r>
                <a:rPr lang="en-US" altLang="ja-JP" sz="2000" dirty="0">
                  <a:latin typeface="Symbol" pitchFamily="18" charset="2"/>
                  <a:cs typeface="Calibri" pitchFamily="34" charset="0"/>
                </a:rPr>
                <a:t>D</a:t>
              </a:r>
              <a:r>
                <a:rPr lang="en-US" altLang="ja-JP" sz="2000" dirty="0">
                  <a:latin typeface="Calibri" pitchFamily="34" charset="0"/>
                  <a:cs typeface="Calibri" pitchFamily="34" charset="0"/>
                </a:rPr>
                <a:t>G/G) with </a:t>
              </a:r>
              <a:r>
                <a:rPr lang="en-US" altLang="ja-JP" sz="2000" b="1" dirty="0">
                  <a:solidFill>
                    <a:srgbClr val="3366FF"/>
                  </a:solidFill>
                  <a:latin typeface="Calibri" pitchFamily="34" charset="0"/>
                  <a:cs typeface="Calibri" pitchFamily="34" charset="0"/>
                </a:rPr>
                <a:t>heavy flavor</a:t>
              </a:r>
              <a:r>
                <a:rPr lang="en-US" altLang="ja-JP" sz="2000" dirty="0">
                  <a:latin typeface="Calibri" pitchFamily="34" charset="0"/>
                  <a:cs typeface="Calibri" pitchFamily="34" charset="0"/>
                </a:rPr>
                <a:t>.</a:t>
              </a:r>
            </a:p>
            <a:p>
              <a:pPr>
                <a:buFontTx/>
                <a:buChar char="•"/>
              </a:pPr>
              <a:r>
                <a:rPr lang="en-US" altLang="ja-JP" sz="2000" dirty="0"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ja-JP" sz="2000" dirty="0">
                  <a:latin typeface="Symbol" pitchFamily="18" charset="2"/>
                  <a:cs typeface="Calibri" pitchFamily="34" charset="0"/>
                </a:rPr>
                <a:t>D</a:t>
              </a:r>
              <a:r>
                <a:rPr lang="en-US" altLang="ja-JP" sz="2000" dirty="0">
                  <a:latin typeface="Calibri" pitchFamily="34" charset="0"/>
                  <a:cs typeface="Calibri" pitchFamily="34" charset="0"/>
                </a:rPr>
                <a:t>G/G measurement by </a:t>
              </a:r>
              <a:r>
                <a:rPr lang="en-US" altLang="ja-JP" sz="2000" dirty="0">
                  <a:solidFill>
                    <a:srgbClr val="FF9900"/>
                  </a:solidFill>
                  <a:latin typeface="Symbol" pitchFamily="18" charset="2"/>
                  <a:cs typeface="Calibri" pitchFamily="34" charset="0"/>
                </a:rPr>
                <a:t>g</a:t>
              </a:r>
              <a:r>
                <a:rPr lang="en-US" altLang="ja-JP" sz="2000" dirty="0">
                  <a:solidFill>
                    <a:srgbClr val="FF9900"/>
                  </a:solidFill>
                  <a:latin typeface="Calibri" pitchFamily="34" charset="0"/>
                  <a:cs typeface="Calibri" pitchFamily="34" charset="0"/>
                </a:rPr>
                <a:t>-jet</a:t>
              </a:r>
              <a:r>
                <a:rPr lang="en-US" altLang="ja-JP" sz="2000" dirty="0">
                  <a:latin typeface="Calibri" pitchFamily="34" charset="0"/>
                  <a:cs typeface="Calibri" pitchFamily="34" charset="0"/>
                </a:rPr>
                <a:t> correlation with precise </a:t>
              </a:r>
              <a:r>
                <a:rPr lang="en-US" altLang="ja-JP" sz="2000" dirty="0" smtClean="0">
                  <a:latin typeface="Calibri" pitchFamily="34" charset="0"/>
                  <a:cs typeface="Calibri" pitchFamily="34" charset="0"/>
                </a:rPr>
                <a:t>x</a:t>
              </a:r>
              <a:r>
                <a:rPr lang="en-US" altLang="ja-JP" sz="2000" baseline="-25000" dirty="0" smtClean="0">
                  <a:latin typeface="Calibri" pitchFamily="34" charset="0"/>
                  <a:cs typeface="Calibri" pitchFamily="34" charset="0"/>
                </a:rPr>
                <a:t>g</a:t>
              </a:r>
              <a:r>
                <a:rPr lang="en-US" altLang="ja-JP" sz="2000" dirty="0" smtClean="0">
                  <a:latin typeface="Calibri" pitchFamily="34" charset="0"/>
                  <a:cs typeface="Calibri" pitchFamily="34" charset="0"/>
                </a:rPr>
                <a:t> reconstruction</a:t>
              </a:r>
              <a:endParaRPr lang="en-US" altLang="ja-JP" sz="2000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250825" y="3317984"/>
            <a:ext cx="508953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b="1" dirty="0">
                <a:latin typeface="Calibri" pitchFamily="34" charset="0"/>
                <a:cs typeface="Calibri" pitchFamily="34" charset="0"/>
              </a:rPr>
              <a:t>Requirements for Detector</a:t>
            </a:r>
            <a:endParaRPr lang="en-US" altLang="ja-JP" sz="2000" dirty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•"/>
            </a:pPr>
            <a:endParaRPr lang="en-US" altLang="ja-JP" sz="1600" dirty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•"/>
            </a:pP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sz="20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Heavy flavor tagging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 spatial resolution </a:t>
            </a:r>
            <a:r>
              <a:rPr lang="en-US" altLang="ja-JP" sz="2000" dirty="0">
                <a:latin typeface="Calibri" pitchFamily="34" charset="0"/>
                <a:cs typeface="Calibri" pitchFamily="34" charset="0"/>
                <a:sym typeface="Wingdings" pitchFamily="2" charset="2"/>
              </a:rPr>
              <a:t></a:t>
            </a: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sz="2000" dirty="0">
                <a:latin typeface="Symbol" pitchFamily="18" charset="2"/>
                <a:cs typeface="Calibri" pitchFamily="34" charset="0"/>
              </a:rPr>
              <a:t>s</a:t>
            </a: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 &lt; </a:t>
            </a:r>
            <a:r>
              <a:rPr lang="en-US" altLang="ja-JP" sz="2000" dirty="0" smtClean="0">
                <a:latin typeface="Calibri" pitchFamily="34" charset="0"/>
                <a:cs typeface="Calibri" pitchFamily="34" charset="0"/>
              </a:rPr>
              <a:t>100</a:t>
            </a:r>
            <a:r>
              <a:rPr lang="en-US" altLang="ja-JP" sz="2000" dirty="0" smtClean="0">
                <a:latin typeface="Symbol" pitchFamily="18" charset="2"/>
                <a:cs typeface="Calibri" pitchFamily="34" charset="0"/>
              </a:rPr>
              <a:t>m</a:t>
            </a:r>
            <a:r>
              <a:rPr lang="en-US" altLang="ja-JP" sz="2000" dirty="0" smtClean="0">
                <a:latin typeface="Calibri" pitchFamily="34" charset="0"/>
                <a:cs typeface="Calibri" pitchFamily="34" charset="0"/>
              </a:rPr>
              <a:t>m</a:t>
            </a:r>
            <a:endParaRPr lang="en-US" altLang="ja-JP" sz="2000" dirty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•"/>
            </a:pP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Reconstruction of jet</a:t>
            </a:r>
          </a:p>
          <a:p>
            <a:pPr lvl="1">
              <a:buFont typeface="Wingdings" pitchFamily="2" charset="2"/>
              <a:buChar char="ü"/>
            </a:pP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 Large acceptance </a:t>
            </a:r>
            <a:r>
              <a:rPr lang="en-US" altLang="ja-JP" sz="2000" dirty="0">
                <a:latin typeface="Calibri" pitchFamily="34" charset="0"/>
                <a:cs typeface="Calibri" pitchFamily="34" charset="0"/>
                <a:sym typeface="Wingdings" pitchFamily="2" charset="2"/>
              </a:rPr>
              <a:t></a:t>
            </a: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 |</a:t>
            </a:r>
            <a:r>
              <a:rPr lang="en-US" altLang="ja-JP" sz="2000" dirty="0">
                <a:latin typeface="Symbol" pitchFamily="18" charset="2"/>
                <a:cs typeface="Calibri" pitchFamily="34" charset="0"/>
              </a:rPr>
              <a:t>h</a:t>
            </a: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| &lt; 1.2, </a:t>
            </a:r>
            <a:r>
              <a:rPr lang="en-US" altLang="ja-JP" sz="2000" dirty="0" err="1" smtClean="0">
                <a:latin typeface="Symbol" pitchFamily="18" charset="2"/>
                <a:cs typeface="Calibri" pitchFamily="34" charset="0"/>
              </a:rPr>
              <a:t>Df</a:t>
            </a:r>
            <a:r>
              <a:rPr lang="en-US" altLang="ja-JP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ja-JP" altLang="en-US" sz="2000" dirty="0" smtClean="0">
                <a:latin typeface="Calibri" pitchFamily="34" charset="0"/>
                <a:cs typeface="Calibri" pitchFamily="34" charset="0"/>
              </a:rPr>
              <a:t>～ </a:t>
            </a:r>
            <a:r>
              <a:rPr lang="en-US" altLang="ja-JP" sz="2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altLang="ja-JP" sz="2000" dirty="0" smtClean="0">
                <a:latin typeface="Symbol" pitchFamily="18" charset="2"/>
                <a:cs typeface="Calibri" pitchFamily="34" charset="0"/>
              </a:rPr>
              <a:t>p</a:t>
            </a:r>
            <a:endParaRPr lang="en-US" altLang="ja-JP" sz="2000" dirty="0">
              <a:latin typeface="Symbol" pitchFamily="18" charset="2"/>
              <a:cs typeface="Calibri" pitchFamily="34" charset="0"/>
            </a:endParaRPr>
          </a:p>
          <a:p>
            <a:pPr>
              <a:buFontTx/>
              <a:buChar char="•"/>
            </a:pPr>
            <a:endParaRPr lang="en-US" altLang="ja-JP" sz="2000" dirty="0" smtClean="0">
              <a:latin typeface="Calibri" pitchFamily="34" charset="0"/>
              <a:cs typeface="Calibri" pitchFamily="34" charset="0"/>
            </a:endParaRPr>
          </a:p>
          <a:p>
            <a:pPr>
              <a:buFontTx/>
              <a:buChar char="•"/>
            </a:pPr>
            <a:r>
              <a:rPr lang="en-US" altLang="ja-JP" sz="2000" dirty="0" smtClean="0">
                <a:latin typeface="Calibri" pitchFamily="34" charset="0"/>
                <a:cs typeface="Calibri" pitchFamily="34" charset="0"/>
              </a:rPr>
              <a:t>Total </a:t>
            </a: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radiation length </a:t>
            </a:r>
            <a:r>
              <a:rPr lang="en-US" altLang="ja-JP" sz="2000" dirty="0">
                <a:latin typeface="Calibri" pitchFamily="34" charset="0"/>
                <a:cs typeface="Calibri" pitchFamily="34" charset="0"/>
                <a:sym typeface="Wingdings" pitchFamily="2" charset="2"/>
              </a:rPr>
              <a:t></a:t>
            </a: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 X/X</a:t>
            </a:r>
            <a:r>
              <a:rPr lang="en-US" altLang="ja-JP" sz="2000" baseline="-25000" dirty="0">
                <a:latin typeface="Calibri" pitchFamily="34" charset="0"/>
                <a:cs typeface="Calibri" pitchFamily="34" charset="0"/>
              </a:rPr>
              <a:t>0</a:t>
            </a: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 &lt; 2.5%/Layer</a:t>
            </a:r>
          </a:p>
          <a:p>
            <a:pPr>
              <a:buFontTx/>
              <a:buChar char="•"/>
            </a:pP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 Radiation tolerance </a:t>
            </a:r>
            <a:r>
              <a:rPr lang="en-US" altLang="ja-JP" sz="2000" dirty="0">
                <a:latin typeface="Calibri" pitchFamily="34" charset="0"/>
                <a:cs typeface="Calibri" pitchFamily="34" charset="0"/>
                <a:sym typeface="Wingdings" pitchFamily="2" charset="2"/>
              </a:rPr>
              <a:t> 1Mrad in 10 </a:t>
            </a:r>
            <a:r>
              <a:rPr lang="en-US" altLang="ja-JP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years</a:t>
            </a:r>
          </a:p>
          <a:p>
            <a:pPr>
              <a:buFontTx/>
              <a:buChar char="•"/>
            </a:pPr>
            <a:r>
              <a:rPr lang="en-US" altLang="ja-JP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RHIC clock cycle 10MHz</a:t>
            </a:r>
            <a:endParaRPr lang="en-US" altLang="ja-JP" sz="2000" dirty="0">
              <a:latin typeface="Calibri" pitchFamily="34" charset="0"/>
              <a:cs typeface="Calibri" pitchFamily="34" charset="0"/>
              <a:sym typeface="Wingdings" pitchFamily="2" charset="2"/>
            </a:endParaRP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0" y="0"/>
            <a:ext cx="71704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8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1. Physics Motivation </a:t>
            </a:r>
            <a:r>
              <a:rPr lang="en-US" altLang="ja-JP" sz="2800" b="1" i="1" u="sng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of </a:t>
            </a:r>
            <a:r>
              <a:rPr lang="en-US" altLang="ja-JP" sz="28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Silicon Vertex Detector</a:t>
            </a:r>
            <a:endParaRPr lang="en-US" altLang="ja-JP" sz="2800" b="1" i="1" u="sng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グループ化 16"/>
          <p:cNvGrpSpPr/>
          <p:nvPr/>
        </p:nvGrpSpPr>
        <p:grpSpPr>
          <a:xfrm>
            <a:off x="5148263" y="2859024"/>
            <a:ext cx="3647867" cy="3877056"/>
            <a:chOff x="5148263" y="2859024"/>
            <a:chExt cx="3647867" cy="3877056"/>
          </a:xfrm>
        </p:grpSpPr>
        <p:pic>
          <p:nvPicPr>
            <p:cNvPr id="793602" name="Picture 2" descr="C:\Users\Maki\Documents\CONF\VTX\APS\Phenix Central Upgrade Assy 10-22-09.jpg"/>
            <p:cNvPicPr>
              <a:picLocks noChangeAspect="1" noChangeArrowheads="1"/>
            </p:cNvPicPr>
            <p:nvPr/>
          </p:nvPicPr>
          <p:blipFill>
            <a:blip r:embed="rId3" cstate="print"/>
            <a:srcRect l="34419" t="20554" r="37912" b="21806"/>
            <a:stretch>
              <a:fillRect/>
            </a:stretch>
          </p:blipFill>
          <p:spPr bwMode="auto">
            <a:xfrm>
              <a:off x="5611051" y="2859024"/>
              <a:ext cx="3086100" cy="3535680"/>
            </a:xfrm>
            <a:prstGeom prst="rect">
              <a:avLst/>
            </a:prstGeom>
            <a:noFill/>
          </p:spPr>
        </p:pic>
        <p:sp>
          <p:nvSpPr>
            <p:cNvPr id="13320" name="Text Box 21"/>
            <p:cNvSpPr txBox="1">
              <a:spLocks noChangeArrowheads="1"/>
            </p:cNvSpPr>
            <p:nvPr/>
          </p:nvSpPr>
          <p:spPr bwMode="auto">
            <a:xfrm>
              <a:off x="5549856" y="6335970"/>
              <a:ext cx="324627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2000" b="1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Silicon Vertex </a:t>
              </a:r>
              <a:r>
                <a:rPr lang="en-US" altLang="ja-JP" sz="2000" b="1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Detector (VTX</a:t>
              </a:r>
              <a:r>
                <a:rPr lang="en-US" altLang="ja-JP" sz="2000" b="1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)</a:t>
              </a:r>
            </a:p>
          </p:txBody>
        </p:sp>
        <p:sp>
          <p:nvSpPr>
            <p:cNvPr id="13321" name="AutoShape 24"/>
            <p:cNvSpPr>
              <a:spLocks noChangeArrowheads="1"/>
            </p:cNvSpPr>
            <p:nvPr/>
          </p:nvSpPr>
          <p:spPr bwMode="auto">
            <a:xfrm>
              <a:off x="5148263" y="4443413"/>
              <a:ext cx="323850" cy="215900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29501-4840-4802-941D-A827F8477743}" type="slidenum">
              <a:rPr lang="en-US" altLang="ja-JP" smtClean="0">
                <a:latin typeface="Calibri" pitchFamily="34" charset="0"/>
                <a:cs typeface="Calibri" pitchFamily="34" charset="0"/>
              </a:rPr>
              <a:pPr>
                <a:defRPr/>
              </a:pPr>
              <a:t>2</a:t>
            </a:fld>
            <a:endParaRPr lang="en-US" altLang="ja-JP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4428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>
                <a:solidFill>
                  <a:srgbClr val="7030A0"/>
                </a:solidFill>
              </a:rPr>
              <a:t>Silicon Vertex Detector (VTX)</a:t>
            </a:r>
            <a:endParaRPr kumimoji="1" lang="ja-JP" altLang="en-US" sz="2800" b="1" i="1" u="sng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3988" y="1124744"/>
            <a:ext cx="4594808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5364088" y="5589240"/>
            <a:ext cx="2930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Cross section of VTX detector</a:t>
            </a:r>
          </a:p>
          <a:p>
            <a:pPr algn="ctr"/>
            <a:r>
              <a:rPr lang="en-US" altLang="ja-JP" dirty="0" smtClean="0"/>
              <a:t>Four barrel detector</a:t>
            </a:r>
            <a:endParaRPr kumimoji="1" lang="ja-JP" altLang="en-US" dirty="0"/>
          </a:p>
        </p:txBody>
      </p:sp>
      <p:cxnSp>
        <p:nvCxnSpPr>
          <p:cNvPr id="8" name="直線矢印コネクタ 7"/>
          <p:cNvCxnSpPr>
            <a:stCxn id="12" idx="2"/>
          </p:cNvCxnSpPr>
          <p:nvPr/>
        </p:nvCxnSpPr>
        <p:spPr>
          <a:xfrm rot="16200000" flipH="1">
            <a:off x="4854154" y="1514910"/>
            <a:ext cx="2006932" cy="1245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>
            <a:stCxn id="12" idx="2"/>
          </p:cNvCxnSpPr>
          <p:nvPr/>
        </p:nvCxnSpPr>
        <p:spPr>
          <a:xfrm rot="16200000" flipH="1">
            <a:off x="4710138" y="1658926"/>
            <a:ext cx="2006932" cy="9571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4175956" y="764704"/>
            <a:ext cx="2118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FF0000"/>
                </a:solidFill>
              </a:rPr>
              <a:t>Pixel (layer0, layer1)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026754" y="764704"/>
            <a:ext cx="2117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solidFill>
                  <a:srgbClr val="0000FF"/>
                </a:solidFill>
              </a:rPr>
              <a:t>Strip (layer2, layer3)</a:t>
            </a:r>
            <a:endParaRPr kumimoji="1" lang="ja-JP" altLang="en-US" b="1" dirty="0">
              <a:solidFill>
                <a:srgbClr val="0000FF"/>
              </a:solidFill>
            </a:endParaRPr>
          </a:p>
        </p:txBody>
      </p:sp>
      <p:cxnSp>
        <p:nvCxnSpPr>
          <p:cNvPr id="14" name="直線矢印コネクタ 13"/>
          <p:cNvCxnSpPr>
            <a:stCxn id="13" idx="2"/>
          </p:cNvCxnSpPr>
          <p:nvPr/>
        </p:nvCxnSpPr>
        <p:spPr>
          <a:xfrm rot="16200000" flipH="1">
            <a:off x="7917510" y="1301902"/>
            <a:ext cx="746792" cy="41105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>
            <a:stCxn id="13" idx="2"/>
          </p:cNvCxnSpPr>
          <p:nvPr/>
        </p:nvCxnSpPr>
        <p:spPr>
          <a:xfrm rot="5400000">
            <a:off x="7305442" y="1244911"/>
            <a:ext cx="890810" cy="66906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6408204" y="3573016"/>
            <a:ext cx="707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layer0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408204" y="3861048"/>
            <a:ext cx="707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FF0000"/>
                </a:solidFill>
              </a:rPr>
              <a:t>layer1</a:t>
            </a:r>
            <a:endParaRPr kumimoji="1" lang="ja-JP" altLang="en-US" sz="16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408204" y="4581128"/>
            <a:ext cx="707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0000FF"/>
                </a:solidFill>
              </a:rPr>
              <a:t>layer2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408204" y="5013176"/>
            <a:ext cx="707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solidFill>
                  <a:srgbClr val="0000FF"/>
                </a:solidFill>
              </a:rPr>
              <a:t>layer3</a:t>
            </a:r>
            <a:endParaRPr kumimoji="1" lang="ja-JP" altLang="en-US" sz="1600" b="1" dirty="0">
              <a:solidFill>
                <a:srgbClr val="0000FF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07504" y="1340768"/>
            <a:ext cx="47517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dirty="0" smtClean="0"/>
              <a:t>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Pixel Detector</a:t>
            </a:r>
          </a:p>
          <a:p>
            <a:pPr>
              <a:buFont typeface="Arial" pitchFamily="34" charset="0"/>
              <a:buChar char="•"/>
            </a:pPr>
            <a:endParaRPr lang="en-US" altLang="ja-JP" dirty="0" smtClean="0"/>
          </a:p>
          <a:p>
            <a:pPr lvl="1">
              <a:buFont typeface="Arial" pitchFamily="34" charset="0"/>
              <a:buChar char="•"/>
            </a:pPr>
            <a:endParaRPr kumimoji="1" lang="en-US" altLang="ja-JP" dirty="0" smtClean="0"/>
          </a:p>
          <a:p>
            <a:pPr lvl="1">
              <a:buFont typeface="Arial" pitchFamily="34" charset="0"/>
              <a:buChar char="•"/>
            </a:pPr>
            <a:r>
              <a:rPr kumimoji="1" lang="en-US" altLang="ja-JP" dirty="0" smtClean="0"/>
              <a:t> </a:t>
            </a:r>
            <a:r>
              <a:rPr lang="en-US" altLang="ja-JP" dirty="0" smtClean="0"/>
              <a:t>Inner two layer.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dirty="0" smtClean="0"/>
              <a:t> 10 ladders (1</a:t>
            </a:r>
            <a:r>
              <a:rPr lang="en-US" altLang="ja-JP" baseline="30000" dirty="0" smtClean="0"/>
              <a:t>st</a:t>
            </a:r>
            <a:r>
              <a:rPr lang="en-US" altLang="ja-JP" dirty="0" smtClean="0"/>
              <a:t> layer), 20 ladders (2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layer)</a:t>
            </a:r>
          </a:p>
          <a:p>
            <a:pPr lvl="1">
              <a:buFont typeface="Arial" pitchFamily="34" charset="0"/>
              <a:buChar char="•"/>
            </a:pPr>
            <a:r>
              <a:rPr kumimoji="1" lang="en-US" altLang="ja-JP" dirty="0" smtClean="0"/>
              <a:t> </a:t>
            </a:r>
            <a:r>
              <a:rPr lang="en-US" altLang="ja-JP" dirty="0" smtClean="0"/>
              <a:t>pixel size 450um x 50um (z x </a:t>
            </a:r>
            <a:r>
              <a:rPr lang="en-US" altLang="ja-JP" dirty="0" smtClean="0">
                <a:latin typeface="Symbol" pitchFamily="18" charset="2"/>
              </a:rPr>
              <a:t>f</a:t>
            </a:r>
            <a:r>
              <a:rPr lang="en-US" altLang="ja-JP" dirty="0" smtClean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kumimoji="1" lang="en-US" altLang="ja-JP" dirty="0" smtClean="0"/>
              <a:t> 4M pixels.</a:t>
            </a:r>
            <a:endParaRPr kumimoji="1" lang="ja-JP" altLang="en-US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18595" y="3681028"/>
            <a:ext cx="47433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dirty="0" smtClean="0"/>
              <a:t> </a:t>
            </a:r>
            <a:r>
              <a:rPr kumimoji="1" lang="en-US" altLang="ja-JP" b="1" dirty="0" smtClean="0">
                <a:solidFill>
                  <a:srgbClr val="0000FF"/>
                </a:solidFill>
              </a:rPr>
              <a:t>Strip Detector</a:t>
            </a:r>
          </a:p>
          <a:p>
            <a:pPr>
              <a:buFont typeface="Arial" pitchFamily="34" charset="0"/>
              <a:buChar char="•"/>
            </a:pPr>
            <a:endParaRPr lang="en-US" altLang="ja-JP" dirty="0" smtClean="0"/>
          </a:p>
          <a:p>
            <a:pPr lvl="1">
              <a:buFont typeface="Arial" pitchFamily="34" charset="0"/>
              <a:buChar char="•"/>
            </a:pPr>
            <a:endParaRPr kumimoji="1" lang="en-US" altLang="ja-JP" dirty="0" smtClean="0"/>
          </a:p>
          <a:p>
            <a:pPr lvl="1">
              <a:buFont typeface="Arial" pitchFamily="34" charset="0"/>
              <a:buChar char="•"/>
            </a:pPr>
            <a:endParaRPr lang="en-US" altLang="ja-JP" dirty="0" smtClean="0"/>
          </a:p>
          <a:p>
            <a:pPr lvl="1">
              <a:buFont typeface="Arial" pitchFamily="34" charset="0"/>
              <a:buChar char="•"/>
            </a:pPr>
            <a:r>
              <a:rPr kumimoji="1" lang="en-US" altLang="ja-JP" dirty="0" smtClean="0"/>
              <a:t> Outer two layer.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dirty="0" smtClean="0"/>
              <a:t> 16 ladders (3</a:t>
            </a:r>
            <a:r>
              <a:rPr lang="en-US" altLang="ja-JP" baseline="30000" dirty="0" smtClean="0"/>
              <a:t>rd</a:t>
            </a:r>
            <a:r>
              <a:rPr lang="en-US" altLang="ja-JP" dirty="0" smtClean="0"/>
              <a:t> layer), 24 ladders (4</a:t>
            </a:r>
            <a:r>
              <a:rPr lang="en-US" altLang="ja-JP" baseline="30000" dirty="0" smtClean="0"/>
              <a:t>th</a:t>
            </a:r>
            <a:r>
              <a:rPr lang="en-US" altLang="ja-JP" dirty="0" smtClean="0"/>
              <a:t> layer)</a:t>
            </a:r>
            <a:endParaRPr kumimoji="1" lang="en-US" altLang="ja-JP" dirty="0" smtClean="0"/>
          </a:p>
          <a:p>
            <a:pPr lvl="1">
              <a:buFont typeface="Arial" pitchFamily="34" charset="0"/>
              <a:buChar char="•"/>
            </a:pPr>
            <a:r>
              <a:rPr lang="en-US" altLang="ja-JP" dirty="0" smtClean="0"/>
              <a:t> </a:t>
            </a:r>
            <a:r>
              <a:rPr lang="en-US" altLang="ja-JP" dirty="0" err="1" smtClean="0"/>
              <a:t>stripixel</a:t>
            </a:r>
            <a:r>
              <a:rPr lang="en-US" altLang="ja-JP" dirty="0" smtClean="0"/>
              <a:t> size 1000um x 80um (z x </a:t>
            </a:r>
            <a:r>
              <a:rPr lang="en-US" altLang="ja-JP" dirty="0" smtClean="0">
                <a:latin typeface="Symbol" pitchFamily="18" charset="2"/>
              </a:rPr>
              <a:t>f</a:t>
            </a:r>
            <a:r>
              <a:rPr lang="en-US" altLang="ja-JP" dirty="0" smtClean="0"/>
              <a:t>)</a:t>
            </a:r>
            <a:endParaRPr kumimoji="1" lang="en-US" altLang="ja-JP" dirty="0" smtClean="0"/>
          </a:p>
          <a:p>
            <a:pPr lvl="1">
              <a:buFont typeface="Arial" pitchFamily="34" charset="0"/>
              <a:buChar char="•"/>
            </a:pPr>
            <a:r>
              <a:rPr lang="en-US" altLang="ja-JP" dirty="0" smtClean="0"/>
              <a:t> 344k strips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43508" y="764704"/>
            <a:ext cx="232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Four barrel detector.</a:t>
            </a:r>
            <a:endParaRPr kumimoji="1" lang="ja-JP" altLang="en-US" sz="2000" dirty="0"/>
          </a:p>
        </p:txBody>
      </p:sp>
      <p:pic>
        <p:nvPicPr>
          <p:cNvPr id="18" name="Picture 24" descr="C:\Users\Yasuyuki Akiba\Documents\JFY2008\VTX\VTX annual review (June 08)\my talks\wide ladder\ladder_assembly top.bmp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980000">
            <a:off x="761019" y="3097618"/>
            <a:ext cx="3351970" cy="2668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8" descr="バス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95996">
            <a:off x="860356" y="1019401"/>
            <a:ext cx="3251468" cy="1866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スライド番号プレースホルダ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29501-4840-4802-941D-A827F8477743}" type="slidenum">
              <a:rPr lang="en-US" altLang="ja-JP" smtClean="0">
                <a:latin typeface="Calibri" pitchFamily="34" charset="0"/>
                <a:cs typeface="Calibri" pitchFamily="34" charset="0"/>
              </a:rPr>
              <a:pPr>
                <a:defRPr/>
              </a:pPr>
              <a:t>21</a:t>
            </a:fld>
            <a:endParaRPr lang="en-US" altLang="ja-JP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0"/>
            <a:ext cx="3296543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6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Silicon Vertex Detector</a:t>
            </a:r>
            <a:endParaRPr lang="ja-JP" altLang="en-US" sz="2600" b="1" i="1" u="sng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Group 3"/>
          <p:cNvGraphicFramePr>
            <a:graphicFrameLocks noGrp="1"/>
          </p:cNvGraphicFramePr>
          <p:nvPr/>
        </p:nvGraphicFramePr>
        <p:xfrm>
          <a:off x="0" y="4569070"/>
          <a:ext cx="9144000" cy="2164080"/>
        </p:xfrm>
        <a:graphic>
          <a:graphicData uri="http://schemas.openxmlformats.org/drawingml/2006/table">
            <a:tbl>
              <a:tblPr/>
              <a:tblGrid>
                <a:gridCol w="2268538"/>
                <a:gridCol w="1879600"/>
                <a:gridCol w="1289050"/>
                <a:gridCol w="1255712"/>
                <a:gridCol w="1252538"/>
                <a:gridCol w="1198562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VTX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Layer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Channel count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pt-BR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Sensor size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pt-BR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r 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</a:t>
                      </a:r>
                      <a:r>
                        <a:rPr kumimoji="1" lang="pt-BR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 z (cm</a:t>
                      </a:r>
                      <a:r>
                        <a:rPr kumimoji="1" lang="pt-BR" altLang="ja-JP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Times New Roman" pitchFamily="18" charset="0"/>
                          <a:sym typeface="Symbol" pitchFamily="18" charset="2"/>
                        </a:rPr>
                        <a:t>2</a:t>
                      </a:r>
                      <a:r>
                        <a:rPr kumimoji="1" lang="pt-BR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Times New Roman" pitchFamily="18" charset="0"/>
                          <a:sym typeface="Symbol" pitchFamily="18" charset="2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1.28 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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 1.36 (cm</a:t>
                      </a:r>
                      <a:r>
                        <a:rPr kumimoji="1" lang="en-US" altLang="ja-JP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2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)</a:t>
                      </a: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  <a:cs typeface="Times New Roman" pitchFamily="18" charset="0"/>
                        <a:sym typeface="Symbol" pitchFamily="18" charset="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sym typeface="Symbol" pitchFamily="18" charset="2"/>
                        </a:rPr>
                        <a:t>(256 × 32 pixels)</a:t>
                      </a: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3.43 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Times New Roman" pitchFamily="18" charset="0"/>
                        </a:rPr>
                        <a:t>× 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6.36 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(cm</a:t>
                      </a:r>
                      <a:r>
                        <a:rPr kumimoji="1" lang="en-US" altLang="ja-JP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2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)</a:t>
                      </a: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</a:rPr>
                        <a:t>(384 × 2 strips)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Channel size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50 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  <a:sym typeface="Symbol" pitchFamily="18" charset="2"/>
                        </a:rPr>
                        <a:t>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 425 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  <a:sym typeface="Symbol" pitchFamily="18" charset="2"/>
                        </a:rPr>
                        <a:t>m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Times New Roman" pitchFamily="18" charset="0"/>
                          <a:sym typeface="Symbol" pitchFamily="18" charset="2"/>
                        </a:rPr>
                        <a:t>m</a:t>
                      </a:r>
                      <a:r>
                        <a:rPr kumimoji="1" lang="en-US" altLang="ja-JP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Times New Roman" pitchFamily="18" charset="0"/>
                          <a:sym typeface="Symbol" pitchFamily="18" charset="2"/>
                        </a:rPr>
                        <a:t>2</a:t>
                      </a: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Times New Roman" pitchFamily="18" charset="0"/>
                          <a:sym typeface="Symbol" pitchFamily="18" charset="2"/>
                        </a:rPr>
                        <a:t>80 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 1000 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  <a:cs typeface="Times New Roman" pitchFamily="18" charset="0"/>
                          <a:sym typeface="Symbol" pitchFamily="18" charset="2"/>
                        </a:rPr>
                        <a:t>m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Times New Roman" pitchFamily="18" charset="0"/>
                          <a:sym typeface="Symbol" pitchFamily="18" charset="2"/>
                        </a:rPr>
                        <a:t>m</a:t>
                      </a:r>
                      <a:r>
                        <a:rPr kumimoji="1" lang="en-US" altLang="ja-JP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Times New Roman" pitchFamily="18" charset="0"/>
                          <a:sym typeface="Symbol" pitchFamily="18" charset="2"/>
                        </a:rPr>
                        <a:t>2</a:t>
                      </a:r>
                      <a:endParaRPr kumimoji="1" lang="en-US" altLang="ja-JP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Readout channels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1,310,720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2,621,440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138,240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239,616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Radiation Length (X/X</a:t>
                      </a:r>
                      <a:r>
                        <a:rPr kumimoji="1" lang="en-US" altLang="ja-JP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0</a:t>
                      </a: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Total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  <a:cs typeface="Arial" charset="0"/>
                        </a:rPr>
                        <a:t>1.44%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明朝" pitchFamily="17" charset="-128"/>
                          <a:cs typeface="Arial" charset="0"/>
                        </a:rPr>
                        <a:t>3.6 %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 Box 41"/>
          <p:cNvSpPr txBox="1">
            <a:spLocks noChangeArrowheads="1"/>
          </p:cNvSpPr>
          <p:nvPr/>
        </p:nvSpPr>
        <p:spPr bwMode="auto">
          <a:xfrm>
            <a:off x="4490098" y="1551233"/>
            <a:ext cx="3516604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176713"/>
            <a:r>
              <a:rPr lang="en-US" altLang="ja-JP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pixel full ladder</a:t>
            </a:r>
          </a:p>
          <a:p>
            <a:pPr algn="ctr" defTabSz="4176713"/>
            <a:endParaRPr lang="en-US" altLang="ja-JP" sz="1000">
              <a:latin typeface="Calibri" pitchFamily="34" charset="0"/>
              <a:cs typeface="Calibri" pitchFamily="34" charset="0"/>
            </a:endParaRPr>
          </a:p>
          <a:p>
            <a:pPr algn="ctr" defTabSz="4176713"/>
            <a:endParaRPr lang="en-US" altLang="ja-JP" sz="1000">
              <a:latin typeface="Calibri" pitchFamily="34" charset="0"/>
              <a:cs typeface="Calibri" pitchFamily="34" charset="0"/>
            </a:endParaRPr>
          </a:p>
          <a:p>
            <a:pPr algn="ctr" defTabSz="4176713"/>
            <a:r>
              <a:rPr lang="en-US" altLang="ja-JP">
                <a:latin typeface="Calibri" pitchFamily="34" charset="0"/>
                <a:cs typeface="Calibri" pitchFamily="34" charset="0"/>
              </a:rPr>
              <a:t>Layer 1 : </a:t>
            </a:r>
            <a:r>
              <a:rPr lang="en-US" altLang="ja-JP" b="1">
                <a:latin typeface="Calibri" pitchFamily="34" charset="0"/>
                <a:cs typeface="Calibri" pitchFamily="34" charset="0"/>
              </a:rPr>
              <a:t>r = 2.5</a:t>
            </a:r>
            <a:r>
              <a:rPr lang="en-US" altLang="ja-JP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b="1">
                <a:latin typeface="Calibri" pitchFamily="34" charset="0"/>
                <a:cs typeface="Calibri" pitchFamily="34" charset="0"/>
              </a:rPr>
              <a:t>cm</a:t>
            </a:r>
            <a:r>
              <a:rPr lang="en-US" altLang="ja-JP">
                <a:latin typeface="Calibri" pitchFamily="34" charset="0"/>
                <a:cs typeface="Calibri" pitchFamily="34" charset="0"/>
              </a:rPr>
              <a:t>      10 full ladder</a:t>
            </a:r>
          </a:p>
          <a:p>
            <a:pPr algn="ctr" defTabSz="4176713"/>
            <a:r>
              <a:rPr lang="en-US" altLang="ja-JP">
                <a:latin typeface="Calibri" pitchFamily="34" charset="0"/>
                <a:cs typeface="Calibri" pitchFamily="34" charset="0"/>
              </a:rPr>
              <a:t>Layer 2 : </a:t>
            </a:r>
            <a:r>
              <a:rPr lang="en-US" altLang="ja-JP" b="1">
                <a:latin typeface="Calibri" pitchFamily="34" charset="0"/>
                <a:cs typeface="Calibri" pitchFamily="34" charset="0"/>
              </a:rPr>
              <a:t>r = 5.0 cm</a:t>
            </a:r>
            <a:r>
              <a:rPr lang="en-US" altLang="ja-JP">
                <a:latin typeface="Calibri" pitchFamily="34" charset="0"/>
                <a:cs typeface="Calibri" pitchFamily="34" charset="0"/>
              </a:rPr>
              <a:t>     20 full ladder</a:t>
            </a:r>
          </a:p>
        </p:txBody>
      </p:sp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4443239" y="2854570"/>
            <a:ext cx="368652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4176713"/>
            <a:r>
              <a:rPr lang="en-US" altLang="ja-JP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strip pixel </a:t>
            </a:r>
            <a:r>
              <a:rPr lang="en-US" altLang="ja-JP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full ladder</a:t>
            </a:r>
          </a:p>
          <a:p>
            <a:pPr algn="ctr" defTabSz="4176713"/>
            <a:endParaRPr lang="en-US" altLang="ja-JP" dirty="0">
              <a:latin typeface="Calibri" pitchFamily="34" charset="0"/>
              <a:cs typeface="Calibri" pitchFamily="34" charset="0"/>
            </a:endParaRPr>
          </a:p>
          <a:p>
            <a:pPr algn="ctr" defTabSz="4176713"/>
            <a:endParaRPr lang="en-US" altLang="ja-JP" dirty="0">
              <a:latin typeface="Calibri" pitchFamily="34" charset="0"/>
              <a:cs typeface="Calibri" pitchFamily="34" charset="0"/>
            </a:endParaRPr>
          </a:p>
          <a:p>
            <a:pPr algn="ctr" defTabSz="4176713"/>
            <a:r>
              <a:rPr lang="en-US" altLang="ja-JP" dirty="0">
                <a:latin typeface="Calibri" pitchFamily="34" charset="0"/>
                <a:cs typeface="Calibri" pitchFamily="34" charset="0"/>
              </a:rPr>
              <a:t>Layer 3 : </a:t>
            </a:r>
            <a:r>
              <a:rPr lang="en-US" altLang="ja-JP" b="1" dirty="0">
                <a:latin typeface="Calibri" pitchFamily="34" charset="0"/>
                <a:cs typeface="Calibri" pitchFamily="34" charset="0"/>
              </a:rPr>
              <a:t>r = 10.0 cm</a:t>
            </a:r>
            <a:r>
              <a:rPr lang="en-US" altLang="ja-JP" dirty="0">
                <a:latin typeface="Calibri" pitchFamily="34" charset="0"/>
                <a:cs typeface="Calibri" pitchFamily="34" charset="0"/>
              </a:rPr>
              <a:t>      16 full ladder</a:t>
            </a:r>
          </a:p>
          <a:p>
            <a:pPr algn="ctr" defTabSz="4176713"/>
            <a:r>
              <a:rPr lang="en-US" altLang="ja-JP" dirty="0">
                <a:latin typeface="Calibri" pitchFamily="34" charset="0"/>
                <a:cs typeface="Calibri" pitchFamily="34" charset="0"/>
              </a:rPr>
              <a:t>Layer 4 : </a:t>
            </a:r>
            <a:r>
              <a:rPr lang="en-US" altLang="ja-JP" b="1" dirty="0">
                <a:latin typeface="Calibri" pitchFamily="34" charset="0"/>
                <a:cs typeface="Calibri" pitchFamily="34" charset="0"/>
              </a:rPr>
              <a:t>r = 14.0 cm</a:t>
            </a:r>
            <a:r>
              <a:rPr lang="en-US" altLang="ja-JP" dirty="0">
                <a:latin typeface="Calibri" pitchFamily="34" charset="0"/>
                <a:cs typeface="Calibri" pitchFamily="34" charset="0"/>
              </a:rPr>
              <a:t>       24 full ladder</a:t>
            </a: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 rot="1739249">
            <a:off x="969086" y="2374143"/>
            <a:ext cx="8050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76713"/>
            <a:r>
              <a:rPr lang="en-US" altLang="ja-JP" sz="1600" b="1">
                <a:solidFill>
                  <a:srgbClr val="FF9900"/>
                </a:solidFill>
                <a:latin typeface="Calibri" pitchFamily="34" charset="0"/>
                <a:cs typeface="Calibri" pitchFamily="34" charset="0"/>
              </a:rPr>
              <a:t>22.7cm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1403350" y="1151183"/>
            <a:ext cx="6507505" cy="3580877"/>
            <a:chOff x="159" y="867"/>
            <a:chExt cx="5698" cy="3135"/>
          </a:xfrm>
        </p:grpSpPr>
        <p:pic>
          <p:nvPicPr>
            <p:cNvPr id="11" name="Picture 24" descr="C:\Users\Yasuyuki Akiba\Documents\JFY2008\VTX\VTX annual review (June 08)\my talks\wide ladder\ladder_assembly top.bmp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9980000">
              <a:off x="2922" y="1666"/>
              <a:ext cx="2935" cy="2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8" descr="バス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795996">
              <a:off x="2914" y="867"/>
              <a:ext cx="2847" cy="1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9" y="1162"/>
              <a:ext cx="2699" cy="2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AutoShape 48"/>
            <p:cNvSpPr>
              <a:spLocks noChangeArrowheads="1"/>
            </p:cNvSpPr>
            <p:nvPr/>
          </p:nvSpPr>
          <p:spPr bwMode="auto">
            <a:xfrm rot="1320000">
              <a:off x="594" y="2246"/>
              <a:ext cx="813" cy="97"/>
            </a:xfrm>
            <a:prstGeom prst="parallelogram">
              <a:avLst>
                <a:gd name="adj" fmla="val 0"/>
              </a:avLst>
            </a:prstGeom>
            <a:noFill/>
            <a:ln w="38100">
              <a:solidFill>
                <a:srgbClr val="00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AutoShape 49"/>
            <p:cNvSpPr>
              <a:spLocks noChangeArrowheads="1"/>
            </p:cNvSpPr>
            <p:nvPr/>
          </p:nvSpPr>
          <p:spPr bwMode="auto">
            <a:xfrm rot="1440000">
              <a:off x="460" y="2751"/>
              <a:ext cx="1293" cy="181"/>
            </a:xfrm>
            <a:prstGeom prst="parallelogram">
              <a:avLst>
                <a:gd name="adj" fmla="val 69320"/>
              </a:avLst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Line 50"/>
            <p:cNvSpPr>
              <a:spLocks noChangeShapeType="1"/>
            </p:cNvSpPr>
            <p:nvPr/>
          </p:nvSpPr>
          <p:spPr bwMode="auto">
            <a:xfrm>
              <a:off x="476" y="2841"/>
              <a:ext cx="1293" cy="589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ja-JP" alt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Line 51"/>
            <p:cNvSpPr>
              <a:spLocks noChangeShapeType="1"/>
            </p:cNvSpPr>
            <p:nvPr/>
          </p:nvSpPr>
          <p:spPr bwMode="auto">
            <a:xfrm>
              <a:off x="544" y="2251"/>
              <a:ext cx="749" cy="317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ja-JP" alt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AutoShape 52"/>
            <p:cNvSpPr>
              <a:spLocks noChangeArrowheads="1"/>
            </p:cNvSpPr>
            <p:nvPr/>
          </p:nvSpPr>
          <p:spPr bwMode="auto">
            <a:xfrm rot="5400000">
              <a:off x="647" y="1740"/>
              <a:ext cx="1746" cy="1361"/>
            </a:xfrm>
            <a:custGeom>
              <a:avLst/>
              <a:gdLst>
                <a:gd name="T0" fmla="*/ 6 w 21600"/>
                <a:gd name="T1" fmla="*/ 0 h 21600"/>
                <a:gd name="T2" fmla="*/ 0 w 21600"/>
                <a:gd name="T3" fmla="*/ 3 h 21600"/>
                <a:gd name="T4" fmla="*/ 6 w 21600"/>
                <a:gd name="T5" fmla="*/ 0 h 21600"/>
                <a:gd name="T6" fmla="*/ 11 w 21600"/>
                <a:gd name="T7" fmla="*/ 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70" y="10800"/>
                  </a:moveTo>
                  <a:cubicBezTo>
                    <a:pt x="1770" y="5812"/>
                    <a:pt x="5812" y="1770"/>
                    <a:pt x="10800" y="1770"/>
                  </a:cubicBezTo>
                  <a:cubicBezTo>
                    <a:pt x="15787" y="1769"/>
                    <a:pt x="19829" y="5812"/>
                    <a:pt x="1983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AutoShape 53"/>
            <p:cNvSpPr>
              <a:spLocks noChangeArrowheads="1"/>
            </p:cNvSpPr>
            <p:nvPr/>
          </p:nvSpPr>
          <p:spPr bwMode="auto">
            <a:xfrm rot="5400000">
              <a:off x="726" y="1729"/>
              <a:ext cx="2178" cy="1451"/>
            </a:xfrm>
            <a:custGeom>
              <a:avLst/>
              <a:gdLst>
                <a:gd name="T0" fmla="*/ 11 w 21600"/>
                <a:gd name="T1" fmla="*/ 0 h 21600"/>
                <a:gd name="T2" fmla="*/ 1 w 21600"/>
                <a:gd name="T3" fmla="*/ 3 h 21600"/>
                <a:gd name="T4" fmla="*/ 11 w 21600"/>
                <a:gd name="T5" fmla="*/ 0 h 21600"/>
                <a:gd name="T6" fmla="*/ 21 w 21600"/>
                <a:gd name="T7" fmla="*/ 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92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358" y="10970"/>
                  </a:moveTo>
                  <a:cubicBezTo>
                    <a:pt x="1357" y="10913"/>
                    <a:pt x="1357" y="10857"/>
                    <a:pt x="1357" y="10800"/>
                  </a:cubicBezTo>
                  <a:cubicBezTo>
                    <a:pt x="1357" y="5584"/>
                    <a:pt x="5584" y="1357"/>
                    <a:pt x="10800" y="1357"/>
                  </a:cubicBezTo>
                  <a:cubicBezTo>
                    <a:pt x="16015" y="1357"/>
                    <a:pt x="20243" y="5584"/>
                    <a:pt x="20243" y="10800"/>
                  </a:cubicBezTo>
                  <a:cubicBezTo>
                    <a:pt x="20243" y="10857"/>
                    <a:pt x="20242" y="10913"/>
                    <a:pt x="20241" y="10970"/>
                  </a:cubicBezTo>
                  <a:lnTo>
                    <a:pt x="21598" y="10995"/>
                  </a:lnTo>
                  <a:cubicBezTo>
                    <a:pt x="21599" y="10930"/>
                    <a:pt x="21600" y="1086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65"/>
                    <a:pt x="0" y="10930"/>
                    <a:pt x="1" y="10995"/>
                  </a:cubicBez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AutoShape 54"/>
            <p:cNvSpPr>
              <a:spLocks noChangeArrowheads="1"/>
            </p:cNvSpPr>
            <p:nvPr/>
          </p:nvSpPr>
          <p:spPr bwMode="auto">
            <a:xfrm rot="5400000">
              <a:off x="771" y="1934"/>
              <a:ext cx="953" cy="861"/>
            </a:xfrm>
            <a:custGeom>
              <a:avLst/>
              <a:gdLst>
                <a:gd name="T0" fmla="*/ 1 w 21600"/>
                <a:gd name="T1" fmla="*/ 0 h 21600"/>
                <a:gd name="T2" fmla="*/ 0 w 21600"/>
                <a:gd name="T3" fmla="*/ 1 h 21600"/>
                <a:gd name="T4" fmla="*/ 1 w 21600"/>
                <a:gd name="T5" fmla="*/ 0 h 21600"/>
                <a:gd name="T6" fmla="*/ 2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0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70" y="10800"/>
                  </a:moveTo>
                  <a:cubicBezTo>
                    <a:pt x="1770" y="5812"/>
                    <a:pt x="5812" y="1770"/>
                    <a:pt x="10800" y="1770"/>
                  </a:cubicBezTo>
                  <a:cubicBezTo>
                    <a:pt x="15787" y="1769"/>
                    <a:pt x="19829" y="5812"/>
                    <a:pt x="1983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AutoShape 55"/>
            <p:cNvSpPr>
              <a:spLocks noChangeArrowheads="1"/>
            </p:cNvSpPr>
            <p:nvPr/>
          </p:nvSpPr>
          <p:spPr bwMode="auto">
            <a:xfrm rot="5400000">
              <a:off x="862" y="2047"/>
              <a:ext cx="658" cy="6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8 w 21600"/>
                <a:gd name="T13" fmla="*/ 0 h 21600"/>
                <a:gd name="T14" fmla="*/ 21502 w 21600"/>
                <a:gd name="T15" fmla="*/ 1188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691" y="9618"/>
                  </a:moveTo>
                  <a:cubicBezTo>
                    <a:pt x="3278" y="5591"/>
                    <a:pt x="6731" y="2605"/>
                    <a:pt x="10800" y="2606"/>
                  </a:cubicBezTo>
                  <a:cubicBezTo>
                    <a:pt x="14868" y="2606"/>
                    <a:pt x="18321" y="5591"/>
                    <a:pt x="18908" y="9618"/>
                  </a:cubicBezTo>
                  <a:lnTo>
                    <a:pt x="21487" y="9242"/>
                  </a:lnTo>
                  <a:cubicBezTo>
                    <a:pt x="20713" y="3935"/>
                    <a:pt x="16162" y="-1"/>
                    <a:pt x="10799" y="0"/>
                  </a:cubicBezTo>
                  <a:cubicBezTo>
                    <a:pt x="5437" y="0"/>
                    <a:pt x="886" y="3935"/>
                    <a:pt x="112" y="9242"/>
                  </a:cubicBezTo>
                  <a:close/>
                </a:path>
              </a:pathLst>
            </a:cu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Line 56"/>
            <p:cNvSpPr>
              <a:spLocks noChangeShapeType="1"/>
            </p:cNvSpPr>
            <p:nvPr/>
          </p:nvSpPr>
          <p:spPr bwMode="auto">
            <a:xfrm flipV="1">
              <a:off x="1384" y="1593"/>
              <a:ext cx="1315" cy="79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Line 57"/>
            <p:cNvSpPr>
              <a:spLocks noChangeShapeType="1"/>
            </p:cNvSpPr>
            <p:nvPr/>
          </p:nvSpPr>
          <p:spPr bwMode="auto">
            <a:xfrm flipV="1">
              <a:off x="1724" y="2818"/>
              <a:ext cx="1020" cy="20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4" name="Text Box 59"/>
          <p:cNvSpPr txBox="1">
            <a:spLocks noChangeArrowheads="1"/>
          </p:cNvSpPr>
          <p:nvPr/>
        </p:nvSpPr>
        <p:spPr bwMode="auto">
          <a:xfrm>
            <a:off x="2111289" y="455693"/>
            <a:ext cx="51256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 Four barrel layer detector</a:t>
            </a:r>
          </a:p>
          <a:p>
            <a:pPr lvl="1">
              <a:buFontTx/>
              <a:buChar char="•"/>
            </a:pP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 Two internal layer of </a:t>
            </a:r>
            <a:r>
              <a:rPr lang="en-US" altLang="ja-JP" sz="20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pixel</a:t>
            </a: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 detectors</a:t>
            </a:r>
          </a:p>
          <a:p>
            <a:pPr lvl="1">
              <a:buFontTx/>
              <a:buChar char="•"/>
            </a:pP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 Two external layer of 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strip pixel</a:t>
            </a:r>
            <a:r>
              <a:rPr lang="en-US" altLang="ja-JP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detectors</a:t>
            </a:r>
          </a:p>
        </p:txBody>
      </p:sp>
      <p:sp>
        <p:nvSpPr>
          <p:cNvPr id="25" name="Text Box 60"/>
          <p:cNvSpPr txBox="1">
            <a:spLocks noChangeArrowheads="1"/>
          </p:cNvSpPr>
          <p:nvPr/>
        </p:nvSpPr>
        <p:spPr bwMode="auto">
          <a:xfrm rot="1752677">
            <a:off x="1905711" y="3742568"/>
            <a:ext cx="8050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176713"/>
            <a:r>
              <a:rPr lang="en-US" altLang="ja-JP" sz="1600" b="1">
                <a:solidFill>
                  <a:srgbClr val="FF9900"/>
                </a:solidFill>
                <a:latin typeface="Calibri" pitchFamily="34" charset="0"/>
                <a:cs typeface="Calibri" pitchFamily="34" charset="0"/>
              </a:rPr>
              <a:t>38.3cm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>
          <a:xfrm>
            <a:off x="7010400" y="6331568"/>
            <a:ext cx="2133600" cy="288925"/>
          </a:xfrm>
        </p:spPr>
        <p:txBody>
          <a:bodyPr/>
          <a:lstStyle/>
          <a:p>
            <a:pPr>
              <a:defRPr/>
            </a:pPr>
            <a:fld id="{81D29501-4840-4802-941D-A827F8477743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88" y="606198"/>
            <a:ext cx="30480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2113" y="618073"/>
            <a:ext cx="30480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4344018"/>
            <a:ext cx="30480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44018"/>
            <a:ext cx="30480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AutoShape 3"/>
          <p:cNvSpPr>
            <a:spLocks noChangeAspect="1" noChangeArrowheads="1"/>
          </p:cNvSpPr>
          <p:nvPr/>
        </p:nvSpPr>
        <p:spPr bwMode="auto">
          <a:xfrm>
            <a:off x="0" y="-26117"/>
            <a:ext cx="50464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altLang="ja-JP" sz="28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4. Current Status (Pixel Detector)</a:t>
            </a:r>
            <a:endParaRPr lang="en-US" altLang="ja-JP" sz="2800" b="1" i="1" u="sng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2937288"/>
            <a:ext cx="9144000" cy="1019460"/>
          </a:xfrm>
          <a:prstGeom prst="rect">
            <a:avLst/>
          </a:prstGeom>
          <a:noFill/>
        </p:spPr>
      </p:pic>
      <p:pic>
        <p:nvPicPr>
          <p:cNvPr id="12" name="Picture 64"/>
          <p:cNvPicPr>
            <a:picLocks noChangeAspect="1" noChangeArrowheads="1"/>
          </p:cNvPicPr>
          <p:nvPr/>
        </p:nvPicPr>
        <p:blipFill>
          <a:blip r:embed="rId8" cstate="print">
            <a:lum/>
          </a:blip>
          <a:srcRect/>
          <a:stretch>
            <a:fillRect/>
          </a:stretch>
        </p:blipFill>
        <p:spPr bwMode="auto">
          <a:xfrm>
            <a:off x="3051958" y="4341091"/>
            <a:ext cx="3057253" cy="2035958"/>
          </a:xfrm>
          <a:prstGeom prst="rect">
            <a:avLst/>
          </a:prstGeom>
          <a:noFill/>
        </p:spPr>
      </p:pic>
      <p:pic>
        <p:nvPicPr>
          <p:cNvPr id="13" name="Picture 1" descr="\\172.27.217.101\pixel\haki\LadderQA\img\LADDER6_LR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187876"/>
            <a:ext cx="9144000" cy="4718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29501-4840-4802-941D-A827F8477743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  <p:pic>
        <p:nvPicPr>
          <p:cNvPr id="3" name="Picture 10" descr="vtxprocesspics 0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2762" y="614744"/>
            <a:ext cx="2286000" cy="1714500"/>
          </a:xfrm>
          <a:prstGeom prst="rect">
            <a:avLst/>
          </a:prstGeom>
          <a:noFill/>
        </p:spPr>
      </p:pic>
      <p:pic>
        <p:nvPicPr>
          <p:cNvPr id="4" name="Picture 11" descr="vtxprocesspics 0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981"/>
            <a:ext cx="2286000" cy="1714500"/>
          </a:xfrm>
          <a:prstGeom prst="rect">
            <a:avLst/>
          </a:prstGeom>
          <a:noFill/>
        </p:spPr>
      </p:pic>
      <p:pic>
        <p:nvPicPr>
          <p:cNvPr id="5" name="Picture 12" descr="vtxprocesspics 01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1236" y="609981"/>
            <a:ext cx="2286000" cy="1714500"/>
          </a:xfrm>
          <a:prstGeom prst="rect">
            <a:avLst/>
          </a:prstGeom>
          <a:noFill/>
        </p:spPr>
      </p:pic>
      <p:pic>
        <p:nvPicPr>
          <p:cNvPr id="6" name="Picture 13" descr="dscn327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40537" y="600456"/>
            <a:ext cx="2303463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1" descr="IMG_07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9000" y="5130800"/>
            <a:ext cx="2303463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2" descr="dscn326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35488" y="5138738"/>
            <a:ext cx="2289175" cy="171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271078"/>
            <a:ext cx="9144000" cy="2867025"/>
          </a:xfrm>
          <a:prstGeom prst="rect">
            <a:avLst/>
          </a:prstGeom>
          <a:noFill/>
        </p:spPr>
      </p:pic>
      <p:sp>
        <p:nvSpPr>
          <p:cNvPr id="12" name="AutoShape 3"/>
          <p:cNvSpPr>
            <a:spLocks noChangeAspect="1" noChangeArrowheads="1"/>
          </p:cNvSpPr>
          <p:nvPr/>
        </p:nvSpPr>
        <p:spPr bwMode="auto">
          <a:xfrm>
            <a:off x="0" y="-26117"/>
            <a:ext cx="54632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altLang="ja-JP" sz="28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Current Status (Strip Pixel Detector)</a:t>
            </a:r>
            <a:endParaRPr lang="en-US" altLang="ja-JP" sz="2800" b="1" i="1" u="sng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9" name="Group 35"/>
          <p:cNvGrpSpPr>
            <a:grpSpLocks/>
          </p:cNvGrpSpPr>
          <p:nvPr/>
        </p:nvGrpSpPr>
        <p:grpSpPr bwMode="auto">
          <a:xfrm>
            <a:off x="2159000" y="0"/>
            <a:ext cx="4768850" cy="6858000"/>
            <a:chOff x="1360" y="0"/>
            <a:chExt cx="3004" cy="4320"/>
          </a:xfrm>
        </p:grpSpPr>
        <p:pic>
          <p:nvPicPr>
            <p:cNvPr id="14" name="Picture 3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60" y="0"/>
              <a:ext cx="3004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31"/>
            <p:cNvSpPr txBox="1">
              <a:spLocks noChangeArrowheads="1"/>
            </p:cNvSpPr>
            <p:nvPr/>
          </p:nvSpPr>
          <p:spPr bwMode="auto">
            <a:xfrm>
              <a:off x="2789" y="154"/>
              <a:ext cx="492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/>
                <a:t>signal</a:t>
              </a:r>
            </a:p>
          </p:txBody>
        </p:sp>
        <p:sp>
          <p:nvSpPr>
            <p:cNvPr id="16" name="Text Box 32"/>
            <p:cNvSpPr txBox="1">
              <a:spLocks noChangeArrowheads="1"/>
            </p:cNvSpPr>
            <p:nvPr/>
          </p:nvSpPr>
          <p:spPr bwMode="auto">
            <a:xfrm>
              <a:off x="1905" y="867"/>
              <a:ext cx="660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/>
                <a:t>pedestal</a:t>
              </a:r>
            </a:p>
          </p:txBody>
        </p:sp>
        <p:sp>
          <p:nvSpPr>
            <p:cNvPr id="17" name="Line 33"/>
            <p:cNvSpPr>
              <a:spLocks noChangeShapeType="1"/>
            </p:cNvSpPr>
            <p:nvPr/>
          </p:nvSpPr>
          <p:spPr bwMode="auto">
            <a:xfrm flipH="1">
              <a:off x="2801" y="368"/>
              <a:ext cx="25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Line 34"/>
            <p:cNvSpPr>
              <a:spLocks noChangeShapeType="1"/>
            </p:cNvSpPr>
            <p:nvPr/>
          </p:nvSpPr>
          <p:spPr bwMode="auto">
            <a:xfrm>
              <a:off x="3051" y="368"/>
              <a:ext cx="250" cy="1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1007872" y="5222240"/>
            <a:ext cx="71561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More detail will be shown by Paul Kline (G7-6 </a:t>
            </a:r>
            <a:r>
              <a:rPr lang="en-US" altLang="ja-JP" sz="2400" b="1" i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9:30am).</a:t>
            </a:r>
            <a:endParaRPr kumimoji="1" lang="ja-JP" altLang="en-US" sz="2400" b="1" i="1" dirty="0" err="1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F9CC1-597C-4B8D-9DCD-70926F7C84E0}" type="slidenum">
              <a:rPr lang="en-US" altLang="ja-JP">
                <a:latin typeface="Calibri" pitchFamily="34" charset="0"/>
                <a:cs typeface="Calibri" pitchFamily="34" charset="0"/>
              </a:rPr>
              <a:pPr/>
              <a:t>24</a:t>
            </a:fld>
            <a:endParaRPr lang="en-US" altLang="ja-JP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3213100"/>
            <a:ext cx="4859338" cy="3079750"/>
            <a:chOff x="0" y="2024"/>
            <a:chExt cx="3061" cy="1940"/>
          </a:xfrm>
        </p:grpSpPr>
        <p:pic>
          <p:nvPicPr>
            <p:cNvPr id="29699" name="Picture 3" descr="DeltaALL_c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8FCF8"/>
                </a:clrFrom>
                <a:clrTo>
                  <a:srgbClr val="F8FCF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24"/>
              <a:ext cx="3061" cy="1940"/>
            </a:xfrm>
            <a:prstGeom prst="rect">
              <a:avLst/>
            </a:prstGeom>
            <a:noFill/>
          </p:spPr>
        </p:pic>
        <p:sp>
          <p:nvSpPr>
            <p:cNvPr id="29700" name="Text Box 4"/>
            <p:cNvSpPr txBox="1">
              <a:spLocks noChangeArrowheads="1"/>
            </p:cNvSpPr>
            <p:nvPr/>
          </p:nvSpPr>
          <p:spPr bwMode="auto">
            <a:xfrm>
              <a:off x="2109" y="3158"/>
              <a:ext cx="4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  <a:latin typeface="Symbol" pitchFamily="18" charset="2"/>
                  <a:cs typeface="Calibri" pitchFamily="34" charset="0"/>
                </a:rPr>
                <a:t>D</a:t>
              </a:r>
              <a:r>
                <a:rPr lang="en-US" altLang="ja-JP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g = g</a:t>
              </a:r>
            </a:p>
          </p:txBody>
        </p:sp>
        <p:sp>
          <p:nvSpPr>
            <p:cNvPr id="29701" name="Text Box 5"/>
            <p:cNvSpPr txBox="1">
              <a:spLocks noChangeArrowheads="1"/>
            </p:cNvSpPr>
            <p:nvPr/>
          </p:nvSpPr>
          <p:spPr bwMode="auto">
            <a:xfrm>
              <a:off x="2109" y="2908"/>
              <a:ext cx="52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rgbClr val="0000FF"/>
                  </a:solidFill>
                  <a:latin typeface="Symbol" pitchFamily="18" charset="2"/>
                  <a:cs typeface="Calibri" pitchFamily="34" charset="0"/>
                </a:rPr>
                <a:t>D</a:t>
              </a:r>
              <a:r>
                <a:rPr lang="en-US" altLang="ja-JP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g = -g</a:t>
              </a:r>
            </a:p>
          </p:txBody>
        </p:sp>
        <p:sp>
          <p:nvSpPr>
            <p:cNvPr id="29702" name="Text Box 6"/>
            <p:cNvSpPr txBox="1">
              <a:spLocks noChangeArrowheads="1"/>
            </p:cNvSpPr>
            <p:nvPr/>
          </p:nvSpPr>
          <p:spPr bwMode="auto">
            <a:xfrm>
              <a:off x="2177" y="2659"/>
              <a:ext cx="6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>
                  <a:latin typeface="Calibri" pitchFamily="34" charset="0"/>
                  <a:cs typeface="Calibri" pitchFamily="34" charset="0"/>
                </a:rPr>
                <a:t>GRSV_std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0" y="3213100"/>
            <a:ext cx="4859338" cy="3079750"/>
            <a:chOff x="0" y="2024"/>
            <a:chExt cx="3061" cy="1940"/>
          </a:xfrm>
        </p:grpSpPr>
        <p:pic>
          <p:nvPicPr>
            <p:cNvPr id="29704" name="Picture 8" descr="DeltaALL_b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8FCF8"/>
                </a:clrFrom>
                <a:clrTo>
                  <a:srgbClr val="F8FCF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2024"/>
              <a:ext cx="3061" cy="1940"/>
            </a:xfrm>
            <a:prstGeom prst="rect">
              <a:avLst/>
            </a:prstGeom>
            <a:noFill/>
          </p:spPr>
        </p:pic>
        <p:sp>
          <p:nvSpPr>
            <p:cNvPr id="29705" name="Text Box 9"/>
            <p:cNvSpPr txBox="1">
              <a:spLocks noChangeArrowheads="1"/>
            </p:cNvSpPr>
            <p:nvPr/>
          </p:nvSpPr>
          <p:spPr bwMode="auto">
            <a:xfrm>
              <a:off x="1315" y="3498"/>
              <a:ext cx="48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  <a:latin typeface="Symbol" pitchFamily="18" charset="2"/>
                  <a:cs typeface="Calibri" pitchFamily="34" charset="0"/>
                </a:rPr>
                <a:t>D</a:t>
              </a:r>
              <a:r>
                <a:rPr lang="en-US" altLang="ja-JP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g = g</a:t>
              </a:r>
            </a:p>
          </p:txBody>
        </p:sp>
        <p:sp>
          <p:nvSpPr>
            <p:cNvPr id="29706" name="Text Box 10"/>
            <p:cNvSpPr txBox="1">
              <a:spLocks noChangeArrowheads="1"/>
            </p:cNvSpPr>
            <p:nvPr/>
          </p:nvSpPr>
          <p:spPr bwMode="auto">
            <a:xfrm>
              <a:off x="1542" y="3135"/>
              <a:ext cx="52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rgbClr val="0000FF"/>
                  </a:solidFill>
                  <a:latin typeface="Symbol" pitchFamily="18" charset="2"/>
                  <a:cs typeface="Calibri" pitchFamily="34" charset="0"/>
                </a:rPr>
                <a:t>D</a:t>
              </a:r>
              <a:r>
                <a:rPr lang="en-US" altLang="ja-JP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g = -g</a:t>
              </a:r>
            </a:p>
          </p:txBody>
        </p:sp>
        <p:sp>
          <p:nvSpPr>
            <p:cNvPr id="29707" name="Text Box 11"/>
            <p:cNvSpPr txBox="1">
              <a:spLocks noChangeArrowheads="1"/>
            </p:cNvSpPr>
            <p:nvPr/>
          </p:nvSpPr>
          <p:spPr bwMode="auto">
            <a:xfrm>
              <a:off x="1701" y="2659"/>
              <a:ext cx="68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>
                  <a:latin typeface="Calibri" pitchFamily="34" charset="0"/>
                  <a:cs typeface="Calibri" pitchFamily="34" charset="0"/>
                </a:rPr>
                <a:t>GRSV_std</a:t>
              </a:r>
            </a:p>
          </p:txBody>
        </p:sp>
      </p:grpSp>
      <p:sp>
        <p:nvSpPr>
          <p:cNvPr id="29708" name="AutoShape 3"/>
          <p:cNvSpPr>
            <a:spLocks noChangeAspect="1" noChangeArrowheads="1"/>
          </p:cNvSpPr>
          <p:nvPr/>
        </p:nvSpPr>
        <p:spPr bwMode="auto">
          <a:xfrm>
            <a:off x="0" y="4660"/>
            <a:ext cx="32222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altLang="ja-JP" sz="2400" b="1" i="1" u="sng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Double Spin Asymmetry</a:t>
            </a:r>
          </a:p>
        </p:txBody>
      </p:sp>
      <p:sp>
        <p:nvSpPr>
          <p:cNvPr id="29709" name="Text Box 13"/>
          <p:cNvSpPr txBox="1">
            <a:spLocks noChangeArrowheads="1"/>
          </p:cNvSpPr>
          <p:nvPr/>
        </p:nvSpPr>
        <p:spPr bwMode="auto">
          <a:xfrm>
            <a:off x="670750" y="609097"/>
            <a:ext cx="36346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Heavy flavor</a:t>
            </a:r>
            <a:r>
              <a:rPr lang="en-US" altLang="ja-JP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measurement</a:t>
            </a: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5231394" y="609097"/>
            <a:ext cx="32252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Gamma - jet</a:t>
            </a:r>
            <a:r>
              <a:rPr lang="en-US" altLang="ja-JP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correlation</a:t>
            </a: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275013" y="2852738"/>
            <a:ext cx="2295525" cy="369887"/>
            <a:chOff x="2063" y="1797"/>
            <a:chExt cx="1446" cy="233"/>
          </a:xfrm>
        </p:grpSpPr>
        <p:sp>
          <p:nvSpPr>
            <p:cNvPr id="29712" name="Line 16"/>
            <p:cNvSpPr>
              <a:spLocks noChangeShapeType="1"/>
            </p:cNvSpPr>
            <p:nvPr/>
          </p:nvSpPr>
          <p:spPr bwMode="auto">
            <a:xfrm>
              <a:off x="2063" y="1910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9713" name="Text Box 17"/>
            <p:cNvSpPr txBox="1">
              <a:spLocks noChangeArrowheads="1"/>
            </p:cNvSpPr>
            <p:nvPr/>
          </p:nvSpPr>
          <p:spPr bwMode="auto">
            <a:xfrm>
              <a:off x="2303" y="1797"/>
              <a:ext cx="12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alibri" pitchFamily="34" charset="0"/>
                  <a:cs typeface="Calibri" pitchFamily="34" charset="0"/>
                </a:rPr>
                <a:t>PYTHIA Simulation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643438" y="1233488"/>
            <a:ext cx="4213225" cy="1485900"/>
            <a:chOff x="2925" y="777"/>
            <a:chExt cx="2654" cy="936"/>
          </a:xfrm>
        </p:grpSpPr>
        <p:sp>
          <p:nvSpPr>
            <p:cNvPr id="29715" name="Text Box 19"/>
            <p:cNvSpPr txBox="1">
              <a:spLocks noChangeArrowheads="1"/>
            </p:cNvSpPr>
            <p:nvPr/>
          </p:nvSpPr>
          <p:spPr bwMode="auto">
            <a:xfrm>
              <a:off x="3220" y="1480"/>
              <a:ext cx="198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alibri" pitchFamily="34" charset="0"/>
                  <a:cs typeface="Calibri" pitchFamily="34" charset="0"/>
                </a:rPr>
                <a:t>A</a:t>
              </a:r>
              <a:r>
                <a:rPr lang="en-US" altLang="ja-JP" baseline="-25000" dirty="0">
                  <a:latin typeface="Calibri" pitchFamily="34" charset="0"/>
                  <a:cs typeface="Calibri" pitchFamily="34" charset="0"/>
                </a:rPr>
                <a:t>LL</a:t>
              </a:r>
              <a:r>
                <a:rPr lang="en-US" altLang="ja-JP" dirty="0">
                  <a:latin typeface="Calibri" pitchFamily="34" charset="0"/>
                  <a:cs typeface="Calibri" pitchFamily="34" charset="0"/>
                </a:rPr>
                <a:t> distribution as function of x</a:t>
              </a:r>
              <a:r>
                <a:rPr lang="en-US" altLang="ja-JP" baseline="-25000" dirty="0">
                  <a:latin typeface="Calibri" pitchFamily="34" charset="0"/>
                  <a:cs typeface="Calibri" pitchFamily="34" charset="0"/>
                </a:rPr>
                <a:t>g</a:t>
              </a:r>
            </a:p>
          </p:txBody>
        </p:sp>
        <p:graphicFrame>
          <p:nvGraphicFramePr>
            <p:cNvPr id="29716" name="Object 20"/>
            <p:cNvGraphicFramePr>
              <a:graphicFrameLocks noChangeAspect="1"/>
            </p:cNvGraphicFramePr>
            <p:nvPr/>
          </p:nvGraphicFramePr>
          <p:xfrm>
            <a:off x="4581" y="777"/>
            <a:ext cx="998" cy="253"/>
          </p:xfrm>
          <a:graphic>
            <a:graphicData uri="http://schemas.openxmlformats.org/presentationml/2006/ole">
              <p:oleObj spid="_x0000_s1029" name="数式" r:id="rId6" imgW="901440" imgH="228600" progId="Equation.3">
                <p:embed/>
              </p:oleObj>
            </a:graphicData>
          </a:graphic>
        </p:graphicFrame>
        <p:graphicFrame>
          <p:nvGraphicFramePr>
            <p:cNvPr id="29717" name="Object 21"/>
            <p:cNvGraphicFramePr>
              <a:graphicFrameLocks noChangeAspect="1"/>
            </p:cNvGraphicFramePr>
            <p:nvPr/>
          </p:nvGraphicFramePr>
          <p:xfrm>
            <a:off x="4687" y="1118"/>
            <a:ext cx="871" cy="253"/>
          </p:xfrm>
          <a:graphic>
            <a:graphicData uri="http://schemas.openxmlformats.org/presentationml/2006/ole">
              <p:oleObj spid="_x0000_s1030" name="数式" r:id="rId7" imgW="787320" imgH="228600" progId="Equation.3">
                <p:embed/>
              </p:oleObj>
            </a:graphicData>
          </a:graphic>
        </p:graphicFrame>
        <p:sp>
          <p:nvSpPr>
            <p:cNvPr id="29718" name="Text Box 22"/>
            <p:cNvSpPr txBox="1">
              <a:spLocks noChangeArrowheads="1"/>
            </p:cNvSpPr>
            <p:nvPr/>
          </p:nvSpPr>
          <p:spPr bwMode="auto">
            <a:xfrm>
              <a:off x="2971" y="1118"/>
              <a:ext cx="140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>
                  <a:latin typeface="Calibri" pitchFamily="34" charset="0"/>
                  <a:cs typeface="Calibri" pitchFamily="34" charset="0"/>
                </a:rPr>
                <a:t>Integrated Luminosity</a:t>
              </a:r>
            </a:p>
          </p:txBody>
        </p:sp>
        <p:sp>
          <p:nvSpPr>
            <p:cNvPr id="29719" name="Text Box 23"/>
            <p:cNvSpPr txBox="1">
              <a:spLocks noChangeArrowheads="1"/>
            </p:cNvSpPr>
            <p:nvPr/>
          </p:nvSpPr>
          <p:spPr bwMode="auto">
            <a:xfrm>
              <a:off x="2925" y="777"/>
              <a:ext cx="143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>
                  <a:latin typeface="Calibri" pitchFamily="34" charset="0"/>
                  <a:cs typeface="Calibri" pitchFamily="34" charset="0"/>
                </a:rPr>
                <a:t>Center of mass energy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4667503" y="3219608"/>
            <a:ext cx="4175125" cy="3349624"/>
            <a:chOff x="2925" y="2055"/>
            <a:chExt cx="2630" cy="2110"/>
          </a:xfrm>
        </p:grpSpPr>
        <p:pic>
          <p:nvPicPr>
            <p:cNvPr id="29721" name="Picture 2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925" y="2055"/>
              <a:ext cx="2586" cy="1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7" name="Group 26"/>
            <p:cNvGrpSpPr>
              <a:grpSpLocks/>
            </p:cNvGrpSpPr>
            <p:nvPr/>
          </p:nvGrpSpPr>
          <p:grpSpPr bwMode="auto">
            <a:xfrm>
              <a:off x="3220" y="2249"/>
              <a:ext cx="2335" cy="1916"/>
              <a:chOff x="3220" y="2249"/>
              <a:chExt cx="2335" cy="1916"/>
            </a:xfrm>
          </p:grpSpPr>
          <p:sp>
            <p:nvSpPr>
              <p:cNvPr id="29723" name="Text Box 27"/>
              <p:cNvSpPr txBox="1">
                <a:spLocks noChangeArrowheads="1"/>
              </p:cNvSpPr>
              <p:nvPr/>
            </p:nvSpPr>
            <p:spPr bwMode="auto">
              <a:xfrm>
                <a:off x="4082" y="2249"/>
                <a:ext cx="48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latin typeface="Symbol" pitchFamily="18" charset="2"/>
                    <a:cs typeface="Calibri" pitchFamily="34" charset="0"/>
                  </a:rPr>
                  <a:t>D</a:t>
                </a:r>
                <a:r>
                  <a:rPr lang="en-US" altLang="ja-JP" dirty="0">
                    <a:latin typeface="Calibri" pitchFamily="34" charset="0"/>
                    <a:cs typeface="Calibri" pitchFamily="34" charset="0"/>
                  </a:rPr>
                  <a:t>g = g</a:t>
                </a:r>
              </a:p>
            </p:txBody>
          </p:sp>
          <p:sp>
            <p:nvSpPr>
              <p:cNvPr id="29724" name="Text Box 28"/>
              <p:cNvSpPr txBox="1">
                <a:spLocks noChangeArrowheads="1"/>
              </p:cNvSpPr>
              <p:nvPr/>
            </p:nvSpPr>
            <p:spPr bwMode="auto">
              <a:xfrm>
                <a:off x="4400" y="3496"/>
                <a:ext cx="52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dirty="0">
                    <a:latin typeface="Symbol" pitchFamily="18" charset="2"/>
                    <a:cs typeface="Calibri" pitchFamily="34" charset="0"/>
                  </a:rPr>
                  <a:t>D</a:t>
                </a:r>
                <a:r>
                  <a:rPr lang="en-US" altLang="ja-JP" dirty="0">
                    <a:latin typeface="Calibri" pitchFamily="34" charset="0"/>
                    <a:cs typeface="Calibri" pitchFamily="34" charset="0"/>
                  </a:rPr>
                  <a:t>g = -g</a:t>
                </a:r>
              </a:p>
            </p:txBody>
          </p:sp>
          <p:sp>
            <p:nvSpPr>
              <p:cNvPr id="29725" name="Text Box 29"/>
              <p:cNvSpPr txBox="1">
                <a:spLocks noChangeArrowheads="1"/>
              </p:cNvSpPr>
              <p:nvPr/>
            </p:nvSpPr>
            <p:spPr bwMode="auto">
              <a:xfrm>
                <a:off x="4581" y="2499"/>
                <a:ext cx="68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>
                    <a:latin typeface="Calibri" pitchFamily="34" charset="0"/>
                    <a:cs typeface="Calibri" pitchFamily="34" charset="0"/>
                  </a:rPr>
                  <a:t>GRSV_std</a:t>
                </a:r>
              </a:p>
            </p:txBody>
          </p:sp>
          <p:sp>
            <p:nvSpPr>
              <p:cNvPr id="29726" name="Text Box 30"/>
              <p:cNvSpPr txBox="1">
                <a:spLocks noChangeArrowheads="1"/>
              </p:cNvSpPr>
              <p:nvPr/>
            </p:nvSpPr>
            <p:spPr bwMode="auto">
              <a:xfrm>
                <a:off x="3742" y="3952"/>
                <a:ext cx="950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1600">
                    <a:latin typeface="Calibri" pitchFamily="34" charset="0"/>
                    <a:cs typeface="Calibri" pitchFamily="34" charset="0"/>
                  </a:rPr>
                  <a:t>no backgrounds</a:t>
                </a:r>
              </a:p>
            </p:txBody>
          </p:sp>
          <p:sp>
            <p:nvSpPr>
              <p:cNvPr id="29727" name="Text Box 31"/>
              <p:cNvSpPr txBox="1">
                <a:spLocks noChangeArrowheads="1"/>
              </p:cNvSpPr>
              <p:nvPr/>
            </p:nvSpPr>
            <p:spPr bwMode="auto">
              <a:xfrm>
                <a:off x="5352" y="3884"/>
                <a:ext cx="203" cy="1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1400" b="1" dirty="0">
                    <a:latin typeface="Calibri" pitchFamily="34" charset="0"/>
                    <a:cs typeface="Calibri" pitchFamily="34" charset="0"/>
                  </a:rPr>
                  <a:t>x</a:t>
                </a:r>
                <a:r>
                  <a:rPr lang="en-US" altLang="ja-JP" sz="1400" b="1" baseline="-25000" dirty="0">
                    <a:latin typeface="Calibri" pitchFamily="34" charset="0"/>
                    <a:cs typeface="Calibri" pitchFamily="34" charset="0"/>
                  </a:rPr>
                  <a:t>g</a:t>
                </a:r>
                <a:endParaRPr lang="en-US" altLang="ja-JP" sz="1400" b="1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9728" name="Rectangle 32"/>
              <p:cNvSpPr>
                <a:spLocks noChangeArrowheads="1"/>
              </p:cNvSpPr>
              <p:nvPr/>
            </p:nvSpPr>
            <p:spPr bwMode="auto">
              <a:xfrm>
                <a:off x="3515" y="3475"/>
                <a:ext cx="544" cy="25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9729" name="Rectangle 33"/>
              <p:cNvSpPr>
                <a:spLocks noChangeArrowheads="1"/>
              </p:cNvSpPr>
              <p:nvPr/>
            </p:nvSpPr>
            <p:spPr bwMode="auto">
              <a:xfrm>
                <a:off x="3379" y="2296"/>
                <a:ext cx="544" cy="3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ja-JP" alt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9730" name="Text Box 34"/>
              <p:cNvSpPr txBox="1">
                <a:spLocks noChangeArrowheads="1"/>
              </p:cNvSpPr>
              <p:nvPr/>
            </p:nvSpPr>
            <p:spPr bwMode="auto">
              <a:xfrm>
                <a:off x="3220" y="3339"/>
                <a:ext cx="75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1600" b="1">
                    <a:latin typeface="Calibri" pitchFamily="34" charset="0"/>
                    <a:cs typeface="Calibri" pitchFamily="34" charset="0"/>
                  </a:rPr>
                  <a:t>L = 300 pb </a:t>
                </a:r>
                <a:r>
                  <a:rPr lang="en-US" altLang="ja-JP" sz="1600" b="1" baseline="30000">
                    <a:latin typeface="Calibri" pitchFamily="34" charset="0"/>
                    <a:cs typeface="Calibri" pitchFamily="34" charset="0"/>
                  </a:rPr>
                  <a:t>-1</a:t>
                </a:r>
              </a:p>
            </p:txBody>
          </p:sp>
          <p:sp>
            <p:nvSpPr>
              <p:cNvPr id="29731" name="Text Box 35"/>
              <p:cNvSpPr txBox="1">
                <a:spLocks noChangeArrowheads="1"/>
              </p:cNvSpPr>
              <p:nvPr/>
            </p:nvSpPr>
            <p:spPr bwMode="auto">
              <a:xfrm>
                <a:off x="3220" y="3520"/>
                <a:ext cx="474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1600" b="1">
                    <a:latin typeface="Calibri" pitchFamily="34" charset="0"/>
                    <a:cs typeface="Calibri" pitchFamily="34" charset="0"/>
                  </a:rPr>
                  <a:t>P = 0.7</a:t>
                </a:r>
              </a:p>
            </p:txBody>
          </p:sp>
          <p:sp>
            <p:nvSpPr>
              <p:cNvPr id="29732" name="Text Box 36"/>
              <p:cNvSpPr txBox="1">
                <a:spLocks noChangeArrowheads="1"/>
              </p:cNvSpPr>
              <p:nvPr/>
            </p:nvSpPr>
            <p:spPr bwMode="auto">
              <a:xfrm>
                <a:off x="3220" y="2273"/>
                <a:ext cx="694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1600" b="1" i="1" dirty="0">
                    <a:solidFill>
                      <a:schemeClr val="folHlink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Calibri" pitchFamily="34" charset="0"/>
                  </a:rPr>
                  <a:t>Simulation</a:t>
                </a:r>
              </a:p>
            </p:txBody>
          </p:sp>
        </p:grpSp>
      </p:grpSp>
      <p:grpSp>
        <p:nvGrpSpPr>
          <p:cNvPr id="8" name="Group 37"/>
          <p:cNvGrpSpPr>
            <a:grpSpLocks/>
          </p:cNvGrpSpPr>
          <p:nvPr/>
        </p:nvGrpSpPr>
        <p:grpSpPr bwMode="auto">
          <a:xfrm>
            <a:off x="358775" y="1225550"/>
            <a:ext cx="4213225" cy="5278438"/>
            <a:chOff x="226" y="772"/>
            <a:chExt cx="2654" cy="3325"/>
          </a:xfrm>
        </p:grpSpPr>
        <p:graphicFrame>
          <p:nvGraphicFramePr>
            <p:cNvPr id="29734" name="Object 38"/>
            <p:cNvGraphicFramePr>
              <a:graphicFrameLocks noChangeAspect="1"/>
            </p:cNvGraphicFramePr>
            <p:nvPr/>
          </p:nvGraphicFramePr>
          <p:xfrm>
            <a:off x="1882" y="772"/>
            <a:ext cx="998" cy="253"/>
          </p:xfrm>
          <a:graphic>
            <a:graphicData uri="http://schemas.openxmlformats.org/presentationml/2006/ole">
              <p:oleObj spid="_x0000_s1027" name="数式" r:id="rId9" imgW="901440" imgH="228600" progId="Equation.3">
                <p:embed/>
              </p:oleObj>
            </a:graphicData>
          </a:graphic>
        </p:graphicFrame>
        <p:graphicFrame>
          <p:nvGraphicFramePr>
            <p:cNvPr id="29735" name="Object 39"/>
            <p:cNvGraphicFramePr>
              <a:graphicFrameLocks noChangeAspect="1"/>
            </p:cNvGraphicFramePr>
            <p:nvPr/>
          </p:nvGraphicFramePr>
          <p:xfrm>
            <a:off x="1988" y="1113"/>
            <a:ext cx="871" cy="253"/>
          </p:xfrm>
          <a:graphic>
            <a:graphicData uri="http://schemas.openxmlformats.org/presentationml/2006/ole">
              <p:oleObj spid="_x0000_s1028" name="数式" r:id="rId10" imgW="787320" imgH="228600" progId="Equation.3">
                <p:embed/>
              </p:oleObj>
            </a:graphicData>
          </a:graphic>
        </p:graphicFrame>
        <p:sp>
          <p:nvSpPr>
            <p:cNvPr id="29736" name="Text Box 40"/>
            <p:cNvSpPr txBox="1">
              <a:spLocks noChangeArrowheads="1"/>
            </p:cNvSpPr>
            <p:nvPr/>
          </p:nvSpPr>
          <p:spPr bwMode="auto">
            <a:xfrm>
              <a:off x="272" y="1113"/>
              <a:ext cx="140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alibri" pitchFamily="34" charset="0"/>
                  <a:cs typeface="Calibri" pitchFamily="34" charset="0"/>
                </a:rPr>
                <a:t>Integrated Luminosity</a:t>
              </a:r>
            </a:p>
          </p:txBody>
        </p:sp>
        <p:sp>
          <p:nvSpPr>
            <p:cNvPr id="29737" name="Text Box 41"/>
            <p:cNvSpPr txBox="1">
              <a:spLocks noChangeArrowheads="1"/>
            </p:cNvSpPr>
            <p:nvPr/>
          </p:nvSpPr>
          <p:spPr bwMode="auto">
            <a:xfrm>
              <a:off x="226" y="772"/>
              <a:ext cx="143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alibri" pitchFamily="34" charset="0"/>
                  <a:cs typeface="Calibri" pitchFamily="34" charset="0"/>
                </a:rPr>
                <a:t>Center of mass energy</a:t>
              </a:r>
            </a:p>
          </p:txBody>
        </p:sp>
        <p:sp>
          <p:nvSpPr>
            <p:cNvPr id="29738" name="Text Box 42"/>
            <p:cNvSpPr txBox="1">
              <a:spLocks noChangeArrowheads="1"/>
            </p:cNvSpPr>
            <p:nvPr/>
          </p:nvSpPr>
          <p:spPr bwMode="auto">
            <a:xfrm>
              <a:off x="408" y="3181"/>
              <a:ext cx="75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b="1">
                  <a:latin typeface="Calibri" pitchFamily="34" charset="0"/>
                  <a:cs typeface="Calibri" pitchFamily="34" charset="0"/>
                </a:rPr>
                <a:t>L = 300 pb </a:t>
              </a:r>
              <a:r>
                <a:rPr lang="en-US" altLang="ja-JP" sz="1600" b="1" baseline="30000">
                  <a:latin typeface="Calibri" pitchFamily="34" charset="0"/>
                  <a:cs typeface="Calibri" pitchFamily="34" charset="0"/>
                </a:rPr>
                <a:t>-1</a:t>
              </a:r>
            </a:p>
          </p:txBody>
        </p:sp>
        <p:sp>
          <p:nvSpPr>
            <p:cNvPr id="29739" name="Text Box 43"/>
            <p:cNvSpPr txBox="1">
              <a:spLocks noChangeArrowheads="1"/>
            </p:cNvSpPr>
            <p:nvPr/>
          </p:nvSpPr>
          <p:spPr bwMode="auto">
            <a:xfrm>
              <a:off x="408" y="3362"/>
              <a:ext cx="47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b="1">
                  <a:latin typeface="Calibri" pitchFamily="34" charset="0"/>
                  <a:cs typeface="Calibri" pitchFamily="34" charset="0"/>
                </a:rPr>
                <a:t>P = 0.7</a:t>
              </a:r>
            </a:p>
          </p:txBody>
        </p:sp>
        <p:sp>
          <p:nvSpPr>
            <p:cNvPr id="29740" name="Text Box 44"/>
            <p:cNvSpPr txBox="1">
              <a:spLocks noChangeArrowheads="1"/>
            </p:cNvSpPr>
            <p:nvPr/>
          </p:nvSpPr>
          <p:spPr bwMode="auto">
            <a:xfrm>
              <a:off x="385" y="1525"/>
              <a:ext cx="205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>
                  <a:latin typeface="Calibri" pitchFamily="34" charset="0"/>
                  <a:cs typeface="Calibri" pitchFamily="34" charset="0"/>
                </a:rPr>
                <a:t>A</a:t>
              </a:r>
              <a:r>
                <a:rPr lang="en-US" altLang="ja-JP" baseline="-25000">
                  <a:latin typeface="Calibri" pitchFamily="34" charset="0"/>
                  <a:cs typeface="Calibri" pitchFamily="34" charset="0"/>
                </a:rPr>
                <a:t>LL</a:t>
              </a:r>
              <a:r>
                <a:rPr lang="en-US" altLang="ja-JP">
                  <a:latin typeface="Calibri" pitchFamily="34" charset="0"/>
                  <a:cs typeface="Calibri" pitchFamily="34" charset="0"/>
                </a:rPr>
                <a:t> distribution as function of p</a:t>
              </a:r>
              <a:r>
                <a:rPr lang="en-US" altLang="ja-JP" baseline="-25000">
                  <a:latin typeface="Calibri" pitchFamily="34" charset="0"/>
                  <a:cs typeface="Calibri" pitchFamily="34" charset="0"/>
                </a:rPr>
                <a:t>T </a:t>
              </a:r>
              <a:r>
                <a:rPr lang="en-US" altLang="ja-JP">
                  <a:latin typeface="Calibri" pitchFamily="34" charset="0"/>
                  <a:cs typeface="Calibri" pitchFamily="34" charset="0"/>
                </a:rPr>
                <a:t> </a:t>
              </a:r>
            </a:p>
          </p:txBody>
        </p:sp>
        <p:sp>
          <p:nvSpPr>
            <p:cNvPr id="29741" name="Text Box 45"/>
            <p:cNvSpPr txBox="1">
              <a:spLocks noChangeArrowheads="1"/>
            </p:cNvSpPr>
            <p:nvPr/>
          </p:nvSpPr>
          <p:spPr bwMode="auto">
            <a:xfrm>
              <a:off x="431" y="2266"/>
              <a:ext cx="69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b="1" i="1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Calibri" pitchFamily="34" charset="0"/>
                </a:rPr>
                <a:t>Simulation</a:t>
              </a:r>
            </a:p>
          </p:txBody>
        </p:sp>
        <p:sp>
          <p:nvSpPr>
            <p:cNvPr id="29742" name="Text Box 46"/>
            <p:cNvSpPr txBox="1">
              <a:spLocks noChangeArrowheads="1"/>
            </p:cNvSpPr>
            <p:nvPr/>
          </p:nvSpPr>
          <p:spPr bwMode="auto">
            <a:xfrm>
              <a:off x="408" y="3521"/>
              <a:ext cx="876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 b="1" dirty="0">
                  <a:latin typeface="Calibri" pitchFamily="34" charset="0"/>
                  <a:cs typeface="Calibri" pitchFamily="34" charset="0"/>
                </a:rPr>
                <a:t>200</a:t>
              </a:r>
              <a:r>
                <a:rPr lang="en-US" altLang="ja-JP" sz="1600" b="1" dirty="0">
                  <a:latin typeface="Symbol" pitchFamily="18" charset="2"/>
                  <a:cs typeface="Calibri" pitchFamily="34" charset="0"/>
                </a:rPr>
                <a:t>m</a:t>
              </a:r>
              <a:r>
                <a:rPr lang="en-US" altLang="ja-JP" sz="1600" b="1" dirty="0">
                  <a:latin typeface="Calibri" pitchFamily="34" charset="0"/>
                  <a:cs typeface="Calibri" pitchFamily="34" charset="0"/>
                </a:rPr>
                <a:t>m &lt; DCA</a:t>
              </a:r>
            </a:p>
          </p:txBody>
        </p:sp>
        <p:sp>
          <p:nvSpPr>
            <p:cNvPr id="29743" name="Text Box 47"/>
            <p:cNvSpPr txBox="1">
              <a:spLocks noChangeArrowheads="1"/>
            </p:cNvSpPr>
            <p:nvPr/>
          </p:nvSpPr>
          <p:spPr bwMode="auto">
            <a:xfrm>
              <a:off x="748" y="3884"/>
              <a:ext cx="119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600">
                  <a:latin typeface="Calibri" pitchFamily="34" charset="0"/>
                  <a:cs typeface="Calibri" pitchFamily="34" charset="0"/>
                </a:rPr>
                <a:t>include backgrounds</a:t>
              </a:r>
            </a:p>
          </p:txBody>
        </p:sp>
        <p:sp>
          <p:nvSpPr>
            <p:cNvPr id="29744" name="Text Box 48"/>
            <p:cNvSpPr txBox="1">
              <a:spLocks noChangeArrowheads="1"/>
            </p:cNvSpPr>
            <p:nvPr/>
          </p:nvSpPr>
          <p:spPr bwMode="auto">
            <a:xfrm>
              <a:off x="2200" y="3861"/>
              <a:ext cx="593" cy="19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1400" b="1">
                  <a:latin typeface="Calibri" pitchFamily="34" charset="0"/>
                  <a:cs typeface="Calibri" pitchFamily="34" charset="0"/>
                </a:rPr>
                <a:t>p</a:t>
              </a:r>
              <a:r>
                <a:rPr lang="en-US" altLang="ja-JP" sz="1400" b="1" baseline="-25000">
                  <a:latin typeface="Calibri" pitchFamily="34" charset="0"/>
                  <a:cs typeface="Calibri" pitchFamily="34" charset="0"/>
                </a:rPr>
                <a:t>T</a:t>
              </a:r>
              <a:r>
                <a:rPr lang="en-US" altLang="ja-JP" sz="1400" b="1">
                  <a:latin typeface="Calibri" pitchFamily="34" charset="0"/>
                  <a:cs typeface="Calibri" pitchFamily="34" charset="0"/>
                </a:rPr>
                <a:t> (GeV/c)</a:t>
              </a:r>
            </a:p>
          </p:txBody>
        </p:sp>
      </p:grpSp>
      <p:grpSp>
        <p:nvGrpSpPr>
          <p:cNvPr id="9" name="Group 49"/>
          <p:cNvGrpSpPr>
            <a:grpSpLocks/>
          </p:cNvGrpSpPr>
          <p:nvPr/>
        </p:nvGrpSpPr>
        <p:grpSpPr bwMode="auto">
          <a:xfrm>
            <a:off x="5040313" y="981075"/>
            <a:ext cx="3867150" cy="2970213"/>
            <a:chOff x="3175" y="618"/>
            <a:chExt cx="2436" cy="1871"/>
          </a:xfrm>
        </p:grpSpPr>
        <p:grpSp>
          <p:nvGrpSpPr>
            <p:cNvPr id="10" name="Group 50"/>
            <p:cNvGrpSpPr>
              <a:grpSpLocks/>
            </p:cNvGrpSpPr>
            <p:nvPr/>
          </p:nvGrpSpPr>
          <p:grpSpPr bwMode="auto">
            <a:xfrm>
              <a:off x="3538" y="618"/>
              <a:ext cx="1634" cy="1439"/>
              <a:chOff x="3696" y="232"/>
              <a:chExt cx="2394" cy="2109"/>
            </a:xfrm>
          </p:grpSpPr>
          <p:grpSp>
            <p:nvGrpSpPr>
              <p:cNvPr id="11" name="Group 51"/>
              <p:cNvGrpSpPr>
                <a:grpSpLocks/>
              </p:cNvGrpSpPr>
              <p:nvPr/>
            </p:nvGrpSpPr>
            <p:grpSpPr bwMode="auto">
              <a:xfrm>
                <a:off x="3696" y="232"/>
                <a:ext cx="2394" cy="2109"/>
                <a:chOff x="3696" y="232"/>
                <a:chExt cx="2394" cy="2109"/>
              </a:xfrm>
            </p:grpSpPr>
            <p:sp>
              <p:nvSpPr>
                <p:cNvPr id="29748" name="Rectangle 52"/>
                <p:cNvSpPr>
                  <a:spLocks noChangeArrowheads="1"/>
                </p:cNvSpPr>
                <p:nvPr/>
              </p:nvSpPr>
              <p:spPr bwMode="auto">
                <a:xfrm>
                  <a:off x="4310" y="232"/>
                  <a:ext cx="1780" cy="3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dirty="0">
                      <a:solidFill>
                        <a:srgbClr val="FF9900"/>
                      </a:solidFill>
                      <a:latin typeface="Calibri" pitchFamily="34" charset="0"/>
                      <a:cs typeface="Calibri" pitchFamily="34" charset="0"/>
                    </a:rPr>
                    <a:t>Direct </a:t>
                  </a:r>
                  <a:r>
                    <a:rPr lang="en-US" altLang="ja-JP" dirty="0">
                      <a:solidFill>
                        <a:srgbClr val="FF9900"/>
                      </a:solidFill>
                      <a:latin typeface="Symbol" pitchFamily="18" charset="2"/>
                      <a:cs typeface="Calibri" pitchFamily="34" charset="0"/>
                    </a:rPr>
                    <a:t>g</a:t>
                  </a:r>
                  <a:r>
                    <a:rPr lang="en-US" altLang="ja-JP" dirty="0">
                      <a:solidFill>
                        <a:srgbClr val="FF9900"/>
                      </a:solidFill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altLang="ja-JP" dirty="0">
                      <a:latin typeface="Calibri" pitchFamily="34" charset="0"/>
                      <a:cs typeface="Calibri" pitchFamily="34" charset="0"/>
                    </a:rPr>
                    <a:t>(</a:t>
                  </a:r>
                  <a:r>
                    <a:rPr lang="en-US" altLang="ja-JP" dirty="0" err="1">
                      <a:latin typeface="Calibri" pitchFamily="34" charset="0"/>
                      <a:cs typeface="Calibri" pitchFamily="34" charset="0"/>
                    </a:rPr>
                    <a:t>pT</a:t>
                  </a:r>
                  <a:r>
                    <a:rPr lang="en-US" altLang="ja-JP" dirty="0">
                      <a:latin typeface="Calibri" pitchFamily="34" charset="0"/>
                      <a:cs typeface="Calibri" pitchFamily="34" charset="0"/>
                    </a:rPr>
                    <a:t>(</a:t>
                  </a:r>
                  <a:r>
                    <a:rPr lang="en-US" altLang="ja-JP" dirty="0">
                      <a:latin typeface="Symbol" pitchFamily="18" charset="2"/>
                      <a:cs typeface="Calibri" pitchFamily="34" charset="0"/>
                    </a:rPr>
                    <a:t>g</a:t>
                  </a:r>
                  <a:r>
                    <a:rPr lang="en-US" altLang="ja-JP" dirty="0">
                      <a:latin typeface="Calibri" pitchFamily="34" charset="0"/>
                      <a:cs typeface="Calibri" pitchFamily="34" charset="0"/>
                    </a:rPr>
                    <a:t>), </a:t>
                  </a:r>
                  <a:r>
                    <a:rPr lang="en-US" altLang="ja-JP" dirty="0">
                      <a:solidFill>
                        <a:srgbClr val="0000FF"/>
                      </a:solidFill>
                      <a:latin typeface="Calibri" pitchFamily="34" charset="0"/>
                      <a:cs typeface="Calibri" pitchFamily="34" charset="0"/>
                    </a:rPr>
                    <a:t>h</a:t>
                  </a:r>
                  <a:r>
                    <a:rPr lang="en-US" altLang="ja-JP" baseline="-25000" dirty="0">
                      <a:solidFill>
                        <a:srgbClr val="0000FF"/>
                      </a:solidFill>
                      <a:latin typeface="Symbol" pitchFamily="18" charset="2"/>
                      <a:cs typeface="Calibri" pitchFamily="34" charset="0"/>
                    </a:rPr>
                    <a:t>g</a:t>
                  </a:r>
                  <a:r>
                    <a:rPr lang="en-US" altLang="ja-JP" baseline="-25000" dirty="0">
                      <a:solidFill>
                        <a:srgbClr val="FF0000"/>
                      </a:solidFill>
                      <a:latin typeface="Calibri" pitchFamily="34" charset="0"/>
                      <a:cs typeface="Calibri" pitchFamily="34" charset="0"/>
                    </a:rPr>
                    <a:t> </a:t>
                  </a:r>
                  <a:r>
                    <a:rPr lang="en-US" altLang="ja-JP" dirty="0">
                      <a:latin typeface="Calibri" pitchFamily="34" charset="0"/>
                      <a:cs typeface="Calibri" pitchFamily="34" charset="0"/>
                    </a:rPr>
                    <a:t>)</a:t>
                  </a:r>
                </a:p>
              </p:txBody>
            </p:sp>
            <p:sp>
              <p:nvSpPr>
                <p:cNvPr id="29749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4672" y="459"/>
                  <a:ext cx="136" cy="771"/>
                </a:xfrm>
                <a:prstGeom prst="line">
                  <a:avLst/>
                </a:prstGeom>
                <a:noFill/>
                <a:ln w="9525">
                  <a:solidFill>
                    <a:srgbClr val="FF9900"/>
                  </a:solidFill>
                  <a:prstDash val="dash"/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ja-JP" altLang="en-US">
                    <a:latin typeface="Calibri" pitchFamily="34" charset="0"/>
                    <a:cs typeface="Calibri" pitchFamily="34" charset="0"/>
                  </a:endParaRPr>
                </a:p>
              </p:txBody>
            </p:sp>
            <p:sp>
              <p:nvSpPr>
                <p:cNvPr id="29750" name="Rectangle 54"/>
                <p:cNvSpPr>
                  <a:spLocks noChangeArrowheads="1"/>
                </p:cNvSpPr>
                <p:nvPr/>
              </p:nvSpPr>
              <p:spPr bwMode="auto">
                <a:xfrm>
                  <a:off x="4446" y="2000"/>
                  <a:ext cx="415" cy="3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>
                      <a:solidFill>
                        <a:srgbClr val="FF0000"/>
                      </a:solidFill>
                      <a:latin typeface="Calibri" pitchFamily="34" charset="0"/>
                      <a:cs typeface="Calibri" pitchFamily="34" charset="0"/>
                    </a:rPr>
                    <a:t>Jet</a:t>
                  </a:r>
                  <a:endParaRPr lang="en-US" altLang="ja-JP">
                    <a:latin typeface="Calibri" pitchFamily="34" charset="0"/>
                    <a:cs typeface="Calibri" pitchFamily="34" charset="0"/>
                  </a:endParaRPr>
                </a:p>
              </p:txBody>
            </p:sp>
            <p:grpSp>
              <p:nvGrpSpPr>
                <p:cNvPr id="12" name="Group 55"/>
                <p:cNvGrpSpPr>
                  <a:grpSpLocks/>
                </p:cNvGrpSpPr>
                <p:nvPr/>
              </p:nvGrpSpPr>
              <p:grpSpPr bwMode="auto">
                <a:xfrm rot="356954">
                  <a:off x="4455" y="1229"/>
                  <a:ext cx="338" cy="794"/>
                  <a:chOff x="4494" y="1230"/>
                  <a:chExt cx="338" cy="794"/>
                </a:xfrm>
              </p:grpSpPr>
              <p:sp>
                <p:nvSpPr>
                  <p:cNvPr id="29752" name="Line 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494" y="1253"/>
                    <a:ext cx="178" cy="77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ja-JP" altLang="en-US"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29753" name="Line 5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14" y="1230"/>
                    <a:ext cx="57" cy="749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ja-JP" altLang="en-US"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29754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4672" y="1253"/>
                    <a:ext cx="61" cy="771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ja-JP" altLang="en-US"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29755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4672" y="1230"/>
                    <a:ext cx="160" cy="72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prstDash val="dash"/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ja-JP" altLang="en-US"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</p:grpSp>
            <p:grpSp>
              <p:nvGrpSpPr>
                <p:cNvPr id="13" name="Group 60"/>
                <p:cNvGrpSpPr>
                  <a:grpSpLocks/>
                </p:cNvGrpSpPr>
                <p:nvPr/>
              </p:nvGrpSpPr>
              <p:grpSpPr bwMode="auto">
                <a:xfrm>
                  <a:off x="3696" y="1230"/>
                  <a:ext cx="1973" cy="0"/>
                  <a:chOff x="3696" y="1230"/>
                  <a:chExt cx="1973" cy="0"/>
                </a:xfrm>
              </p:grpSpPr>
              <p:sp>
                <p:nvSpPr>
                  <p:cNvPr id="29757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1230"/>
                    <a:ext cx="976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ja-JP" altLang="en-US"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  <p:sp>
                <p:nvSpPr>
                  <p:cNvPr id="29758" name="Line 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94" y="1230"/>
                    <a:ext cx="975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ja-JP" altLang="en-US">
                      <a:latin typeface="Calibri" pitchFamily="34" charset="0"/>
                      <a:cs typeface="Calibri" pitchFamily="34" charset="0"/>
                    </a:endParaRPr>
                  </a:p>
                </p:txBody>
              </p:sp>
            </p:grpSp>
          </p:grpSp>
          <p:sp>
            <p:nvSpPr>
              <p:cNvPr id="29759" name="Rectangle 63"/>
              <p:cNvSpPr>
                <a:spLocks noChangeArrowheads="1"/>
              </p:cNvSpPr>
              <p:nvPr/>
            </p:nvSpPr>
            <p:spPr bwMode="auto">
              <a:xfrm>
                <a:off x="4694" y="1979"/>
                <a:ext cx="619" cy="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 (</a:t>
                </a:r>
                <a:r>
                  <a:rPr lang="en-US" altLang="ja-JP" b="1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h</a:t>
                </a:r>
                <a:r>
                  <a:rPr lang="en-US" altLang="ja-JP" b="1" baseline="-2500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jet</a:t>
                </a:r>
                <a:r>
                  <a:rPr lang="en-US" altLang="ja-JP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)</a:t>
                </a:r>
              </a:p>
            </p:txBody>
          </p:sp>
        </p:grpSp>
        <p:graphicFrame>
          <p:nvGraphicFramePr>
            <p:cNvPr id="29760" name="Object 64"/>
            <p:cNvGraphicFramePr>
              <a:graphicFrameLocks noChangeAspect="1"/>
            </p:cNvGraphicFramePr>
            <p:nvPr/>
          </p:nvGraphicFramePr>
          <p:xfrm>
            <a:off x="3175" y="2092"/>
            <a:ext cx="2436" cy="397"/>
          </p:xfrm>
          <a:graphic>
            <a:graphicData uri="http://schemas.openxmlformats.org/presentationml/2006/ole">
              <p:oleObj spid="_x0000_s1026" name="Equation" r:id="rId11" imgW="2577960" imgH="419040" progId="Equation.3">
                <p:embed/>
              </p:oleObj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7215" y="350581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19983" r="11407"/>
          <a:stretch>
            <a:fillRect/>
          </a:stretch>
        </p:blipFill>
        <p:spPr bwMode="auto">
          <a:xfrm rot="5400000">
            <a:off x="870121" y="411197"/>
            <a:ext cx="2952328" cy="322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/>
          <p:cNvSpPr txBox="1"/>
          <p:nvPr/>
        </p:nvSpPr>
        <p:spPr>
          <a:xfrm>
            <a:off x="0" y="0"/>
            <a:ext cx="2960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Survey and Fit Test</a:t>
            </a:r>
            <a:endParaRPr kumimoji="1" lang="ja-JP" altLang="en-US" sz="2800" b="1" i="1" u="sng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070" y="358262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 l="14583" t="9140" r="3509"/>
          <a:stretch>
            <a:fillRect/>
          </a:stretch>
        </p:blipFill>
        <p:spPr bwMode="auto">
          <a:xfrm>
            <a:off x="4725620" y="241385"/>
            <a:ext cx="3802095" cy="316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4929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Installation of WEST Barrel to IP</a:t>
            </a:r>
            <a:endParaRPr kumimoji="1" lang="ja-JP" altLang="en-US" sz="2800" b="1" i="1" u="sng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9088"/>
            <a:ext cx="3047834" cy="228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 l="13943" t="6547" r="18161" b="10523"/>
          <a:stretch>
            <a:fillRect/>
          </a:stretch>
        </p:blipFill>
        <p:spPr bwMode="auto">
          <a:xfrm>
            <a:off x="6156176" y="823692"/>
            <a:ext cx="2988332" cy="228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/>
          <a:srcRect l="15798" t="4252" r="4687"/>
          <a:stretch>
            <a:fillRect/>
          </a:stretch>
        </p:blipFill>
        <p:spPr bwMode="auto">
          <a:xfrm>
            <a:off x="3095836" y="836712"/>
            <a:ext cx="3023828" cy="2275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スライド番号プレースホルダ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  <p:pic>
        <p:nvPicPr>
          <p:cNvPr id="10" name="Picture 3" descr="RIMG23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08" y="3248980"/>
            <a:ext cx="4572000" cy="3429000"/>
          </a:xfrm>
          <a:prstGeom prst="rect">
            <a:avLst/>
          </a:prstGeom>
        </p:spPr>
      </p:pic>
      <p:pic>
        <p:nvPicPr>
          <p:cNvPr id="11" name="Picture 18" descr="RIMG2356"/>
          <p:cNvPicPr>
            <a:picLocks noChangeAspect="1" noChangeArrowheads="1"/>
          </p:cNvPicPr>
          <p:nvPr/>
        </p:nvPicPr>
        <p:blipFill>
          <a:blip r:embed="rId6" cstate="print"/>
          <a:srcRect t="39403"/>
          <a:stretch>
            <a:fillRect/>
          </a:stretch>
        </p:blipFill>
        <p:spPr bwMode="auto">
          <a:xfrm>
            <a:off x="4608004" y="3248980"/>
            <a:ext cx="4515610" cy="342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104964"/>
            <a:ext cx="4560507" cy="342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04964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20936"/>
            <a:ext cx="32512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5796" y="820936"/>
            <a:ext cx="32512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2800" y="820936"/>
            <a:ext cx="32512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0" y="0"/>
            <a:ext cx="4820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Installation of EAST Barrel to IP</a:t>
            </a:r>
            <a:endParaRPr kumimoji="1" lang="ja-JP" altLang="en-US" sz="2800" b="1" i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Survey</a:t>
            </a:r>
            <a:endParaRPr kumimoji="1" lang="ja-JP" altLang="en-US" sz="2800" b="1" i="1" u="sng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3965" y="476672"/>
            <a:ext cx="88565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1. Shoot survey points on each </a:t>
            </a:r>
            <a:r>
              <a:rPr lang="en-US" altLang="ja-JP" sz="2000" dirty="0" smtClean="0"/>
              <a:t>ladder for each layer and reference points on frame.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35596" y="980728"/>
            <a:ext cx="7261225" cy="5445125"/>
          </a:xfrm>
        </p:spPr>
      </p:pic>
      <p:sp>
        <p:nvSpPr>
          <p:cNvPr id="8" name="TextBox 8"/>
          <p:cNvSpPr txBox="1"/>
          <p:nvPr/>
        </p:nvSpPr>
        <p:spPr>
          <a:xfrm>
            <a:off x="2334184" y="2596803"/>
            <a:ext cx="474662" cy="369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+mn-lt"/>
                <a:ea typeface="+mn-ea"/>
              </a:rPr>
              <a:t>T0</a:t>
            </a:r>
            <a:endParaRPr lang="ja-JP" altLang="en-US" dirty="0">
              <a:latin typeface="+mn-lt"/>
              <a:ea typeface="+mn-ea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272896" y="2747615"/>
            <a:ext cx="647700" cy="368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+mn-lt"/>
                <a:ea typeface="+mn-ea"/>
              </a:rPr>
              <a:t>T15</a:t>
            </a:r>
            <a:endParaRPr lang="ja-JP" altLang="en-US" dirty="0">
              <a:latin typeface="+mn-lt"/>
              <a:ea typeface="+mn-ea"/>
            </a:endParaRPr>
          </a:p>
        </p:txBody>
      </p:sp>
      <p:cxnSp>
        <p:nvCxnSpPr>
          <p:cNvPr id="10" name="Straight Arrow Connector 11"/>
          <p:cNvCxnSpPr/>
          <p:nvPr/>
        </p:nvCxnSpPr>
        <p:spPr>
          <a:xfrm>
            <a:off x="2623109" y="2966690"/>
            <a:ext cx="0" cy="319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3"/>
          <p:cNvCxnSpPr/>
          <p:nvPr/>
        </p:nvCxnSpPr>
        <p:spPr>
          <a:xfrm>
            <a:off x="7488796" y="3125440"/>
            <a:ext cx="0" cy="160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2"/>
          <p:cNvSpPr/>
          <p:nvPr/>
        </p:nvSpPr>
        <p:spPr>
          <a:xfrm>
            <a:off x="4966259" y="3204815"/>
            <a:ext cx="287337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966259" y="2596803"/>
            <a:ext cx="287337" cy="369887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E</a:t>
            </a:r>
            <a:endParaRPr lang="ja-JP" altLang="en-US">
              <a:latin typeface="Calibri" pitchFamily="34" charset="0"/>
            </a:endParaRPr>
          </a:p>
        </p:txBody>
      </p:sp>
      <p:cxnSp>
        <p:nvCxnSpPr>
          <p:cNvPr id="14" name="Straight Arrow Connector 15"/>
          <p:cNvCxnSpPr>
            <a:endCxn id="12" idx="0"/>
          </p:cNvCxnSpPr>
          <p:nvPr/>
        </p:nvCxnSpPr>
        <p:spPr>
          <a:xfrm>
            <a:off x="5109134" y="2966690"/>
            <a:ext cx="0" cy="238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2"/>
          <p:cNvCxnSpPr/>
          <p:nvPr/>
        </p:nvCxnSpPr>
        <p:spPr>
          <a:xfrm>
            <a:off x="3601009" y="2966690"/>
            <a:ext cx="0" cy="3460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6"/>
          <p:cNvCxnSpPr/>
          <p:nvPr/>
        </p:nvCxnSpPr>
        <p:spPr>
          <a:xfrm>
            <a:off x="4536046" y="2931765"/>
            <a:ext cx="385763" cy="465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20"/>
          <p:cNvCxnSpPr/>
          <p:nvPr/>
        </p:nvCxnSpPr>
        <p:spPr>
          <a:xfrm flipH="1">
            <a:off x="5364721" y="2931765"/>
            <a:ext cx="179388" cy="4556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6"/>
          <p:cNvCxnSpPr/>
          <p:nvPr/>
        </p:nvCxnSpPr>
        <p:spPr>
          <a:xfrm>
            <a:off x="6409296" y="2780953"/>
            <a:ext cx="215900" cy="606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7"/>
          <p:cNvSpPr txBox="1"/>
          <p:nvPr/>
        </p:nvSpPr>
        <p:spPr>
          <a:xfrm>
            <a:off x="3456546" y="2557115"/>
            <a:ext cx="431800" cy="3698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+mn-lt"/>
                <a:ea typeface="+mn-ea"/>
              </a:rPr>
              <a:t>T3</a:t>
            </a:r>
            <a:endParaRPr lang="ja-JP" altLang="en-US" dirty="0">
              <a:latin typeface="+mn-lt"/>
              <a:ea typeface="+mn-ea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4282046" y="2596803"/>
            <a:ext cx="447675" cy="369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+mn-lt"/>
                <a:ea typeface="+mn-ea"/>
              </a:rPr>
              <a:t>T7</a:t>
            </a:r>
            <a:endParaRPr lang="ja-JP" altLang="en-US" dirty="0">
              <a:latin typeface="+mn-lt"/>
              <a:ea typeface="+mn-ea"/>
            </a:endParaRPr>
          </a:p>
        </p:txBody>
      </p:sp>
      <p:sp>
        <p:nvSpPr>
          <p:cNvPr id="21" name="TextBox 29"/>
          <p:cNvSpPr txBox="1"/>
          <p:nvPr/>
        </p:nvSpPr>
        <p:spPr>
          <a:xfrm>
            <a:off x="5455209" y="2565053"/>
            <a:ext cx="449262" cy="368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+mn-lt"/>
                <a:ea typeface="+mn-ea"/>
              </a:rPr>
              <a:t>T8</a:t>
            </a:r>
            <a:endParaRPr lang="ja-JP" altLang="en-US" dirty="0">
              <a:latin typeface="+mn-lt"/>
              <a:ea typeface="+mn-ea"/>
            </a:endParaRPr>
          </a:p>
        </p:txBody>
      </p:sp>
      <p:sp>
        <p:nvSpPr>
          <p:cNvPr id="22" name="TextBox 30"/>
          <p:cNvSpPr txBox="1"/>
          <p:nvPr/>
        </p:nvSpPr>
        <p:spPr>
          <a:xfrm>
            <a:off x="6228321" y="2412653"/>
            <a:ext cx="541338" cy="368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latin typeface="+mn-lt"/>
                <a:ea typeface="+mn-ea"/>
              </a:rPr>
              <a:t>T12</a:t>
            </a:r>
            <a:endParaRPr lang="ja-JP" altLang="en-US" dirty="0">
              <a:latin typeface="+mn-lt"/>
              <a:ea typeface="+mn-ea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2411760" y="3212976"/>
            <a:ext cx="288032" cy="3240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/>
          <p:cNvGrpSpPr/>
          <p:nvPr/>
        </p:nvGrpSpPr>
        <p:grpSpPr>
          <a:xfrm>
            <a:off x="1151620" y="4329100"/>
            <a:ext cx="2664296" cy="2416374"/>
            <a:chOff x="1655676" y="4329100"/>
            <a:chExt cx="2664296" cy="2416374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1657808" y="4329100"/>
              <a:ext cx="2662164" cy="2416374"/>
              <a:chOff x="2124075" y="1895475"/>
              <a:chExt cx="4986338" cy="4525963"/>
            </a:xfrm>
          </p:grpSpPr>
          <p:pic>
            <p:nvPicPr>
              <p:cNvPr id="23" name="Content Placeholder 3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>
              <a:xfrm>
                <a:off x="2124075" y="1895475"/>
                <a:ext cx="4986338" cy="4525963"/>
              </a:xfrm>
              <a:prstGeom prst="rect">
                <a:avLst/>
              </a:prstGeom>
            </p:spPr>
          </p:pic>
          <p:sp>
            <p:nvSpPr>
              <p:cNvPr id="24" name="TextBox 4"/>
              <p:cNvSpPr txBox="1">
                <a:spLocks noChangeArrowheads="1"/>
              </p:cNvSpPr>
              <p:nvPr/>
            </p:nvSpPr>
            <p:spPr bwMode="auto">
              <a:xfrm>
                <a:off x="3122613" y="4130676"/>
                <a:ext cx="754172" cy="518830"/>
              </a:xfrm>
              <a:prstGeom prst="rect">
                <a:avLst/>
              </a:prstGeom>
              <a:solidFill>
                <a:srgbClr val="00B0F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ja-JP" sz="1200">
                    <a:latin typeface="Calibri" pitchFamily="34" charset="0"/>
                  </a:rPr>
                  <a:t>C0</a:t>
                </a:r>
                <a:endParaRPr lang="ja-JP" altLang="en-US" sz="1200">
                  <a:latin typeface="Calibri" pitchFamily="34" charset="0"/>
                </a:endParaRPr>
              </a:p>
            </p:txBody>
          </p:sp>
          <p:sp>
            <p:nvSpPr>
              <p:cNvPr id="25" name="TextBox 5"/>
              <p:cNvSpPr txBox="1"/>
              <p:nvPr/>
            </p:nvSpPr>
            <p:spPr>
              <a:xfrm>
                <a:off x="5646738" y="4316414"/>
                <a:ext cx="657776" cy="51883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200" dirty="0">
                    <a:latin typeface="+mn-lt"/>
                    <a:ea typeface="+mn-ea"/>
                  </a:rPr>
                  <a:t>C1</a:t>
                </a:r>
                <a:endParaRPr lang="ja-JP" altLang="en-US" sz="1200" dirty="0">
                  <a:latin typeface="+mn-lt"/>
                  <a:ea typeface="+mn-ea"/>
                </a:endParaRPr>
              </a:p>
            </p:txBody>
          </p:sp>
          <p:sp>
            <p:nvSpPr>
              <p:cNvPr id="26" name="TextBox 6"/>
              <p:cNvSpPr txBox="1"/>
              <p:nvPr/>
            </p:nvSpPr>
            <p:spPr>
              <a:xfrm>
                <a:off x="5435599" y="2349500"/>
                <a:ext cx="666603" cy="51883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200" dirty="0">
                    <a:latin typeface="+mn-lt"/>
                    <a:ea typeface="+mn-ea"/>
                  </a:rPr>
                  <a:t>C2</a:t>
                </a:r>
                <a:endParaRPr lang="ja-JP" altLang="en-US" sz="1200" dirty="0">
                  <a:latin typeface="+mn-lt"/>
                  <a:ea typeface="+mn-ea"/>
                </a:endParaRPr>
              </a:p>
            </p:txBody>
          </p:sp>
          <p:sp>
            <p:nvSpPr>
              <p:cNvPr id="27" name="TextBox 7"/>
              <p:cNvSpPr txBox="1"/>
              <p:nvPr/>
            </p:nvSpPr>
            <p:spPr>
              <a:xfrm>
                <a:off x="3446463" y="2349502"/>
                <a:ext cx="700069" cy="51883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ja-JP" sz="1200" dirty="0">
                    <a:latin typeface="+mn-lt"/>
                    <a:ea typeface="+mn-ea"/>
                  </a:rPr>
                  <a:t>C3</a:t>
                </a:r>
                <a:endParaRPr lang="ja-JP" altLang="en-US" sz="1200" dirty="0">
                  <a:latin typeface="+mn-lt"/>
                  <a:ea typeface="+mn-ea"/>
                </a:endParaRPr>
              </a:p>
            </p:txBody>
          </p:sp>
          <p:cxnSp>
            <p:nvCxnSpPr>
              <p:cNvPr id="28" name="Straight Arrow Connector 8"/>
              <p:cNvCxnSpPr/>
              <p:nvPr/>
            </p:nvCxnSpPr>
            <p:spPr>
              <a:xfrm flipV="1">
                <a:off x="3446463" y="3716338"/>
                <a:ext cx="765175" cy="414337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13"/>
              <p:cNvCxnSpPr/>
              <p:nvPr/>
            </p:nvCxnSpPr>
            <p:spPr>
              <a:xfrm flipH="1" flipV="1">
                <a:off x="4859338" y="3716338"/>
                <a:ext cx="787400" cy="600075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15"/>
              <p:cNvCxnSpPr/>
              <p:nvPr/>
            </p:nvCxnSpPr>
            <p:spPr>
              <a:xfrm flipH="1">
                <a:off x="4859338" y="2717800"/>
                <a:ext cx="576262" cy="350838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17"/>
              <p:cNvCxnSpPr/>
              <p:nvPr/>
            </p:nvCxnSpPr>
            <p:spPr>
              <a:xfrm>
                <a:off x="3924300" y="2717800"/>
                <a:ext cx="287338" cy="350838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正方形/長方形 33"/>
            <p:cNvSpPr/>
            <p:nvPr/>
          </p:nvSpPr>
          <p:spPr>
            <a:xfrm>
              <a:off x="1655676" y="4329100"/>
              <a:ext cx="2664296" cy="241226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6" name="直線コネクタ 35"/>
          <p:cNvCxnSpPr/>
          <p:nvPr/>
        </p:nvCxnSpPr>
        <p:spPr>
          <a:xfrm flipV="1">
            <a:off x="1151620" y="3501008"/>
            <a:ext cx="1260140" cy="7920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rot="10800000">
            <a:off x="2735796" y="3537012"/>
            <a:ext cx="1044116" cy="7920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矢印コネクタ 36"/>
          <p:cNvCxnSpPr/>
          <p:nvPr/>
        </p:nvCxnSpPr>
        <p:spPr>
          <a:xfrm rot="16200000" flipH="1">
            <a:off x="1295636" y="3140968"/>
            <a:ext cx="468052" cy="10801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971600" y="2636912"/>
            <a:ext cx="117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GND cable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1" name="スライド番号プレースホルダ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Survey</a:t>
            </a:r>
            <a:endParaRPr kumimoji="1" lang="ja-JP" altLang="en-US" sz="2800" b="1" i="1" u="sng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552" y="620688"/>
            <a:ext cx="58300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2. </a:t>
            </a:r>
            <a:r>
              <a:rPr kumimoji="1" lang="en-US" altLang="ja-JP" sz="2000" dirty="0" smtClean="0"/>
              <a:t>Mate layer 0 and 1 (pixel), Mate layer 2 and 3 (strip)</a:t>
            </a:r>
          </a:p>
          <a:p>
            <a:r>
              <a:rPr lang="en-US" altLang="ja-JP" sz="2000" dirty="0" smtClean="0"/>
              <a:t>    Shoot reference points on frame. </a:t>
            </a:r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4438" y="1628775"/>
            <a:ext cx="4897437" cy="4525963"/>
          </a:xfrm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059113" y="6381750"/>
            <a:ext cx="4033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Looking from West to East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7812360" y="3609020"/>
            <a:ext cx="790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South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187624" y="3609020"/>
            <a:ext cx="936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dirty="0">
                <a:latin typeface="Calibri" pitchFamily="34" charset="0"/>
              </a:rPr>
              <a:t>North</a:t>
            </a:r>
            <a:endParaRPr lang="ja-JP" altLang="en-US" dirty="0">
              <a:latin typeface="Calibri" pitchFamily="34" charset="0"/>
            </a:endParaRPr>
          </a:p>
        </p:txBody>
      </p:sp>
      <p:sp>
        <p:nvSpPr>
          <p:cNvPr id="11" name="Oval 9"/>
          <p:cNvSpPr/>
          <p:nvPr/>
        </p:nvSpPr>
        <p:spPr>
          <a:xfrm>
            <a:off x="3419475" y="2636838"/>
            <a:ext cx="504825" cy="431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cxnSp>
        <p:nvCxnSpPr>
          <p:cNvPr id="12" name="Straight Arrow Connector 11"/>
          <p:cNvCxnSpPr>
            <a:endCxn id="11" idx="1"/>
          </p:cNvCxnSpPr>
          <p:nvPr/>
        </p:nvCxnSpPr>
        <p:spPr>
          <a:xfrm>
            <a:off x="1946275" y="2028825"/>
            <a:ext cx="1547813" cy="6715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6227763" y="2628900"/>
            <a:ext cx="468312" cy="431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4" name="Oval 14"/>
          <p:cNvSpPr/>
          <p:nvPr/>
        </p:nvSpPr>
        <p:spPr>
          <a:xfrm>
            <a:off x="6496050" y="3946525"/>
            <a:ext cx="468313" cy="431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5" name="Oval 15"/>
          <p:cNvSpPr/>
          <p:nvPr/>
        </p:nvSpPr>
        <p:spPr>
          <a:xfrm>
            <a:off x="3060700" y="3860800"/>
            <a:ext cx="468313" cy="431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sp>
        <p:nvSpPr>
          <p:cNvPr id="16" name="TextBox 17"/>
          <p:cNvSpPr txBox="1">
            <a:spLocks noChangeArrowheads="1"/>
          </p:cNvSpPr>
          <p:nvPr/>
        </p:nvSpPr>
        <p:spPr bwMode="auto">
          <a:xfrm>
            <a:off x="323850" y="3034915"/>
            <a:ext cx="1622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Center of  Pin</a:t>
            </a:r>
          </a:p>
          <a:p>
            <a:r>
              <a:rPr lang="en-US" altLang="ja-JP">
                <a:latin typeface="Calibri" pitchFamily="34" charset="0"/>
              </a:rPr>
              <a:t>P1WNT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323850" y="4797425"/>
            <a:ext cx="1622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Center of  Pin</a:t>
            </a:r>
          </a:p>
          <a:p>
            <a:r>
              <a:rPr lang="en-US" altLang="ja-JP">
                <a:latin typeface="Calibri" pitchFamily="34" charset="0"/>
              </a:rPr>
              <a:t>P1WNB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7469188" y="2503488"/>
            <a:ext cx="16224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Center of  Pin</a:t>
            </a:r>
          </a:p>
          <a:p>
            <a:r>
              <a:rPr lang="en-US" altLang="ja-JP">
                <a:latin typeface="Calibri" pitchFamily="34" charset="0"/>
              </a:rPr>
              <a:t>P1WST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19" name="TextBox 21"/>
          <p:cNvSpPr txBox="1">
            <a:spLocks noChangeArrowheads="1"/>
          </p:cNvSpPr>
          <p:nvPr/>
        </p:nvSpPr>
        <p:spPr bwMode="auto">
          <a:xfrm>
            <a:off x="7519988" y="4473575"/>
            <a:ext cx="1622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Center of  Pin</a:t>
            </a:r>
          </a:p>
          <a:p>
            <a:r>
              <a:rPr lang="en-US" altLang="ja-JP">
                <a:latin typeface="Calibri" pitchFamily="34" charset="0"/>
              </a:rPr>
              <a:t>P1WSB</a:t>
            </a:r>
            <a:endParaRPr lang="ja-JP" altLang="en-US">
              <a:latin typeface="Calibri" pitchFamily="34" charset="0"/>
            </a:endParaRPr>
          </a:p>
        </p:txBody>
      </p:sp>
      <p:pic>
        <p:nvPicPr>
          <p:cNvPr id="20" name="Picture 4" descr="C:\Users\Atsushi\Documents\VTX組立\Survey\P1Pin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75" y="1495040"/>
            <a:ext cx="1746250" cy="129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Arrow Connector 25"/>
          <p:cNvCxnSpPr/>
          <p:nvPr/>
        </p:nvCxnSpPr>
        <p:spPr>
          <a:xfrm flipV="1">
            <a:off x="827088" y="1739515"/>
            <a:ext cx="73025" cy="13827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5" descr="C:\Users\Atsushi\Documents\VTX組立\Survey\P1PinS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9988" y="5300663"/>
            <a:ext cx="1512887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 descr="C:\Users\Atsushi\Documents\VTX組立\Survey\P1Pin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19988" y="1373188"/>
            <a:ext cx="1470025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 descr="C:\Users\Atsushi\Documents\VTX組立\Survey\P1PinN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150" y="5532438"/>
            <a:ext cx="12446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直線矢印コネクタ 25"/>
          <p:cNvCxnSpPr/>
          <p:nvPr/>
        </p:nvCxnSpPr>
        <p:spPr>
          <a:xfrm rot="10800000" flipV="1">
            <a:off x="3671900" y="2672916"/>
            <a:ext cx="756084" cy="57606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319972" y="2384884"/>
            <a:ext cx="155010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Thermo</a:t>
            </a:r>
            <a:r>
              <a:rPr lang="en-US" altLang="ja-JP" dirty="0" smtClean="0"/>
              <a:t>couple</a:t>
            </a:r>
            <a:endParaRPr kumimoji="1" lang="ja-JP" altLang="en-US" dirty="0"/>
          </a:p>
        </p:txBody>
      </p:sp>
      <p:sp>
        <p:nvSpPr>
          <p:cNvPr id="30" name="スライド番号プレースホル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010400" y="6539805"/>
            <a:ext cx="2133600" cy="288925"/>
          </a:xfrm>
        </p:spPr>
        <p:txBody>
          <a:bodyPr/>
          <a:lstStyle/>
          <a:p>
            <a:fld id="{E619ECE1-2413-4609-B1C3-BB1C94252A57}" type="slidenum">
              <a:rPr lang="en-US" altLang="ja-JP">
                <a:latin typeface="Calibri" pitchFamily="34" charset="0"/>
                <a:cs typeface="Calibri" pitchFamily="34" charset="0"/>
              </a:rPr>
              <a:pPr/>
              <a:t>3</a:t>
            </a:fld>
            <a:endParaRPr lang="en-US" altLang="ja-JP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3794" name="Picture 12" descr="C:\Users\Yasuyuki Akiba\Desktop\Phenix_2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0095" y="-6350"/>
            <a:ext cx="5280025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2665020" y="1341438"/>
            <a:ext cx="528638" cy="21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ja-JP" altLang="ja-JP">
              <a:solidFill>
                <a:srgbClr val="FFFFFF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679308" y="7938"/>
            <a:ext cx="708025" cy="322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ja-JP" altLang="ja-JP">
              <a:solidFill>
                <a:srgbClr val="FFFFFF"/>
              </a:solidFill>
              <a:latin typeface="Calibri" pitchFamily="34" charset="0"/>
              <a:ea typeface="ＭＳ Ｐゴシック" charset="-128"/>
              <a:cs typeface="Calibri" pitchFamily="34" charset="0"/>
            </a:endParaRPr>
          </a:p>
        </p:txBody>
      </p:sp>
      <p:sp>
        <p:nvSpPr>
          <p:cNvPr id="33797" name="TextBox 50"/>
          <p:cNvSpPr txBox="1">
            <a:spLocks noChangeArrowheads="1"/>
          </p:cNvSpPr>
          <p:nvPr/>
        </p:nvSpPr>
        <p:spPr bwMode="auto">
          <a:xfrm>
            <a:off x="6671870" y="0"/>
            <a:ext cx="6527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ja-JP">
                <a:latin typeface="Calibri" pitchFamily="34" charset="0"/>
                <a:cs typeface="Calibri" pitchFamily="34" charset="0"/>
              </a:rPr>
              <a:t>2008</a:t>
            </a:r>
          </a:p>
        </p:txBody>
      </p:sp>
      <p:sp>
        <p:nvSpPr>
          <p:cNvPr id="33798" name="AutoShape 3"/>
          <p:cNvSpPr>
            <a:spLocks noChangeAspect="1" noChangeArrowheads="1"/>
          </p:cNvSpPr>
          <p:nvPr/>
        </p:nvSpPr>
        <p:spPr bwMode="auto">
          <a:xfrm>
            <a:off x="0" y="-26117"/>
            <a:ext cx="30110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GB" altLang="ja-JP" sz="28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2. Overview of VTX</a:t>
            </a:r>
            <a:endParaRPr lang="en-US" altLang="ja-JP" sz="2800" b="1" i="1" u="sng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4789095" y="2205038"/>
            <a:ext cx="288925" cy="215900"/>
          </a:xfrm>
          <a:prstGeom prst="rect">
            <a:avLst/>
          </a:prstGeom>
          <a:solidFill>
            <a:srgbClr val="B2B2B2"/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98028" y="1376365"/>
            <a:ext cx="5183194" cy="4079878"/>
            <a:chOff x="-393" y="867"/>
            <a:chExt cx="3265" cy="2570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-393" y="867"/>
              <a:ext cx="3265" cy="2570"/>
              <a:chOff x="-393" y="867"/>
              <a:chExt cx="3265" cy="2570"/>
            </a:xfrm>
          </p:grpSpPr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2767" y="3164"/>
                <a:ext cx="105" cy="162"/>
              </a:xfrm>
              <a:prstGeom prst="rect">
                <a:avLst/>
              </a:prstGeom>
              <a:solidFill>
                <a:srgbClr val="0000FF"/>
              </a:solidFill>
              <a:ln w="19050" algn="ctr">
                <a:solidFill>
                  <a:srgbClr val="FFC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kumimoji="0" lang="ja-JP" altLang="ja-JP">
                  <a:solidFill>
                    <a:srgbClr val="FFC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3803" name="Rectangle 11"/>
              <p:cNvSpPr>
                <a:spLocks noChangeArrowheads="1"/>
              </p:cNvSpPr>
              <p:nvPr/>
            </p:nvSpPr>
            <p:spPr bwMode="auto">
              <a:xfrm>
                <a:off x="-171" y="1440"/>
                <a:ext cx="1320" cy="1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altLang="ja-JP" sz="2000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R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AA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altLang="ja-JP" sz="2000" dirty="0" smtClean="0">
                    <a:latin typeface="Calibri" pitchFamily="34" charset="0"/>
                    <a:cs typeface="Calibri" pitchFamily="34" charset="0"/>
                  </a:rPr>
                  <a:t>and</a:t>
                </a:r>
                <a:r>
                  <a:rPr lang="en-US" altLang="ja-JP" sz="2000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 v</a:t>
                </a:r>
                <a:r>
                  <a:rPr lang="en-US" altLang="ja-JP" sz="2000" baseline="-25000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2 </a:t>
                </a:r>
                <a:r>
                  <a:rPr lang="en-US" altLang="ja-JP" sz="2000" dirty="0" smtClean="0">
                    <a:latin typeface="Calibri" pitchFamily="34" charset="0"/>
                    <a:cs typeface="Calibri" pitchFamily="34" charset="0"/>
                  </a:rPr>
                  <a:t>measurement with </a:t>
                </a:r>
                <a:r>
                  <a:rPr lang="en-US" altLang="ja-JP" sz="2000" dirty="0" smtClean="0">
                    <a:solidFill>
                      <a:srgbClr val="0000FF"/>
                    </a:solidFill>
                    <a:latin typeface="Calibri" pitchFamily="34" charset="0"/>
                    <a:cs typeface="Calibri" pitchFamily="34" charset="0"/>
                  </a:rPr>
                  <a:t>heavy flavor</a:t>
                </a:r>
                <a:endParaRPr lang="en-US" altLang="ja-JP" sz="2000" baseline="-25000" dirty="0" smtClean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endParaRPr lang="en-US" altLang="ja-JP" sz="20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r>
                  <a:rPr lang="en-US" altLang="ja-JP" sz="2000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Gluon </a:t>
                </a:r>
                <a:r>
                  <a:rPr lang="en-US" altLang="ja-JP" sz="2000" dirty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polarization</a:t>
                </a:r>
                <a:r>
                  <a:rPr lang="en-US" altLang="ja-JP" sz="2000" dirty="0">
                    <a:latin typeface="Calibri" pitchFamily="34" charset="0"/>
                    <a:cs typeface="Calibri" pitchFamily="34" charset="0"/>
                  </a:rPr>
                  <a:t> (</a:t>
                </a:r>
                <a:r>
                  <a:rPr lang="en-US" altLang="ja-JP" sz="2000" b="1" dirty="0">
                    <a:latin typeface="Symbol" pitchFamily="18" charset="2"/>
                    <a:cs typeface="Calibri" pitchFamily="34" charset="0"/>
                  </a:rPr>
                  <a:t>D</a:t>
                </a:r>
                <a:r>
                  <a:rPr lang="en-US" altLang="ja-JP" sz="2000" b="1" dirty="0">
                    <a:latin typeface="Calibri" pitchFamily="34" charset="0"/>
                    <a:cs typeface="Calibri" pitchFamily="34" charset="0"/>
                  </a:rPr>
                  <a:t>G/G</a:t>
                </a:r>
                <a:r>
                  <a:rPr lang="en-US" altLang="ja-JP" sz="2000" dirty="0">
                    <a:latin typeface="Calibri" pitchFamily="34" charset="0"/>
                    <a:cs typeface="Calibri" pitchFamily="34" charset="0"/>
                  </a:rPr>
                  <a:t>) measurement with </a:t>
                </a:r>
                <a:r>
                  <a:rPr lang="en-US" altLang="ja-JP" sz="2000" u="sng" dirty="0">
                    <a:solidFill>
                      <a:srgbClr val="0000FF"/>
                    </a:solidFill>
                    <a:latin typeface="Calibri" pitchFamily="34" charset="0"/>
                    <a:cs typeface="Calibri" pitchFamily="34" charset="0"/>
                  </a:rPr>
                  <a:t>heavy flavor</a:t>
                </a:r>
                <a:r>
                  <a:rPr lang="en-US" altLang="ja-JP" sz="2000" dirty="0">
                    <a:solidFill>
                      <a:srgbClr val="0000FF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altLang="ja-JP" sz="2000" dirty="0">
                    <a:latin typeface="Calibri" pitchFamily="34" charset="0"/>
                    <a:cs typeface="Calibri" pitchFamily="34" charset="0"/>
                  </a:rPr>
                  <a:t>and</a:t>
                </a:r>
                <a:r>
                  <a:rPr lang="en-US" altLang="ja-JP" sz="2000" dirty="0">
                    <a:solidFill>
                      <a:srgbClr val="0000FF"/>
                    </a:solidFill>
                    <a:latin typeface="Calibri" pitchFamily="34" charset="0"/>
                    <a:cs typeface="Calibri" pitchFamily="34" charset="0"/>
                  </a:rPr>
                  <a:t> </a:t>
                </a:r>
                <a:r>
                  <a:rPr lang="en-US" altLang="ja-JP" sz="2000" u="sng" dirty="0">
                    <a:solidFill>
                      <a:srgbClr val="0000FF"/>
                    </a:solidFill>
                    <a:latin typeface="Symbol" pitchFamily="18" charset="2"/>
                    <a:cs typeface="Calibri" pitchFamily="34" charset="0"/>
                  </a:rPr>
                  <a:t>g</a:t>
                </a:r>
                <a:r>
                  <a:rPr lang="en-US" altLang="ja-JP" sz="2000" u="sng" dirty="0">
                    <a:solidFill>
                      <a:srgbClr val="0000FF"/>
                    </a:solidFill>
                    <a:latin typeface="Calibri" pitchFamily="34" charset="0"/>
                    <a:cs typeface="Calibri" pitchFamily="34" charset="0"/>
                  </a:rPr>
                  <a:t>-jet correlation</a:t>
                </a:r>
                <a:r>
                  <a:rPr lang="en-US" altLang="ja-JP" sz="2000" dirty="0">
                    <a:latin typeface="Calibri" pitchFamily="34" charset="0"/>
                    <a:cs typeface="Calibri" pitchFamily="34" charset="0"/>
                  </a:rPr>
                  <a:t>.</a:t>
                </a:r>
              </a:p>
            </p:txBody>
          </p:sp>
          <p:sp>
            <p:nvSpPr>
              <p:cNvPr id="6" name="Oval 5"/>
              <p:cNvSpPr>
                <a:spLocks noChangeArrowheads="1"/>
              </p:cNvSpPr>
              <p:nvPr/>
            </p:nvSpPr>
            <p:spPr bwMode="auto">
              <a:xfrm>
                <a:off x="2742" y="1103"/>
                <a:ext cx="130" cy="130"/>
              </a:xfrm>
              <a:prstGeom prst="ellipse">
                <a:avLst/>
              </a:prstGeom>
              <a:solidFill>
                <a:srgbClr val="0000FF"/>
              </a:solidFill>
              <a:ln w="1905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 kumimoji="0" lang="ja-JP" altLang="ja-JP">
                  <a:solidFill>
                    <a:srgbClr val="FFC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3805" name="Text Box 13"/>
              <p:cNvSpPr txBox="1">
                <a:spLocks noChangeArrowheads="1"/>
              </p:cNvSpPr>
              <p:nvPr/>
            </p:nvSpPr>
            <p:spPr bwMode="auto">
              <a:xfrm>
                <a:off x="-393" y="867"/>
                <a:ext cx="1773" cy="523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2400" i="1" dirty="0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itchFamily="34" charset="0"/>
                    <a:cs typeface="Calibri" pitchFamily="34" charset="0"/>
                  </a:rPr>
                  <a:t>Silicon Vertex Tracker</a:t>
                </a:r>
              </a:p>
              <a:p>
                <a:pPr algn="ctr"/>
                <a:r>
                  <a:rPr lang="en-US" altLang="ja-JP" sz="2400" b="1" dirty="0">
                    <a:solidFill>
                      <a:srgbClr val="0000FF"/>
                    </a:solidFill>
                    <a:latin typeface="Calibri" pitchFamily="34" charset="0"/>
                    <a:cs typeface="Calibri" pitchFamily="34" charset="0"/>
                  </a:rPr>
                  <a:t>VTX   (</a:t>
                </a:r>
                <a:r>
                  <a:rPr lang="en-US" altLang="ja-JP" sz="2400" b="1" dirty="0" smtClean="0">
                    <a:solidFill>
                      <a:srgbClr val="0000FF"/>
                    </a:solidFill>
                    <a:latin typeface="Calibri" pitchFamily="34" charset="0"/>
                    <a:cs typeface="Calibri" pitchFamily="34" charset="0"/>
                  </a:rPr>
                  <a:t>2010)</a:t>
                </a:r>
                <a:endParaRPr lang="en-US" altLang="ja-JP" sz="2400" b="1" dirty="0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3806" name="Line 14"/>
              <p:cNvSpPr>
                <a:spLocks noChangeShapeType="1"/>
              </p:cNvSpPr>
              <p:nvPr/>
            </p:nvSpPr>
            <p:spPr bwMode="auto">
              <a:xfrm flipV="1">
                <a:off x="1143" y="1162"/>
                <a:ext cx="1601" cy="466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ja-JP" altLang="en-US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3807" name="Line 15"/>
              <p:cNvSpPr>
                <a:spLocks noChangeShapeType="1"/>
              </p:cNvSpPr>
              <p:nvPr/>
            </p:nvSpPr>
            <p:spPr bwMode="auto">
              <a:xfrm>
                <a:off x="1167" y="1628"/>
                <a:ext cx="1622" cy="153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ja-JP" altLang="en-US">
                  <a:latin typeface="Calibri" pitchFamily="34" charset="0"/>
                  <a:cs typeface="Calibri" pitchFamily="34" charset="0"/>
                </a:endParaRPr>
              </a:p>
            </p:txBody>
          </p:sp>
        </p:grpSp>
        <p:sp>
          <p:nvSpPr>
            <p:cNvPr id="33808" name="Rectangle 16"/>
            <p:cNvSpPr>
              <a:spLocks noChangeArrowheads="1"/>
            </p:cNvSpPr>
            <p:nvPr/>
          </p:nvSpPr>
          <p:spPr bwMode="auto">
            <a:xfrm>
              <a:off x="-166" y="1455"/>
              <a:ext cx="1321" cy="1952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Survey</a:t>
            </a:r>
            <a:endParaRPr kumimoji="1" lang="ja-JP" altLang="en-US" sz="2800" b="1" i="1" u="sng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552" y="512676"/>
            <a:ext cx="3856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3. Mate pixel and strip.</a:t>
            </a:r>
          </a:p>
          <a:p>
            <a:r>
              <a:rPr lang="en-US" altLang="ja-JP" sz="2000" dirty="0" smtClean="0"/>
              <a:t>    Shoot reference points on frame.</a:t>
            </a:r>
            <a:endParaRPr kumimoji="1" lang="ja-JP" altLang="en-US" sz="2000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1413" y="1773238"/>
            <a:ext cx="3503612" cy="4521200"/>
          </a:xfrm>
        </p:spPr>
      </p:pic>
      <p:pic>
        <p:nvPicPr>
          <p:cNvPr id="8" name="Picture 2" descr="C:\Users\Atsushi\Documents\VTX組立\Survey\ReferencePoi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628775"/>
            <a:ext cx="11080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6804025" y="2852738"/>
            <a:ext cx="2232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Each Reference point</a:t>
            </a:r>
            <a:endParaRPr lang="ja-JP" altLang="en-US">
              <a:latin typeface="Calibri" pitchFamily="34" charset="0"/>
            </a:endParaRPr>
          </a:p>
        </p:txBody>
      </p:sp>
      <p:cxnSp>
        <p:nvCxnSpPr>
          <p:cNvPr id="10" name="Straight Arrow Connector 7"/>
          <p:cNvCxnSpPr/>
          <p:nvPr/>
        </p:nvCxnSpPr>
        <p:spPr>
          <a:xfrm flipV="1">
            <a:off x="1116013" y="1916113"/>
            <a:ext cx="0" cy="28813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4213" y="1557338"/>
            <a:ext cx="7191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Top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84213" y="5013325"/>
            <a:ext cx="1223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Bottom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3276600" y="6453188"/>
            <a:ext cx="2232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Looking  from IP</a:t>
            </a:r>
            <a:endParaRPr lang="ja-JP" altLang="en-US">
              <a:latin typeface="Calibri" pitchFamily="34" charset="0"/>
            </a:endParaRPr>
          </a:p>
        </p:txBody>
      </p:sp>
      <p:cxnSp>
        <p:nvCxnSpPr>
          <p:cNvPr id="14" name="Straight Arrow Connector 15"/>
          <p:cNvCxnSpPr/>
          <p:nvPr/>
        </p:nvCxnSpPr>
        <p:spPr>
          <a:xfrm>
            <a:off x="2411413" y="1741488"/>
            <a:ext cx="936625" cy="7508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9"/>
          <p:cNvCxnSpPr/>
          <p:nvPr/>
        </p:nvCxnSpPr>
        <p:spPr>
          <a:xfrm flipH="1">
            <a:off x="5148263" y="1628775"/>
            <a:ext cx="647700" cy="863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21"/>
          <p:cNvCxnSpPr/>
          <p:nvPr/>
        </p:nvCxnSpPr>
        <p:spPr>
          <a:xfrm>
            <a:off x="2124075" y="2708275"/>
            <a:ext cx="1223963" cy="9366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23"/>
          <p:cNvCxnSpPr/>
          <p:nvPr/>
        </p:nvCxnSpPr>
        <p:spPr>
          <a:xfrm flipH="1">
            <a:off x="5148263" y="2492375"/>
            <a:ext cx="1152525" cy="11525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5"/>
          <p:cNvCxnSpPr/>
          <p:nvPr/>
        </p:nvCxnSpPr>
        <p:spPr>
          <a:xfrm flipV="1">
            <a:off x="2195513" y="4221163"/>
            <a:ext cx="1152525" cy="5032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7"/>
          <p:cNvCxnSpPr/>
          <p:nvPr/>
        </p:nvCxnSpPr>
        <p:spPr>
          <a:xfrm flipV="1">
            <a:off x="2195513" y="5383213"/>
            <a:ext cx="1152525" cy="4937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023"/>
          <p:cNvCxnSpPr/>
          <p:nvPr/>
        </p:nvCxnSpPr>
        <p:spPr>
          <a:xfrm flipH="1" flipV="1">
            <a:off x="5148263" y="4221163"/>
            <a:ext cx="1511300" cy="431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026"/>
          <p:cNvCxnSpPr/>
          <p:nvPr/>
        </p:nvCxnSpPr>
        <p:spPr>
          <a:xfrm flipH="1" flipV="1">
            <a:off x="5135563" y="5408613"/>
            <a:ext cx="1597025" cy="3968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1027"/>
          <p:cNvSpPr txBox="1">
            <a:spLocks noChangeArrowheads="1"/>
          </p:cNvSpPr>
          <p:nvPr/>
        </p:nvSpPr>
        <p:spPr bwMode="auto">
          <a:xfrm>
            <a:off x="1547813" y="5876925"/>
            <a:ext cx="1079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P1WR1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23" name="TextBox 36"/>
          <p:cNvSpPr txBox="1">
            <a:spLocks noChangeArrowheads="1"/>
          </p:cNvSpPr>
          <p:nvPr/>
        </p:nvSpPr>
        <p:spPr bwMode="auto">
          <a:xfrm>
            <a:off x="6480175" y="5843588"/>
            <a:ext cx="1079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P1WR2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24" name="TextBox 37"/>
          <p:cNvSpPr txBox="1">
            <a:spLocks noChangeArrowheads="1"/>
          </p:cNvSpPr>
          <p:nvPr/>
        </p:nvSpPr>
        <p:spPr bwMode="auto">
          <a:xfrm>
            <a:off x="6192838" y="4652963"/>
            <a:ext cx="1079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P1WR3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25" name="TextBox 38"/>
          <p:cNvSpPr txBox="1">
            <a:spLocks noChangeArrowheads="1"/>
          </p:cNvSpPr>
          <p:nvPr/>
        </p:nvSpPr>
        <p:spPr bwMode="auto">
          <a:xfrm>
            <a:off x="1597025" y="4724400"/>
            <a:ext cx="1081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P1WR4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26" name="TextBox 39"/>
          <p:cNvSpPr txBox="1">
            <a:spLocks noChangeArrowheads="1"/>
          </p:cNvSpPr>
          <p:nvPr/>
        </p:nvSpPr>
        <p:spPr bwMode="auto">
          <a:xfrm>
            <a:off x="1403350" y="2339975"/>
            <a:ext cx="10810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P1WR5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27" name="TextBox 40"/>
          <p:cNvSpPr txBox="1">
            <a:spLocks noChangeArrowheads="1"/>
          </p:cNvSpPr>
          <p:nvPr/>
        </p:nvSpPr>
        <p:spPr bwMode="auto">
          <a:xfrm>
            <a:off x="5759450" y="2143125"/>
            <a:ext cx="10810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P1WR6</a:t>
            </a:r>
          </a:p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28" name="TextBox 41"/>
          <p:cNvSpPr txBox="1">
            <a:spLocks noChangeArrowheads="1"/>
          </p:cNvSpPr>
          <p:nvPr/>
        </p:nvSpPr>
        <p:spPr bwMode="auto">
          <a:xfrm>
            <a:off x="5364163" y="1258888"/>
            <a:ext cx="1079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P1WR7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29" name="TextBox 43"/>
          <p:cNvSpPr txBox="1">
            <a:spLocks noChangeArrowheads="1"/>
          </p:cNvSpPr>
          <p:nvPr/>
        </p:nvSpPr>
        <p:spPr bwMode="auto">
          <a:xfrm>
            <a:off x="1700213" y="1371600"/>
            <a:ext cx="1079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Calibri" pitchFamily="34" charset="0"/>
              </a:rPr>
              <a:t>P1WR8</a:t>
            </a:r>
            <a:endParaRPr lang="ja-JP" altLang="en-US">
              <a:latin typeface="Calibri" pitchFamily="34" charset="0"/>
            </a:endParaRPr>
          </a:p>
        </p:txBody>
      </p:sp>
      <p:sp>
        <p:nvSpPr>
          <p:cNvPr id="30" name="スライド番号プレースホルダ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stBack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35623" y="1224682"/>
            <a:ext cx="3662362" cy="5300662"/>
          </a:xfr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11660" y="5472832"/>
            <a:ext cx="10810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EB1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624998" y="5760169"/>
            <a:ext cx="1081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EB2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551973" y="1296119"/>
            <a:ext cx="1081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EB3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656123" y="1367557"/>
            <a:ext cx="10810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EB3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2159360" y="5688732"/>
            <a:ext cx="1512888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 flipV="1">
            <a:off x="5472473" y="5760169"/>
            <a:ext cx="1223962" cy="2159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5328010" y="1512019"/>
            <a:ext cx="1296988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V="1">
            <a:off x="2232385" y="1512019"/>
            <a:ext cx="2016125" cy="7143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0" y="0"/>
            <a:ext cx="11801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Survey</a:t>
            </a:r>
            <a:endParaRPr kumimoji="1" lang="ja-JP" altLang="en-US" sz="2800" b="1" i="1" u="sng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39552" y="512676"/>
            <a:ext cx="5473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/>
              <a:t>4. Shoot reference marks on barrel support frame. </a:t>
            </a:r>
            <a:endParaRPr kumimoji="1" lang="ja-JP" altLang="en-US" sz="2000" dirty="0"/>
          </a:p>
        </p:txBody>
      </p: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右矢印 2"/>
          <p:cNvSpPr/>
          <p:nvPr/>
        </p:nvSpPr>
        <p:spPr>
          <a:xfrm>
            <a:off x="6129611" y="3083355"/>
            <a:ext cx="3012584" cy="633677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December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3074205" y="3248980"/>
            <a:ext cx="3012584" cy="315035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November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0" y="3248980"/>
            <a:ext cx="3012584" cy="315035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October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2008" y="622427"/>
            <a:ext cx="29518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1600" dirty="0" smtClean="0"/>
              <a:t> All 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pixel</a:t>
            </a:r>
            <a:r>
              <a:rPr kumimoji="1" lang="en-US" altLang="ja-JP" sz="1600" dirty="0" smtClean="0"/>
              <a:t> ladders were sent to BNL and </a:t>
            </a:r>
            <a:r>
              <a:rPr kumimoji="1" lang="en-US" altLang="ja-JP" sz="1600" dirty="0" smtClean="0">
                <a:solidFill>
                  <a:srgbClr val="006600"/>
                </a:solidFill>
              </a:rPr>
              <a:t>QA test </a:t>
            </a:r>
            <a:r>
              <a:rPr kumimoji="1" lang="en-US" altLang="ja-JP" sz="1600" dirty="0" smtClean="0"/>
              <a:t>of all pixel ladders had been done.</a:t>
            </a:r>
          </a:p>
          <a:p>
            <a:pPr>
              <a:buFont typeface="Arial" pitchFamily="34" charset="0"/>
              <a:buChar char="•"/>
            </a:pPr>
            <a:r>
              <a:rPr kumimoji="1" lang="en-US" altLang="ja-JP" sz="1600" dirty="0" smtClean="0"/>
              <a:t> Assembly of pixel (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layer 0 and 1</a:t>
            </a:r>
            <a:r>
              <a:rPr kumimoji="1" lang="en-US" altLang="ja-JP" sz="1600" dirty="0" smtClean="0"/>
              <a:t>) and strip (</a:t>
            </a:r>
            <a:r>
              <a:rPr kumimoji="1" lang="en-US" altLang="ja-JP" sz="1600" dirty="0" smtClean="0">
                <a:solidFill>
                  <a:srgbClr val="0000FF"/>
                </a:solidFill>
              </a:rPr>
              <a:t>layer 2 and 3</a:t>
            </a:r>
            <a:r>
              <a:rPr kumimoji="1" lang="en-US" altLang="ja-JP" sz="1600" dirty="0" smtClean="0"/>
              <a:t>) detector (Slide 4).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600" dirty="0" smtClean="0"/>
              <a:t> </a:t>
            </a:r>
            <a:r>
              <a:rPr lang="en-US" altLang="ja-JP" sz="1600" dirty="0" smtClean="0">
                <a:solidFill>
                  <a:srgbClr val="006600"/>
                </a:solidFill>
              </a:rPr>
              <a:t>QA test </a:t>
            </a:r>
            <a:r>
              <a:rPr lang="en-US" altLang="ja-JP" sz="1600" dirty="0" smtClean="0"/>
              <a:t>of each layer.</a:t>
            </a:r>
          </a:p>
          <a:p>
            <a:pPr lvl="1">
              <a:buFont typeface="Arial" pitchFamily="34" charset="0"/>
              <a:buChar char="•"/>
            </a:pPr>
            <a:endParaRPr lang="en-US" altLang="ja-JP" sz="16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1600" dirty="0" smtClean="0"/>
              <a:t> Survey of each layer (Slide 5-8).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23828" y="3681028"/>
            <a:ext cx="30603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1600" dirty="0" smtClean="0"/>
              <a:t> Mate 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layer 0 and 1</a:t>
            </a:r>
            <a:r>
              <a:rPr kumimoji="1" lang="en-US" altLang="ja-JP" sz="1600" dirty="0" smtClean="0"/>
              <a:t>, </a:t>
            </a:r>
            <a:r>
              <a:rPr kumimoji="1" lang="en-US" altLang="ja-JP" sz="1600" dirty="0" smtClean="0">
                <a:solidFill>
                  <a:srgbClr val="0000FF"/>
                </a:solidFill>
              </a:rPr>
              <a:t>layer 2 and 3</a:t>
            </a:r>
            <a:r>
              <a:rPr kumimoji="1" lang="en-US" altLang="ja-JP" sz="1600" dirty="0" smtClean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600" dirty="0" smtClean="0"/>
              <a:t> </a:t>
            </a:r>
            <a:r>
              <a:rPr lang="en-US" altLang="ja-JP" sz="1600" dirty="0" smtClean="0">
                <a:solidFill>
                  <a:srgbClr val="006600"/>
                </a:solidFill>
              </a:rPr>
              <a:t>QA test </a:t>
            </a:r>
            <a:r>
              <a:rPr lang="en-US" altLang="ja-JP" sz="1600" dirty="0" smtClean="0"/>
              <a:t>of pixel and strip detector.</a:t>
            </a:r>
          </a:p>
          <a:p>
            <a:pPr>
              <a:buFont typeface="Arial" pitchFamily="34" charset="0"/>
              <a:buChar char="•"/>
            </a:pPr>
            <a:endParaRPr lang="en-US" altLang="ja-JP" sz="1600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sz="1600" dirty="0" smtClean="0"/>
              <a:t> Mate pixel and strip detector.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600" dirty="0" smtClean="0"/>
              <a:t> </a:t>
            </a:r>
            <a:r>
              <a:rPr lang="en-US" altLang="ja-JP" sz="1600" dirty="0" smtClean="0">
                <a:solidFill>
                  <a:srgbClr val="006600"/>
                </a:solidFill>
              </a:rPr>
              <a:t>QA test </a:t>
            </a:r>
            <a:r>
              <a:rPr lang="en-US" altLang="ja-JP" sz="1600" dirty="0" smtClean="0"/>
              <a:t>of each </a:t>
            </a:r>
            <a:r>
              <a:rPr lang="en-US" altLang="ja-JP" sz="1600" dirty="0" smtClean="0">
                <a:solidFill>
                  <a:srgbClr val="7030A0"/>
                </a:solidFill>
              </a:rPr>
              <a:t>half barrel</a:t>
            </a:r>
            <a:r>
              <a:rPr lang="en-US" altLang="ja-JP" sz="1600" dirty="0" smtClean="0"/>
              <a:t>.</a:t>
            </a:r>
            <a:endParaRPr kumimoji="1" lang="en-US" altLang="ja-JP" sz="1600" dirty="0" smtClean="0"/>
          </a:p>
          <a:p>
            <a:pPr>
              <a:buFont typeface="Arial" pitchFamily="34" charset="0"/>
              <a:buChar char="•"/>
            </a:pPr>
            <a:endParaRPr kumimoji="1" lang="en-US" altLang="ja-JP" sz="1600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sz="1600" dirty="0" smtClean="0"/>
              <a:t> Survey of </a:t>
            </a:r>
            <a:r>
              <a:rPr kumimoji="1" lang="en-US" altLang="ja-JP" sz="1600" dirty="0" smtClean="0">
                <a:solidFill>
                  <a:srgbClr val="7030A0"/>
                </a:solidFill>
              </a:rPr>
              <a:t>half barrel </a:t>
            </a:r>
            <a:r>
              <a:rPr kumimoji="1" lang="en-US" altLang="ja-JP" sz="1600" dirty="0" smtClean="0"/>
              <a:t>(West and East)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600" dirty="0" smtClean="0"/>
              <a:t> </a:t>
            </a:r>
            <a:r>
              <a:rPr lang="en-US" altLang="ja-JP" sz="1600" dirty="0" smtClean="0">
                <a:solidFill>
                  <a:srgbClr val="006600"/>
                </a:solidFill>
              </a:rPr>
              <a:t>QA test </a:t>
            </a:r>
            <a:r>
              <a:rPr lang="en-US" altLang="ja-JP" sz="1600" dirty="0" smtClean="0"/>
              <a:t>again.</a:t>
            </a:r>
          </a:p>
          <a:p>
            <a:pPr>
              <a:buFont typeface="Arial" pitchFamily="34" charset="0"/>
              <a:buChar char="•"/>
            </a:pPr>
            <a:endParaRPr kumimoji="1" lang="en-US" altLang="ja-JP" sz="1600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sz="1600" dirty="0" smtClean="0"/>
              <a:t> Move to IR</a:t>
            </a:r>
            <a:endParaRPr kumimoji="1"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83660" y="442407"/>
            <a:ext cx="30603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1600" dirty="0" smtClean="0"/>
              <a:t> Install into IP.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600" dirty="0" smtClean="0"/>
              <a:t> Optical, LV and HV cable connection.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600" dirty="0" smtClean="0"/>
              <a:t> Final </a:t>
            </a:r>
            <a:r>
              <a:rPr lang="en-US" altLang="ja-JP" sz="1600" dirty="0" smtClean="0">
                <a:solidFill>
                  <a:srgbClr val="006600"/>
                </a:solidFill>
              </a:rPr>
              <a:t>QA test </a:t>
            </a:r>
            <a:r>
              <a:rPr lang="en-US" altLang="ja-JP" sz="1600" dirty="0" smtClean="0"/>
              <a:t>of </a:t>
            </a:r>
            <a:r>
              <a:rPr lang="en-US" altLang="ja-JP" sz="1600" dirty="0" smtClean="0">
                <a:solidFill>
                  <a:srgbClr val="7030A0"/>
                </a:solidFill>
              </a:rPr>
              <a:t>West</a:t>
            </a:r>
            <a:r>
              <a:rPr lang="en-US" altLang="ja-JP" sz="1600" dirty="0" smtClean="0"/>
              <a:t> and </a:t>
            </a:r>
            <a:r>
              <a:rPr lang="en-US" altLang="ja-JP" sz="1600" dirty="0" smtClean="0">
                <a:solidFill>
                  <a:srgbClr val="7030A0"/>
                </a:solidFill>
              </a:rPr>
              <a:t>East </a:t>
            </a:r>
            <a:r>
              <a:rPr lang="en-US" altLang="ja-JP" sz="1600" dirty="0" smtClean="0"/>
              <a:t>detector.</a:t>
            </a:r>
          </a:p>
          <a:p>
            <a:pPr>
              <a:buFont typeface="Arial" pitchFamily="34" charset="0"/>
              <a:buChar char="•"/>
            </a:pPr>
            <a:endParaRPr lang="en-US" altLang="ja-JP" sz="1600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sz="1600" dirty="0" smtClean="0"/>
              <a:t> Chiller and interlock system preparation.</a:t>
            </a:r>
          </a:p>
          <a:p>
            <a:pPr>
              <a:buFont typeface="Arial" pitchFamily="34" charset="0"/>
              <a:buChar char="•"/>
            </a:pPr>
            <a:endParaRPr lang="en-US" altLang="ja-JP" sz="16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1600" dirty="0" smtClean="0"/>
              <a:t> Survey of West and East detector.</a:t>
            </a:r>
            <a:endParaRPr lang="ja-JP" altLang="en-US" sz="1600" dirty="0" smtClean="0"/>
          </a:p>
        </p:txBody>
      </p:sp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88411"/>
            <a:ext cx="3023828" cy="301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8302"/>
          <a:stretch>
            <a:fillRect/>
          </a:stretch>
        </p:blipFill>
        <p:spPr bwMode="auto">
          <a:xfrm>
            <a:off x="5909460" y="3933056"/>
            <a:ext cx="3234540" cy="264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14583" r="3509"/>
          <a:stretch>
            <a:fillRect/>
          </a:stretch>
        </p:blipFill>
        <p:spPr bwMode="auto">
          <a:xfrm>
            <a:off x="2965085" y="281903"/>
            <a:ext cx="3083079" cy="282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テキスト ボックス 22"/>
          <p:cNvSpPr txBox="1"/>
          <p:nvPr/>
        </p:nvSpPr>
        <p:spPr>
          <a:xfrm>
            <a:off x="0" y="0"/>
            <a:ext cx="1664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Milestone</a:t>
            </a:r>
            <a:endParaRPr kumimoji="1" lang="ja-JP" altLang="en-US" sz="2800" b="1" i="1" u="sng" dirty="0"/>
          </a:p>
        </p:txBody>
      </p:sp>
      <p:sp>
        <p:nvSpPr>
          <p:cNvPr id="14" name="スライド番号プレースホル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6262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Final QA Results of Pixel Detector (WEST)</a:t>
            </a:r>
            <a:endParaRPr kumimoji="1" lang="ja-JP" altLang="en-US" sz="2800" b="1" i="1" u="sng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1520" y="4797152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800" dirty="0" smtClean="0"/>
              <a:t> Couldn’t read test pulse from half chip additionally.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800" dirty="0" smtClean="0"/>
              <a:t> Dead area of WEST pixel detector is 0.6%.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800" dirty="0" smtClean="0"/>
              <a:t> Dead area of WEST strip detector is 0.3%.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619" y="1304764"/>
            <a:ext cx="9153127" cy="29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7"/>
          <p:cNvSpPr txBox="1"/>
          <p:nvPr/>
        </p:nvSpPr>
        <p:spPr>
          <a:xfrm>
            <a:off x="1979712" y="863424"/>
            <a:ext cx="2959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PULSE TEST at CHEMISTRY</a:t>
            </a:r>
            <a:endParaRPr kumimoji="1" lang="ja-JP" altLang="en-US" sz="2000" b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32375" y="872716"/>
            <a:ext cx="1937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PULSE TEST at IR</a:t>
            </a:r>
            <a:endParaRPr kumimoji="1" lang="ja-JP" altLang="en-US" sz="2000" b="1" dirty="0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>
            <a:off x="791580" y="4329100"/>
            <a:ext cx="763284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6154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Final QA Results of Pixel Detector (EAST)</a:t>
            </a:r>
            <a:endParaRPr kumimoji="1" lang="ja-JP" altLang="en-US" sz="2800" b="1" i="1" u="sng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1520" y="4509120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 Couldn’t read test pulse from 5 chips additionally.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 Dead area of EAST pixel detector is 4.7%.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 Dead area of EAST strip detector is 0.5%.</a:t>
            </a:r>
          </a:p>
          <a:p>
            <a:pPr>
              <a:buFont typeface="Arial" pitchFamily="34" charset="0"/>
              <a:buChar char="•"/>
            </a:pPr>
            <a:endParaRPr lang="en-US" altLang="ja-JP" sz="24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 As for 4 chips out of them, it seems the cause is electrical connection between extender and readout bus.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79712" y="863424"/>
            <a:ext cx="2959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PULSE TEST at CHEMISTRY</a:t>
            </a:r>
            <a:endParaRPr kumimoji="1" lang="ja-JP" altLang="en-US" sz="2000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332375" y="872716"/>
            <a:ext cx="1937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PULSE TEST at IR</a:t>
            </a:r>
            <a:endParaRPr kumimoji="1" lang="ja-JP" altLang="en-US" sz="2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00668"/>
            <a:ext cx="9144000" cy="295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791580" y="4329100"/>
            <a:ext cx="7632848" cy="158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2140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Chiller Status</a:t>
            </a:r>
            <a:endParaRPr kumimoji="1" lang="ja-JP" altLang="en-US" sz="2800" b="1" i="1" u="sng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524" y="3701988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89648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40668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4608004" y="203153"/>
            <a:ext cx="4284476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/>
              <a:t> Operate at 0 degree.</a:t>
            </a:r>
          </a:p>
          <a:p>
            <a:pPr>
              <a:buFont typeface="Arial" pitchFamily="34" charset="0"/>
              <a:buChar char="•"/>
            </a:pPr>
            <a:endParaRPr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Flow test of three chillers were done.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dirty="0" smtClean="0"/>
              <a:t> Flow during 1 day at 0 degree without VTX.</a:t>
            </a:r>
          </a:p>
          <a:p>
            <a:pPr>
              <a:buFont typeface="Arial" pitchFamily="34" charset="0"/>
              <a:buChar char="•"/>
            </a:pPr>
            <a:endParaRPr kumimoji="1"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There is minor issue but they are almost ready.</a:t>
            </a:r>
          </a:p>
          <a:p>
            <a:pPr>
              <a:buFont typeface="Arial" pitchFamily="34" charset="0"/>
              <a:buChar char="•"/>
            </a:pPr>
            <a:endParaRPr kumimoji="1"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Cooling tube will be connected to detector soon.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60032" y="3717032"/>
            <a:ext cx="74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Barrel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27584" y="3717032"/>
            <a:ext cx="745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>
                <a:solidFill>
                  <a:schemeClr val="bg1"/>
                </a:solidFill>
              </a:rPr>
              <a:t>Barrel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7544" y="119675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Chiller 1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889701" y="119675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Chiller 2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347864" y="116074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Chiller 3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7" name="スライド番号プレースホルダ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0" y="0"/>
            <a:ext cx="3638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Interlock </a:t>
            </a:r>
            <a:r>
              <a:rPr lang="en-US" altLang="ja-JP" sz="2800" b="1" i="1" u="sng" dirty="0" smtClean="0"/>
              <a:t>System </a:t>
            </a:r>
            <a:r>
              <a:rPr kumimoji="1" lang="en-US" altLang="ja-JP" sz="2800" b="1" i="1" u="sng" dirty="0" smtClean="0"/>
              <a:t>Status</a:t>
            </a:r>
            <a:endParaRPr kumimoji="1" lang="ja-JP" altLang="en-US" sz="2800" b="1" i="1" u="sng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8012" y="645656"/>
            <a:ext cx="89284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/>
              <a:t> Readout and control test are being performed with real thermocouple sensor.</a:t>
            </a:r>
          </a:p>
          <a:p>
            <a:pPr>
              <a:buFont typeface="Arial" pitchFamily="34" charset="0"/>
              <a:buChar char="•"/>
            </a:pPr>
            <a:endParaRPr lang="en-US" altLang="ja-JP" sz="2000" dirty="0" smtClean="0"/>
          </a:p>
          <a:p>
            <a:pPr lvl="1">
              <a:buFont typeface="Arial" pitchFamily="34" charset="0"/>
              <a:buChar char="•"/>
            </a:pPr>
            <a:r>
              <a:rPr kumimoji="1" lang="en-US" altLang="ja-JP" sz="2000" dirty="0" smtClean="0"/>
              <a:t> Current temperature could be monitored.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dirty="0" smtClean="0"/>
              <a:t> Threshold value could be set correctly.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dirty="0" smtClean="0"/>
              <a:t> Interlock system worked correctly with OPS.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63600" y="3077356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Maki\Documents\RIKEN\Meeting\2010\radlab\20101217\vtx_moni.PNG"/>
          <p:cNvPicPr>
            <a:picLocks noChangeAspect="1" noChangeArrowheads="1"/>
          </p:cNvPicPr>
          <p:nvPr/>
        </p:nvPicPr>
        <p:blipFill>
          <a:blip r:embed="rId3" cstate="print"/>
          <a:srcRect l="16032" t="10599" r="49613" b="57535"/>
          <a:stretch>
            <a:fillRect/>
          </a:stretch>
        </p:blipFill>
        <p:spPr bwMode="auto">
          <a:xfrm>
            <a:off x="4572000" y="2916324"/>
            <a:ext cx="4211960" cy="3369568"/>
          </a:xfrm>
          <a:prstGeom prst="rect">
            <a:avLst/>
          </a:prstGeom>
          <a:noFill/>
        </p:spPr>
      </p:pic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215516" y="656692"/>
            <a:ext cx="86769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400" dirty="0" smtClean="0"/>
              <a:t> Readout test through DCM II was successfully done.</a:t>
            </a:r>
          </a:p>
          <a:p>
            <a:pPr>
              <a:buFont typeface="Arial" pitchFamily="34" charset="0"/>
              <a:buChar char="•"/>
            </a:pPr>
            <a:endParaRPr lang="en-US" altLang="ja-JP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altLang="ja-JP" sz="2400" dirty="0" smtClean="0"/>
              <a:t> Read PRDF file (no hit data) through DCM II.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400" dirty="0" smtClean="0"/>
              <a:t> Just using SPIRO board.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400" dirty="0" smtClean="0"/>
              <a:t> Check event number, SPIRO ID, FEM ID, …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400" dirty="0" smtClean="0"/>
              <a:t> All DCM II were delivered.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0"/>
            <a:ext cx="3192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DCM II </a:t>
            </a:r>
            <a:r>
              <a:rPr lang="en-US" altLang="ja-JP" sz="2800" b="1" i="1" u="sng" dirty="0" smtClean="0"/>
              <a:t>Readout </a:t>
            </a:r>
            <a:r>
              <a:rPr kumimoji="1" lang="en-US" altLang="ja-JP" sz="2800" b="1" i="1" u="sng" dirty="0" smtClean="0"/>
              <a:t>Test</a:t>
            </a:r>
            <a:endParaRPr kumimoji="1" lang="ja-JP" altLang="en-US" sz="2800" b="1" i="1" u="sng" dirty="0"/>
          </a:p>
        </p:txBody>
      </p:sp>
      <p:sp>
        <p:nvSpPr>
          <p:cNvPr id="6" name="正方形/長方形 5"/>
          <p:cNvSpPr/>
          <p:nvPr/>
        </p:nvSpPr>
        <p:spPr>
          <a:xfrm>
            <a:off x="1295636" y="5049180"/>
            <a:ext cx="1080120" cy="936104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/>
              <a:t>SPIRO</a:t>
            </a:r>
            <a:endParaRPr kumimoji="1" lang="ja-JP" altLang="en-US" sz="2400" b="1" dirty="0"/>
          </a:p>
        </p:txBody>
      </p:sp>
      <p:sp>
        <p:nvSpPr>
          <p:cNvPr id="7" name="正方形/長方形 6"/>
          <p:cNvSpPr/>
          <p:nvPr/>
        </p:nvSpPr>
        <p:spPr>
          <a:xfrm>
            <a:off x="6156176" y="5013176"/>
            <a:ext cx="1008112" cy="100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/>
              <a:t>DCM2</a:t>
            </a:r>
            <a:endParaRPr kumimoji="1" lang="ja-JP" altLang="en-US" sz="2400" b="1" dirty="0"/>
          </a:p>
        </p:txBody>
      </p:sp>
      <p:sp>
        <p:nvSpPr>
          <p:cNvPr id="9" name="正方形/長方形 8"/>
          <p:cNvSpPr/>
          <p:nvPr/>
        </p:nvSpPr>
        <p:spPr>
          <a:xfrm>
            <a:off x="3059832" y="5013176"/>
            <a:ext cx="1008112" cy="100811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/>
              <a:t>FEM</a:t>
            </a:r>
            <a:endParaRPr kumimoji="1" lang="ja-JP" altLang="en-US" sz="2400" b="1" dirty="0"/>
          </a:p>
        </p:txBody>
      </p:sp>
      <p:sp>
        <p:nvSpPr>
          <p:cNvPr id="10" name="正方形/長方形 9"/>
          <p:cNvSpPr/>
          <p:nvPr/>
        </p:nvSpPr>
        <p:spPr>
          <a:xfrm>
            <a:off x="4752020" y="3140968"/>
            <a:ext cx="1008112" cy="100811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400" b="1" dirty="0" smtClean="0"/>
              <a:t>GTM</a:t>
            </a:r>
            <a:endParaRPr kumimoji="1" lang="ja-JP" altLang="en-US" sz="2400" b="1" dirty="0"/>
          </a:p>
        </p:txBody>
      </p:sp>
      <p:cxnSp>
        <p:nvCxnSpPr>
          <p:cNvPr id="13" name="直線矢印コネクタ 12"/>
          <p:cNvCxnSpPr>
            <a:stCxn id="7" idx="0"/>
            <a:endCxn id="10" idx="3"/>
          </p:cNvCxnSpPr>
          <p:nvPr/>
        </p:nvCxnSpPr>
        <p:spPr>
          <a:xfrm rot="16200000" flipV="1">
            <a:off x="5526106" y="3879050"/>
            <a:ext cx="1368152" cy="90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6192180" y="4077072"/>
            <a:ext cx="767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Busy</a:t>
            </a:r>
            <a:endParaRPr kumimoji="1" lang="ja-JP" altLang="en-US" sz="2400" dirty="0"/>
          </a:p>
        </p:txBody>
      </p:sp>
      <p:cxnSp>
        <p:nvCxnSpPr>
          <p:cNvPr id="16" name="直線矢印コネクタ 15"/>
          <p:cNvCxnSpPr>
            <a:stCxn id="10" idx="1"/>
            <a:endCxn id="9" idx="0"/>
          </p:cNvCxnSpPr>
          <p:nvPr/>
        </p:nvCxnSpPr>
        <p:spPr>
          <a:xfrm rot="10800000" flipV="1">
            <a:off x="3563888" y="3645024"/>
            <a:ext cx="1188132" cy="13681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3491880" y="3825044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clock</a:t>
            </a:r>
            <a:endParaRPr kumimoji="1" lang="ja-JP" altLang="en-US" sz="2400" dirty="0"/>
          </a:p>
        </p:txBody>
      </p:sp>
      <p:cxnSp>
        <p:nvCxnSpPr>
          <p:cNvPr id="20" name="直線矢印コネクタ 19"/>
          <p:cNvCxnSpPr>
            <a:stCxn id="9" idx="3"/>
            <a:endCxn id="7" idx="1"/>
          </p:cNvCxnSpPr>
          <p:nvPr/>
        </p:nvCxnSpPr>
        <p:spPr>
          <a:xfrm>
            <a:off x="4067944" y="5517232"/>
            <a:ext cx="208823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2375756" y="5517232"/>
            <a:ext cx="684076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スライド番号プレースホルダ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5019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Preparation Status (SOFTWARE)</a:t>
            </a:r>
            <a:endParaRPr kumimoji="1" lang="ja-JP" altLang="en-US" sz="2800" b="1" i="1" u="sng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5536" y="620688"/>
            <a:ext cx="83529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/>
              <a:t> LV, HV control GUI (Done).</a:t>
            </a:r>
          </a:p>
          <a:p>
            <a:pPr>
              <a:buFont typeface="Arial" pitchFamily="34" charset="0"/>
              <a:buChar char="•"/>
            </a:pPr>
            <a:endParaRPr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/>
              <a:t> VTX detector monitor (Nearly completed).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dirty="0" smtClean="0"/>
              <a:t> Temperature of detector (for interlock), coolant flow, pressure difference of coolant, N2 flow, humidity</a:t>
            </a:r>
          </a:p>
          <a:p>
            <a:pPr lvl="1">
              <a:buFont typeface="Arial" pitchFamily="34" charset="0"/>
              <a:buChar char="•"/>
            </a:pPr>
            <a:endParaRPr kumimoji="1"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/>
              <a:t> DAQ (under construction)</a:t>
            </a:r>
          </a:p>
          <a:p>
            <a:pPr>
              <a:buFont typeface="Arial" pitchFamily="34" charset="0"/>
              <a:buChar char="•"/>
            </a:pPr>
            <a:endParaRPr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Alignment tools (under construction)</a:t>
            </a:r>
            <a:endParaRPr kumimoji="1" lang="en-US" altLang="ja-JP" sz="2000" dirty="0" smtClean="0"/>
          </a:p>
          <a:p>
            <a:pPr>
              <a:buFont typeface="Arial" pitchFamily="34" charset="0"/>
              <a:buChar char="•"/>
            </a:pPr>
            <a:endParaRPr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/>
              <a:t> Event display (Done).</a:t>
            </a:r>
          </a:p>
          <a:p>
            <a:pPr>
              <a:buFont typeface="Arial" pitchFamily="34" charset="0"/>
              <a:buChar char="•"/>
            </a:pPr>
            <a:endParaRPr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/>
              <a:t> Online monitor (partial)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dirty="0" smtClean="0"/>
              <a:t> 2D hit map, dead and hot channel monitor.</a:t>
            </a:r>
          </a:p>
          <a:p>
            <a:pPr lvl="1">
              <a:buFont typeface="Arial" pitchFamily="34" charset="0"/>
              <a:buChar char="•"/>
            </a:pPr>
            <a:r>
              <a:rPr kumimoji="1" lang="en-US" altLang="ja-JP" sz="2000" dirty="0" smtClean="0"/>
              <a:t> Cluster size monitor.</a:t>
            </a:r>
          </a:p>
          <a:p>
            <a:pPr>
              <a:buFont typeface="Arial" pitchFamily="34" charset="0"/>
              <a:buChar char="•"/>
            </a:pPr>
            <a:endParaRPr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/>
              <a:t> Offline monitor (</a:t>
            </a:r>
            <a:r>
              <a:rPr lang="en-US" altLang="ja-JP" sz="2000" dirty="0" smtClean="0"/>
              <a:t>under construction</a:t>
            </a:r>
            <a:r>
              <a:rPr kumimoji="1" lang="en-US" altLang="ja-JP" sz="2000" dirty="0" smtClean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dirty="0" smtClean="0"/>
              <a:t> Track efficiency.</a:t>
            </a:r>
          </a:p>
          <a:p>
            <a:pPr lvl="1">
              <a:buFont typeface="Arial" pitchFamily="34" charset="0"/>
              <a:buChar char="•"/>
            </a:pPr>
            <a:r>
              <a:rPr kumimoji="1" lang="en-US" altLang="ja-JP" sz="2000" dirty="0" smtClean="0"/>
              <a:t> </a:t>
            </a:r>
            <a:r>
              <a:rPr lang="en-US" altLang="ja-JP" sz="2000" dirty="0" smtClean="0"/>
              <a:t>Residual.</a:t>
            </a:r>
          </a:p>
          <a:p>
            <a:pPr lvl="1">
              <a:buFont typeface="Arial" pitchFamily="34" charset="0"/>
              <a:buChar char="•"/>
            </a:pPr>
            <a:r>
              <a:rPr kumimoji="1" lang="en-US" altLang="ja-JP" sz="2000" dirty="0" smtClean="0"/>
              <a:t> …</a:t>
            </a: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0" y="0"/>
            <a:ext cx="2435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HV Control GUI</a:t>
            </a:r>
            <a:endParaRPr kumimoji="1" lang="ja-JP" altLang="en-US" sz="2800" b="1" i="1" u="sng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08012" y="512676"/>
            <a:ext cx="8928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HV rack was installed in IR.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Test of HV system had been done.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dirty="0" smtClean="0"/>
              <a:t> Controlled voltage output and monitored.</a:t>
            </a:r>
          </a:p>
        </p:txBody>
      </p:sp>
      <p:pic>
        <p:nvPicPr>
          <p:cNvPr id="7" name="Picture 5" descr="pixelvtxgui_watch.jpg"/>
          <p:cNvPicPr>
            <a:picLocks noChangeAspect="1"/>
          </p:cNvPicPr>
          <p:nvPr/>
        </p:nvPicPr>
        <p:blipFill>
          <a:blip r:embed="rId2" cstate="print"/>
          <a:srcRect t="12699" b="5298"/>
          <a:stretch>
            <a:fillRect/>
          </a:stretch>
        </p:blipFill>
        <p:spPr bwMode="auto">
          <a:xfrm>
            <a:off x="72008" y="1556792"/>
            <a:ext cx="7391400" cy="514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/>
          <p:nvPr/>
        </p:nvSpPr>
        <p:spPr>
          <a:xfrm>
            <a:off x="7620508" y="1664804"/>
            <a:ext cx="1524000" cy="4025717"/>
          </a:xfrm>
          <a:prstGeom prst="rect">
            <a:avLst/>
          </a:prstGeom>
        </p:spPr>
        <p:txBody>
          <a:bodyPr lIns="0" rIns="0">
            <a:spAutoFit/>
          </a:bodyPr>
          <a:lstStyle/>
          <a:p>
            <a:pPr>
              <a:spcBef>
                <a:spcPct val="20000"/>
              </a:spcBef>
            </a:pPr>
            <a:r>
              <a:rPr kumimoji="1" lang="en-US" altLang="ja-JP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1. Yellow warning – soft limit </a:t>
            </a:r>
          </a:p>
          <a:p>
            <a:pPr>
              <a:spcBef>
                <a:spcPct val="20000"/>
              </a:spcBef>
            </a:pPr>
            <a:r>
              <a:rPr kumimoji="1" lang="en-US" altLang="ja-JP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(0.2 x current limit)</a:t>
            </a:r>
          </a:p>
          <a:p>
            <a:pPr>
              <a:spcBef>
                <a:spcPct val="20000"/>
              </a:spcBef>
            </a:pPr>
            <a:endParaRPr kumimoji="1" lang="en-US" altLang="ja-JP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>
              <a:spcBef>
                <a:spcPct val="20000"/>
              </a:spcBef>
            </a:pPr>
            <a:r>
              <a:rPr kumimoji="1" lang="en-US" altLang="ja-JP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2. Red warning – hard limit (0.6 x current limit)</a:t>
            </a:r>
          </a:p>
          <a:p>
            <a:pPr>
              <a:spcBef>
                <a:spcPct val="20000"/>
              </a:spcBef>
            </a:pPr>
            <a:endParaRPr kumimoji="1" lang="en-US" altLang="ja-JP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>
              <a:spcBef>
                <a:spcPct val="20000"/>
              </a:spcBef>
            </a:pPr>
            <a:r>
              <a:rPr kumimoji="1" lang="en-US" altLang="ja-JP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3. Current limit – trip current </a:t>
            </a:r>
          </a:p>
          <a:p>
            <a:pPr>
              <a:spcBef>
                <a:spcPct val="20000"/>
              </a:spcBef>
            </a:pPr>
            <a:r>
              <a:rPr kumimoji="1" lang="en-US" altLang="ja-JP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(</a:t>
            </a:r>
            <a:r>
              <a:rPr kumimoji="1" lang="en-US" altLang="ja-JP" dirty="0" smtClean="0">
                <a:solidFill>
                  <a:srgbClr val="000000"/>
                </a:solidFill>
                <a:ea typeface="ＭＳ Ｐゴシック" charset="-128"/>
                <a:cs typeface="Arial" charset="0"/>
              </a:rPr>
              <a:t>15 </a:t>
            </a:r>
            <a:r>
              <a:rPr kumimoji="1" lang="en-US" altLang="ja-JP" dirty="0" err="1">
                <a:solidFill>
                  <a:srgbClr val="000000"/>
                </a:solidFill>
                <a:ea typeface="ＭＳ Ｐゴシック" charset="-128"/>
                <a:cs typeface="Arial" charset="0"/>
              </a:rPr>
              <a:t>uA</a:t>
            </a:r>
            <a:r>
              <a:rPr kumimoji="1" lang="en-US" altLang="ja-JP" dirty="0">
                <a:solidFill>
                  <a:srgbClr val="000000"/>
                </a:solidFill>
                <a:ea typeface="ＭＳ Ｐゴシック" charset="-128"/>
                <a:cs typeface="Arial" charset="0"/>
              </a:rPr>
              <a:t>)</a:t>
            </a:r>
          </a:p>
        </p:txBody>
      </p:sp>
      <p:sp>
        <p:nvSpPr>
          <p:cNvPr id="8" name="スライド番号プレースホル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0181" y="4185084"/>
            <a:ext cx="261428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2" descr="C:\Users\Maki\Documents\CONF\VTX\APS\Phenix Central Upgrade Assy 10-22-09.jpg"/>
          <p:cNvPicPr>
            <a:picLocks noChangeAspect="1" noChangeArrowheads="1"/>
          </p:cNvPicPr>
          <p:nvPr/>
        </p:nvPicPr>
        <p:blipFill>
          <a:blip r:embed="rId4" cstate="print"/>
          <a:srcRect l="34419" t="20554" r="37912" b="21806"/>
          <a:stretch>
            <a:fillRect/>
          </a:stretch>
        </p:blipFill>
        <p:spPr bwMode="auto">
          <a:xfrm>
            <a:off x="512064" y="371856"/>
            <a:ext cx="3369247" cy="3535680"/>
          </a:xfrm>
          <a:prstGeom prst="rect">
            <a:avLst/>
          </a:prstGeom>
          <a:noFill/>
        </p:spPr>
      </p:pic>
      <p:sp>
        <p:nvSpPr>
          <p:cNvPr id="93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951D86-D020-490F-BE12-1514C47B6AF8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8241" name="AutoShape 3"/>
          <p:cNvSpPr>
            <a:spLocks noChangeAspect="1" noChangeArrowheads="1"/>
          </p:cNvSpPr>
          <p:nvPr/>
        </p:nvSpPr>
        <p:spPr bwMode="auto">
          <a:xfrm>
            <a:off x="0" y="13336"/>
            <a:ext cx="395287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en-US" altLang="ja-JP" sz="2600" b="1" i="1" u="sng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Silicon Vertex Tracker (VTX)</a:t>
            </a:r>
          </a:p>
        </p:txBody>
      </p:sp>
      <p:pic>
        <p:nvPicPr>
          <p:cNvPr id="8243" name="Picture 5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059238"/>
            <a:ext cx="2763838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44" name="Text Box 52"/>
          <p:cNvSpPr txBox="1">
            <a:spLocks noChangeArrowheads="1"/>
          </p:cNvSpPr>
          <p:nvPr/>
        </p:nvSpPr>
        <p:spPr bwMode="auto">
          <a:xfrm rot="1265756">
            <a:off x="515938" y="1830388"/>
            <a:ext cx="87312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176713"/>
            <a:r>
              <a:rPr lang="en-US" altLang="ja-JP" sz="1600" b="1" dirty="0">
                <a:solidFill>
                  <a:srgbClr val="FF9900"/>
                </a:solidFill>
              </a:rPr>
              <a:t>22.7cm</a:t>
            </a:r>
          </a:p>
        </p:txBody>
      </p:sp>
      <p:pic>
        <p:nvPicPr>
          <p:cNvPr id="8245" name="Picture 24" descr="C:\Users\Yasuyuki Akiba\Documents\JFY2008\VTX\VTX annual review (June 08)\my talks\wide ladder\ladder_assembly top.bmp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980000">
            <a:off x="4824413" y="1052513"/>
            <a:ext cx="3351212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46" name="Picture 38" descr="バス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95996">
            <a:off x="4862513" y="698500"/>
            <a:ext cx="32512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48" name="AutoShape 56"/>
          <p:cNvSpPr>
            <a:spLocks noChangeArrowheads="1"/>
          </p:cNvSpPr>
          <p:nvPr/>
        </p:nvSpPr>
        <p:spPr bwMode="auto">
          <a:xfrm rot="1064624">
            <a:off x="1461376" y="2178756"/>
            <a:ext cx="776423" cy="128573"/>
          </a:xfrm>
          <a:prstGeom prst="parallelogram">
            <a:avLst>
              <a:gd name="adj" fmla="val 0"/>
            </a:avLst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49" name="AutoShape 57"/>
          <p:cNvSpPr>
            <a:spLocks noChangeArrowheads="1"/>
          </p:cNvSpPr>
          <p:nvPr/>
        </p:nvSpPr>
        <p:spPr bwMode="auto">
          <a:xfrm rot="1204884">
            <a:off x="1328738" y="2759075"/>
            <a:ext cx="1476375" cy="206375"/>
          </a:xfrm>
          <a:prstGeom prst="parallelogram">
            <a:avLst>
              <a:gd name="adj" fmla="val 40366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50" name="Line 58"/>
          <p:cNvSpPr>
            <a:spLocks noChangeShapeType="1"/>
          </p:cNvSpPr>
          <p:nvPr/>
        </p:nvSpPr>
        <p:spPr bwMode="auto">
          <a:xfrm>
            <a:off x="1280160" y="2840737"/>
            <a:ext cx="1560576" cy="59740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251" name="Line 59"/>
          <p:cNvSpPr>
            <a:spLocks noChangeShapeType="1"/>
          </p:cNvSpPr>
          <p:nvPr/>
        </p:nvSpPr>
        <p:spPr bwMode="auto">
          <a:xfrm>
            <a:off x="1385889" y="2247899"/>
            <a:ext cx="893762" cy="301625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252" name="AutoShape 60"/>
          <p:cNvSpPr>
            <a:spLocks noChangeArrowheads="1"/>
          </p:cNvSpPr>
          <p:nvPr/>
        </p:nvSpPr>
        <p:spPr bwMode="auto">
          <a:xfrm rot="5400000">
            <a:off x="1540669" y="1604169"/>
            <a:ext cx="1993900" cy="1554162"/>
          </a:xfrm>
          <a:custGeom>
            <a:avLst/>
            <a:gdLst>
              <a:gd name="G0" fmla="+- 903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030"/>
              <a:gd name="G18" fmla="*/ 903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903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903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885 w 21600"/>
              <a:gd name="T15" fmla="*/ 10800 h 21600"/>
              <a:gd name="T16" fmla="*/ 10800 w 21600"/>
              <a:gd name="T17" fmla="*/ 1770 h 21600"/>
              <a:gd name="T18" fmla="*/ 20715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770" y="10800"/>
                </a:moveTo>
                <a:cubicBezTo>
                  <a:pt x="1770" y="5812"/>
                  <a:pt x="5812" y="1770"/>
                  <a:pt x="10800" y="1770"/>
                </a:cubicBezTo>
                <a:cubicBezTo>
                  <a:pt x="15787" y="1769"/>
                  <a:pt x="19829" y="5812"/>
                  <a:pt x="1983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53" name="AutoShape 61"/>
          <p:cNvSpPr>
            <a:spLocks noChangeArrowheads="1"/>
          </p:cNvSpPr>
          <p:nvPr/>
        </p:nvSpPr>
        <p:spPr bwMode="auto">
          <a:xfrm rot="5400000">
            <a:off x="1631157" y="1591469"/>
            <a:ext cx="2487612" cy="1657350"/>
          </a:xfrm>
          <a:custGeom>
            <a:avLst/>
            <a:gdLst>
              <a:gd name="G0" fmla="+- 9443 0 0"/>
              <a:gd name="G1" fmla="+- 11728483 0 0"/>
              <a:gd name="G2" fmla="+- 0 0 11728483"/>
              <a:gd name="T0" fmla="*/ 0 256 1"/>
              <a:gd name="T1" fmla="*/ 180 256 1"/>
              <a:gd name="G3" fmla="+- 11728483 T0 T1"/>
              <a:gd name="T2" fmla="*/ 0 256 1"/>
              <a:gd name="T3" fmla="*/ 90 256 1"/>
              <a:gd name="G4" fmla="+- 11728483 T2 T3"/>
              <a:gd name="G5" fmla="*/ G4 2 1"/>
              <a:gd name="T4" fmla="*/ 90 256 1"/>
              <a:gd name="T5" fmla="*/ 0 256 1"/>
              <a:gd name="G6" fmla="+- 11728483 T4 T5"/>
              <a:gd name="G7" fmla="*/ G6 2 1"/>
              <a:gd name="G8" fmla="abs 11728483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443"/>
              <a:gd name="G18" fmla="*/ 9443 1 2"/>
              <a:gd name="G19" fmla="+- G18 5400 0"/>
              <a:gd name="G20" fmla="cos G19 11728483"/>
              <a:gd name="G21" fmla="sin G19 11728483"/>
              <a:gd name="G22" fmla="+- G20 10800 0"/>
              <a:gd name="G23" fmla="+- G21 10800 0"/>
              <a:gd name="G24" fmla="+- 10800 0 G20"/>
              <a:gd name="G25" fmla="+- 9443 10800 0"/>
              <a:gd name="G26" fmla="?: G9 G17 G25"/>
              <a:gd name="G27" fmla="?: G9 0 21600"/>
              <a:gd name="G28" fmla="cos 10800 11728483"/>
              <a:gd name="G29" fmla="sin 10800 11728483"/>
              <a:gd name="G30" fmla="sin 9443 11728483"/>
              <a:gd name="G31" fmla="+- G28 10800 0"/>
              <a:gd name="G32" fmla="+- G29 10800 0"/>
              <a:gd name="G33" fmla="+- G30 10800 0"/>
              <a:gd name="G34" fmla="?: G4 0 G31"/>
              <a:gd name="G35" fmla="?: 11728483 G34 0"/>
              <a:gd name="G36" fmla="?: G6 G35 G31"/>
              <a:gd name="G37" fmla="+- 21600 0 G36"/>
              <a:gd name="G38" fmla="?: G4 0 G33"/>
              <a:gd name="G39" fmla="?: 11728483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679 w 21600"/>
              <a:gd name="T15" fmla="*/ 10983 h 21600"/>
              <a:gd name="T16" fmla="*/ 10800 w 21600"/>
              <a:gd name="T17" fmla="*/ 1357 h 21600"/>
              <a:gd name="T18" fmla="*/ 20921 w 21600"/>
              <a:gd name="T19" fmla="*/ 10983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358" y="10970"/>
                </a:moveTo>
                <a:cubicBezTo>
                  <a:pt x="1357" y="10913"/>
                  <a:pt x="1357" y="10857"/>
                  <a:pt x="1357" y="10800"/>
                </a:cubicBezTo>
                <a:cubicBezTo>
                  <a:pt x="1357" y="5584"/>
                  <a:pt x="5584" y="1357"/>
                  <a:pt x="10800" y="1357"/>
                </a:cubicBezTo>
                <a:cubicBezTo>
                  <a:pt x="16015" y="1357"/>
                  <a:pt x="20243" y="5584"/>
                  <a:pt x="20243" y="10800"/>
                </a:cubicBezTo>
                <a:cubicBezTo>
                  <a:pt x="20243" y="10857"/>
                  <a:pt x="20242" y="10913"/>
                  <a:pt x="20241" y="10970"/>
                </a:cubicBezTo>
                <a:lnTo>
                  <a:pt x="21598" y="10995"/>
                </a:lnTo>
                <a:cubicBezTo>
                  <a:pt x="21599" y="10930"/>
                  <a:pt x="21600" y="108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0865"/>
                  <a:pt x="0" y="10930"/>
                  <a:pt x="1" y="1099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54" name="AutoShape 62"/>
          <p:cNvSpPr>
            <a:spLocks noChangeArrowheads="1"/>
          </p:cNvSpPr>
          <p:nvPr/>
        </p:nvSpPr>
        <p:spPr bwMode="auto">
          <a:xfrm rot="5400000">
            <a:off x="1683544" y="1824832"/>
            <a:ext cx="1087437" cy="984250"/>
          </a:xfrm>
          <a:custGeom>
            <a:avLst/>
            <a:gdLst>
              <a:gd name="G0" fmla="+- 9030 0 0"/>
              <a:gd name="G1" fmla="+- 11796480 0 0"/>
              <a:gd name="G2" fmla="+- 0 0 11796480"/>
              <a:gd name="T0" fmla="*/ 0 256 1"/>
              <a:gd name="T1" fmla="*/ 180 256 1"/>
              <a:gd name="G3" fmla="+- 11796480 T0 T1"/>
              <a:gd name="T2" fmla="*/ 0 256 1"/>
              <a:gd name="T3" fmla="*/ 90 256 1"/>
              <a:gd name="G4" fmla="+- 11796480 T2 T3"/>
              <a:gd name="G5" fmla="*/ G4 2 1"/>
              <a:gd name="T4" fmla="*/ 90 256 1"/>
              <a:gd name="T5" fmla="*/ 0 256 1"/>
              <a:gd name="G6" fmla="+- 11796480 T4 T5"/>
              <a:gd name="G7" fmla="*/ G6 2 1"/>
              <a:gd name="G8" fmla="abs 11796480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9030"/>
              <a:gd name="G18" fmla="*/ 9030 1 2"/>
              <a:gd name="G19" fmla="+- G18 5400 0"/>
              <a:gd name="G20" fmla="cos G19 11796480"/>
              <a:gd name="G21" fmla="sin G19 11796480"/>
              <a:gd name="G22" fmla="+- G20 10800 0"/>
              <a:gd name="G23" fmla="+- G21 10800 0"/>
              <a:gd name="G24" fmla="+- 10800 0 G20"/>
              <a:gd name="G25" fmla="+- 9030 10800 0"/>
              <a:gd name="G26" fmla="?: G9 G17 G25"/>
              <a:gd name="G27" fmla="?: G9 0 21600"/>
              <a:gd name="G28" fmla="cos 10800 11796480"/>
              <a:gd name="G29" fmla="sin 10800 11796480"/>
              <a:gd name="G30" fmla="sin 9030 11796480"/>
              <a:gd name="G31" fmla="+- G28 10800 0"/>
              <a:gd name="G32" fmla="+- G29 10800 0"/>
              <a:gd name="G33" fmla="+- G30 10800 0"/>
              <a:gd name="G34" fmla="?: G4 0 G31"/>
              <a:gd name="G35" fmla="?: 11796480 G34 0"/>
              <a:gd name="G36" fmla="?: G6 G35 G31"/>
              <a:gd name="G37" fmla="+- 21600 0 G36"/>
              <a:gd name="G38" fmla="?: G4 0 G33"/>
              <a:gd name="G39" fmla="?: 11796480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885 w 21600"/>
              <a:gd name="T15" fmla="*/ 10800 h 21600"/>
              <a:gd name="T16" fmla="*/ 10800 w 21600"/>
              <a:gd name="T17" fmla="*/ 1770 h 21600"/>
              <a:gd name="T18" fmla="*/ 20715 w 21600"/>
              <a:gd name="T19" fmla="*/ 1080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1770" y="10800"/>
                </a:moveTo>
                <a:cubicBezTo>
                  <a:pt x="1770" y="5812"/>
                  <a:pt x="5812" y="1770"/>
                  <a:pt x="10800" y="1770"/>
                </a:cubicBezTo>
                <a:cubicBezTo>
                  <a:pt x="15787" y="1769"/>
                  <a:pt x="19829" y="5812"/>
                  <a:pt x="1983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55" name="AutoShape 63"/>
          <p:cNvSpPr>
            <a:spLocks noChangeArrowheads="1"/>
          </p:cNvSpPr>
          <p:nvPr/>
        </p:nvSpPr>
        <p:spPr bwMode="auto">
          <a:xfrm rot="5400000">
            <a:off x="1787525" y="1954213"/>
            <a:ext cx="750887" cy="750888"/>
          </a:xfrm>
          <a:custGeom>
            <a:avLst/>
            <a:gdLst>
              <a:gd name="G0" fmla="+- 8194 0 0"/>
              <a:gd name="G1" fmla="+- -11252974 0 0"/>
              <a:gd name="G2" fmla="+- 0 0 -11252974"/>
              <a:gd name="T0" fmla="*/ 0 256 1"/>
              <a:gd name="T1" fmla="*/ 180 256 1"/>
              <a:gd name="G3" fmla="+- -11252974 T0 T1"/>
              <a:gd name="T2" fmla="*/ 0 256 1"/>
              <a:gd name="T3" fmla="*/ 90 256 1"/>
              <a:gd name="G4" fmla="+- -11252974 T2 T3"/>
              <a:gd name="G5" fmla="*/ G4 2 1"/>
              <a:gd name="T4" fmla="*/ 90 256 1"/>
              <a:gd name="T5" fmla="*/ 0 256 1"/>
              <a:gd name="G6" fmla="+- -11252974 T4 T5"/>
              <a:gd name="G7" fmla="*/ G6 2 1"/>
              <a:gd name="G8" fmla="abs -11252974"/>
              <a:gd name="T6" fmla="*/ 0 256 1"/>
              <a:gd name="T7" fmla="*/ 90 256 1"/>
              <a:gd name="G9" fmla="+- G8 T6 T7"/>
              <a:gd name="G10" fmla="?: G9 G7 G5"/>
              <a:gd name="T8" fmla="*/ 0 256 1"/>
              <a:gd name="T9" fmla="*/ 360 256 1"/>
              <a:gd name="G11" fmla="+- G10 T8 T9"/>
              <a:gd name="G12" fmla="?: G10 G11 G10"/>
              <a:gd name="T10" fmla="*/ 0 256 1"/>
              <a:gd name="T11" fmla="*/ 360 256 1"/>
              <a:gd name="G13" fmla="+- G12 T10 T11"/>
              <a:gd name="G14" fmla="?: G12 G13 G12"/>
              <a:gd name="G15" fmla="+- 0 0 G14"/>
              <a:gd name="G16" fmla="+- 10800 0 0"/>
              <a:gd name="G17" fmla="+- 10800 0 8194"/>
              <a:gd name="G18" fmla="*/ 8194 1 2"/>
              <a:gd name="G19" fmla="+- G18 5400 0"/>
              <a:gd name="G20" fmla="cos G19 -11252974"/>
              <a:gd name="G21" fmla="sin G19 -11252974"/>
              <a:gd name="G22" fmla="+- G20 10800 0"/>
              <a:gd name="G23" fmla="+- G21 10800 0"/>
              <a:gd name="G24" fmla="+- 10800 0 G20"/>
              <a:gd name="G25" fmla="+- 8194 10800 0"/>
              <a:gd name="G26" fmla="?: G9 G17 G25"/>
              <a:gd name="G27" fmla="?: G9 0 21600"/>
              <a:gd name="G28" fmla="cos 10800 -11252974"/>
              <a:gd name="G29" fmla="sin 10800 -11252974"/>
              <a:gd name="G30" fmla="sin 8194 -11252974"/>
              <a:gd name="G31" fmla="+- G28 10800 0"/>
              <a:gd name="G32" fmla="+- G29 10800 0"/>
              <a:gd name="G33" fmla="+- G30 10800 0"/>
              <a:gd name="G34" fmla="?: G4 0 G31"/>
              <a:gd name="G35" fmla="?: -11252974 G34 0"/>
              <a:gd name="G36" fmla="?: G6 G35 G31"/>
              <a:gd name="G37" fmla="+- 21600 0 G36"/>
              <a:gd name="G38" fmla="?: G4 0 G33"/>
              <a:gd name="G39" fmla="?: -11252974 G38 G32"/>
              <a:gd name="G40" fmla="?: G6 G39 0"/>
              <a:gd name="G41" fmla="?: G4 G32 21600"/>
              <a:gd name="G42" fmla="?: G6 G41 G33"/>
              <a:gd name="T12" fmla="*/ 10800 w 21600"/>
              <a:gd name="T13" fmla="*/ 0 h 21600"/>
              <a:gd name="T14" fmla="*/ 1402 w 21600"/>
              <a:gd name="T15" fmla="*/ 9430 h 21600"/>
              <a:gd name="T16" fmla="*/ 10800 w 21600"/>
              <a:gd name="T17" fmla="*/ 2606 h 21600"/>
              <a:gd name="T18" fmla="*/ 20198 w 21600"/>
              <a:gd name="T19" fmla="*/ 9430 h 21600"/>
              <a:gd name="T20" fmla="*/ G36 w 21600"/>
              <a:gd name="T21" fmla="*/ G40 h 21600"/>
              <a:gd name="T22" fmla="*/ G37 w 21600"/>
              <a:gd name="T23" fmla="*/ G42 h 21600"/>
            </a:gdLst>
            <a:ahLst/>
            <a:cxnLst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>
                <a:moveTo>
                  <a:pt x="2691" y="9618"/>
                </a:moveTo>
                <a:cubicBezTo>
                  <a:pt x="3278" y="5591"/>
                  <a:pt x="6731" y="2605"/>
                  <a:pt x="10800" y="2606"/>
                </a:cubicBezTo>
                <a:cubicBezTo>
                  <a:pt x="14868" y="2606"/>
                  <a:pt x="18321" y="5591"/>
                  <a:pt x="18908" y="9618"/>
                </a:cubicBezTo>
                <a:lnTo>
                  <a:pt x="21487" y="9242"/>
                </a:lnTo>
                <a:cubicBezTo>
                  <a:pt x="20713" y="3935"/>
                  <a:pt x="16162" y="-1"/>
                  <a:pt x="10799" y="0"/>
                </a:cubicBezTo>
                <a:cubicBezTo>
                  <a:pt x="5437" y="0"/>
                  <a:pt x="886" y="3935"/>
                  <a:pt x="112" y="9242"/>
                </a:cubicBezTo>
                <a:close/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56" name="Line 64"/>
          <p:cNvSpPr>
            <a:spLocks noChangeShapeType="1"/>
          </p:cNvSpPr>
          <p:nvPr/>
        </p:nvSpPr>
        <p:spPr bwMode="auto">
          <a:xfrm flipV="1">
            <a:off x="2271713" y="1522413"/>
            <a:ext cx="2300287" cy="79216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257" name="Line 65"/>
          <p:cNvSpPr>
            <a:spLocks noChangeShapeType="1"/>
          </p:cNvSpPr>
          <p:nvPr/>
        </p:nvSpPr>
        <p:spPr bwMode="auto">
          <a:xfrm flipV="1">
            <a:off x="2771775" y="2206625"/>
            <a:ext cx="1763713" cy="8620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258" name="Text Box 66"/>
          <p:cNvSpPr txBox="1">
            <a:spLocks noChangeArrowheads="1"/>
          </p:cNvSpPr>
          <p:nvPr/>
        </p:nvSpPr>
        <p:spPr bwMode="auto">
          <a:xfrm>
            <a:off x="4679950" y="380365"/>
            <a:ext cx="36892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Inner 2 layer </a:t>
            </a:r>
            <a:r>
              <a:rPr lang="ja-JP" altLang="en-US" sz="2000" dirty="0">
                <a:latin typeface="Calibri" pitchFamily="34" charset="0"/>
                <a:cs typeface="Calibri" pitchFamily="34" charset="0"/>
              </a:rPr>
              <a:t>： </a:t>
            </a:r>
            <a:r>
              <a:rPr lang="en-US" altLang="ja-JP" sz="20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pixel</a:t>
            </a: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 detector</a:t>
            </a:r>
          </a:p>
          <a:p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Outer 2 layer : </a:t>
            </a:r>
            <a:r>
              <a:rPr lang="en-US" altLang="ja-JP" sz="200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strip pixel</a:t>
            </a:r>
            <a:r>
              <a:rPr lang="en-US" altLang="ja-JP" sz="20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detector</a:t>
            </a:r>
          </a:p>
        </p:txBody>
      </p:sp>
      <p:sp>
        <p:nvSpPr>
          <p:cNvPr id="8259" name="Text Box 67"/>
          <p:cNvSpPr txBox="1">
            <a:spLocks noChangeArrowheads="1"/>
          </p:cNvSpPr>
          <p:nvPr/>
        </p:nvSpPr>
        <p:spPr bwMode="auto">
          <a:xfrm rot="1233715">
            <a:off x="1452563" y="3198813"/>
            <a:ext cx="873125" cy="336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176713"/>
            <a:r>
              <a:rPr lang="en-US" altLang="ja-JP" sz="1600" b="1" dirty="0">
                <a:solidFill>
                  <a:srgbClr val="FF9900"/>
                </a:solidFill>
              </a:rPr>
              <a:t>38.3cm</a:t>
            </a:r>
          </a:p>
        </p:txBody>
      </p:sp>
      <p:sp>
        <p:nvSpPr>
          <p:cNvPr id="8260" name="Rectangle 68"/>
          <p:cNvSpPr>
            <a:spLocks noChangeArrowheads="1"/>
          </p:cNvSpPr>
          <p:nvPr/>
        </p:nvSpPr>
        <p:spPr bwMode="auto">
          <a:xfrm>
            <a:off x="872300" y="488442"/>
            <a:ext cx="2668231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4 layers barrel structure</a:t>
            </a:r>
          </a:p>
        </p:txBody>
      </p:sp>
      <p:sp>
        <p:nvSpPr>
          <p:cNvPr id="8261" name="AutoShape 69"/>
          <p:cNvSpPr>
            <a:spLocks noChangeArrowheads="1"/>
          </p:cNvSpPr>
          <p:nvPr/>
        </p:nvSpPr>
        <p:spPr bwMode="auto">
          <a:xfrm>
            <a:off x="4032250" y="643382"/>
            <a:ext cx="395288" cy="173482"/>
          </a:xfrm>
          <a:prstGeom prst="rightArrow">
            <a:avLst>
              <a:gd name="adj1" fmla="val 50000"/>
              <a:gd name="adj2" fmla="val 138333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2189163" y="3933825"/>
            <a:ext cx="971550" cy="1522413"/>
            <a:chOff x="1237" y="2475"/>
            <a:chExt cx="612" cy="959"/>
          </a:xfrm>
        </p:grpSpPr>
        <p:sp>
          <p:nvSpPr>
            <p:cNvPr id="8264" name="Line 72"/>
            <p:cNvSpPr>
              <a:spLocks noChangeShapeType="1"/>
            </p:cNvSpPr>
            <p:nvPr/>
          </p:nvSpPr>
          <p:spPr bwMode="auto">
            <a:xfrm flipV="1">
              <a:off x="1242" y="2475"/>
              <a:ext cx="139" cy="9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65" name="Line 73"/>
            <p:cNvSpPr>
              <a:spLocks noChangeShapeType="1"/>
            </p:cNvSpPr>
            <p:nvPr/>
          </p:nvSpPr>
          <p:spPr bwMode="auto">
            <a:xfrm flipV="1">
              <a:off x="1242" y="2480"/>
              <a:ext cx="607" cy="9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66" name="Oval 74"/>
            <p:cNvSpPr>
              <a:spLocks noChangeArrowheads="1"/>
            </p:cNvSpPr>
            <p:nvPr/>
          </p:nvSpPr>
          <p:spPr bwMode="auto">
            <a:xfrm>
              <a:off x="1237" y="3294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67" name="Oval 75"/>
            <p:cNvSpPr>
              <a:spLocks noChangeArrowheads="1"/>
            </p:cNvSpPr>
            <p:nvPr/>
          </p:nvSpPr>
          <p:spPr bwMode="auto">
            <a:xfrm>
              <a:off x="1299" y="3293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68" name="Oval 76"/>
            <p:cNvSpPr>
              <a:spLocks noChangeArrowheads="1"/>
            </p:cNvSpPr>
            <p:nvPr/>
          </p:nvSpPr>
          <p:spPr bwMode="auto">
            <a:xfrm>
              <a:off x="1257" y="3176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69" name="Oval 77"/>
            <p:cNvSpPr>
              <a:spLocks noChangeArrowheads="1"/>
            </p:cNvSpPr>
            <p:nvPr/>
          </p:nvSpPr>
          <p:spPr bwMode="auto">
            <a:xfrm>
              <a:off x="1379" y="3175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70" name="Oval 78"/>
            <p:cNvSpPr>
              <a:spLocks noChangeArrowheads="1"/>
            </p:cNvSpPr>
            <p:nvPr/>
          </p:nvSpPr>
          <p:spPr bwMode="auto">
            <a:xfrm>
              <a:off x="1286" y="2883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71" name="Oval 79"/>
            <p:cNvSpPr>
              <a:spLocks noChangeArrowheads="1"/>
            </p:cNvSpPr>
            <p:nvPr/>
          </p:nvSpPr>
          <p:spPr bwMode="auto">
            <a:xfrm>
              <a:off x="1543" y="2883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72" name="Oval 80"/>
            <p:cNvSpPr>
              <a:spLocks noChangeArrowheads="1"/>
            </p:cNvSpPr>
            <p:nvPr/>
          </p:nvSpPr>
          <p:spPr bwMode="auto">
            <a:xfrm>
              <a:off x="1339" y="2656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73" name="Oval 81"/>
            <p:cNvSpPr>
              <a:spLocks noChangeArrowheads="1"/>
            </p:cNvSpPr>
            <p:nvPr/>
          </p:nvSpPr>
          <p:spPr bwMode="auto">
            <a:xfrm>
              <a:off x="1695" y="2656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" name="Group 82"/>
          <p:cNvGrpSpPr>
            <a:grpSpLocks/>
          </p:cNvGrpSpPr>
          <p:nvPr/>
        </p:nvGrpSpPr>
        <p:grpSpPr bwMode="auto">
          <a:xfrm>
            <a:off x="1475656" y="5434013"/>
            <a:ext cx="754063" cy="1423987"/>
            <a:chOff x="792" y="3420"/>
            <a:chExt cx="475" cy="801"/>
          </a:xfrm>
        </p:grpSpPr>
        <p:sp>
          <p:nvSpPr>
            <p:cNvPr id="8275" name="Line 83"/>
            <p:cNvSpPr>
              <a:spLocks noChangeShapeType="1"/>
            </p:cNvSpPr>
            <p:nvPr/>
          </p:nvSpPr>
          <p:spPr bwMode="auto">
            <a:xfrm flipH="1">
              <a:off x="792" y="3420"/>
              <a:ext cx="455" cy="8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76" name="Line 84"/>
            <p:cNvSpPr>
              <a:spLocks noChangeShapeType="1"/>
            </p:cNvSpPr>
            <p:nvPr/>
          </p:nvSpPr>
          <p:spPr bwMode="auto">
            <a:xfrm flipH="1">
              <a:off x="1186" y="3425"/>
              <a:ext cx="61" cy="7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77" name="Oval 85"/>
            <p:cNvSpPr>
              <a:spLocks noChangeArrowheads="1"/>
            </p:cNvSpPr>
            <p:nvPr/>
          </p:nvSpPr>
          <p:spPr bwMode="auto">
            <a:xfrm>
              <a:off x="1152" y="3533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78" name="Oval 86"/>
            <p:cNvSpPr>
              <a:spLocks noChangeArrowheads="1"/>
            </p:cNvSpPr>
            <p:nvPr/>
          </p:nvSpPr>
          <p:spPr bwMode="auto">
            <a:xfrm>
              <a:off x="1229" y="3535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79" name="Oval 87"/>
            <p:cNvSpPr>
              <a:spLocks noChangeArrowheads="1"/>
            </p:cNvSpPr>
            <p:nvPr/>
          </p:nvSpPr>
          <p:spPr bwMode="auto">
            <a:xfrm>
              <a:off x="1083" y="3653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80" name="Oval 88"/>
            <p:cNvSpPr>
              <a:spLocks noChangeArrowheads="1"/>
            </p:cNvSpPr>
            <p:nvPr/>
          </p:nvSpPr>
          <p:spPr bwMode="auto">
            <a:xfrm>
              <a:off x="1214" y="3652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81" name="Oval 89"/>
            <p:cNvSpPr>
              <a:spLocks noChangeArrowheads="1"/>
            </p:cNvSpPr>
            <p:nvPr/>
          </p:nvSpPr>
          <p:spPr bwMode="auto">
            <a:xfrm>
              <a:off x="935" y="3892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82" name="Oval 90"/>
            <p:cNvSpPr>
              <a:spLocks noChangeArrowheads="1"/>
            </p:cNvSpPr>
            <p:nvPr/>
          </p:nvSpPr>
          <p:spPr bwMode="auto">
            <a:xfrm>
              <a:off x="1188" y="3894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83" name="Oval 91"/>
            <p:cNvSpPr>
              <a:spLocks noChangeArrowheads="1"/>
            </p:cNvSpPr>
            <p:nvPr/>
          </p:nvSpPr>
          <p:spPr bwMode="auto">
            <a:xfrm>
              <a:off x="845" y="4097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84" name="Oval 92"/>
            <p:cNvSpPr>
              <a:spLocks noChangeArrowheads="1"/>
            </p:cNvSpPr>
            <p:nvPr/>
          </p:nvSpPr>
          <p:spPr bwMode="auto">
            <a:xfrm>
              <a:off x="1175" y="4095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" name="Group 93"/>
          <p:cNvGrpSpPr>
            <a:grpSpLocks/>
          </p:cNvGrpSpPr>
          <p:nvPr/>
        </p:nvGrpSpPr>
        <p:grpSpPr bwMode="auto">
          <a:xfrm>
            <a:off x="188913" y="3968750"/>
            <a:ext cx="7696200" cy="2854325"/>
            <a:chOff x="96" y="2500"/>
            <a:chExt cx="4848" cy="1798"/>
          </a:xfrm>
        </p:grpSpPr>
        <p:sp>
          <p:nvSpPr>
            <p:cNvPr id="8286" name="Line 94"/>
            <p:cNvSpPr>
              <a:spLocks noChangeShapeType="1"/>
            </p:cNvSpPr>
            <p:nvPr/>
          </p:nvSpPr>
          <p:spPr bwMode="auto">
            <a:xfrm flipH="1" flipV="1">
              <a:off x="96" y="2523"/>
              <a:ext cx="2330" cy="17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87" name="Line 95"/>
            <p:cNvSpPr>
              <a:spLocks noChangeShapeType="1"/>
            </p:cNvSpPr>
            <p:nvPr/>
          </p:nvSpPr>
          <p:spPr bwMode="auto">
            <a:xfrm flipV="1">
              <a:off x="313" y="2500"/>
              <a:ext cx="2272" cy="172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5" name="Group 96"/>
            <p:cNvGrpSpPr>
              <a:grpSpLocks/>
            </p:cNvGrpSpPr>
            <p:nvPr/>
          </p:nvGrpSpPr>
          <p:grpSpPr bwMode="auto">
            <a:xfrm>
              <a:off x="4445" y="2614"/>
              <a:ext cx="499" cy="1684"/>
              <a:chOff x="4445" y="2614"/>
              <a:chExt cx="499" cy="1684"/>
            </a:xfrm>
          </p:grpSpPr>
          <p:sp>
            <p:nvSpPr>
              <p:cNvPr id="8289" name="Line 97"/>
              <p:cNvSpPr>
                <a:spLocks noChangeShapeType="1"/>
              </p:cNvSpPr>
              <p:nvPr/>
            </p:nvSpPr>
            <p:spPr bwMode="auto">
              <a:xfrm>
                <a:off x="4468" y="2614"/>
                <a:ext cx="476" cy="16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290" name="Line 98"/>
              <p:cNvSpPr>
                <a:spLocks noChangeShapeType="1"/>
              </p:cNvSpPr>
              <p:nvPr/>
            </p:nvSpPr>
            <p:spPr bwMode="auto">
              <a:xfrm flipH="1">
                <a:off x="4445" y="2614"/>
                <a:ext cx="476" cy="16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grpSp>
        <p:nvGrpSpPr>
          <p:cNvPr id="6" name="Group 99"/>
          <p:cNvGrpSpPr>
            <a:grpSpLocks/>
          </p:cNvGrpSpPr>
          <p:nvPr/>
        </p:nvGrpSpPr>
        <p:grpSpPr bwMode="auto">
          <a:xfrm>
            <a:off x="7513638" y="4076700"/>
            <a:ext cx="1160462" cy="1687513"/>
            <a:chOff x="4733" y="2568"/>
            <a:chExt cx="731" cy="1063"/>
          </a:xfrm>
        </p:grpSpPr>
        <p:sp>
          <p:nvSpPr>
            <p:cNvPr id="8292" name="Line 100"/>
            <p:cNvSpPr>
              <a:spLocks noChangeShapeType="1"/>
            </p:cNvSpPr>
            <p:nvPr/>
          </p:nvSpPr>
          <p:spPr bwMode="auto">
            <a:xfrm rot="1588184" flipV="1">
              <a:off x="4883" y="2568"/>
              <a:ext cx="139" cy="9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93" name="Line 101"/>
            <p:cNvSpPr>
              <a:spLocks noChangeShapeType="1"/>
            </p:cNvSpPr>
            <p:nvPr/>
          </p:nvSpPr>
          <p:spPr bwMode="auto">
            <a:xfrm rot="1588184" flipV="1">
              <a:off x="4857" y="2677"/>
              <a:ext cx="607" cy="9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94" name="Oval 102"/>
            <p:cNvSpPr>
              <a:spLocks noChangeArrowheads="1"/>
            </p:cNvSpPr>
            <p:nvPr/>
          </p:nvSpPr>
          <p:spPr bwMode="auto">
            <a:xfrm rot="1588184">
              <a:off x="4733" y="3300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95" name="Oval 103"/>
            <p:cNvSpPr>
              <a:spLocks noChangeArrowheads="1"/>
            </p:cNvSpPr>
            <p:nvPr/>
          </p:nvSpPr>
          <p:spPr bwMode="auto">
            <a:xfrm rot="1588184">
              <a:off x="4780" y="3351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96" name="Oval 104"/>
            <p:cNvSpPr>
              <a:spLocks noChangeArrowheads="1"/>
            </p:cNvSpPr>
            <p:nvPr/>
          </p:nvSpPr>
          <p:spPr bwMode="auto">
            <a:xfrm rot="1588184">
              <a:off x="4821" y="3191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97" name="Oval 105"/>
            <p:cNvSpPr>
              <a:spLocks noChangeArrowheads="1"/>
            </p:cNvSpPr>
            <p:nvPr/>
          </p:nvSpPr>
          <p:spPr bwMode="auto">
            <a:xfrm rot="1588184">
              <a:off x="4904" y="3281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98" name="Oval 106"/>
            <p:cNvSpPr>
              <a:spLocks noChangeArrowheads="1"/>
            </p:cNvSpPr>
            <p:nvPr/>
          </p:nvSpPr>
          <p:spPr bwMode="auto">
            <a:xfrm rot="1588184">
              <a:off x="4937" y="3022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299" name="Oval 107"/>
            <p:cNvSpPr>
              <a:spLocks noChangeArrowheads="1"/>
            </p:cNvSpPr>
            <p:nvPr/>
          </p:nvSpPr>
          <p:spPr bwMode="auto">
            <a:xfrm rot="1588184">
              <a:off x="5170" y="3120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300" name="Oval 108"/>
            <p:cNvSpPr>
              <a:spLocks noChangeArrowheads="1"/>
            </p:cNvSpPr>
            <p:nvPr/>
          </p:nvSpPr>
          <p:spPr bwMode="auto">
            <a:xfrm rot="1588184">
              <a:off x="5109" y="2773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301" name="Oval 109"/>
            <p:cNvSpPr>
              <a:spLocks noChangeArrowheads="1"/>
            </p:cNvSpPr>
            <p:nvPr/>
          </p:nvSpPr>
          <p:spPr bwMode="auto">
            <a:xfrm rot="1588184">
              <a:off x="5398" y="2983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7" name="Group 110"/>
          <p:cNvGrpSpPr>
            <a:grpSpLocks/>
          </p:cNvGrpSpPr>
          <p:nvPr/>
        </p:nvGrpSpPr>
        <p:grpSpPr bwMode="auto">
          <a:xfrm>
            <a:off x="6381741" y="5226050"/>
            <a:ext cx="996948" cy="1614488"/>
            <a:chOff x="4020" y="3292"/>
            <a:chExt cx="628" cy="1017"/>
          </a:xfrm>
        </p:grpSpPr>
        <p:sp>
          <p:nvSpPr>
            <p:cNvPr id="8303" name="Line 111"/>
            <p:cNvSpPr>
              <a:spLocks noChangeShapeType="1"/>
            </p:cNvSpPr>
            <p:nvPr/>
          </p:nvSpPr>
          <p:spPr bwMode="auto">
            <a:xfrm rot="1588184" flipH="1">
              <a:off x="4077" y="3292"/>
              <a:ext cx="455" cy="80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304" name="Line 112"/>
            <p:cNvSpPr>
              <a:spLocks noChangeShapeType="1"/>
            </p:cNvSpPr>
            <p:nvPr/>
          </p:nvSpPr>
          <p:spPr bwMode="auto">
            <a:xfrm rot="1588184" flipH="1">
              <a:off x="4407" y="3374"/>
              <a:ext cx="73" cy="93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305" name="Oval 113"/>
            <p:cNvSpPr>
              <a:spLocks noChangeArrowheads="1"/>
            </p:cNvSpPr>
            <p:nvPr/>
          </p:nvSpPr>
          <p:spPr bwMode="auto">
            <a:xfrm rot="1588184">
              <a:off x="4582" y="3482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306" name="Oval 114"/>
            <p:cNvSpPr>
              <a:spLocks noChangeArrowheads="1"/>
            </p:cNvSpPr>
            <p:nvPr/>
          </p:nvSpPr>
          <p:spPr bwMode="auto">
            <a:xfrm rot="1588184">
              <a:off x="4610" y="3527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307" name="Oval 115"/>
            <p:cNvSpPr>
              <a:spLocks noChangeArrowheads="1"/>
            </p:cNvSpPr>
            <p:nvPr/>
          </p:nvSpPr>
          <p:spPr bwMode="auto">
            <a:xfrm rot="1588184">
              <a:off x="4491" y="3527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308" name="Oval 116"/>
            <p:cNvSpPr>
              <a:spLocks noChangeArrowheads="1"/>
            </p:cNvSpPr>
            <p:nvPr/>
          </p:nvSpPr>
          <p:spPr bwMode="auto">
            <a:xfrm rot="1588184">
              <a:off x="4559" y="3618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309" name="Oval 117"/>
            <p:cNvSpPr>
              <a:spLocks noChangeArrowheads="1"/>
            </p:cNvSpPr>
            <p:nvPr/>
          </p:nvSpPr>
          <p:spPr bwMode="auto">
            <a:xfrm rot="1588184">
              <a:off x="4175" y="3748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310" name="Oval 118"/>
            <p:cNvSpPr>
              <a:spLocks noChangeArrowheads="1"/>
            </p:cNvSpPr>
            <p:nvPr/>
          </p:nvSpPr>
          <p:spPr bwMode="auto">
            <a:xfrm rot="1588184">
              <a:off x="4427" y="3833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311" name="Oval 119"/>
            <p:cNvSpPr>
              <a:spLocks noChangeArrowheads="1"/>
            </p:cNvSpPr>
            <p:nvPr/>
          </p:nvSpPr>
          <p:spPr bwMode="auto">
            <a:xfrm rot="1588184">
              <a:off x="4020" y="3862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312" name="Oval 120"/>
            <p:cNvSpPr>
              <a:spLocks noChangeArrowheads="1"/>
            </p:cNvSpPr>
            <p:nvPr/>
          </p:nvSpPr>
          <p:spPr bwMode="auto">
            <a:xfrm rot="1588184">
              <a:off x="4284" y="4060"/>
              <a:ext cx="38" cy="3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8313" name="Text Box 121"/>
          <p:cNvSpPr txBox="1">
            <a:spLocks noChangeArrowheads="1"/>
          </p:cNvSpPr>
          <p:nvPr/>
        </p:nvSpPr>
        <p:spPr bwMode="auto">
          <a:xfrm>
            <a:off x="3666520" y="4329113"/>
            <a:ext cx="239039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pixel layer</a:t>
            </a:r>
          </a:p>
          <a:p>
            <a:pPr algn="ctr"/>
            <a:r>
              <a:rPr lang="en-US" altLang="ja-JP" sz="2000" b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r=5.0cm  </a:t>
            </a:r>
            <a:r>
              <a:rPr lang="en-US" altLang="ja-JP" sz="2000" b="1" dirty="0" err="1">
                <a:solidFill>
                  <a:srgbClr val="0066FF"/>
                </a:solidFill>
                <a:latin typeface="Symbol" pitchFamily="18" charset="2"/>
                <a:cs typeface="Calibri" pitchFamily="34" charset="0"/>
              </a:rPr>
              <a:t>D</a:t>
            </a:r>
            <a:r>
              <a:rPr lang="en-US" altLang="ja-JP" sz="2000" b="1" dirty="0" err="1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z</a:t>
            </a:r>
            <a:r>
              <a:rPr lang="en-US" altLang="ja-JP" sz="2000" b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=±10cm</a:t>
            </a:r>
          </a:p>
          <a:p>
            <a:pPr algn="ctr"/>
            <a:r>
              <a:rPr lang="en-US" altLang="ja-JP" sz="2000" b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r=2.5cm  </a:t>
            </a:r>
            <a:r>
              <a:rPr lang="en-US" altLang="ja-JP" sz="2000" b="1" dirty="0" err="1">
                <a:solidFill>
                  <a:srgbClr val="0066FF"/>
                </a:solidFill>
                <a:latin typeface="Symbol" pitchFamily="18" charset="2"/>
                <a:cs typeface="Calibri" pitchFamily="34" charset="0"/>
              </a:rPr>
              <a:t>D</a:t>
            </a:r>
            <a:r>
              <a:rPr lang="en-US" altLang="ja-JP" sz="2000" b="1" dirty="0" err="1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z</a:t>
            </a:r>
            <a:r>
              <a:rPr lang="en-US" altLang="ja-JP" sz="2000" b="1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=±10cm</a:t>
            </a:r>
          </a:p>
        </p:txBody>
      </p:sp>
      <p:sp>
        <p:nvSpPr>
          <p:cNvPr id="8314" name="Text Box 122"/>
          <p:cNvSpPr txBox="1">
            <a:spLocks noChangeArrowheads="1"/>
          </p:cNvSpPr>
          <p:nvPr/>
        </p:nvSpPr>
        <p:spPr bwMode="auto">
          <a:xfrm>
            <a:off x="3558332" y="5678488"/>
            <a:ext cx="260359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strip pixel </a:t>
            </a:r>
            <a:r>
              <a:rPr lang="en-US" altLang="ja-JP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layer</a:t>
            </a:r>
          </a:p>
          <a:p>
            <a:pPr algn="ctr"/>
            <a:r>
              <a:rPr lang="en-US" altLang="ja-JP" sz="2000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r=11.7cm  </a:t>
            </a:r>
            <a:r>
              <a:rPr lang="en-US" altLang="ja-JP" sz="2000" b="1" dirty="0" smtClean="0">
                <a:solidFill>
                  <a:srgbClr val="008000"/>
                </a:solidFill>
                <a:latin typeface="Symbol" pitchFamily="18" charset="2"/>
                <a:cs typeface="Calibri" pitchFamily="34" charset="0"/>
              </a:rPr>
              <a:t> </a:t>
            </a:r>
            <a:r>
              <a:rPr lang="en-US" altLang="ja-JP" sz="2000" b="1" dirty="0" err="1">
                <a:solidFill>
                  <a:srgbClr val="008000"/>
                </a:solidFill>
                <a:latin typeface="Symbol" pitchFamily="18" charset="2"/>
                <a:cs typeface="Calibri" pitchFamily="34" charset="0"/>
              </a:rPr>
              <a:t>D</a:t>
            </a:r>
            <a:r>
              <a:rPr lang="en-US" altLang="ja-JP" sz="2000" b="1" dirty="0" err="1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</a:t>
            </a:r>
            <a:r>
              <a:rPr lang="en-US" altLang="ja-JP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=±16cm</a:t>
            </a:r>
          </a:p>
          <a:p>
            <a:pPr algn="ctr"/>
            <a:r>
              <a:rPr lang="en-US" altLang="ja-JP" sz="2000" b="1" dirty="0" smtClean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r=16.6cm  </a:t>
            </a:r>
            <a:r>
              <a:rPr lang="en-US" altLang="ja-JP" sz="2000" b="1" dirty="0" smtClean="0">
                <a:solidFill>
                  <a:srgbClr val="008000"/>
                </a:solidFill>
                <a:latin typeface="Symbol" pitchFamily="18" charset="2"/>
                <a:cs typeface="Calibri" pitchFamily="34" charset="0"/>
              </a:rPr>
              <a:t> </a:t>
            </a:r>
            <a:r>
              <a:rPr lang="en-US" altLang="ja-JP" sz="2000" b="1" dirty="0" err="1">
                <a:solidFill>
                  <a:srgbClr val="008000"/>
                </a:solidFill>
                <a:latin typeface="Symbol" pitchFamily="18" charset="2"/>
                <a:cs typeface="Calibri" pitchFamily="34" charset="0"/>
              </a:rPr>
              <a:t>D</a:t>
            </a:r>
            <a:r>
              <a:rPr lang="en-US" altLang="ja-JP" sz="2000" b="1" dirty="0" err="1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z</a:t>
            </a:r>
            <a:r>
              <a:rPr lang="en-US" altLang="ja-JP" sz="20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=±19cm</a:t>
            </a:r>
          </a:p>
        </p:txBody>
      </p:sp>
      <p:sp>
        <p:nvSpPr>
          <p:cNvPr id="8315" name="Line 123"/>
          <p:cNvSpPr>
            <a:spLocks noChangeShapeType="1"/>
          </p:cNvSpPr>
          <p:nvPr/>
        </p:nvSpPr>
        <p:spPr bwMode="auto">
          <a:xfrm flipH="1">
            <a:off x="3065463" y="6237288"/>
            <a:ext cx="534987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316" name="Line 124"/>
          <p:cNvSpPr>
            <a:spLocks noChangeShapeType="1"/>
          </p:cNvSpPr>
          <p:nvPr/>
        </p:nvSpPr>
        <p:spPr bwMode="auto">
          <a:xfrm flipH="1">
            <a:off x="3173413" y="6200775"/>
            <a:ext cx="461962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317" name="Line 125"/>
          <p:cNvSpPr>
            <a:spLocks noChangeShapeType="1"/>
          </p:cNvSpPr>
          <p:nvPr/>
        </p:nvSpPr>
        <p:spPr bwMode="auto">
          <a:xfrm flipH="1">
            <a:off x="2930525" y="4941888"/>
            <a:ext cx="812800" cy="276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318" name="Line 126"/>
          <p:cNvSpPr>
            <a:spLocks noChangeShapeType="1"/>
          </p:cNvSpPr>
          <p:nvPr/>
        </p:nvSpPr>
        <p:spPr bwMode="auto">
          <a:xfrm flipH="1">
            <a:off x="2930525" y="4941888"/>
            <a:ext cx="812800" cy="119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319" name="Line 127"/>
          <p:cNvSpPr>
            <a:spLocks noChangeShapeType="1"/>
          </p:cNvSpPr>
          <p:nvPr/>
        </p:nvSpPr>
        <p:spPr bwMode="auto">
          <a:xfrm>
            <a:off x="5976938" y="4868863"/>
            <a:ext cx="10795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320" name="Line 128"/>
          <p:cNvSpPr>
            <a:spLocks noChangeShapeType="1"/>
          </p:cNvSpPr>
          <p:nvPr/>
        </p:nvSpPr>
        <p:spPr bwMode="auto">
          <a:xfrm>
            <a:off x="6011863" y="4905375"/>
            <a:ext cx="126047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321" name="Line 129"/>
          <p:cNvSpPr>
            <a:spLocks noChangeShapeType="1"/>
          </p:cNvSpPr>
          <p:nvPr/>
        </p:nvSpPr>
        <p:spPr bwMode="auto">
          <a:xfrm flipV="1">
            <a:off x="5630863" y="5637213"/>
            <a:ext cx="908050" cy="350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322" name="Line 130"/>
          <p:cNvSpPr>
            <a:spLocks noChangeShapeType="1"/>
          </p:cNvSpPr>
          <p:nvPr/>
        </p:nvSpPr>
        <p:spPr bwMode="auto">
          <a:xfrm flipV="1">
            <a:off x="5624513" y="5973763"/>
            <a:ext cx="573087" cy="22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323" name="Text Box 131"/>
          <p:cNvSpPr txBox="1">
            <a:spLocks noChangeArrowheads="1"/>
          </p:cNvSpPr>
          <p:nvPr/>
        </p:nvSpPr>
        <p:spPr bwMode="auto">
          <a:xfrm>
            <a:off x="5664288" y="1139825"/>
            <a:ext cx="17873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176713"/>
            <a:r>
              <a:rPr lang="en-US" altLang="ja-JP" sz="200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pixel full ladder</a:t>
            </a:r>
            <a:endParaRPr lang="en-US" altLang="ja-JP" sz="20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324" name="Text Box 132"/>
          <p:cNvSpPr txBox="1">
            <a:spLocks noChangeArrowheads="1"/>
          </p:cNvSpPr>
          <p:nvPr/>
        </p:nvSpPr>
        <p:spPr bwMode="auto">
          <a:xfrm>
            <a:off x="5454479" y="1785938"/>
            <a:ext cx="23339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176713"/>
            <a:r>
              <a:rPr lang="en-US" altLang="ja-JP" sz="20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Strip pixel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full ladder</a:t>
            </a:r>
            <a:endParaRPr lang="en-US" altLang="ja-JP" sz="20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Group 133"/>
          <p:cNvGrpSpPr>
            <a:grpSpLocks/>
          </p:cNvGrpSpPr>
          <p:nvPr/>
        </p:nvGrpSpPr>
        <p:grpSpPr bwMode="auto">
          <a:xfrm>
            <a:off x="111125" y="3732212"/>
            <a:ext cx="7869238" cy="1314449"/>
            <a:chOff x="0" y="2400"/>
            <a:chExt cx="4957" cy="828"/>
          </a:xfrm>
        </p:grpSpPr>
        <p:sp>
          <p:nvSpPr>
            <p:cNvPr id="8326" name="Rectangle 134"/>
            <p:cNvSpPr>
              <a:spLocks noChangeArrowheads="1"/>
            </p:cNvSpPr>
            <p:nvPr/>
          </p:nvSpPr>
          <p:spPr bwMode="auto">
            <a:xfrm>
              <a:off x="4320" y="2400"/>
              <a:ext cx="63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b="1" dirty="0">
                  <a:latin typeface="Calibri" pitchFamily="34" charset="0"/>
                  <a:cs typeface="Calibri" pitchFamily="34" charset="0"/>
                </a:rPr>
                <a:t>2</a:t>
              </a:r>
              <a:r>
                <a:rPr lang="en-US" altLang="ja-JP" sz="2000" b="1" dirty="0">
                  <a:latin typeface="Symbol" pitchFamily="18" charset="2"/>
                  <a:cs typeface="Calibri" pitchFamily="34" charset="0"/>
                </a:rPr>
                <a:t>p</a:t>
              </a:r>
              <a:r>
                <a:rPr lang="en-US" altLang="ja-JP" sz="2000" b="1" dirty="0">
                  <a:latin typeface="Calibri" pitchFamily="34" charset="0"/>
                  <a:cs typeface="Calibri" pitchFamily="34" charset="0"/>
                </a:rPr>
                <a:t> for </a:t>
              </a:r>
              <a:r>
                <a:rPr lang="en-US" altLang="ja-JP" sz="2000" b="1" dirty="0">
                  <a:latin typeface="Symbol" pitchFamily="18" charset="2"/>
                  <a:cs typeface="Calibri" pitchFamily="34" charset="0"/>
                </a:rPr>
                <a:t>f</a:t>
              </a:r>
            </a:p>
          </p:txBody>
        </p:sp>
        <p:sp>
          <p:nvSpPr>
            <p:cNvPr id="8327" name="Rectangle 135"/>
            <p:cNvSpPr>
              <a:spLocks noChangeArrowheads="1"/>
            </p:cNvSpPr>
            <p:nvPr/>
          </p:nvSpPr>
          <p:spPr bwMode="auto">
            <a:xfrm>
              <a:off x="0" y="2976"/>
              <a:ext cx="728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000" b="1" dirty="0">
                  <a:latin typeface="Calibri" pitchFamily="34" charset="0"/>
                  <a:cs typeface="Calibri" pitchFamily="34" charset="0"/>
                </a:rPr>
                <a:t>|</a:t>
              </a:r>
              <a:r>
                <a:rPr lang="en-US" altLang="ja-JP" sz="2000" b="1" dirty="0">
                  <a:latin typeface="Symbol" pitchFamily="18" charset="2"/>
                  <a:cs typeface="Calibri" pitchFamily="34" charset="0"/>
                </a:rPr>
                <a:t>h</a:t>
              </a:r>
              <a:r>
                <a:rPr lang="en-US" altLang="ja-JP" sz="2000" b="1" dirty="0">
                  <a:latin typeface="Calibri" pitchFamily="34" charset="0"/>
                  <a:cs typeface="Calibri" pitchFamily="34" charset="0"/>
                </a:rPr>
                <a:t>| &lt; 1.2</a:t>
              </a:r>
            </a:p>
          </p:txBody>
        </p:sp>
      </p:grpSp>
      <p:sp>
        <p:nvSpPr>
          <p:cNvPr id="8328" name="Rectangle 136"/>
          <p:cNvSpPr>
            <a:spLocks noChangeArrowheads="1"/>
          </p:cNvSpPr>
          <p:nvPr/>
        </p:nvSpPr>
        <p:spPr bwMode="auto">
          <a:xfrm>
            <a:off x="4551363" y="3279775"/>
            <a:ext cx="429284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ja-JP" dirty="0"/>
              <a:t> </a:t>
            </a: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Large acceptance : </a:t>
            </a:r>
            <a:r>
              <a:rPr lang="en-US" altLang="ja-JP" sz="2000" b="1" dirty="0">
                <a:latin typeface="Calibri" pitchFamily="34" charset="0"/>
                <a:cs typeface="Calibri" pitchFamily="34" charset="0"/>
              </a:rPr>
              <a:t>|</a:t>
            </a:r>
            <a:r>
              <a:rPr lang="en-US" altLang="ja-JP" b="1" dirty="0">
                <a:latin typeface="Symbol" pitchFamily="18" charset="2"/>
              </a:rPr>
              <a:t>h</a:t>
            </a:r>
            <a:r>
              <a:rPr lang="en-US" altLang="ja-JP" sz="2000" b="1" dirty="0">
                <a:latin typeface="Calibri" pitchFamily="34" charset="0"/>
                <a:cs typeface="Calibri" pitchFamily="34" charset="0"/>
              </a:rPr>
              <a:t>| &lt; 1.2,  2</a:t>
            </a:r>
            <a:r>
              <a:rPr lang="en-US" altLang="ja-JP" b="1" dirty="0">
                <a:latin typeface="Symbol" pitchFamily="18" charset="2"/>
              </a:rPr>
              <a:t>p</a:t>
            </a:r>
            <a:r>
              <a:rPr lang="en-US" altLang="ja-JP" b="1" dirty="0"/>
              <a:t> </a:t>
            </a:r>
            <a:r>
              <a:rPr lang="en-US" altLang="ja-JP" sz="2000" b="1" dirty="0">
                <a:latin typeface="Calibri" pitchFamily="34" charset="0"/>
                <a:cs typeface="Calibri" pitchFamily="34" charset="0"/>
              </a:rPr>
              <a:t>for </a:t>
            </a:r>
            <a:r>
              <a:rPr lang="en-US" altLang="ja-JP" b="1" dirty="0">
                <a:latin typeface="Symbol" pitchFamily="18" charset="2"/>
              </a:rPr>
              <a:t>f</a:t>
            </a:r>
            <a:r>
              <a:rPr lang="en-US" altLang="ja-JP" dirty="0"/>
              <a:t> </a:t>
            </a:r>
          </a:p>
        </p:txBody>
      </p:sp>
      <p:grpSp>
        <p:nvGrpSpPr>
          <p:cNvPr id="9" name="Group 137"/>
          <p:cNvGrpSpPr>
            <a:grpSpLocks/>
          </p:cNvGrpSpPr>
          <p:nvPr/>
        </p:nvGrpSpPr>
        <p:grpSpPr bwMode="auto">
          <a:xfrm>
            <a:off x="4284663" y="2889250"/>
            <a:ext cx="4572000" cy="827088"/>
            <a:chOff x="2699" y="1798"/>
            <a:chExt cx="2880" cy="521"/>
          </a:xfrm>
        </p:grpSpPr>
        <p:sp>
          <p:nvSpPr>
            <p:cNvPr id="8330" name="Rectangle 138"/>
            <p:cNvSpPr>
              <a:spLocks noChangeArrowheads="1"/>
            </p:cNvSpPr>
            <p:nvPr/>
          </p:nvSpPr>
          <p:spPr bwMode="auto">
            <a:xfrm>
              <a:off x="2857" y="1820"/>
              <a:ext cx="271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Char char="•"/>
              </a:pPr>
              <a:r>
                <a:rPr lang="en-US" altLang="ja-JP" dirty="0"/>
                <a:t> </a:t>
              </a:r>
              <a:r>
                <a:rPr lang="en-US" altLang="ja-JP" sz="2000" dirty="0">
                  <a:latin typeface="Calibri" pitchFamily="34" charset="0"/>
                  <a:cs typeface="Calibri" pitchFamily="34" charset="0"/>
                </a:rPr>
                <a:t>High spatial resolution : </a:t>
              </a:r>
              <a:r>
                <a:rPr lang="en-US" altLang="ja-JP" b="1" dirty="0" err="1">
                  <a:latin typeface="Symbol" pitchFamily="18" charset="2"/>
                </a:rPr>
                <a:t>s</a:t>
              </a:r>
              <a:r>
                <a:rPr lang="en-US" altLang="ja-JP" sz="2000" b="1" baseline="-25000" dirty="0" err="1">
                  <a:latin typeface="Calibri" pitchFamily="34" charset="0"/>
                  <a:cs typeface="Calibri" pitchFamily="34" charset="0"/>
                </a:rPr>
                <a:t>DCA</a:t>
              </a:r>
              <a:r>
                <a:rPr lang="en-US" altLang="ja-JP" sz="2000" b="1" dirty="0">
                  <a:latin typeface="Calibri" pitchFamily="34" charset="0"/>
                  <a:cs typeface="Calibri" pitchFamily="34" charset="0"/>
                </a:rPr>
                <a:t>~ 100 </a:t>
              </a:r>
              <a:r>
                <a:rPr lang="en-US" altLang="ja-JP" b="1" dirty="0">
                  <a:latin typeface="Symbol" pitchFamily="18" charset="2"/>
                </a:rPr>
                <a:t>m</a:t>
              </a:r>
              <a:r>
                <a:rPr lang="en-US" altLang="ja-JP" sz="2000" b="1" dirty="0">
                  <a:latin typeface="Calibri" pitchFamily="34" charset="0"/>
                  <a:cs typeface="Calibri" pitchFamily="34" charset="0"/>
                </a:rPr>
                <a:t>m</a:t>
              </a:r>
            </a:p>
          </p:txBody>
        </p:sp>
        <p:sp>
          <p:nvSpPr>
            <p:cNvPr id="8331" name="Rectangle 139"/>
            <p:cNvSpPr>
              <a:spLocks noChangeArrowheads="1"/>
            </p:cNvSpPr>
            <p:nvPr/>
          </p:nvSpPr>
          <p:spPr bwMode="auto">
            <a:xfrm>
              <a:off x="2699" y="1798"/>
              <a:ext cx="2880" cy="52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28" grpId="0" build="allAtOnce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0" y="0"/>
            <a:ext cx="23335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LV Control GUI</a:t>
            </a:r>
            <a:endParaRPr kumimoji="1" lang="ja-JP" altLang="en-US" sz="2800" b="1" i="1" u="sng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8012" y="512676"/>
            <a:ext cx="89284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LV rack was installed in IR.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Test of LV system need to be done.</a:t>
            </a:r>
          </a:p>
          <a:p>
            <a:pPr lvl="1">
              <a:buFont typeface="Arial" pitchFamily="34" charset="0"/>
              <a:buChar char="•"/>
            </a:pPr>
            <a:r>
              <a:rPr lang="en-US" altLang="ja-JP" sz="2000" dirty="0" smtClean="0"/>
              <a:t> Control voltage output and monitor.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t="7681"/>
          <a:stretch>
            <a:fillRect/>
          </a:stretch>
        </p:blipFill>
        <p:spPr bwMode="auto">
          <a:xfrm>
            <a:off x="0" y="1556792"/>
            <a:ext cx="9147190" cy="519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2719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Online Monitor 1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" y="980728"/>
            <a:ext cx="4844892" cy="522779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960620" y="1003588"/>
            <a:ext cx="4046220" cy="4983480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This shows 2D hit map.</a:t>
            </a:r>
          </a:p>
          <a:p>
            <a:pPr marL="49149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1 segment = 8×8 pixels (Barrel 0); 8×8 pixels (Barrel 1)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This is intended to show the position of hot pixel.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2719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Online Monitor 2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" y="800708"/>
            <a:ext cx="9110085" cy="299665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00050" y="3948452"/>
            <a:ext cx="8343900" cy="2468880"/>
          </a:xfrm>
          <a:prstGeom prst="rect">
            <a:avLst/>
          </a:prstGeom>
          <a:ln/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This shows the # of hits for each chip (black) &amp; for the hottest pixel in a chip (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red</a:t>
            </a: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).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This is intended to show the status of the chip (good, low efficiency, dead, hot)</a:t>
            </a:r>
          </a:p>
          <a:p>
            <a:pPr marL="4914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Low efficiency : # of hits for the chip is smaller than that for the other chips.</a:t>
            </a:r>
          </a:p>
          <a:p>
            <a:pPr marL="4914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Dead : # of hits for the chip = 0</a:t>
            </a:r>
          </a:p>
          <a:p>
            <a:pPr marL="49149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cs typeface="+mn-cs"/>
              </a:rPr>
              <a:t>Hot : (# of hits for the chip) / (# of hits for the hottest pixel) ~ 1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  <a:cs typeface="+mn-cs"/>
            </a:endParaRPr>
          </a:p>
        </p:txBody>
      </p:sp>
      <p:sp>
        <p:nvSpPr>
          <p:cNvPr id="9" name="Rectangle 4"/>
          <p:cNvSpPr>
            <a:spLocks/>
          </p:cNvSpPr>
          <p:nvPr/>
        </p:nvSpPr>
        <p:spPr bwMode="auto">
          <a:xfrm>
            <a:off x="2627784" y="1052736"/>
            <a:ext cx="1645920" cy="1051560"/>
          </a:xfrm>
          <a:prstGeom prst="rect">
            <a:avLst/>
          </a:prstGeom>
          <a:solidFill>
            <a:srgbClr val="00FF00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altLang="ja-JP" sz="2200" dirty="0">
                <a:ea typeface="ＭＳ Ｐゴシック" charset="-128"/>
              </a:rPr>
              <a:t>Diagnosis will be displayed</a:t>
            </a:r>
          </a:p>
        </p:txBody>
      </p:sp>
      <p:sp>
        <p:nvSpPr>
          <p:cNvPr id="10" name="Rectangle 5"/>
          <p:cNvSpPr>
            <a:spLocks/>
          </p:cNvSpPr>
          <p:nvPr/>
        </p:nvSpPr>
        <p:spPr bwMode="auto">
          <a:xfrm>
            <a:off x="7128284" y="1052736"/>
            <a:ext cx="1645920" cy="1051560"/>
          </a:xfrm>
          <a:prstGeom prst="rect">
            <a:avLst/>
          </a:prstGeom>
          <a:solidFill>
            <a:srgbClr val="00FF00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/>
            <a:r>
              <a:rPr lang="en-US" altLang="ja-JP" sz="2200" dirty="0">
                <a:ea typeface="ＭＳ Ｐゴシック" charset="-128"/>
              </a:rPr>
              <a:t>Diagnosis will be displayed</a:t>
            </a: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52"/>
          <p:cNvGrpSpPr/>
          <p:nvPr/>
        </p:nvGrpSpPr>
        <p:grpSpPr>
          <a:xfrm>
            <a:off x="251520" y="-99392"/>
            <a:ext cx="8532948" cy="6957392"/>
            <a:chOff x="251520" y="-99392"/>
            <a:chExt cx="8532948" cy="6957392"/>
          </a:xfrm>
        </p:grpSpPr>
        <p:sp>
          <p:nvSpPr>
            <p:cNvPr id="44" name="正方形/長方形 43"/>
            <p:cNvSpPr/>
            <p:nvPr/>
          </p:nvSpPr>
          <p:spPr>
            <a:xfrm>
              <a:off x="251520" y="0"/>
              <a:ext cx="8532948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87624" y="360040"/>
              <a:ext cx="6782864" cy="6165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直線矢印コネクタ 5"/>
            <p:cNvCxnSpPr/>
            <p:nvPr/>
          </p:nvCxnSpPr>
          <p:spPr>
            <a:xfrm rot="5400000" flipH="1" flipV="1">
              <a:off x="2774919" y="1840911"/>
              <a:ext cx="3592574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矢印コネクタ 6"/>
            <p:cNvCxnSpPr/>
            <p:nvPr/>
          </p:nvCxnSpPr>
          <p:spPr>
            <a:xfrm rot="10800000">
              <a:off x="683568" y="3645582"/>
              <a:ext cx="3888432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グループ化 18"/>
            <p:cNvGrpSpPr/>
            <p:nvPr/>
          </p:nvGrpSpPr>
          <p:grpSpPr>
            <a:xfrm>
              <a:off x="4319972" y="3392996"/>
              <a:ext cx="468052" cy="468052"/>
              <a:chOff x="8136396" y="1340768"/>
              <a:chExt cx="468052" cy="468052"/>
            </a:xfrm>
          </p:grpSpPr>
          <p:sp>
            <p:nvSpPr>
              <p:cNvPr id="13" name="円/楕円 12"/>
              <p:cNvSpPr/>
              <p:nvPr/>
            </p:nvSpPr>
            <p:spPr>
              <a:xfrm>
                <a:off x="8136396" y="1340768"/>
                <a:ext cx="468052" cy="4680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15" name="直線コネクタ 14"/>
              <p:cNvCxnSpPr>
                <a:stCxn id="13" idx="1"/>
                <a:endCxn id="13" idx="5"/>
              </p:cNvCxnSpPr>
              <p:nvPr/>
            </p:nvCxnSpPr>
            <p:spPr>
              <a:xfrm rot="16200000" flipH="1">
                <a:off x="8204941" y="1409313"/>
                <a:ext cx="330962" cy="33096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コネクタ 17"/>
              <p:cNvCxnSpPr>
                <a:stCxn id="13" idx="7"/>
                <a:endCxn id="13" idx="3"/>
              </p:cNvCxnSpPr>
              <p:nvPr/>
            </p:nvCxnSpPr>
            <p:spPr>
              <a:xfrm rot="16200000" flipH="1" flipV="1">
                <a:off x="8204941" y="1409313"/>
                <a:ext cx="330962" cy="33096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テキスト ボックス 19"/>
            <p:cNvSpPr txBox="1"/>
            <p:nvPr/>
          </p:nvSpPr>
          <p:spPr>
            <a:xfrm>
              <a:off x="4644008" y="-99392"/>
              <a:ext cx="3850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/>
                <a:t>Y</a:t>
              </a:r>
              <a:endParaRPr kumimoji="1" lang="ja-JP" altLang="en-US" sz="3200" dirty="0"/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39552" y="3708412"/>
              <a:ext cx="3978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/>
                <a:t>X</a:t>
              </a:r>
              <a:endParaRPr kumimoji="1" lang="ja-JP" altLang="en-US" sz="3200" dirty="0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4374994" y="3816424"/>
              <a:ext cx="3770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/>
                <a:t>Z</a:t>
              </a:r>
              <a:endParaRPr kumimoji="1" lang="ja-JP" altLang="en-US" sz="3200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683568" y="296652"/>
              <a:ext cx="11464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WEST</a:t>
              </a:r>
              <a:endParaRPr kumimoji="1" lang="ja-JP" altLang="en-US" sz="3200" b="1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7020272" y="288032"/>
              <a:ext cx="102201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b="1" dirty="0" smtClean="0"/>
                <a:t>EAST</a:t>
              </a:r>
              <a:endParaRPr kumimoji="1" lang="ja-JP" altLang="en-US" sz="3200" b="1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3419872" y="4437112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B1-L0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824028" y="2411596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B1-L10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3608276" y="2411596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B1-L9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932040" y="4437112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B1-L19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751039" y="6453336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</a:rPr>
                <a:t>B3-L23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4787043" y="5805264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</a:rPr>
                <a:t>B2-L15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3563888" y="5805264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</a:rPr>
                <a:t>B2-L0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3598911" y="6453336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</a:rPr>
                <a:t>B3-L0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3419872" y="0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</a:rPr>
                <a:t>B3-L11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635896" y="1331476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</a:rPr>
                <a:t>B2-L7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4724042" y="1331476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</a:rPr>
                <a:t>B2-L8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5048078" y="0"/>
              <a:ext cx="8290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</a:rPr>
                <a:t>B3-L12</a:t>
              </a:r>
              <a:endParaRPr kumimoji="1" lang="ja-JP" altLang="en-US" dirty="0">
                <a:solidFill>
                  <a:srgbClr val="0000FF"/>
                </a:solidFill>
              </a:endParaRPr>
            </a:p>
          </p:txBody>
        </p:sp>
        <p:sp>
          <p:nvSpPr>
            <p:cNvPr id="39" name="フリーフォーム 38"/>
            <p:cNvSpPr/>
            <p:nvPr/>
          </p:nvSpPr>
          <p:spPr>
            <a:xfrm>
              <a:off x="359532" y="1192251"/>
              <a:ext cx="1044116" cy="4865041"/>
            </a:xfrm>
            <a:custGeom>
              <a:avLst/>
              <a:gdLst>
                <a:gd name="connsiteX0" fmla="*/ 573024 w 585216"/>
                <a:gd name="connsiteY0" fmla="*/ 1719072 h 1719072"/>
                <a:gd name="connsiteX1" fmla="*/ 158496 w 585216"/>
                <a:gd name="connsiteY1" fmla="*/ 1353312 h 1719072"/>
                <a:gd name="connsiteX2" fmla="*/ 0 w 585216"/>
                <a:gd name="connsiteY2" fmla="*/ 829056 h 1719072"/>
                <a:gd name="connsiteX3" fmla="*/ 158496 w 585216"/>
                <a:gd name="connsiteY3" fmla="*/ 316992 h 1719072"/>
                <a:gd name="connsiteX4" fmla="*/ 585216 w 585216"/>
                <a:gd name="connsiteY4" fmla="*/ 0 h 171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" h="1719072">
                  <a:moveTo>
                    <a:pt x="573024" y="1719072"/>
                  </a:moveTo>
                  <a:cubicBezTo>
                    <a:pt x="413512" y="1610360"/>
                    <a:pt x="254000" y="1501648"/>
                    <a:pt x="158496" y="1353312"/>
                  </a:cubicBezTo>
                  <a:cubicBezTo>
                    <a:pt x="62992" y="1204976"/>
                    <a:pt x="0" y="1001776"/>
                    <a:pt x="0" y="829056"/>
                  </a:cubicBezTo>
                  <a:cubicBezTo>
                    <a:pt x="0" y="656336"/>
                    <a:pt x="60960" y="455168"/>
                    <a:pt x="158496" y="316992"/>
                  </a:cubicBezTo>
                  <a:cubicBezTo>
                    <a:pt x="256032" y="178816"/>
                    <a:pt x="420624" y="89408"/>
                    <a:pt x="585216" y="0"/>
                  </a:cubicBezTo>
                </a:path>
              </a:pathLst>
            </a:cu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フリーフォーム 39"/>
            <p:cNvSpPr/>
            <p:nvPr/>
          </p:nvSpPr>
          <p:spPr>
            <a:xfrm rot="10800000">
              <a:off x="7632340" y="1232756"/>
              <a:ext cx="1044116" cy="4865041"/>
            </a:xfrm>
            <a:custGeom>
              <a:avLst/>
              <a:gdLst>
                <a:gd name="connsiteX0" fmla="*/ 573024 w 585216"/>
                <a:gd name="connsiteY0" fmla="*/ 1719072 h 1719072"/>
                <a:gd name="connsiteX1" fmla="*/ 158496 w 585216"/>
                <a:gd name="connsiteY1" fmla="*/ 1353312 h 1719072"/>
                <a:gd name="connsiteX2" fmla="*/ 0 w 585216"/>
                <a:gd name="connsiteY2" fmla="*/ 829056 h 1719072"/>
                <a:gd name="connsiteX3" fmla="*/ 158496 w 585216"/>
                <a:gd name="connsiteY3" fmla="*/ 316992 h 1719072"/>
                <a:gd name="connsiteX4" fmla="*/ 585216 w 585216"/>
                <a:gd name="connsiteY4" fmla="*/ 0 h 171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" h="1719072">
                  <a:moveTo>
                    <a:pt x="573024" y="1719072"/>
                  </a:moveTo>
                  <a:cubicBezTo>
                    <a:pt x="413512" y="1610360"/>
                    <a:pt x="254000" y="1501648"/>
                    <a:pt x="158496" y="1353312"/>
                  </a:cubicBezTo>
                  <a:cubicBezTo>
                    <a:pt x="62992" y="1204976"/>
                    <a:pt x="0" y="1001776"/>
                    <a:pt x="0" y="829056"/>
                  </a:cubicBezTo>
                  <a:cubicBezTo>
                    <a:pt x="0" y="656336"/>
                    <a:pt x="60960" y="455168"/>
                    <a:pt x="158496" y="316992"/>
                  </a:cubicBezTo>
                  <a:cubicBezTo>
                    <a:pt x="256032" y="178816"/>
                    <a:pt x="420624" y="89408"/>
                    <a:pt x="585216" y="0"/>
                  </a:cubicBezTo>
                </a:path>
              </a:pathLst>
            </a:custGeom>
            <a:ln w="381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テキスト ボックス 48"/>
            <p:cNvSpPr txBox="1"/>
            <p:nvPr/>
          </p:nvSpPr>
          <p:spPr>
            <a:xfrm>
              <a:off x="3851920" y="4041068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B0-L0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50" name="テキスト ボックス 49"/>
            <p:cNvSpPr txBox="1"/>
            <p:nvPr/>
          </p:nvSpPr>
          <p:spPr>
            <a:xfrm>
              <a:off x="3851920" y="2888940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B0-L4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4544022" y="2888940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B0-L5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52" name="テキスト ボックス 51"/>
            <p:cNvSpPr txBox="1"/>
            <p:nvPr/>
          </p:nvSpPr>
          <p:spPr>
            <a:xfrm>
              <a:off x="4572000" y="4041068"/>
              <a:ext cx="7120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B0-L9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38" name="スライド番号プレースホルダ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580" y="1"/>
            <a:ext cx="79516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スライド番号プレースホル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8116" y="116632"/>
            <a:ext cx="5976232" cy="316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529003"/>
            <a:ext cx="5641716" cy="3328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テキスト ボックス 8"/>
          <p:cNvSpPr txBox="1"/>
          <p:nvPr/>
        </p:nvSpPr>
        <p:spPr>
          <a:xfrm>
            <a:off x="431540" y="1700808"/>
            <a:ext cx="915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Barrel 0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7544" y="4725144"/>
            <a:ext cx="915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Barrel 1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0" y="0"/>
            <a:ext cx="4110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u="sng" dirty="0" smtClean="0"/>
              <a:t>Cooling Connection (</a:t>
            </a:r>
            <a:r>
              <a:rPr lang="en-US" altLang="ja-JP" sz="2800" b="1" i="1" u="sng" dirty="0" smtClean="0">
                <a:solidFill>
                  <a:srgbClr val="00B050"/>
                </a:solidFill>
              </a:rPr>
              <a:t>West</a:t>
            </a:r>
            <a:r>
              <a:rPr lang="en-US" altLang="ja-JP" sz="2800" b="1" i="1" u="sng" dirty="0" smtClean="0"/>
              <a:t>)</a:t>
            </a:r>
            <a:endParaRPr kumimoji="1" lang="ja-JP" altLang="en-US" sz="2800" b="1" i="1" u="sng" dirty="0"/>
          </a:p>
        </p:txBody>
      </p:sp>
      <p:sp>
        <p:nvSpPr>
          <p:cNvPr id="12" name="スライド番号プレースホルダ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6168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Logic of Interlock </a:t>
            </a:r>
            <a:r>
              <a:rPr lang="en-US" altLang="ja-JP" sz="2800" b="1" i="1" u="sng" dirty="0" smtClean="0"/>
              <a:t>System (Barrel 0 </a:t>
            </a:r>
            <a:r>
              <a:rPr lang="en-US" altLang="ja-JP" sz="2800" b="1" i="1" u="sng" dirty="0" smtClean="0">
                <a:solidFill>
                  <a:srgbClr val="00B050"/>
                </a:solidFill>
              </a:rPr>
              <a:t>West</a:t>
            </a:r>
            <a:r>
              <a:rPr lang="en-US" altLang="ja-JP" sz="2800" b="1" i="1" u="sng" dirty="0" smtClean="0"/>
              <a:t>)</a:t>
            </a:r>
            <a:endParaRPr kumimoji="1" lang="ja-JP" altLang="en-US" sz="2800" b="1" i="1" u="sng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620" y="980728"/>
            <a:ext cx="630555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テキスト ボックス 5"/>
          <p:cNvSpPr txBox="1"/>
          <p:nvPr/>
        </p:nvSpPr>
        <p:spPr>
          <a:xfrm>
            <a:off x="287524" y="620688"/>
            <a:ext cx="2408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Big Wheel (North West)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7524" y="3933056"/>
            <a:ext cx="2406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B050"/>
                </a:solidFill>
              </a:rPr>
              <a:t>Big Wheel (South West)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971600" y="1916832"/>
            <a:ext cx="1523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70C0"/>
                </a:solidFill>
              </a:rPr>
              <a:t>Ladder (West)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555776" y="6129300"/>
            <a:ext cx="2495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Temperature Monitoring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63588" y="1268760"/>
            <a:ext cx="481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BW4</a:t>
            </a:r>
            <a:endParaRPr kumimoji="1" lang="ja-JP" altLang="en-US" sz="12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63588" y="4509120"/>
            <a:ext cx="481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BW4</a:t>
            </a:r>
            <a:endParaRPr kumimoji="1" lang="ja-JP" altLang="en-US" sz="12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92280" y="1844824"/>
            <a:ext cx="695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SLOT5</a:t>
            </a:r>
            <a:endParaRPr kumimoji="1"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092280" y="2276872"/>
            <a:ext cx="695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SLOT6</a:t>
            </a:r>
            <a:endParaRPr kumimoji="1" lang="ja-JP" altLang="en-US" sz="16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092280" y="3392996"/>
            <a:ext cx="695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SLOT7</a:t>
            </a:r>
            <a:endParaRPr kumimoji="1" lang="ja-JP" altLang="en-US" sz="1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092280" y="3825044"/>
            <a:ext cx="695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SLOT8</a:t>
            </a:r>
            <a:endParaRPr kumimoji="1" lang="ja-JP" altLang="en-US" sz="1600" dirty="0"/>
          </a:p>
        </p:txBody>
      </p:sp>
      <p:sp>
        <p:nvSpPr>
          <p:cNvPr id="16" name="正方形/長方形 15"/>
          <p:cNvSpPr/>
          <p:nvPr/>
        </p:nvSpPr>
        <p:spPr>
          <a:xfrm>
            <a:off x="5472100" y="1484784"/>
            <a:ext cx="2412268" cy="151216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5472100" y="3104964"/>
            <a:ext cx="2412268" cy="15121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880321" y="2096852"/>
            <a:ext cx="126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North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00B050"/>
                </a:solidFill>
              </a:rPr>
              <a:t>West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880321" y="3609020"/>
            <a:ext cx="1262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South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olidFill>
                  <a:srgbClr val="00B050"/>
                </a:solidFill>
              </a:rPr>
              <a:t>West</a:t>
            </a:r>
            <a:endParaRPr kumimoji="1" lang="ja-JP" altLang="en-US" dirty="0">
              <a:solidFill>
                <a:srgbClr val="00B050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827584" y="1016732"/>
            <a:ext cx="1908212" cy="8280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683568" y="4293096"/>
            <a:ext cx="1908212" cy="8280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1043608" y="2240868"/>
            <a:ext cx="1512168" cy="162018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スライド番号プレースホルダ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23528" y="863600"/>
            <a:ext cx="84582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US" altLang="ja-JP" b="1" i="1" dirty="0">
                <a:latin typeface="Calibri" charset="0"/>
              </a:rPr>
              <a:t> FY11 initial funding guidance for RHIC ops. $1.6M below President’s request, but still up by 4% (</a:t>
            </a:r>
            <a:r>
              <a:rPr lang="en-US" altLang="ja-JP" b="1" i="1" dirty="0">
                <a:latin typeface="Calibri" charset="0"/>
                <a:sym typeface="Symbol" charset="2"/>
              </a:rPr>
              <a:t> inflation) from FY10</a:t>
            </a:r>
          </a:p>
          <a:p>
            <a:pPr>
              <a:spcBef>
                <a:spcPct val="50000"/>
              </a:spcBef>
              <a:buFont typeface="Wingdings" charset="2"/>
              <a:buChar char="Ø"/>
            </a:pPr>
            <a:r>
              <a:rPr lang="en-US" altLang="ja-JP" b="1" i="1" dirty="0">
                <a:solidFill>
                  <a:srgbClr val="0066FF"/>
                </a:solidFill>
                <a:latin typeface="Calibri" charset="0"/>
                <a:sym typeface="Symbol" charset="2"/>
              </a:rPr>
              <a:t> Should  27-28 </a:t>
            </a:r>
            <a:r>
              <a:rPr lang="en-US" altLang="ja-JP" b="1" i="1" dirty="0" err="1">
                <a:solidFill>
                  <a:srgbClr val="0066FF"/>
                </a:solidFill>
                <a:latin typeface="Calibri" charset="0"/>
                <a:sym typeface="Symbol" charset="2"/>
              </a:rPr>
              <a:t>cryoweeks</a:t>
            </a:r>
            <a:r>
              <a:rPr lang="en-US" altLang="ja-JP" b="1" i="1" dirty="0">
                <a:solidFill>
                  <a:srgbClr val="0066FF"/>
                </a:solidFill>
                <a:latin typeface="Calibri" charset="0"/>
                <a:sym typeface="Symbol" charset="2"/>
              </a:rPr>
              <a:t> of operation at projected power cost</a:t>
            </a:r>
          </a:p>
          <a:p>
            <a:pPr>
              <a:spcBef>
                <a:spcPct val="50000"/>
              </a:spcBef>
              <a:buFont typeface="Wingdings" charset="2"/>
              <a:buNone/>
            </a:pPr>
            <a:r>
              <a:rPr lang="en-US" altLang="ja-JP" b="1" i="1" dirty="0">
                <a:solidFill>
                  <a:srgbClr val="FF0000"/>
                </a:solidFill>
                <a:latin typeface="Calibri" charset="0"/>
                <a:sym typeface="Symbol" charset="2"/>
              </a:rPr>
              <a:t>			Tentative Run Plan:</a:t>
            </a:r>
          </a:p>
          <a:p>
            <a:pPr algn="ctr">
              <a:buFont typeface="Wingdings" charset="2"/>
              <a:buChar char="§"/>
            </a:pPr>
            <a:r>
              <a:rPr lang="en-US" altLang="ja-JP" b="1" i="1" dirty="0">
                <a:latin typeface="Calibri" charset="0"/>
                <a:sym typeface="Symbol" charset="2"/>
              </a:rPr>
              <a:t> 1.5 weeks </a:t>
            </a:r>
            <a:r>
              <a:rPr lang="en-US" altLang="ja-JP" b="1" i="1" dirty="0" err="1">
                <a:latin typeface="Calibri" charset="0"/>
                <a:sym typeface="Symbol" charset="2"/>
              </a:rPr>
              <a:t>cooldown</a:t>
            </a:r>
            <a:r>
              <a:rPr lang="en-US" altLang="ja-JP" b="1" i="1" dirty="0">
                <a:latin typeface="Calibri" charset="0"/>
                <a:sym typeface="Symbol" charset="2"/>
              </a:rPr>
              <a:t>/</a:t>
            </a:r>
            <a:r>
              <a:rPr lang="en-US" altLang="ja-JP" b="1" i="1" dirty="0" err="1">
                <a:latin typeface="Calibri" charset="0"/>
                <a:sym typeface="Symbol" charset="2"/>
              </a:rPr>
              <a:t>warmup</a:t>
            </a:r>
            <a:endParaRPr lang="en-US" altLang="ja-JP" b="1" i="1" dirty="0">
              <a:latin typeface="Calibri" charset="0"/>
              <a:sym typeface="Symbol" charset="2"/>
            </a:endParaRPr>
          </a:p>
          <a:p>
            <a:pPr algn="ctr">
              <a:buFont typeface="Wingdings" charset="2"/>
              <a:buChar char="§"/>
            </a:pPr>
            <a:r>
              <a:rPr lang="en-US" altLang="ja-JP" b="1" i="1" dirty="0">
                <a:latin typeface="Calibri" charset="0"/>
                <a:sym typeface="Symbol" charset="2"/>
              </a:rPr>
              <a:t>3.5 weeks pp commissioning (as per Wolfram -- do we                    still need that much before physics start?)</a:t>
            </a:r>
          </a:p>
          <a:p>
            <a:pPr algn="ctr">
              <a:buFont typeface="Wingdings" charset="2"/>
              <a:buChar char="§"/>
            </a:pPr>
            <a:r>
              <a:rPr lang="en-US" altLang="ja-JP" b="1" i="1" dirty="0">
                <a:latin typeface="Calibri" charset="0"/>
                <a:sym typeface="Symbol" charset="2"/>
              </a:rPr>
              <a:t> 10 weeks 500 </a:t>
            </a:r>
            <a:r>
              <a:rPr lang="en-US" altLang="ja-JP" b="1" i="1" dirty="0" err="1">
                <a:latin typeface="Calibri" charset="0"/>
                <a:sym typeface="Symbol" charset="2"/>
              </a:rPr>
              <a:t>GeV</a:t>
            </a:r>
            <a:r>
              <a:rPr lang="en-US" altLang="ja-JP" b="1" i="1" dirty="0">
                <a:latin typeface="Calibri" charset="0"/>
                <a:sym typeface="Symbol" charset="2"/>
              </a:rPr>
              <a:t> pp (includes 1-2 days with IP2 collisions)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99728" y="3667125"/>
            <a:ext cx="3886200" cy="2033588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 dirty="0">
                <a:solidFill>
                  <a:srgbClr val="0066FF"/>
                </a:solidFill>
                <a:latin typeface="Calibri" charset="0"/>
              </a:rPr>
              <a:t>If VTX ready for productive ops:</a:t>
            </a:r>
          </a:p>
          <a:p>
            <a:pPr>
              <a:buFont typeface="Wingdings" charset="2"/>
              <a:buChar char="§"/>
            </a:pPr>
            <a:r>
              <a:rPr lang="en-US" altLang="ja-JP" b="1" i="1" dirty="0">
                <a:latin typeface="Calibri" charset="0"/>
              </a:rPr>
              <a:t> 2 weeks </a:t>
            </a:r>
            <a:r>
              <a:rPr lang="en-US" altLang="ja-JP" b="1" i="1" dirty="0" err="1">
                <a:latin typeface="Calibri" charset="0"/>
              </a:rPr>
              <a:t>Au+Au</a:t>
            </a:r>
            <a:r>
              <a:rPr lang="en-US" altLang="ja-JP" b="1" i="1" dirty="0">
                <a:latin typeface="Calibri" charset="0"/>
              </a:rPr>
              <a:t> commissioning</a:t>
            </a:r>
          </a:p>
          <a:p>
            <a:pPr>
              <a:buFont typeface="Wingdings" charset="2"/>
              <a:buChar char="§"/>
            </a:pPr>
            <a:r>
              <a:rPr lang="en-US" altLang="ja-JP" b="1" i="1" dirty="0">
                <a:latin typeface="Calibri" charset="0"/>
              </a:rPr>
              <a:t> 8 weeks 200 </a:t>
            </a:r>
            <a:r>
              <a:rPr lang="en-US" altLang="ja-JP" b="1" i="1" dirty="0" err="1">
                <a:latin typeface="Calibri" charset="0"/>
              </a:rPr>
              <a:t>GeV</a:t>
            </a:r>
            <a:r>
              <a:rPr lang="en-US" altLang="ja-JP" b="1" i="1" dirty="0">
                <a:latin typeface="Calibri" charset="0"/>
              </a:rPr>
              <a:t> </a:t>
            </a:r>
            <a:r>
              <a:rPr lang="en-US" altLang="ja-JP" b="1" i="1" dirty="0" err="1">
                <a:latin typeface="Calibri" charset="0"/>
              </a:rPr>
              <a:t>Au+Au</a:t>
            </a:r>
            <a:endParaRPr lang="en-US" altLang="ja-JP" b="1" i="1" dirty="0">
              <a:latin typeface="Calibri" charset="0"/>
            </a:endParaRPr>
          </a:p>
          <a:p>
            <a:pPr>
              <a:buFont typeface="Wingdings" charset="2"/>
              <a:buChar char="§"/>
            </a:pPr>
            <a:r>
              <a:rPr lang="en-US" altLang="ja-JP" b="1" i="1" dirty="0">
                <a:latin typeface="Calibri" charset="0"/>
              </a:rPr>
              <a:t> 1 week U+U setup</a:t>
            </a:r>
          </a:p>
          <a:p>
            <a:pPr>
              <a:buFont typeface="Wingdings" charset="2"/>
              <a:buChar char="§"/>
            </a:pPr>
            <a:r>
              <a:rPr lang="en-US" altLang="ja-JP" b="1" i="1" dirty="0">
                <a:latin typeface="Calibri" charset="0"/>
              </a:rPr>
              <a:t> 1.5 weeks 193 </a:t>
            </a:r>
            <a:r>
              <a:rPr lang="en-US" altLang="ja-JP" b="1" i="1" dirty="0" err="1">
                <a:latin typeface="Calibri" charset="0"/>
              </a:rPr>
              <a:t>GeV</a:t>
            </a:r>
            <a:r>
              <a:rPr lang="en-US" altLang="ja-JP" b="1" i="1" dirty="0">
                <a:latin typeface="Calibri" charset="0"/>
              </a:rPr>
              <a:t> U+U</a:t>
            </a:r>
          </a:p>
          <a:p>
            <a:pPr>
              <a:buFont typeface="Wingdings" charset="2"/>
              <a:buChar char="§"/>
            </a:pPr>
            <a:r>
              <a:rPr lang="en-US" altLang="ja-JP" b="1" i="1" dirty="0">
                <a:latin typeface="Calibri" charset="0"/>
              </a:rPr>
              <a:t> 1 week 18 </a:t>
            </a:r>
            <a:r>
              <a:rPr lang="en-US" altLang="ja-JP" b="1" i="1" dirty="0" err="1">
                <a:latin typeface="Calibri" charset="0"/>
              </a:rPr>
              <a:t>GeV</a:t>
            </a:r>
            <a:r>
              <a:rPr lang="en-US" altLang="ja-JP" b="1" i="1" dirty="0">
                <a:latin typeface="Calibri" charset="0"/>
              </a:rPr>
              <a:t> </a:t>
            </a:r>
            <a:r>
              <a:rPr lang="en-US" altLang="ja-JP" b="1" i="1" dirty="0" err="1">
                <a:latin typeface="Calibri" charset="0"/>
              </a:rPr>
              <a:t>Au+Au</a:t>
            </a:r>
            <a:endParaRPr lang="en-US" altLang="ja-JP" b="1" i="1" dirty="0">
              <a:latin typeface="Calibri" charset="0"/>
            </a:endParaRPr>
          </a:p>
          <a:p>
            <a:pPr>
              <a:buFont typeface="Wingdings" charset="2"/>
              <a:buNone/>
            </a:pPr>
            <a:r>
              <a:rPr lang="en-US" altLang="ja-JP" b="1" i="1" dirty="0">
                <a:solidFill>
                  <a:srgbClr val="FF0000"/>
                </a:solidFill>
                <a:latin typeface="Calibri" charset="0"/>
              </a:rPr>
              <a:t>Total = 28.5 </a:t>
            </a:r>
            <a:r>
              <a:rPr lang="en-US" altLang="ja-JP" b="1" i="1" dirty="0" err="1">
                <a:solidFill>
                  <a:srgbClr val="FF0000"/>
                </a:solidFill>
                <a:latin typeface="Calibri" charset="0"/>
              </a:rPr>
              <a:t>cryoweeks</a:t>
            </a:r>
            <a:endParaRPr lang="en-US" altLang="ja-JP" b="1" i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38328" y="3671888"/>
            <a:ext cx="4114800" cy="2857500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b="1">
                <a:solidFill>
                  <a:srgbClr val="0066FF"/>
                </a:solidFill>
                <a:latin typeface="Calibri" charset="0"/>
              </a:rPr>
              <a:t>If VTX not ready for productive ops:</a:t>
            </a:r>
          </a:p>
          <a:p>
            <a:pPr>
              <a:buFont typeface="Wingdings" charset="2"/>
              <a:buChar char="§"/>
            </a:pPr>
            <a:r>
              <a:rPr lang="en-US" altLang="ja-JP" b="1" i="1">
                <a:latin typeface="Calibri" charset="0"/>
              </a:rPr>
              <a:t> 2 more weeks 500 GeV pp</a:t>
            </a:r>
          </a:p>
          <a:p>
            <a:pPr>
              <a:buFont typeface="Wingdings" charset="2"/>
              <a:buChar char="§"/>
            </a:pPr>
            <a:r>
              <a:rPr lang="en-US" altLang="ja-JP" b="1" i="1">
                <a:latin typeface="Calibri" charset="0"/>
              </a:rPr>
              <a:t> 3 weeks U+U commissioning</a:t>
            </a:r>
          </a:p>
          <a:p>
            <a:pPr>
              <a:buFont typeface="Wingdings" charset="2"/>
              <a:buChar char="§"/>
            </a:pPr>
            <a:r>
              <a:rPr lang="en-US" altLang="ja-JP" b="1" i="1">
                <a:latin typeface="Calibri" charset="0"/>
              </a:rPr>
              <a:t> 2 weeks 193 GeV U+U</a:t>
            </a:r>
          </a:p>
          <a:p>
            <a:pPr>
              <a:buFont typeface="Wingdings" charset="2"/>
              <a:buChar char="§"/>
            </a:pPr>
            <a:r>
              <a:rPr lang="en-US" altLang="ja-JP" b="1" i="1">
                <a:latin typeface="Calibri" charset="0"/>
              </a:rPr>
              <a:t> 0.5 weeks Au+Au setup</a:t>
            </a:r>
          </a:p>
          <a:p>
            <a:pPr>
              <a:buFont typeface="Wingdings" charset="2"/>
              <a:buChar char="§"/>
            </a:pPr>
            <a:r>
              <a:rPr lang="en-US" altLang="ja-JP" b="1" i="1">
                <a:latin typeface="Calibri" charset="0"/>
              </a:rPr>
              <a:t> 1.5 weeks 18 GeV Au+Au</a:t>
            </a:r>
          </a:p>
          <a:p>
            <a:pPr>
              <a:buFont typeface="Wingdings" charset="2"/>
              <a:buChar char="§"/>
            </a:pPr>
            <a:r>
              <a:rPr lang="en-US" altLang="ja-JP" b="1" i="1">
                <a:latin typeface="Calibri" charset="0"/>
              </a:rPr>
              <a:t> 1.0 weeks 27 GeV Au+Au</a:t>
            </a:r>
          </a:p>
          <a:p>
            <a:pPr>
              <a:buFont typeface="Wingdings" charset="2"/>
              <a:buChar char="§"/>
            </a:pPr>
            <a:r>
              <a:rPr lang="en-US" altLang="ja-JP" b="1" i="1">
                <a:latin typeface="Calibri" charset="0"/>
              </a:rPr>
              <a:t> 0.5 weeks ~6 GeV Au+Au test</a:t>
            </a:r>
          </a:p>
          <a:p>
            <a:pPr>
              <a:buFont typeface="Wingdings" charset="2"/>
              <a:buNone/>
            </a:pPr>
            <a:r>
              <a:rPr lang="en-US" altLang="ja-JP" b="1" i="1">
                <a:solidFill>
                  <a:srgbClr val="FF0000"/>
                </a:solidFill>
                <a:latin typeface="Calibri" charset="0"/>
              </a:rPr>
              <a:t>Total = 25.5 cryoweeks, carry more funds forward for Run 12</a:t>
            </a: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H="1">
            <a:off x="3828728" y="3352800"/>
            <a:ext cx="5334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4362128" y="3352800"/>
            <a:ext cx="609600" cy="228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223628" y="224644"/>
            <a:ext cx="6629400" cy="5191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2800" b="1" dirty="0">
                <a:latin typeface="Times New Roman Bold" pitchFamily="-48" charset="0"/>
              </a:rPr>
              <a:t>Tentative RHIC Run-11 Plan</a:t>
            </a:r>
            <a:endParaRPr lang="en-US" altLang="ja-JP" sz="2800" b="1" i="1" dirty="0">
              <a:latin typeface="Comic Sans MS" pitchFamily="-48" charset="0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29501-4840-4802-941D-A827F8477743}" type="slidenum">
              <a:rPr lang="en-US" altLang="ja-JP" smtClean="0"/>
              <a:pPr>
                <a:defRPr/>
              </a:pPr>
              <a:t>5</a:t>
            </a:fld>
            <a:endParaRPr lang="en-US" altLang="ja-JP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0"/>
            <a:ext cx="4314001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6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Separation of Charm / Beauty</a:t>
            </a:r>
            <a:endParaRPr lang="ja-JP" altLang="en-US" sz="2600" b="1" i="1" u="sng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469061" y="919286"/>
            <a:ext cx="3616325" cy="5727700"/>
            <a:chOff x="3482" y="616"/>
            <a:chExt cx="2278" cy="3608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84" y="616"/>
              <a:ext cx="2109" cy="2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2" y="2401"/>
              <a:ext cx="2041" cy="1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 rot="-900000">
              <a:off x="4908" y="1409"/>
              <a:ext cx="8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b="1" i="1" dirty="0">
                  <a:solidFill>
                    <a:srgbClr val="33CC33"/>
                  </a:solidFill>
                </a:rPr>
                <a:t>Simulation</a:t>
              </a:r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249816" y="487738"/>
            <a:ext cx="6620017" cy="400110"/>
          </a:xfrm>
          <a:prstGeom prst="rect">
            <a:avLst/>
          </a:prstGeom>
          <a:noFill/>
          <a:ln w="19050">
            <a:solidFill>
              <a:srgbClr val="0066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charm</a:t>
            </a: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 and </a:t>
            </a:r>
            <a:r>
              <a:rPr lang="en-US" altLang="ja-JP" sz="20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beauty</a:t>
            </a:r>
            <a:r>
              <a:rPr lang="en-US" altLang="ja-JP" sz="2000" dirty="0">
                <a:latin typeface="Calibri" pitchFamily="34" charset="0"/>
                <a:cs typeface="Calibri" pitchFamily="34" charset="0"/>
              </a:rPr>
              <a:t> separation with difference of their life time</a:t>
            </a:r>
          </a:p>
        </p:txBody>
      </p: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2475036" y="2686174"/>
            <a:ext cx="147638" cy="1476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 flipV="1">
            <a:off x="2378199" y="2582986"/>
            <a:ext cx="173037" cy="18415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 flipV="1">
            <a:off x="1938461" y="1119311"/>
            <a:ext cx="438150" cy="1473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 flipV="1">
            <a:off x="2544886" y="2757611"/>
            <a:ext cx="887413" cy="303213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 flipV="1">
            <a:off x="3422774" y="3035424"/>
            <a:ext cx="549275" cy="12223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 flipV="1">
            <a:off x="3176711" y="2433761"/>
            <a:ext cx="247650" cy="5953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V="1">
            <a:off x="2554411" y="2436936"/>
            <a:ext cx="636588" cy="314325"/>
          </a:xfrm>
          <a:prstGeom prst="line">
            <a:avLst/>
          </a:prstGeom>
          <a:noFill/>
          <a:ln w="38100">
            <a:solidFill>
              <a:srgbClr val="CC33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27174" y="1216149"/>
            <a:ext cx="4357687" cy="3005137"/>
            <a:chOff x="243" y="838"/>
            <a:chExt cx="2745" cy="1893"/>
          </a:xfrm>
        </p:grpSpPr>
        <p:grpSp>
          <p:nvGrpSpPr>
            <p:cNvPr id="6" name="Group 15"/>
            <p:cNvGrpSpPr>
              <a:grpSpLocks/>
            </p:cNvGrpSpPr>
            <p:nvPr/>
          </p:nvGrpSpPr>
          <p:grpSpPr bwMode="auto">
            <a:xfrm>
              <a:off x="243" y="856"/>
              <a:ext cx="2745" cy="1857"/>
              <a:chOff x="243" y="856"/>
              <a:chExt cx="2745" cy="1857"/>
            </a:xfrm>
          </p:grpSpPr>
          <p:sp>
            <p:nvSpPr>
              <p:cNvPr id="28" name="Line 16"/>
              <p:cNvSpPr>
                <a:spLocks noChangeShapeType="1"/>
              </p:cNvSpPr>
              <p:nvPr/>
            </p:nvSpPr>
            <p:spPr bwMode="auto">
              <a:xfrm>
                <a:off x="243" y="856"/>
                <a:ext cx="2736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" name="Line 17"/>
              <p:cNvSpPr>
                <a:spLocks noChangeShapeType="1"/>
              </p:cNvSpPr>
              <p:nvPr/>
            </p:nvSpPr>
            <p:spPr bwMode="auto">
              <a:xfrm>
                <a:off x="247" y="1033"/>
                <a:ext cx="2736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" name="Line 18"/>
              <p:cNvSpPr>
                <a:spLocks noChangeShapeType="1"/>
              </p:cNvSpPr>
              <p:nvPr/>
            </p:nvSpPr>
            <p:spPr bwMode="auto">
              <a:xfrm>
                <a:off x="243" y="1180"/>
                <a:ext cx="2736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" name="Line 19"/>
              <p:cNvSpPr>
                <a:spLocks noChangeShapeType="1"/>
              </p:cNvSpPr>
              <p:nvPr/>
            </p:nvSpPr>
            <p:spPr bwMode="auto">
              <a:xfrm>
                <a:off x="247" y="1357"/>
                <a:ext cx="2736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" name="Line 20"/>
              <p:cNvSpPr>
                <a:spLocks noChangeShapeType="1"/>
              </p:cNvSpPr>
              <p:nvPr/>
            </p:nvSpPr>
            <p:spPr bwMode="auto">
              <a:xfrm>
                <a:off x="243" y="2207"/>
                <a:ext cx="2736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3" name="Line 21"/>
              <p:cNvSpPr>
                <a:spLocks noChangeShapeType="1"/>
              </p:cNvSpPr>
              <p:nvPr/>
            </p:nvSpPr>
            <p:spPr bwMode="auto">
              <a:xfrm>
                <a:off x="247" y="2384"/>
                <a:ext cx="2736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" name="Line 22"/>
              <p:cNvSpPr>
                <a:spLocks noChangeShapeType="1"/>
              </p:cNvSpPr>
              <p:nvPr/>
            </p:nvSpPr>
            <p:spPr bwMode="auto">
              <a:xfrm>
                <a:off x="248" y="2541"/>
                <a:ext cx="2736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5" name="Line 23"/>
              <p:cNvSpPr>
                <a:spLocks noChangeShapeType="1"/>
              </p:cNvSpPr>
              <p:nvPr/>
            </p:nvSpPr>
            <p:spPr bwMode="auto">
              <a:xfrm>
                <a:off x="252" y="2713"/>
                <a:ext cx="2736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20" name="Oval 24"/>
            <p:cNvSpPr>
              <a:spLocks noChangeArrowheads="1"/>
            </p:cNvSpPr>
            <p:nvPr/>
          </p:nvSpPr>
          <p:spPr bwMode="auto">
            <a:xfrm>
              <a:off x="1288" y="1345"/>
              <a:ext cx="44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Oval 25"/>
            <p:cNvSpPr>
              <a:spLocks noChangeArrowheads="1"/>
            </p:cNvSpPr>
            <p:nvPr/>
          </p:nvSpPr>
          <p:spPr bwMode="auto">
            <a:xfrm>
              <a:off x="1230" y="1161"/>
              <a:ext cx="44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Oval 26"/>
            <p:cNvSpPr>
              <a:spLocks noChangeArrowheads="1"/>
            </p:cNvSpPr>
            <p:nvPr/>
          </p:nvSpPr>
          <p:spPr bwMode="auto">
            <a:xfrm>
              <a:off x="1189" y="1012"/>
              <a:ext cx="44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" name="Oval 27"/>
            <p:cNvSpPr>
              <a:spLocks noChangeArrowheads="1"/>
            </p:cNvSpPr>
            <p:nvPr/>
          </p:nvSpPr>
          <p:spPr bwMode="auto">
            <a:xfrm>
              <a:off x="1131" y="838"/>
              <a:ext cx="44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" name="Oval 28"/>
            <p:cNvSpPr>
              <a:spLocks noChangeArrowheads="1"/>
            </p:cNvSpPr>
            <p:nvPr/>
          </p:nvSpPr>
          <p:spPr bwMode="auto">
            <a:xfrm>
              <a:off x="2368" y="2687"/>
              <a:ext cx="44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" name="Oval 29"/>
            <p:cNvSpPr>
              <a:spLocks noChangeArrowheads="1"/>
            </p:cNvSpPr>
            <p:nvPr/>
          </p:nvSpPr>
          <p:spPr bwMode="auto">
            <a:xfrm>
              <a:off x="2292" y="2520"/>
              <a:ext cx="44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6" name="Oval 30"/>
            <p:cNvSpPr>
              <a:spLocks noChangeArrowheads="1"/>
            </p:cNvSpPr>
            <p:nvPr/>
          </p:nvSpPr>
          <p:spPr bwMode="auto">
            <a:xfrm>
              <a:off x="2220" y="2358"/>
              <a:ext cx="44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7" name="Oval 31"/>
            <p:cNvSpPr>
              <a:spLocks noChangeArrowheads="1"/>
            </p:cNvSpPr>
            <p:nvPr/>
          </p:nvSpPr>
          <p:spPr bwMode="auto">
            <a:xfrm>
              <a:off x="2139" y="2184"/>
              <a:ext cx="44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3627561" y="1711449"/>
            <a:ext cx="141096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 dirty="0">
                <a:latin typeface="Calibri" pitchFamily="34" charset="0"/>
                <a:cs typeface="Calibri" pitchFamily="34" charset="0"/>
              </a:rPr>
              <a:t>Life time (c</a:t>
            </a:r>
            <a:r>
              <a:rPr lang="en-US" altLang="ja-JP" b="1" dirty="0">
                <a:latin typeface="Symbol" pitchFamily="18" charset="2"/>
                <a:cs typeface="Calibri" pitchFamily="34" charset="0"/>
              </a:rPr>
              <a:t>t</a:t>
            </a:r>
            <a:r>
              <a:rPr lang="en-US" altLang="ja-JP" b="1" dirty="0">
                <a:latin typeface="Calibri" pitchFamily="34" charset="0"/>
                <a:cs typeface="Calibri" pitchFamily="34" charset="0"/>
              </a:rPr>
              <a:t>)</a:t>
            </a:r>
          </a:p>
          <a:p>
            <a:r>
              <a:rPr lang="en-US" altLang="ja-JP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D</a:t>
            </a:r>
            <a:r>
              <a:rPr lang="en-US" altLang="ja-JP" b="1" baseline="300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0</a:t>
            </a:r>
            <a:r>
              <a:rPr lang="en-US" altLang="ja-JP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: 125 mm</a:t>
            </a:r>
            <a:endParaRPr lang="en-US" altLang="ja-JP" b="1" dirty="0">
              <a:latin typeface="Calibri" pitchFamily="34" charset="0"/>
              <a:cs typeface="Calibri" pitchFamily="34" charset="0"/>
            </a:endParaRPr>
          </a:p>
          <a:p>
            <a:r>
              <a:rPr lang="en-US" altLang="ja-JP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B</a:t>
            </a:r>
            <a:r>
              <a:rPr lang="en-US" altLang="ja-JP" b="1" baseline="30000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0</a:t>
            </a:r>
            <a:r>
              <a:rPr lang="en-US" altLang="ja-JP" b="1" dirty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: 464 mm</a:t>
            </a: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2494086" y="2136899"/>
            <a:ext cx="67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/>
              <a:t>DCA</a:t>
            </a:r>
          </a:p>
        </p:txBody>
      </p:sp>
      <p:sp>
        <p:nvSpPr>
          <p:cNvPr id="38" name="Text Box 34"/>
          <p:cNvSpPr txBox="1">
            <a:spLocks noChangeArrowheads="1"/>
          </p:cNvSpPr>
          <p:nvPr/>
        </p:nvSpPr>
        <p:spPr bwMode="auto">
          <a:xfrm>
            <a:off x="8205911" y="6524749"/>
            <a:ext cx="8794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b="1"/>
              <a:t>DCA (</a:t>
            </a:r>
            <a:r>
              <a:rPr lang="en-US" altLang="ja-JP" sz="1200" b="1">
                <a:latin typeface="Symbol" pitchFamily="18" charset="2"/>
              </a:rPr>
              <a:t>m</a:t>
            </a:r>
            <a:r>
              <a:rPr lang="en-US" altLang="ja-JP" sz="1200" b="1"/>
              <a:t>m)</a:t>
            </a:r>
          </a:p>
        </p:txBody>
      </p:sp>
      <p:sp>
        <p:nvSpPr>
          <p:cNvPr id="39" name="Line 35"/>
          <p:cNvSpPr>
            <a:spLocks noChangeShapeType="1"/>
          </p:cNvSpPr>
          <p:nvPr/>
        </p:nvSpPr>
        <p:spPr bwMode="auto">
          <a:xfrm>
            <a:off x="576386" y="2754436"/>
            <a:ext cx="19177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0" name="Line 36"/>
          <p:cNvSpPr>
            <a:spLocks noChangeShapeType="1"/>
          </p:cNvSpPr>
          <p:nvPr/>
        </p:nvSpPr>
        <p:spPr bwMode="auto">
          <a:xfrm flipH="1">
            <a:off x="2635374" y="2762374"/>
            <a:ext cx="19177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1" name="Text Box 37"/>
          <p:cNvSpPr txBox="1">
            <a:spLocks noChangeArrowheads="1"/>
          </p:cNvSpPr>
          <p:nvPr/>
        </p:nvSpPr>
        <p:spPr bwMode="auto">
          <a:xfrm>
            <a:off x="4589586" y="2663949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/>
              <a:t>p</a:t>
            </a:r>
          </a:p>
        </p:txBody>
      </p:sp>
      <p:sp>
        <p:nvSpPr>
          <p:cNvPr id="42" name="Text Box 38"/>
          <p:cNvSpPr txBox="1">
            <a:spLocks noChangeArrowheads="1"/>
          </p:cNvSpPr>
          <p:nvPr/>
        </p:nvSpPr>
        <p:spPr bwMode="auto">
          <a:xfrm>
            <a:off x="141411" y="2622674"/>
            <a:ext cx="323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/>
              <a:t>p</a:t>
            </a:r>
          </a:p>
        </p:txBody>
      </p:sp>
      <p:sp>
        <p:nvSpPr>
          <p:cNvPr id="43" name="Text Box 39"/>
          <p:cNvSpPr txBox="1">
            <a:spLocks noChangeArrowheads="1"/>
          </p:cNvSpPr>
          <p:nvPr/>
        </p:nvSpPr>
        <p:spPr bwMode="auto">
          <a:xfrm>
            <a:off x="2021011" y="2413124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44" name="Text Box 40"/>
          <p:cNvSpPr txBox="1">
            <a:spLocks noChangeArrowheads="1"/>
          </p:cNvSpPr>
          <p:nvPr/>
        </p:nvSpPr>
        <p:spPr bwMode="auto">
          <a:xfrm>
            <a:off x="2578224" y="2902074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66FF"/>
                </a:solidFill>
              </a:rPr>
              <a:t>B</a:t>
            </a:r>
          </a:p>
        </p:txBody>
      </p:sp>
      <p:sp>
        <p:nvSpPr>
          <p:cNvPr id="45" name="Line 41"/>
          <p:cNvSpPr>
            <a:spLocks noChangeShapeType="1"/>
          </p:cNvSpPr>
          <p:nvPr/>
        </p:nvSpPr>
        <p:spPr bwMode="auto">
          <a:xfrm>
            <a:off x="3078286" y="2486149"/>
            <a:ext cx="42863" cy="107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6" name="Line 42"/>
          <p:cNvSpPr>
            <a:spLocks noChangeShapeType="1"/>
          </p:cNvSpPr>
          <p:nvPr/>
        </p:nvSpPr>
        <p:spPr bwMode="auto">
          <a:xfrm flipV="1">
            <a:off x="3121149" y="2535361"/>
            <a:ext cx="107950" cy="58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7" name="Text Box 43"/>
          <p:cNvSpPr txBox="1">
            <a:spLocks noChangeArrowheads="1"/>
          </p:cNvSpPr>
          <p:nvPr/>
        </p:nvSpPr>
        <p:spPr bwMode="auto">
          <a:xfrm>
            <a:off x="1598736" y="898649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48" name="Text Box 44"/>
          <p:cNvSpPr txBox="1">
            <a:spLocks noChangeArrowheads="1"/>
          </p:cNvSpPr>
          <p:nvPr/>
        </p:nvSpPr>
        <p:spPr bwMode="auto">
          <a:xfrm>
            <a:off x="4000624" y="3906961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e</a:t>
            </a:r>
          </a:p>
        </p:txBody>
      </p:sp>
      <p:grpSp>
        <p:nvGrpSpPr>
          <p:cNvPr id="18" name="Group 45"/>
          <p:cNvGrpSpPr>
            <a:grpSpLocks/>
          </p:cNvGrpSpPr>
          <p:nvPr/>
        </p:nvGrpSpPr>
        <p:grpSpPr bwMode="auto">
          <a:xfrm>
            <a:off x="96961" y="4289549"/>
            <a:ext cx="5314950" cy="2454275"/>
            <a:chOff x="98" y="2739"/>
            <a:chExt cx="3348" cy="1546"/>
          </a:xfrm>
        </p:grpSpPr>
        <p:pic>
          <p:nvPicPr>
            <p:cNvPr id="50" name="Picture 46" descr="dc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77" y="2741"/>
              <a:ext cx="1469" cy="1534"/>
            </a:xfrm>
            <a:prstGeom prst="rect">
              <a:avLst/>
            </a:prstGeom>
            <a:noFill/>
          </p:spPr>
        </p:pic>
        <p:pic>
          <p:nvPicPr>
            <p:cNvPr id="51" name="Picture 47" descr="nodc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8" y="2739"/>
              <a:ext cx="1493" cy="1546"/>
            </a:xfrm>
            <a:prstGeom prst="rect">
              <a:avLst/>
            </a:prstGeom>
            <a:noFill/>
          </p:spPr>
        </p:pic>
        <p:sp>
          <p:nvSpPr>
            <p:cNvPr id="52" name="Line 48"/>
            <p:cNvSpPr>
              <a:spLocks noChangeShapeType="1"/>
            </p:cNvSpPr>
            <p:nvPr/>
          </p:nvSpPr>
          <p:spPr bwMode="auto">
            <a:xfrm>
              <a:off x="1665" y="3515"/>
              <a:ext cx="27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9" name="Group 49"/>
            <p:cNvGrpSpPr>
              <a:grpSpLocks/>
            </p:cNvGrpSpPr>
            <p:nvPr/>
          </p:nvGrpSpPr>
          <p:grpSpPr bwMode="auto">
            <a:xfrm>
              <a:off x="565" y="2968"/>
              <a:ext cx="989" cy="387"/>
              <a:chOff x="939" y="3184"/>
              <a:chExt cx="989" cy="387"/>
            </a:xfrm>
          </p:grpSpPr>
          <p:sp>
            <p:nvSpPr>
              <p:cNvPr id="54" name="Line 50"/>
              <p:cNvSpPr>
                <a:spLocks noChangeShapeType="1"/>
              </p:cNvSpPr>
              <p:nvPr/>
            </p:nvSpPr>
            <p:spPr bwMode="auto">
              <a:xfrm>
                <a:off x="939" y="3275"/>
                <a:ext cx="201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5" name="Text Box 51"/>
              <p:cNvSpPr txBox="1">
                <a:spLocks noChangeArrowheads="1"/>
              </p:cNvSpPr>
              <p:nvPr/>
            </p:nvSpPr>
            <p:spPr bwMode="auto">
              <a:xfrm>
                <a:off x="1129" y="3184"/>
                <a:ext cx="799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US" altLang="ja-JP" sz="1200" b="1"/>
                  <a:t>Background</a:t>
                </a:r>
              </a:p>
            </p:txBody>
          </p:sp>
          <p:sp>
            <p:nvSpPr>
              <p:cNvPr id="56" name="Line 52"/>
              <p:cNvSpPr>
                <a:spLocks noChangeShapeType="1"/>
              </p:cNvSpPr>
              <p:nvPr/>
            </p:nvSpPr>
            <p:spPr bwMode="auto">
              <a:xfrm>
                <a:off x="945" y="3375"/>
                <a:ext cx="200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" name="Text Box 53"/>
              <p:cNvSpPr txBox="1">
                <a:spLocks noChangeArrowheads="1"/>
              </p:cNvSpPr>
              <p:nvPr/>
            </p:nvSpPr>
            <p:spPr bwMode="auto">
              <a:xfrm>
                <a:off x="1174" y="3290"/>
                <a:ext cx="457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1200" b="1"/>
                  <a:t>c quark</a:t>
                </a:r>
              </a:p>
            </p:txBody>
          </p:sp>
          <p:sp>
            <p:nvSpPr>
              <p:cNvPr id="58" name="Line 54"/>
              <p:cNvSpPr>
                <a:spLocks noChangeShapeType="1"/>
              </p:cNvSpPr>
              <p:nvPr/>
            </p:nvSpPr>
            <p:spPr bwMode="auto">
              <a:xfrm>
                <a:off x="942" y="3483"/>
                <a:ext cx="201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" name="Text Box 55"/>
              <p:cNvSpPr txBox="1">
                <a:spLocks noChangeArrowheads="1"/>
              </p:cNvSpPr>
              <p:nvPr/>
            </p:nvSpPr>
            <p:spPr bwMode="auto">
              <a:xfrm>
                <a:off x="1171" y="3398"/>
                <a:ext cx="463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altLang="ja-JP" sz="1200" b="1"/>
                  <a:t>b quark</a:t>
                </a:r>
              </a:p>
            </p:txBody>
          </p:sp>
        </p:grpSp>
      </p:grpSp>
      <p:sp>
        <p:nvSpPr>
          <p:cNvPr id="60" name="Text Box 56"/>
          <p:cNvSpPr txBox="1">
            <a:spLocks noChangeArrowheads="1"/>
          </p:cNvSpPr>
          <p:nvPr/>
        </p:nvSpPr>
        <p:spPr bwMode="auto">
          <a:xfrm>
            <a:off x="2219449" y="6556499"/>
            <a:ext cx="9477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1200" b="1"/>
              <a:t>pT (GeV/c)</a:t>
            </a:r>
          </a:p>
        </p:txBody>
      </p:sp>
      <p:sp>
        <p:nvSpPr>
          <p:cNvPr id="61" name="Text Box 57"/>
          <p:cNvSpPr txBox="1">
            <a:spLocks noChangeArrowheads="1"/>
          </p:cNvSpPr>
          <p:nvPr/>
        </p:nvSpPr>
        <p:spPr bwMode="auto">
          <a:xfrm>
            <a:off x="2100386" y="5242049"/>
            <a:ext cx="1512594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Subtraction of</a:t>
            </a:r>
          </a:p>
          <a:p>
            <a:r>
              <a:rPr lang="en-US" altLang="ja-JP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background</a:t>
            </a:r>
          </a:p>
        </p:txBody>
      </p:sp>
      <p:grpSp>
        <p:nvGrpSpPr>
          <p:cNvPr id="49" name="Group 58"/>
          <p:cNvGrpSpPr>
            <a:grpSpLocks/>
          </p:cNvGrpSpPr>
          <p:nvPr/>
        </p:nvGrpSpPr>
        <p:grpSpPr bwMode="auto">
          <a:xfrm>
            <a:off x="6313611" y="1149474"/>
            <a:ext cx="466725" cy="5240337"/>
            <a:chOff x="4014" y="761"/>
            <a:chExt cx="294" cy="3301"/>
          </a:xfrm>
        </p:grpSpPr>
        <p:grpSp>
          <p:nvGrpSpPr>
            <p:cNvPr id="53" name="Group 59"/>
            <p:cNvGrpSpPr>
              <a:grpSpLocks/>
            </p:cNvGrpSpPr>
            <p:nvPr/>
          </p:nvGrpSpPr>
          <p:grpSpPr bwMode="auto">
            <a:xfrm>
              <a:off x="4017" y="761"/>
              <a:ext cx="5" cy="3301"/>
              <a:chOff x="4017" y="761"/>
              <a:chExt cx="5" cy="3301"/>
            </a:xfrm>
          </p:grpSpPr>
          <p:sp>
            <p:nvSpPr>
              <p:cNvPr id="65" name="Line 60"/>
              <p:cNvSpPr>
                <a:spLocks noChangeShapeType="1"/>
              </p:cNvSpPr>
              <p:nvPr/>
            </p:nvSpPr>
            <p:spPr bwMode="auto">
              <a:xfrm flipV="1">
                <a:off x="4017" y="761"/>
                <a:ext cx="0" cy="16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" name="Line 61"/>
              <p:cNvSpPr>
                <a:spLocks noChangeShapeType="1"/>
              </p:cNvSpPr>
              <p:nvPr/>
            </p:nvSpPr>
            <p:spPr bwMode="auto">
              <a:xfrm flipV="1">
                <a:off x="4022" y="2432"/>
                <a:ext cx="0" cy="16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64" name="Line 62"/>
            <p:cNvSpPr>
              <a:spLocks noChangeShapeType="1"/>
            </p:cNvSpPr>
            <p:nvPr/>
          </p:nvSpPr>
          <p:spPr bwMode="auto">
            <a:xfrm>
              <a:off x="4014" y="993"/>
              <a:ext cx="294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67" name="Rectangle 64"/>
          <p:cNvSpPr>
            <a:spLocks noChangeArrowheads="1"/>
          </p:cNvSpPr>
          <p:nvPr/>
        </p:nvSpPr>
        <p:spPr bwMode="auto">
          <a:xfrm>
            <a:off x="5502777" y="3262436"/>
            <a:ext cx="3290131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By simultaneous fitting</a:t>
            </a:r>
          </a:p>
          <a:p>
            <a:pPr algn="ctr"/>
            <a:r>
              <a:rPr lang="en-US" altLang="ja-JP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the DCA distribution</a:t>
            </a:r>
          </a:p>
          <a:p>
            <a:pPr algn="ctr"/>
            <a:r>
              <a:rPr lang="en-US" altLang="ja-JP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with the expected shapes,</a:t>
            </a:r>
          </a:p>
          <a:p>
            <a:pPr algn="ctr"/>
            <a:r>
              <a:rPr lang="en-US" altLang="ja-JP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charm and beauty are separated.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7" grpId="0" animBg="1"/>
      <p:bldP spid="6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386" name="Picture 2" descr="C:\Users\Maki\Documents\CONF\VTX\APS\RA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21273"/>
            <a:ext cx="4104911" cy="3562598"/>
          </a:xfrm>
          <a:prstGeom prst="rect">
            <a:avLst/>
          </a:prstGeom>
          <a:noFill/>
        </p:spPr>
      </p:pic>
      <p:sp>
        <p:nvSpPr>
          <p:cNvPr id="68617" name="Text Box 17"/>
          <p:cNvSpPr txBox="1">
            <a:spLocks noChangeArrowheads="1"/>
          </p:cNvSpPr>
          <p:nvPr/>
        </p:nvSpPr>
        <p:spPr bwMode="auto">
          <a:xfrm>
            <a:off x="1517073" y="2521615"/>
            <a:ext cx="21739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Calibri" pitchFamily="34" charset="0"/>
                <a:ea typeface="ＭＳ 明朝" pitchFamily="17" charset="-128"/>
                <a:cs typeface="Calibri" pitchFamily="34" charset="0"/>
              </a:rPr>
              <a:t>RUN4: PRL98,172301</a:t>
            </a:r>
          </a:p>
        </p:txBody>
      </p:sp>
      <p:sp>
        <p:nvSpPr>
          <p:cNvPr id="68621" name="スライド番号プレースホルダ 1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585C394-2E69-4AA7-BB7F-A3408F0DA999}" type="slidenum">
              <a:rPr lang="en-US" altLang="ja-JP" smtClean="0">
                <a:latin typeface="Calibri" pitchFamily="34" charset="0"/>
                <a:cs typeface="Calibri" pitchFamily="34" charset="0"/>
              </a:rPr>
              <a:pPr/>
              <a:t>6</a:t>
            </a:fld>
            <a:endParaRPr lang="en-US" altLang="ja-JP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0" y="0"/>
            <a:ext cx="5967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3. Physics Capability with VTX</a:t>
            </a:r>
          </a:p>
          <a:p>
            <a:r>
              <a:rPr lang="en-US" altLang="ja-JP" sz="2600" b="1" i="1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   </a:t>
            </a:r>
            <a:r>
              <a:rPr lang="en-US" altLang="ja-JP" sz="24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Expected R</a:t>
            </a:r>
            <a:r>
              <a:rPr lang="en-US" altLang="ja-JP" sz="2400" b="1" i="1" u="sng" baseline="-250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AA</a:t>
            </a:r>
            <a:r>
              <a:rPr lang="en-US" altLang="ja-JP" sz="24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altLang="ja-JP" sz="2400" b="1" i="1" u="sng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altLang="ja-JP" sz="2400" b="1" i="1" u="sng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e</a:t>
            </a:r>
            <a:r>
              <a:rPr lang="en-US" altLang="ja-JP" sz="24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) and R</a:t>
            </a:r>
            <a:r>
              <a:rPr lang="en-US" altLang="ja-JP" sz="2400" b="1" i="1" u="sng" baseline="-250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AA</a:t>
            </a:r>
            <a:r>
              <a:rPr lang="en-US" altLang="ja-JP" sz="24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altLang="ja-JP" sz="2400" b="1" i="1" u="sng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altLang="ja-JP" sz="2400" b="1" i="1" u="sng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e</a:t>
            </a:r>
            <a:r>
              <a:rPr lang="en-US" altLang="ja-JP" sz="24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) with VTX</a:t>
            </a:r>
            <a:endParaRPr kumimoji="1" lang="ja-JP" altLang="en-US" sz="2400" b="1" i="1" u="sng" dirty="0" err="1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05333" y="4640594"/>
            <a:ext cx="81213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>
                <a:latin typeface="Calibri" pitchFamily="34" charset="0"/>
                <a:cs typeface="Calibri" pitchFamily="34" charset="0"/>
              </a:rPr>
              <a:t> Strong suppression of single electrons from heavy flavor decay is one of th</a:t>
            </a:r>
            <a:r>
              <a:rPr lang="en-US" altLang="ja-JP" sz="2000" dirty="0" smtClean="0">
                <a:latin typeface="Calibri" pitchFamily="34" charset="0"/>
                <a:cs typeface="Calibri" pitchFamily="34" charset="0"/>
              </a:rPr>
              <a:t>e most surprising results in RUN4.</a:t>
            </a:r>
          </a:p>
          <a:p>
            <a:pPr>
              <a:buFont typeface="Arial" pitchFamily="34" charset="0"/>
              <a:buChar char="•"/>
            </a:pPr>
            <a:endParaRPr kumimoji="1" lang="en-US" altLang="ja-JP" sz="20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>
                <a:latin typeface="Calibri" pitchFamily="34" charset="0"/>
                <a:cs typeface="Calibri" pitchFamily="34" charset="0"/>
              </a:rPr>
              <a:t> The present measurement is mixture of b </a:t>
            </a:r>
            <a:r>
              <a:rPr lang="en-US" altLang="ja-JP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e and c  e.</a:t>
            </a:r>
          </a:p>
          <a:p>
            <a:pPr>
              <a:buFont typeface="Arial" pitchFamily="34" charset="0"/>
              <a:buChar char="•"/>
            </a:pPr>
            <a:endParaRPr kumimoji="1" lang="en-US" altLang="ja-JP" sz="2000" dirty="0" smtClean="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VTX can separately measure R</a:t>
            </a:r>
            <a:r>
              <a:rPr lang="en-US" altLang="ja-JP" sz="2000" baseline="-25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AA</a:t>
            </a:r>
            <a:r>
              <a:rPr lang="en-US" altLang="ja-JP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of b  e and c  e.</a:t>
            </a:r>
            <a:endParaRPr kumimoji="1" lang="ja-JP" altLang="en-US" sz="2000" dirty="0" err="1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グループ化 9"/>
          <p:cNvGrpSpPr/>
          <p:nvPr/>
        </p:nvGrpSpPr>
        <p:grpSpPr>
          <a:xfrm>
            <a:off x="4239484" y="1138141"/>
            <a:ext cx="4726380" cy="3488036"/>
            <a:chOff x="4239484" y="1138141"/>
            <a:chExt cx="4726380" cy="3488036"/>
          </a:xfrm>
        </p:grpSpPr>
        <p:pic>
          <p:nvPicPr>
            <p:cNvPr id="26" name="Picture 15" descr="plot_RAA_c3"/>
            <p:cNvPicPr>
              <a:picLocks noChangeAspect="1" noChangeArrowheads="1"/>
            </p:cNvPicPr>
            <p:nvPr/>
          </p:nvPicPr>
          <p:blipFill>
            <a:blip r:embed="rId4" cstate="print"/>
            <a:srcRect r="8264"/>
            <a:stretch>
              <a:fillRect/>
            </a:stretch>
          </p:blipFill>
          <p:spPr bwMode="auto">
            <a:xfrm>
              <a:off x="4352300" y="1377533"/>
              <a:ext cx="4613564" cy="3248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19" name="Text Box 9"/>
            <p:cNvSpPr txBox="1">
              <a:spLocks noChangeArrowheads="1"/>
            </p:cNvSpPr>
            <p:nvPr/>
          </p:nvSpPr>
          <p:spPr bwMode="auto">
            <a:xfrm>
              <a:off x="5257800" y="1138141"/>
              <a:ext cx="274857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latin typeface="Calibri" pitchFamily="34" charset="0"/>
                  <a:ea typeface="ＭＳ 明朝" pitchFamily="17" charset="-128"/>
                  <a:cs typeface="Calibri" pitchFamily="34" charset="0"/>
                </a:rPr>
                <a:t>Expected with VTX (0.4/nb)</a:t>
              </a:r>
            </a:p>
          </p:txBody>
        </p:sp>
        <p:sp>
          <p:nvSpPr>
            <p:cNvPr id="68613" name="AutoShape 12"/>
            <p:cNvSpPr>
              <a:spLocks noChangeArrowheads="1"/>
            </p:cNvSpPr>
            <p:nvPr/>
          </p:nvSpPr>
          <p:spPr bwMode="auto">
            <a:xfrm>
              <a:off x="4239484" y="2622556"/>
              <a:ext cx="267194" cy="304800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ja-JP">
                <a:latin typeface="Calibri" pitchFamily="34" charset="0"/>
                <a:ea typeface="ＭＳ 明朝" pitchFamily="17" charset="-128"/>
                <a:cs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2" name="Picture 12" descr="v2plot_c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953165"/>
            <a:ext cx="4953000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6" name="Line 7"/>
          <p:cNvSpPr>
            <a:spLocks noChangeShapeType="1"/>
          </p:cNvSpPr>
          <p:nvPr/>
        </p:nvSpPr>
        <p:spPr bwMode="auto">
          <a:xfrm>
            <a:off x="3581400" y="2907624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9637" name="Text Box 8"/>
          <p:cNvSpPr txBox="1">
            <a:spLocks noChangeArrowheads="1"/>
          </p:cNvSpPr>
          <p:nvPr/>
        </p:nvSpPr>
        <p:spPr bwMode="auto">
          <a:xfrm>
            <a:off x="1303421" y="761992"/>
            <a:ext cx="2164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Calibri" pitchFamily="34" charset="0"/>
                <a:ea typeface="ＭＳ 明朝" pitchFamily="17" charset="-128"/>
                <a:cs typeface="Calibri" pitchFamily="34" charset="0"/>
              </a:rPr>
              <a:t>RUN4  PRL98,172301</a:t>
            </a:r>
          </a:p>
        </p:txBody>
      </p:sp>
      <p:sp>
        <p:nvSpPr>
          <p:cNvPr id="69638" name="Text Box 9"/>
          <p:cNvSpPr txBox="1">
            <a:spLocks noChangeArrowheads="1"/>
          </p:cNvSpPr>
          <p:nvPr/>
        </p:nvSpPr>
        <p:spPr bwMode="auto">
          <a:xfrm>
            <a:off x="5410200" y="761992"/>
            <a:ext cx="27485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>
                <a:latin typeface="Calibri" pitchFamily="34" charset="0"/>
                <a:ea typeface="ＭＳ 明朝" pitchFamily="17" charset="-128"/>
                <a:cs typeface="Calibri" pitchFamily="34" charset="0"/>
              </a:rPr>
              <a:t>Expected with VTX (0.4/</a:t>
            </a:r>
            <a:r>
              <a:rPr lang="en-US" altLang="ja-JP" dirty="0" err="1">
                <a:latin typeface="Calibri" pitchFamily="34" charset="0"/>
                <a:ea typeface="ＭＳ 明朝" pitchFamily="17" charset="-128"/>
                <a:cs typeface="Calibri" pitchFamily="34" charset="0"/>
              </a:rPr>
              <a:t>nb</a:t>
            </a:r>
            <a:r>
              <a:rPr lang="en-US" altLang="ja-JP" dirty="0">
                <a:latin typeface="Calibri" pitchFamily="34" charset="0"/>
                <a:ea typeface="ＭＳ 明朝" pitchFamily="17" charset="-128"/>
                <a:cs typeface="Calibri" pitchFamily="34" charset="0"/>
              </a:rPr>
              <a:t>)</a:t>
            </a:r>
          </a:p>
        </p:txBody>
      </p:sp>
      <p:sp>
        <p:nvSpPr>
          <p:cNvPr id="69642" name="TextBox 10"/>
          <p:cNvSpPr txBox="1">
            <a:spLocks noChangeArrowheads="1"/>
          </p:cNvSpPr>
          <p:nvPr/>
        </p:nvSpPr>
        <p:spPr bwMode="auto">
          <a:xfrm>
            <a:off x="838200" y="1688424"/>
            <a:ext cx="18982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latin typeface="Calibri" pitchFamily="34" charset="0"/>
                <a:ea typeface="ＭＳ 明朝" pitchFamily="17" charset="-128"/>
                <a:cs typeface="Calibri" pitchFamily="34" charset="0"/>
              </a:rPr>
              <a:t>New RUN7 points.</a:t>
            </a:r>
          </a:p>
        </p:txBody>
      </p:sp>
      <p:grpSp>
        <p:nvGrpSpPr>
          <p:cNvPr id="2" name="Group 108"/>
          <p:cNvGrpSpPr>
            <a:grpSpLocks/>
          </p:cNvGrpSpPr>
          <p:nvPr/>
        </p:nvGrpSpPr>
        <p:grpSpPr bwMode="auto">
          <a:xfrm>
            <a:off x="76200" y="1066792"/>
            <a:ext cx="4114800" cy="3352800"/>
            <a:chOff x="185" y="1037"/>
            <a:chExt cx="3265" cy="2343"/>
          </a:xfrm>
        </p:grpSpPr>
        <p:grpSp>
          <p:nvGrpSpPr>
            <p:cNvPr id="3" name="Group 106"/>
            <p:cNvGrpSpPr>
              <a:grpSpLocks/>
            </p:cNvGrpSpPr>
            <p:nvPr/>
          </p:nvGrpSpPr>
          <p:grpSpPr bwMode="auto">
            <a:xfrm>
              <a:off x="185" y="1037"/>
              <a:ext cx="3265" cy="2343"/>
              <a:chOff x="-3259" y="995"/>
              <a:chExt cx="3265" cy="2343"/>
            </a:xfrm>
          </p:grpSpPr>
          <p:pic>
            <p:nvPicPr>
              <p:cNvPr id="69652" name="Picture 105" descr="compare_minb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3259" y="995"/>
                <a:ext cx="3265" cy="23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9653" name="Rectangle 73"/>
              <p:cNvSpPr>
                <a:spLocks noChangeArrowheads="1"/>
              </p:cNvSpPr>
              <p:nvPr/>
            </p:nvSpPr>
            <p:spPr bwMode="auto">
              <a:xfrm>
                <a:off x="-2715" y="1208"/>
                <a:ext cx="1869" cy="237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ja-JP">
                  <a:latin typeface="Calibri" pitchFamily="34" charset="0"/>
                  <a:ea typeface="ＭＳ 明朝" pitchFamily="17" charset="-128"/>
                  <a:cs typeface="Calibri" pitchFamily="34" charset="0"/>
                </a:endParaRPr>
              </a:p>
            </p:txBody>
          </p:sp>
          <p:pic>
            <p:nvPicPr>
              <p:cNvPr id="69654" name="Picture 44" descr="1phenix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2730" y="1133"/>
                <a:ext cx="935" cy="3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9655" name="Text Box 77"/>
              <p:cNvSpPr txBox="1">
                <a:spLocks noChangeArrowheads="1"/>
              </p:cNvSpPr>
              <p:nvPr/>
            </p:nvSpPr>
            <p:spPr bwMode="auto">
              <a:xfrm>
                <a:off x="-1868" y="1398"/>
                <a:ext cx="1088" cy="204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ja-JP" sz="1300">
                    <a:latin typeface="Calibri" pitchFamily="34" charset="0"/>
                    <a:ea typeface="ＭＳ 明朝" pitchFamily="17" charset="-128"/>
                    <a:cs typeface="Calibri" pitchFamily="34" charset="0"/>
                  </a:rPr>
                  <a:t>PRELIMINARY</a:t>
                </a:r>
              </a:p>
            </p:txBody>
          </p:sp>
          <p:grpSp>
            <p:nvGrpSpPr>
              <p:cNvPr id="4" name="Group 79"/>
              <p:cNvGrpSpPr>
                <a:grpSpLocks/>
              </p:cNvGrpSpPr>
              <p:nvPr/>
            </p:nvGrpSpPr>
            <p:grpSpPr bwMode="auto">
              <a:xfrm>
                <a:off x="-799" y="1153"/>
                <a:ext cx="599" cy="460"/>
                <a:chOff x="2575" y="1170"/>
                <a:chExt cx="599" cy="460"/>
              </a:xfrm>
            </p:grpSpPr>
            <p:grpSp>
              <p:nvGrpSpPr>
                <p:cNvPr id="5" name="Group 80"/>
                <p:cNvGrpSpPr>
                  <a:grpSpLocks/>
                </p:cNvGrpSpPr>
                <p:nvPr/>
              </p:nvGrpSpPr>
              <p:grpSpPr bwMode="auto">
                <a:xfrm>
                  <a:off x="2575" y="1170"/>
                  <a:ext cx="599" cy="237"/>
                  <a:chOff x="2036" y="3644"/>
                  <a:chExt cx="599" cy="237"/>
                </a:xfrm>
              </p:grpSpPr>
              <p:grpSp>
                <p:nvGrpSpPr>
                  <p:cNvPr id="6" name="Group 81"/>
                  <p:cNvGrpSpPr>
                    <a:grpSpLocks/>
                  </p:cNvGrpSpPr>
                  <p:nvPr/>
                </p:nvGrpSpPr>
                <p:grpSpPr bwMode="auto">
                  <a:xfrm>
                    <a:off x="2036" y="3677"/>
                    <a:ext cx="56" cy="148"/>
                    <a:chOff x="1956" y="3345"/>
                    <a:chExt cx="56" cy="148"/>
                  </a:xfrm>
                </p:grpSpPr>
                <p:sp>
                  <p:nvSpPr>
                    <p:cNvPr id="69668" name="Oval 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56" y="3397"/>
                      <a:ext cx="56" cy="56"/>
                    </a:xfrm>
                    <a:prstGeom prst="ellipse">
                      <a:avLst/>
                    </a:prstGeom>
                    <a:solidFill>
                      <a:schemeClr val="hlink"/>
                    </a:solidFill>
                    <a:ln w="9525" algn="ctr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ja-JP">
                        <a:latin typeface="Calibri" pitchFamily="34" charset="0"/>
                        <a:ea typeface="ＭＳ 明朝" pitchFamily="17" charset="-128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69669" name="Line 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85" y="3345"/>
                      <a:ext cx="0" cy="148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hlink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</p:grpSp>
              <p:sp>
                <p:nvSpPr>
                  <p:cNvPr id="69667" name="Text Box 8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97" y="3644"/>
                    <a:ext cx="538" cy="237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600">
                        <a:solidFill>
                          <a:srgbClr val="FF0000"/>
                        </a:solidFill>
                        <a:latin typeface="Calibri" pitchFamily="34" charset="0"/>
                        <a:ea typeface="ＭＳ 明朝" pitchFamily="17" charset="-128"/>
                        <a:cs typeface="Calibri" pitchFamily="34" charset="0"/>
                      </a:rPr>
                      <a:t>Run-4</a:t>
                    </a:r>
                  </a:p>
                </p:txBody>
              </p:sp>
            </p:grpSp>
            <p:grpSp>
              <p:nvGrpSpPr>
                <p:cNvPr id="7" name="Group 85"/>
                <p:cNvGrpSpPr>
                  <a:grpSpLocks/>
                </p:cNvGrpSpPr>
                <p:nvPr/>
              </p:nvGrpSpPr>
              <p:grpSpPr bwMode="auto">
                <a:xfrm>
                  <a:off x="2577" y="1393"/>
                  <a:ext cx="587" cy="237"/>
                  <a:chOff x="2036" y="3169"/>
                  <a:chExt cx="587" cy="237"/>
                </a:xfrm>
              </p:grpSpPr>
              <p:grpSp>
                <p:nvGrpSpPr>
                  <p:cNvPr id="8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2036" y="3201"/>
                    <a:ext cx="56" cy="148"/>
                    <a:chOff x="2164" y="3441"/>
                    <a:chExt cx="56" cy="148"/>
                  </a:xfrm>
                </p:grpSpPr>
                <p:sp>
                  <p:nvSpPr>
                    <p:cNvPr id="69664" name="Line 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93" y="3441"/>
                      <a:ext cx="0" cy="148"/>
                    </a:xfrm>
                    <a:prstGeom prst="line">
                      <a:avLst/>
                    </a:prstGeom>
                    <a:noFill/>
                    <a:ln w="25400">
                      <a:solidFill>
                        <a:schemeClr val="accent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ja-JP" altLang="en-US">
                        <a:latin typeface="Calibri" pitchFamily="34" charset="0"/>
                        <a:cs typeface="Calibri" pitchFamily="34" charset="0"/>
                      </a:endParaRPr>
                    </a:p>
                  </p:txBody>
                </p:sp>
                <p:sp>
                  <p:nvSpPr>
                    <p:cNvPr id="69665" name="Oval 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4" y="3493"/>
                      <a:ext cx="56" cy="5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 algn="ctr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ja-JP" altLang="ja-JP">
                        <a:latin typeface="Calibri" pitchFamily="34" charset="0"/>
                        <a:ea typeface="ＭＳ 明朝" pitchFamily="17" charset="-128"/>
                        <a:cs typeface="Calibri" pitchFamily="34" charset="0"/>
                      </a:endParaRPr>
                    </a:p>
                  </p:txBody>
                </p:sp>
              </p:grpSp>
              <p:sp>
                <p:nvSpPr>
                  <p:cNvPr id="69663" name="Text Box 8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85" y="3169"/>
                    <a:ext cx="538" cy="237"/>
                  </a:xfrm>
                  <a:prstGeom prst="rect">
                    <a:avLst/>
                  </a:prstGeom>
                  <a:noFill/>
                  <a:ln w="9525" algn="ctr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ja-JP" sz="1600">
                        <a:latin typeface="Calibri" pitchFamily="34" charset="0"/>
                        <a:ea typeface="ＭＳ 明朝" pitchFamily="17" charset="-128"/>
                        <a:cs typeface="Calibri" pitchFamily="34" charset="0"/>
                      </a:rPr>
                      <a:t>Run-7</a:t>
                    </a:r>
                  </a:p>
                </p:txBody>
              </p:sp>
            </p:grpSp>
          </p:grpSp>
          <p:grpSp>
            <p:nvGrpSpPr>
              <p:cNvPr id="9" name="Group 37"/>
              <p:cNvGrpSpPr>
                <a:grpSpLocks/>
              </p:cNvGrpSpPr>
              <p:nvPr/>
            </p:nvGrpSpPr>
            <p:grpSpPr bwMode="auto">
              <a:xfrm>
                <a:off x="-1743" y="2699"/>
                <a:ext cx="1590" cy="419"/>
                <a:chOff x="1417" y="1796"/>
                <a:chExt cx="1590" cy="419"/>
              </a:xfrm>
            </p:grpSpPr>
            <p:sp>
              <p:nvSpPr>
                <p:cNvPr id="69658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1417" y="1796"/>
                  <a:ext cx="1590" cy="419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lvl="1">
                    <a:lnSpc>
                      <a:spcPct val="90000"/>
                    </a:lnSpc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Monotype Sorts" pitchFamily="2" charset="2"/>
                    <a:buNone/>
                  </a:pPr>
                  <a:r>
                    <a:rPr lang="en-US" altLang="ja-JP" sz="1100">
                      <a:latin typeface="Calibri" pitchFamily="34" charset="0"/>
                      <a:ea typeface="ＭＳ 明朝" pitchFamily="17" charset="-128"/>
                      <a:cs typeface="Calibri" pitchFamily="34" charset="0"/>
                    </a:rPr>
                    <a:t>Rapp &amp; van Hees, </a:t>
                  </a:r>
                </a:p>
                <a:p>
                  <a:pPr lvl="1">
                    <a:lnSpc>
                      <a:spcPct val="90000"/>
                    </a:lnSpc>
                    <a:spcBef>
                      <a:spcPct val="20000"/>
                    </a:spcBef>
                    <a:buClr>
                      <a:schemeClr val="hlink"/>
                    </a:buClr>
                    <a:buSzPct val="65000"/>
                    <a:buFont typeface="Monotype Sorts" pitchFamily="2" charset="2"/>
                    <a:buNone/>
                  </a:pPr>
                  <a:r>
                    <a:rPr lang="en-US" altLang="ja-JP" sz="1100">
                      <a:latin typeface="Calibri" pitchFamily="34" charset="0"/>
                      <a:ea typeface="ＭＳ 明朝" pitchFamily="17" charset="-128"/>
                      <a:cs typeface="Calibri" pitchFamily="34" charset="0"/>
                    </a:rPr>
                    <a:t>PRC 71, 034907 (2005)</a:t>
                  </a:r>
                </a:p>
                <a:p>
                  <a:endParaRPr lang="en-US" altLang="ja-JP" sz="1100">
                    <a:latin typeface="Calibri" pitchFamily="34" charset="0"/>
                    <a:ea typeface="ＭＳ 明朝" pitchFamily="17" charset="-128"/>
                    <a:cs typeface="Calibri" pitchFamily="34" charset="0"/>
                  </a:endParaRPr>
                </a:p>
              </p:txBody>
            </p:sp>
            <p:sp>
              <p:nvSpPr>
                <p:cNvPr id="69659" name="Rectangle 27"/>
                <p:cNvSpPr>
                  <a:spLocks noChangeArrowheads="1"/>
                </p:cNvSpPr>
                <p:nvPr/>
              </p:nvSpPr>
              <p:spPr bwMode="auto">
                <a:xfrm>
                  <a:off x="1462" y="1957"/>
                  <a:ext cx="266" cy="125"/>
                </a:xfrm>
                <a:prstGeom prst="rect">
                  <a:avLst/>
                </a:prstGeom>
                <a:solidFill>
                  <a:srgbClr val="FF99CC"/>
                </a:solidFill>
                <a:ln w="25400" algn="ctr">
                  <a:solidFill>
                    <a:srgbClr val="FF00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ja-JP">
                    <a:latin typeface="Calibri" pitchFamily="34" charset="0"/>
                    <a:ea typeface="ＭＳ 明朝" pitchFamily="17" charset="-128"/>
                    <a:cs typeface="Calibri" pitchFamily="34" charset="0"/>
                  </a:endParaRPr>
                </a:p>
              </p:txBody>
            </p:sp>
          </p:grpSp>
        </p:grpSp>
        <p:sp>
          <p:nvSpPr>
            <p:cNvPr id="69651" name="Text Box 107"/>
            <p:cNvSpPr txBox="1">
              <a:spLocks noChangeArrowheads="1"/>
            </p:cNvSpPr>
            <p:nvPr/>
          </p:nvSpPr>
          <p:spPr bwMode="auto">
            <a:xfrm>
              <a:off x="679" y="1487"/>
              <a:ext cx="796" cy="18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100">
                  <a:latin typeface="Calibri" pitchFamily="34" charset="0"/>
                  <a:ea typeface="ＭＳ 明朝" pitchFamily="17" charset="-128"/>
                  <a:cs typeface="Calibri" pitchFamily="34" charset="0"/>
                </a:rPr>
                <a:t>minimum-bias</a:t>
              </a:r>
            </a:p>
          </p:txBody>
        </p:sp>
      </p:grpSp>
      <p:pic>
        <p:nvPicPr>
          <p:cNvPr id="69644" name="Picture 3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8013" y="1312187"/>
            <a:ext cx="152400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5" name="Picture 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71825" y="1612224"/>
            <a:ext cx="122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6" name="TextBox 33"/>
          <p:cNvSpPr txBox="1">
            <a:spLocks noChangeArrowheads="1"/>
          </p:cNvSpPr>
          <p:nvPr/>
        </p:nvSpPr>
        <p:spPr bwMode="auto">
          <a:xfrm>
            <a:off x="2173288" y="1364574"/>
            <a:ext cx="9012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latin typeface="Calibri" pitchFamily="34" charset="0"/>
                <a:ea typeface="ＭＳ 明朝" pitchFamily="17" charset="-128"/>
                <a:cs typeface="Calibri" pitchFamily="34" charset="0"/>
              </a:rPr>
              <a:t>published</a:t>
            </a:r>
          </a:p>
        </p:txBody>
      </p:sp>
      <p:sp>
        <p:nvSpPr>
          <p:cNvPr id="69648" name="スライド番号プレースホルダ 3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1523EE2-0D93-4801-A3B0-381527908150}" type="slidenum">
              <a:rPr lang="en-US" altLang="ja-JP" smtClean="0">
                <a:latin typeface="Calibri" pitchFamily="34" charset="0"/>
                <a:cs typeface="Calibri" pitchFamily="34" charset="0"/>
              </a:rPr>
              <a:pPr/>
              <a:t>7</a:t>
            </a:fld>
            <a:endParaRPr lang="en-US" altLang="ja-JP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0" y="0"/>
            <a:ext cx="57553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6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Expected v</a:t>
            </a:r>
            <a:r>
              <a:rPr lang="en-US" altLang="ja-JP" sz="2600" b="1" i="1" u="sng" baseline="-250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altLang="ja-JP" sz="26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altLang="ja-JP" sz="2600" b="1" i="1" u="sng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altLang="ja-JP" sz="2600" b="1" i="1" u="sng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e</a:t>
            </a:r>
            <a:r>
              <a:rPr lang="en-US" altLang="ja-JP" sz="26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) and v</a:t>
            </a:r>
            <a:r>
              <a:rPr lang="en-US" altLang="ja-JP" sz="2600" b="1" i="1" u="sng" baseline="-250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altLang="ja-JP" sz="26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n-US" altLang="ja-JP" sz="2600" b="1" i="1" u="sng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US" altLang="ja-JP" sz="2600" b="1" i="1" u="sng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e</a:t>
            </a:r>
            <a:r>
              <a:rPr lang="en-US" altLang="ja-JP" sz="2600" b="1" i="1" u="sng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) with VTX</a:t>
            </a:r>
            <a:endParaRPr kumimoji="1" lang="ja-JP" altLang="en-US" sz="2600" b="1" i="1" u="sng" dirty="0" err="1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022173" y="4608097"/>
            <a:ext cx="700627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>
                <a:latin typeface="Calibri" pitchFamily="34" charset="0"/>
                <a:cs typeface="Calibri" pitchFamily="34" charset="0"/>
              </a:rPr>
              <a:t> V2 of single electron is measured by PHENIX in RUN4 and RUN7.</a:t>
            </a:r>
          </a:p>
          <a:p>
            <a:pPr>
              <a:buFont typeface="Arial" pitchFamily="34" charset="0"/>
              <a:buChar char="•"/>
            </a:pPr>
            <a:endParaRPr lang="en-US" altLang="ja-JP" sz="20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>
                <a:latin typeface="Calibri" pitchFamily="34" charset="0"/>
                <a:cs typeface="Calibri" pitchFamily="34" charset="0"/>
              </a:rPr>
              <a:t> The measured v2 is mixture of b </a:t>
            </a:r>
            <a:r>
              <a:rPr kumimoji="1" lang="en-US" altLang="ja-JP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 e and c e.</a:t>
            </a:r>
          </a:p>
          <a:p>
            <a:pPr>
              <a:buFont typeface="Arial" pitchFamily="34" charset="0"/>
              <a:buChar char="•"/>
            </a:pPr>
            <a:endParaRPr lang="en-US" altLang="ja-JP" sz="2000" dirty="0" smtClean="0">
              <a:latin typeface="Calibri" pitchFamily="34" charset="0"/>
              <a:cs typeface="Calibri" pitchFamily="34" charset="0"/>
              <a:sym typeface="Wingdings" pitchFamily="2" charset="2"/>
            </a:endParaRPr>
          </a:p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>
                <a:latin typeface="Calibri" pitchFamily="34" charset="0"/>
                <a:cs typeface="Calibri" pitchFamily="34" charset="0"/>
                <a:sym typeface="Wingdings" pitchFamily="2" charset="2"/>
              </a:rPr>
              <a:t> With VTX, we can separate b  e and c  e components.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0" y="0"/>
            <a:ext cx="5599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u="sng" dirty="0" smtClean="0"/>
              <a:t>4. Production and Installation Status</a:t>
            </a: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>
          <a:xfrm>
            <a:off x="7029920" y="6481920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  <p:sp>
        <p:nvSpPr>
          <p:cNvPr id="6" name="右矢印 5"/>
          <p:cNvSpPr/>
          <p:nvPr/>
        </p:nvSpPr>
        <p:spPr>
          <a:xfrm>
            <a:off x="6129611" y="3083355"/>
            <a:ext cx="3012584" cy="633677"/>
          </a:xfrm>
          <a:prstGeom prst="rightArrow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December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3074205" y="3248980"/>
            <a:ext cx="3012584" cy="315035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November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0" y="3248980"/>
            <a:ext cx="3012584" cy="315035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October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2008" y="740650"/>
            <a:ext cx="29518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/>
              <a:t>Assembly of pixel (</a:t>
            </a:r>
            <a:r>
              <a:rPr kumimoji="1" lang="en-US" altLang="ja-JP" sz="2000" dirty="0" smtClean="0">
                <a:solidFill>
                  <a:srgbClr val="FF0000"/>
                </a:solidFill>
              </a:rPr>
              <a:t>layer 0 and 1</a:t>
            </a:r>
            <a:r>
              <a:rPr kumimoji="1" lang="en-US" altLang="ja-JP" sz="2000" dirty="0" smtClean="0"/>
              <a:t>) and strip (</a:t>
            </a:r>
            <a:r>
              <a:rPr kumimoji="1" lang="en-US" altLang="ja-JP" sz="2000" dirty="0" smtClean="0">
                <a:solidFill>
                  <a:srgbClr val="0000FF"/>
                </a:solidFill>
              </a:rPr>
              <a:t>layer 2 and 3</a:t>
            </a:r>
            <a:r>
              <a:rPr kumimoji="1" lang="en-US" altLang="ja-JP" sz="2000" dirty="0" smtClean="0"/>
              <a:t>) detector .</a:t>
            </a:r>
          </a:p>
          <a:p>
            <a:pPr>
              <a:buFont typeface="Arial" pitchFamily="34" charset="0"/>
              <a:buChar char="•"/>
            </a:pPr>
            <a:endParaRPr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006600"/>
                </a:solidFill>
              </a:rPr>
              <a:t>QA test </a:t>
            </a:r>
            <a:r>
              <a:rPr lang="en-US" altLang="ja-JP" sz="2000" dirty="0" smtClean="0"/>
              <a:t>of each layer.</a:t>
            </a:r>
          </a:p>
          <a:p>
            <a:pPr lvl="1">
              <a:buFont typeface="Arial" pitchFamily="34" charset="0"/>
              <a:buChar char="•"/>
            </a:pPr>
            <a:endParaRPr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Survey of each layer.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023828" y="3681028"/>
            <a:ext cx="30603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/>
              <a:t> Mate pixel and strip detector.</a:t>
            </a:r>
          </a:p>
          <a:p>
            <a:pPr>
              <a:buFont typeface="Arial" pitchFamily="34" charset="0"/>
              <a:buChar char="•"/>
            </a:pPr>
            <a:endParaRPr kumimoji="1"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/>
              <a:t> Survey of </a:t>
            </a:r>
            <a:r>
              <a:rPr kumimoji="1" lang="en-US" altLang="ja-JP" sz="2000" dirty="0" smtClean="0">
                <a:solidFill>
                  <a:srgbClr val="7030A0"/>
                </a:solidFill>
              </a:rPr>
              <a:t>half barrel </a:t>
            </a:r>
            <a:r>
              <a:rPr kumimoji="1" lang="en-US" altLang="ja-JP" sz="2000" dirty="0" smtClean="0"/>
              <a:t>(West and East)</a:t>
            </a:r>
          </a:p>
          <a:p>
            <a:pPr>
              <a:buFont typeface="Arial" pitchFamily="34" charset="0"/>
              <a:buChar char="•"/>
            </a:pPr>
            <a:endParaRPr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006600"/>
                </a:solidFill>
              </a:rPr>
              <a:t>QA test </a:t>
            </a:r>
            <a:r>
              <a:rPr lang="en-US" altLang="ja-JP" sz="2000" dirty="0" smtClean="0"/>
              <a:t>of </a:t>
            </a:r>
            <a:r>
              <a:rPr lang="en-US" altLang="ja-JP" sz="2000" dirty="0" smtClean="0">
                <a:solidFill>
                  <a:srgbClr val="7030A0"/>
                </a:solidFill>
              </a:rPr>
              <a:t>half barrel.</a:t>
            </a:r>
            <a:endParaRPr lang="en-US" altLang="ja-JP" sz="2000" dirty="0" smtClean="0"/>
          </a:p>
          <a:p>
            <a:pPr>
              <a:buFont typeface="Arial" pitchFamily="34" charset="0"/>
              <a:buChar char="•"/>
            </a:pPr>
            <a:endParaRPr kumimoji="1"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/>
              <a:t> </a:t>
            </a:r>
            <a:r>
              <a:rPr lang="en-US" altLang="ja-JP" sz="2000" dirty="0" smtClean="0"/>
              <a:t>Each half barrel were m</a:t>
            </a:r>
            <a:r>
              <a:rPr kumimoji="1" lang="en-US" altLang="ja-JP" sz="2000" dirty="0" smtClean="0"/>
              <a:t>oved to IR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83660" y="625435"/>
            <a:ext cx="30603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kumimoji="1" lang="en-US" altLang="ja-JP" sz="2000" dirty="0" smtClean="0"/>
              <a:t> Install into IP.</a:t>
            </a:r>
          </a:p>
          <a:p>
            <a:endParaRPr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Survey of West and East detector.</a:t>
            </a:r>
          </a:p>
          <a:p>
            <a:pPr>
              <a:buFont typeface="Arial" pitchFamily="34" charset="0"/>
              <a:buChar char="•"/>
            </a:pPr>
            <a:endParaRPr lang="en-US" altLang="ja-JP" sz="2000" dirty="0" smtClean="0"/>
          </a:p>
          <a:p>
            <a:pPr>
              <a:buFont typeface="Arial" pitchFamily="34" charset="0"/>
              <a:buChar char="•"/>
            </a:pPr>
            <a:r>
              <a:rPr lang="en-US" altLang="ja-JP" sz="2000" dirty="0" smtClean="0"/>
              <a:t> Commissioning of VTX without beam.</a:t>
            </a:r>
            <a:endParaRPr lang="ja-JP" altLang="en-US" sz="2000" dirty="0" smtClean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 cstate="print"/>
          <a:srcRect t="27045" b="20764"/>
          <a:stretch>
            <a:fillRect/>
          </a:stretch>
        </p:blipFill>
        <p:spPr bwMode="auto">
          <a:xfrm>
            <a:off x="0" y="3582620"/>
            <a:ext cx="3023828" cy="157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8302"/>
          <a:stretch>
            <a:fillRect/>
          </a:stretch>
        </p:blipFill>
        <p:spPr bwMode="auto">
          <a:xfrm>
            <a:off x="5909460" y="3933056"/>
            <a:ext cx="3234540" cy="264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 l="14583" t="8087" r="3509" b="2126"/>
          <a:stretch>
            <a:fillRect/>
          </a:stretch>
        </p:blipFill>
        <p:spPr bwMode="auto">
          <a:xfrm>
            <a:off x="2965085" y="625435"/>
            <a:ext cx="3083079" cy="2534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スライド番号プレースホルダ 13"/>
          <p:cNvSpPr txBox="1">
            <a:spLocks/>
          </p:cNvSpPr>
          <p:nvPr/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D8002D-B5B0-4BAC-B1F6-782DDCCE6D9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 t="7299" b="6506"/>
          <a:stretch>
            <a:fillRect/>
          </a:stretch>
        </p:blipFill>
        <p:spPr bwMode="auto">
          <a:xfrm>
            <a:off x="270640" y="5079233"/>
            <a:ext cx="2344510" cy="177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7299" b="6506"/>
          <a:stretch>
            <a:fillRect/>
          </a:stretch>
        </p:blipFill>
        <p:spPr bwMode="auto">
          <a:xfrm>
            <a:off x="4896036" y="3881859"/>
            <a:ext cx="3922713" cy="2976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t="16536"/>
          <a:stretch>
            <a:fillRect/>
          </a:stretch>
        </p:blipFill>
        <p:spPr bwMode="auto">
          <a:xfrm>
            <a:off x="252028" y="3969060"/>
            <a:ext cx="4543425" cy="284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 t="21414"/>
          <a:stretch>
            <a:fillRect/>
          </a:stretch>
        </p:blipFill>
        <p:spPr bwMode="auto">
          <a:xfrm>
            <a:off x="720830" y="512676"/>
            <a:ext cx="320309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7504" y="512676"/>
            <a:ext cx="1706044" cy="677108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FF0000"/>
                </a:solidFill>
              </a:rPr>
              <a:t>Layer 0 (PIXEL)</a:t>
            </a:r>
          </a:p>
          <a:p>
            <a:pPr algn="ctr"/>
            <a:r>
              <a:rPr lang="en-US" altLang="ja-JP" dirty="0" smtClean="0">
                <a:solidFill>
                  <a:srgbClr val="006600"/>
                </a:solidFill>
              </a:rPr>
              <a:t>5 ladders</a:t>
            </a:r>
            <a:endParaRPr lang="en-US" altLang="ja-JP" dirty="0">
              <a:solidFill>
                <a:srgbClr val="006600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/>
          <a:srcRect t="27843" b="3390"/>
          <a:stretch>
            <a:fillRect/>
          </a:stretch>
        </p:blipFill>
        <p:spPr bwMode="auto">
          <a:xfrm>
            <a:off x="4211960" y="512676"/>
            <a:ext cx="472283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テキスト ボックス 3"/>
          <p:cNvSpPr txBox="1"/>
          <p:nvPr/>
        </p:nvSpPr>
        <p:spPr>
          <a:xfrm>
            <a:off x="0" y="0"/>
            <a:ext cx="3847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i="1" u="sng" dirty="0" smtClean="0"/>
              <a:t>Each Layer of Half Barrel</a:t>
            </a:r>
            <a:endParaRPr kumimoji="1" lang="ja-JP" altLang="en-US" sz="2800" b="1" i="1" u="sng" dirty="0"/>
          </a:p>
        </p:txBody>
      </p:sp>
      <p:sp>
        <p:nvSpPr>
          <p:cNvPr id="11" name="スライド番号プレースホルダ 10"/>
          <p:cNvSpPr>
            <a:spLocks noGrp="1"/>
          </p:cNvSpPr>
          <p:nvPr>
            <p:ph type="sldNum" sz="quarter" idx="12"/>
          </p:nvPr>
        </p:nvSpPr>
        <p:spPr>
          <a:xfrm>
            <a:off x="7008595" y="6520325"/>
            <a:ext cx="2133600" cy="365125"/>
          </a:xfrm>
        </p:spPr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7272300" y="512676"/>
            <a:ext cx="1706044" cy="677108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algn="ctr"/>
            <a:r>
              <a:rPr lang="en-US" altLang="ja-JP" sz="2000" dirty="0" smtClean="0">
                <a:solidFill>
                  <a:srgbClr val="FF0000"/>
                </a:solidFill>
              </a:rPr>
              <a:t>Layer 1 (PIXEL)</a:t>
            </a:r>
          </a:p>
          <a:p>
            <a:pPr lvl="0" algn="ctr"/>
            <a:r>
              <a:rPr lang="en-US" altLang="ja-JP" dirty="0" smtClean="0">
                <a:solidFill>
                  <a:srgbClr val="006600"/>
                </a:solidFill>
              </a:rPr>
              <a:t>10 ladders</a:t>
            </a:r>
            <a:endParaRPr lang="en-US" altLang="ja-JP" dirty="0">
              <a:solidFill>
                <a:srgbClr val="006600"/>
              </a:solidFill>
            </a:endParaRP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251520" y="6201308"/>
            <a:ext cx="1721946" cy="677108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ja-JP" sz="2000" dirty="0" smtClean="0">
                <a:solidFill>
                  <a:srgbClr val="0000FF"/>
                </a:solidFill>
              </a:rPr>
              <a:t>Layer 2 (STRIP)</a:t>
            </a:r>
          </a:p>
          <a:p>
            <a:pPr algn="ctr"/>
            <a:r>
              <a:rPr lang="en-US" altLang="ja-JP" dirty="0" smtClean="0">
                <a:solidFill>
                  <a:srgbClr val="006600"/>
                </a:solidFill>
              </a:rPr>
              <a:t>8 ladders</a:t>
            </a:r>
            <a:endParaRPr lang="en-US" altLang="ja-JP" dirty="0">
              <a:solidFill>
                <a:srgbClr val="006600"/>
              </a:solidFill>
            </a:endParaRPr>
          </a:p>
        </p:txBody>
      </p:sp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7128284" y="6201308"/>
            <a:ext cx="1721946" cy="677108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0" algn="ctr"/>
            <a:r>
              <a:rPr lang="en-US" altLang="ja-JP" sz="2000" dirty="0" smtClean="0">
                <a:solidFill>
                  <a:srgbClr val="0000FF"/>
                </a:solidFill>
              </a:rPr>
              <a:t>Layer </a:t>
            </a:r>
            <a:r>
              <a:rPr lang="en-US" altLang="ja-JP" sz="2000" dirty="0" smtClean="0">
                <a:solidFill>
                  <a:srgbClr val="0000FF"/>
                </a:solidFill>
              </a:rPr>
              <a:t>3 </a:t>
            </a:r>
            <a:r>
              <a:rPr lang="en-US" altLang="ja-JP" sz="2000" dirty="0" smtClean="0">
                <a:solidFill>
                  <a:srgbClr val="0000FF"/>
                </a:solidFill>
              </a:rPr>
              <a:t>(STRIP)</a:t>
            </a:r>
          </a:p>
          <a:p>
            <a:pPr lvl="0" algn="ctr"/>
            <a:r>
              <a:rPr lang="en-US" altLang="ja-JP" dirty="0" smtClean="0">
                <a:solidFill>
                  <a:srgbClr val="006600"/>
                </a:solidFill>
              </a:rPr>
              <a:t>12 ladders</a:t>
            </a:r>
            <a:endParaRPr lang="en-US" altLang="ja-JP" dirty="0">
              <a:solidFill>
                <a:srgbClr val="006600"/>
              </a:solidFill>
            </a:endParaRPr>
          </a:p>
        </p:txBody>
      </p:sp>
      <p:grpSp>
        <p:nvGrpSpPr>
          <p:cNvPr id="17" name="グループ化 16"/>
          <p:cNvGrpSpPr/>
          <p:nvPr/>
        </p:nvGrpSpPr>
        <p:grpSpPr>
          <a:xfrm>
            <a:off x="1384385" y="1239915"/>
            <a:ext cx="6423607" cy="3955715"/>
            <a:chOff x="1384385" y="1239915"/>
            <a:chExt cx="6423607" cy="3955715"/>
          </a:xfrm>
        </p:grpSpPr>
        <p:pic>
          <p:nvPicPr>
            <p:cNvPr id="12" name="Picture 46" descr="Group"/>
            <p:cNvPicPr>
              <a:picLocks noChangeAspect="1" noChangeArrowheads="1"/>
            </p:cNvPicPr>
            <p:nvPr/>
          </p:nvPicPr>
          <p:blipFill>
            <a:blip r:embed="rId6" cstate="print"/>
            <a:srcRect b="17894"/>
            <a:stretch>
              <a:fillRect/>
            </a:stretch>
          </p:blipFill>
          <p:spPr bwMode="auto">
            <a:xfrm>
              <a:off x="1384385" y="1239915"/>
              <a:ext cx="6423607" cy="3955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テキスト ボックス 12"/>
            <p:cNvSpPr txBox="1"/>
            <p:nvPr/>
          </p:nvSpPr>
          <p:spPr>
            <a:xfrm>
              <a:off x="3957520" y="1278320"/>
              <a:ext cx="12316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VTX Team</a:t>
              </a:r>
              <a:endParaRPr lang="en-US" sz="20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16872</TotalTime>
  <Words>2568</Words>
  <Application>Microsoft Office PowerPoint</Application>
  <PresentationFormat>画面に合わせる (4:3)</PresentationFormat>
  <Paragraphs>628</Paragraphs>
  <Slides>47</Slides>
  <Notes>15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47</vt:i4>
      </vt:variant>
    </vt:vector>
  </HeadingPairs>
  <TitlesOfParts>
    <vt:vector size="50" baseType="lpstr">
      <vt:lpstr>Office テーマ</vt:lpstr>
      <vt:lpstr>Equation</vt:lpstr>
      <vt:lpstr>数式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スライド 43</vt:lpstr>
      <vt:lpstr>スライド 44</vt:lpstr>
      <vt:lpstr>スライド 45</vt:lpstr>
      <vt:lpstr>スライド 46</vt:lpstr>
      <vt:lpstr>スライド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Maki</dc:creator>
  <cp:lastModifiedBy>RIKEN</cp:lastModifiedBy>
  <cp:revision>144</cp:revision>
  <dcterms:created xsi:type="dcterms:W3CDTF">2010-12-09T14:59:49Z</dcterms:created>
  <dcterms:modified xsi:type="dcterms:W3CDTF">2011-01-05T20:21:23Z</dcterms:modified>
</cp:coreProperties>
</file>