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Masters/slideMaster7.xml" ContentType="application/vnd.openxmlformats-officedocument.presentationml.slideMaster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s/slide25.xml" ContentType="application/vnd.openxmlformats-officedocument.presentationml.slide+xml"/>
  <Default Extension="wmf" ContentType="image/x-wmf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embeddings/oleObject1.bin" ContentType="application/vnd.openxmlformats-officedocument.oleObject"/>
  <Override PartName="/ppt/theme/theme9.xml" ContentType="application/vnd.openxmlformats-officedocument.them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theme/theme12.xml" ContentType="application/vnd.openxmlformats-officedocument.theme+xml"/>
  <Override PartName="/ppt/theme/theme8.xml" ContentType="application/vnd.openxmlformats-officedocument.them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Default Extension="rels" ContentType="application/vnd.openxmlformats-package.relationships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74" r:id="rId2"/>
    <p:sldMasterId id="2147483794" r:id="rId3"/>
    <p:sldMasterId id="2147484677" r:id="rId4"/>
    <p:sldMasterId id="2147485420" r:id="rId5"/>
    <p:sldMasterId id="2147485422" r:id="rId6"/>
    <p:sldMasterId id="2147485424" r:id="rId7"/>
    <p:sldMasterId id="2147485427" r:id="rId8"/>
    <p:sldMasterId id="2147485431" r:id="rId9"/>
    <p:sldMasterId id="2147485433" r:id="rId10"/>
    <p:sldMasterId id="2147485435" r:id="rId11"/>
  </p:sldMasterIdLst>
  <p:notesMasterIdLst>
    <p:notesMasterId r:id="rId37"/>
  </p:notesMasterIdLst>
  <p:handoutMasterIdLst>
    <p:handoutMasterId r:id="rId38"/>
  </p:handoutMasterIdLst>
  <p:sldIdLst>
    <p:sldId id="368" r:id="rId12"/>
    <p:sldId id="267" r:id="rId13"/>
    <p:sldId id="477" r:id="rId14"/>
    <p:sldId id="491" r:id="rId15"/>
    <p:sldId id="439" r:id="rId16"/>
    <p:sldId id="440" r:id="rId17"/>
    <p:sldId id="486" r:id="rId18"/>
    <p:sldId id="487" r:id="rId19"/>
    <p:sldId id="488" r:id="rId20"/>
    <p:sldId id="490" r:id="rId21"/>
    <p:sldId id="489" r:id="rId22"/>
    <p:sldId id="410" r:id="rId23"/>
    <p:sldId id="448" r:id="rId24"/>
    <p:sldId id="492" r:id="rId25"/>
    <p:sldId id="409" r:id="rId26"/>
    <p:sldId id="337" r:id="rId27"/>
    <p:sldId id="405" r:id="rId28"/>
    <p:sldId id="382" r:id="rId29"/>
    <p:sldId id="482" r:id="rId30"/>
    <p:sldId id="384" r:id="rId31"/>
    <p:sldId id="425" r:id="rId32"/>
    <p:sldId id="496" r:id="rId33"/>
    <p:sldId id="494" r:id="rId34"/>
    <p:sldId id="495" r:id="rId35"/>
    <p:sldId id="497" r:id="rId36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C3300"/>
    <a:srgbClr val="0000CC"/>
    <a:srgbClr val="CC0099"/>
    <a:srgbClr val="00FF00"/>
    <a:srgbClr val="FFFFCC"/>
    <a:srgbClr val="FFFF99"/>
    <a:srgbClr val="00CC00"/>
    <a:srgbClr val="2B57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592" y="-4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24.xml"/><Relationship Id="rId31" Type="http://schemas.openxmlformats.org/officeDocument/2006/relationships/slide" Target="slides/slide20.xml"/><Relationship Id="rId34" Type="http://schemas.openxmlformats.org/officeDocument/2006/relationships/slide" Target="slides/slide2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36" Type="http://schemas.openxmlformats.org/officeDocument/2006/relationships/slide" Target="slides/slide2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6.xml"/><Relationship Id="rId14" Type="http://schemas.openxmlformats.org/officeDocument/2006/relationships/slide" Target="slides/slide3.xml"/><Relationship Id="rId23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7.xml"/><Relationship Id="rId26" Type="http://schemas.openxmlformats.org/officeDocument/2006/relationships/slide" Target="slides/slide15.xml"/><Relationship Id="rId30" Type="http://schemas.openxmlformats.org/officeDocument/2006/relationships/slide" Target="slides/slide19.xml"/><Relationship Id="rId11" Type="http://schemas.openxmlformats.org/officeDocument/2006/relationships/slideMaster" Target="slideMasters/slideMaster11.xml"/><Relationship Id="rId42" Type="http://schemas.openxmlformats.org/officeDocument/2006/relationships/theme" Target="theme/theme1.xml"/><Relationship Id="rId29" Type="http://schemas.openxmlformats.org/officeDocument/2006/relationships/slide" Target="slides/slide18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5.xml"/><Relationship Id="rId33" Type="http://schemas.openxmlformats.org/officeDocument/2006/relationships/slide" Target="slides/slide22.xml"/><Relationship Id="rId4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9" Type="http://schemas.openxmlformats.org/officeDocument/2006/relationships/slide" Target="slides/slide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6" charset="0"/>
              </a:defRPr>
            </a:lvl1pPr>
          </a:lstStyle>
          <a:p>
            <a:pPr>
              <a:defRPr/>
            </a:pPr>
            <a:fld id="{74C84124-2E77-D940-9C8F-FFFF2132F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-106" charset="0"/>
              </a:defRPr>
            </a:lvl1pPr>
          </a:lstStyle>
          <a:p>
            <a:pPr>
              <a:defRPr/>
            </a:pPr>
            <a:fld id="{1C66EEC6-9887-E04C-81B0-1F130048CE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29F7E-6218-1747-9F20-0E70BE49F7FF}" type="slidenum">
              <a:rPr lang="en-GB">
                <a:solidFill>
                  <a:srgbClr val="000000"/>
                </a:solidFill>
                <a:latin typeface="Times New Roman" pitchFamily="-112" charset="0"/>
              </a:rPr>
              <a:pPr/>
              <a:t>1</a:t>
            </a:fld>
            <a:endParaRPr lang="en-GB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CA508-3AFE-E140-BD1E-23D3CCB755D2}" type="slidenum">
              <a:rPr lang="en-US">
                <a:solidFill>
                  <a:srgbClr val="000000"/>
                </a:solidFill>
                <a:latin typeface="Times New Roman" pitchFamily="-112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Times New Roman" pitchFamily="-112" charset="0"/>
              <a:ea typeface="宋体" pitchFamily="-112" charset="-122"/>
              <a:cs typeface="宋体" pitchFamily="-11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7269-8EEA-1043-A8BD-873B6AF99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C53A-BAF7-A548-B1B6-EC15769B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A9E9-D4FD-A04C-9FB8-8F3D09C74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AFA9-562D-8241-9EEF-1E739426F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DFD8-BC93-BE40-A82C-B7291C76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E9F8E2A-1CF5-E94E-9F64-FBBAEDEF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36CC-1F05-CD44-83EB-E1DA4D581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3EB3-2BB0-444E-A7F7-6A8D5973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3236913" y="6565900"/>
            <a:ext cx="335915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fld id="{B6BA7BD7-8B99-424A-9FF0-F3F27DCE7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HICforFAIR - 2010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7CFE-5494-FC46-AFEF-78B20F965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3305175" y="6565900"/>
            <a:ext cx="3359150" cy="476250"/>
          </a:xfrm>
        </p:spPr>
        <p:txBody>
          <a:bodyPr/>
          <a:lstStyle>
            <a:lvl1pPr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HICforFAIR - 2010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C429DD-244F-2C46-95AC-57EBDF11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FC97-B9EB-9748-AAF7-EFAE6D52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3305175" y="6565900"/>
            <a:ext cx="3359150" cy="476250"/>
          </a:xfrm>
        </p:spPr>
        <p:txBody>
          <a:bodyPr/>
          <a:lstStyle>
            <a:lvl1pPr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HICforFAIR - 2010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D7F3A5-F1BF-9F4F-8B5D-6D3DF5B9D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3EB3-2BB0-444E-A7F7-6A8D5973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3EB3-2BB0-444E-A7F7-6A8D5973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3EB3-2BB0-444E-A7F7-6A8D5973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3EB3-2BB0-444E-A7F7-6A8D5973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80E5-B61E-F847-839A-3EC0948E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974A-6E58-6642-A4F7-B19CE311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9368-F464-4541-A682-22906892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5BE9-E1E6-9A42-9822-48060EE8B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F983-3F98-C44A-9728-E9BA8AD78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5EB9-5B70-EB48-906F-98D5B6E7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98D02-3B6E-AE48-8FC0-D92E92F28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6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 dirty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CA790B6-3DE3-224A-B164-0E89BB3F0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  <p:sldLayoutId id="2147485397" r:id="rId3"/>
    <p:sldLayoutId id="2147485398" r:id="rId4"/>
    <p:sldLayoutId id="2147485399" r:id="rId5"/>
    <p:sldLayoutId id="2147485400" r:id="rId6"/>
    <p:sldLayoutId id="2147485401" r:id="rId7"/>
    <p:sldLayoutId id="2147485402" r:id="rId8"/>
    <p:sldLayoutId id="2147485403" r:id="rId9"/>
    <p:sldLayoutId id="2147485404" r:id="rId10"/>
    <p:sldLayoutId id="2147485405" r:id="rId11"/>
    <p:sldLayoutId id="2147485406" r:id="rId12"/>
    <p:sldLayoutId id="2147485407" r:id="rId13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691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F4708D16-1DC8-E54B-A34C-DB8B63733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691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F4708D16-1DC8-E54B-A34C-DB8B63733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22300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u="sng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 dirty="0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6257C2F-24E1-1B4B-A622-D9FAAF75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889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1800" b="0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DAAA681-F866-D74E-8A28-BEADCDF17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26" r:id="rId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Purdue HF Workshop 2011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Andre Mischke (ERC-UU)</a:t>
            </a: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C618C9-7CE0-5444-9ACB-F41FEBFEA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7" r:id="rId1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HICforFAIR - 2010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D574BD5-9779-F147-BB4A-998B73E81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889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1800" b="0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HICforFAIR - 2010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E9BBC5F-91B1-564F-B7FC-9270C014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HICforFAIR - 2010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kern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50A7D96-1923-EA4E-95AB-A0DE4ACE8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6889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18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  <a:ea typeface="ＭＳ Ｐゴシック" pitchFamily="27" charset="-128"/>
          <a:cs typeface="ＭＳ Ｐゴシック" pitchFamily="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691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F4708D16-1DC8-E54B-A34C-DB8B63733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701675"/>
            <a:ext cx="9144000" cy="92075"/>
          </a:xfrm>
          <a:prstGeom prst="rect">
            <a:avLst/>
          </a:prstGeom>
          <a:solidFill>
            <a:srgbClr val="FFCC00">
              <a:alpha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6913" y="6565900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Hirschegg - 22. Jan. 2010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565900"/>
            <a:ext cx="232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Andre Mischke (UU)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659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80808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F4708D16-1DC8-E54B-A34C-DB8B63733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q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Relationship Id="rId3" Type="http://schemas.openxmlformats.org/officeDocument/2006/relationships/image" Target="../media/image24.wmf"/><Relationship Id="rId5" Type="http://schemas.openxmlformats.org/officeDocument/2006/relationships/oleObject" Target="../embeddings/Microsoft_Equation2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wmf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5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WO_LogoBasis_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28" y="6090949"/>
            <a:ext cx="3153901" cy="720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8890000" y="6626225"/>
            <a:ext cx="265113" cy="231775"/>
          </a:xfrm>
          <a:prstGeom prst="rect">
            <a:avLst/>
          </a:prstGeom>
          <a:ln>
            <a:noFill/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u="sng">
              <a:solidFill>
                <a:schemeClr val="tx1"/>
              </a:solidFill>
              <a:latin typeface="Arial" pitchFamily="-106" charset="0"/>
            </a:endParaRPr>
          </a:p>
        </p:txBody>
      </p:sp>
      <p:sp>
        <p:nvSpPr>
          <p:cNvPr id="38915" name="Rectangle 17"/>
          <p:cNvSpPr>
            <a:spLocks noChangeArrowheads="1"/>
          </p:cNvSpPr>
          <p:nvPr/>
        </p:nvSpPr>
        <p:spPr bwMode="auto">
          <a:xfrm>
            <a:off x="0" y="481013"/>
            <a:ext cx="9144000" cy="43338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u="sng">
              <a:solidFill>
                <a:srgbClr val="000000"/>
              </a:solidFill>
            </a:endParaRPr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420688" y="464638"/>
            <a:ext cx="83153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Heavy</a:t>
            </a:r>
            <a: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-</a:t>
            </a:r>
            <a: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flavor </a:t>
            </a:r>
            <a:b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</a:br>
            <a: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particle </a:t>
            </a:r>
            <a: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correlations</a:t>
            </a:r>
            <a: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 </a:t>
            </a:r>
            <a:br>
              <a:rPr lang="en-US" sz="56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</a:br>
            <a:r>
              <a:rPr lang="en-US" sz="30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- </a:t>
            </a:r>
            <a:r>
              <a:rPr lang="en-US" sz="3000" b="0" dirty="0" smtClean="0">
                <a:solidFill>
                  <a:srgbClr val="000099"/>
                </a:solidFill>
                <a:ea typeface="Arial Unicode MS" pitchFamily="-112" charset="0"/>
                <a:cs typeface="Arial Unicode MS" pitchFamily="-112" charset="0"/>
              </a:rPr>
              <a:t>From RHIC to LHC</a:t>
            </a:r>
            <a:endParaRPr lang="en-GB" sz="3000" b="0" dirty="0">
              <a:solidFill>
                <a:srgbClr val="000099"/>
              </a:solidFill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676" y="3249844"/>
            <a:ext cx="265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5000"/>
              </a:spcBef>
            </a:pPr>
            <a:r>
              <a:rPr lang="en-US" b="0" i="1" dirty="0">
                <a:solidFill>
                  <a:srgbClr val="000000"/>
                </a:solidFill>
              </a:rPr>
              <a:t>Andr</a:t>
            </a:r>
            <a:r>
              <a:rPr lang="en-US" b="0" i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é</a:t>
            </a:r>
            <a:r>
              <a:rPr lang="en-US" b="0" i="1" dirty="0">
                <a:solidFill>
                  <a:srgbClr val="000000"/>
                </a:solidFill>
              </a:rPr>
              <a:t> </a:t>
            </a:r>
            <a:r>
              <a:rPr lang="en-US" b="0" i="1" dirty="0" err="1">
                <a:solidFill>
                  <a:srgbClr val="000000"/>
                </a:solidFill>
              </a:rPr>
              <a:t>Mischke</a:t>
            </a:r>
            <a:endParaRPr lang="en-US" b="0" i="1" dirty="0">
              <a:solidFill>
                <a:srgbClr val="000000"/>
              </a:solidFill>
            </a:endParaRPr>
          </a:p>
          <a:p>
            <a:pPr>
              <a:spcBef>
                <a:spcPct val="25000"/>
              </a:spcBef>
            </a:pPr>
            <a:r>
              <a:rPr lang="en-US" b="0" i="1" dirty="0">
                <a:solidFill>
                  <a:srgbClr val="000000"/>
                </a:solidFill>
              </a:rPr>
              <a:t>Utrecht University</a:t>
            </a:r>
            <a:r>
              <a:rPr lang="en-US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20" name="Rectangle 13"/>
          <p:cNvSpPr>
            <a:spLocks noChangeArrowheads="1"/>
          </p:cNvSpPr>
          <p:nvPr/>
        </p:nvSpPr>
        <p:spPr bwMode="auto">
          <a:xfrm>
            <a:off x="635196" y="4717944"/>
            <a:ext cx="7896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/>
              <a:t>International Workshop on Heavy Quark Production in Heavy-ion </a:t>
            </a:r>
            <a:r>
              <a:rPr lang="en-US" sz="1800" b="0" dirty="0" smtClean="0"/>
              <a:t>Collisions</a:t>
            </a:r>
            <a:endParaRPr lang="en-US" sz="1800" b="0" dirty="0" smtClean="0"/>
          </a:p>
          <a:p>
            <a:r>
              <a:rPr lang="en-US" sz="1800" b="0" dirty="0" smtClean="0"/>
              <a:t>Purdue University</a:t>
            </a:r>
            <a:r>
              <a:rPr lang="en-US" sz="1800" b="0" dirty="0" smtClean="0"/>
              <a:t> </a:t>
            </a:r>
            <a:r>
              <a:rPr lang="en-US" sz="1800" b="0" dirty="0" smtClean="0"/>
              <a:t>–</a:t>
            </a:r>
            <a:r>
              <a:rPr lang="en-US" sz="1800" b="0" dirty="0" smtClean="0"/>
              <a:t> </a:t>
            </a:r>
            <a:r>
              <a:rPr lang="en-US" sz="1800" b="0" dirty="0" smtClean="0"/>
              <a:t>January</a:t>
            </a:r>
            <a:r>
              <a:rPr lang="en-US" sz="1800" b="0" dirty="0" smtClean="0"/>
              <a:t> 4-6, 2011</a:t>
            </a:r>
            <a:endParaRPr lang="en-US" sz="1800" b="0" dirty="0"/>
          </a:p>
        </p:txBody>
      </p:sp>
      <p:pic>
        <p:nvPicPr>
          <p:cNvPr id="14" name="Picture 13" descr="erc-scientific-small-rv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802" y="5850842"/>
            <a:ext cx="2177340" cy="1152000"/>
          </a:xfrm>
          <a:prstGeom prst="rect">
            <a:avLst/>
          </a:prstGeom>
        </p:spPr>
      </p:pic>
      <p:pic>
        <p:nvPicPr>
          <p:cNvPr id="17" name="Picture 16" descr="Logo Univ Utrec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53" y="6057048"/>
            <a:ext cx="2605025" cy="7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 HF Workshop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Andre </a:t>
            </a:r>
            <a:r>
              <a:rPr lang="en-US" dirty="0" err="1" smtClean="0"/>
              <a:t>Mischke</a:t>
            </a:r>
            <a:r>
              <a:rPr lang="en-US" dirty="0" smtClean="0"/>
              <a:t> </a:t>
            </a:r>
            <a:r>
              <a:rPr lang="en-US" dirty="0" smtClean="0"/>
              <a:t>(ERC-UU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907BE-4F19-D843-B466-3991D8A338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3909" name="Rectangle 3"/>
          <p:cNvSpPr>
            <a:spLocks noChangeArrowheads="1"/>
          </p:cNvSpPr>
          <p:nvPr/>
        </p:nvSpPr>
        <p:spPr bwMode="auto">
          <a:xfrm>
            <a:off x="163513" y="-28575"/>
            <a:ext cx="8826500" cy="71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>
                <a:solidFill>
                  <a:srgbClr val="0000CC"/>
                </a:solidFill>
                <a:latin typeface="Arial Narrow" pitchFamily="-110" charset="0"/>
              </a:rPr>
              <a:t>Single electron-hadron correlations in A+A</a:t>
            </a:r>
            <a:endParaRPr lang="en-GB" sz="4400" b="0">
              <a:solidFill>
                <a:srgbClr val="0000CC"/>
              </a:solidFill>
              <a:latin typeface="Arial Narrow" pitchFamily="-110" charset="0"/>
            </a:endParaRPr>
          </a:p>
        </p:txBody>
      </p:sp>
      <p:sp>
        <p:nvSpPr>
          <p:cNvPr id="123910" name="TextBox 11"/>
          <p:cNvSpPr txBox="1">
            <a:spLocks noChangeArrowheads="1"/>
          </p:cNvSpPr>
          <p:nvPr/>
        </p:nvSpPr>
        <p:spPr bwMode="auto">
          <a:xfrm>
            <a:off x="872986" y="5124242"/>
            <a:ext cx="73993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35000"/>
              </a:spcBef>
              <a:buFontTx/>
              <a:buChar char="•"/>
            </a:pPr>
            <a:r>
              <a:rPr lang="en-US" b="0" dirty="0"/>
              <a:t> Away-side </a:t>
            </a:r>
            <a:r>
              <a:rPr lang="en-US" b="0" dirty="0" smtClean="0"/>
              <a:t>modification?</a:t>
            </a:r>
            <a:endParaRPr lang="en-US" b="0" dirty="0"/>
          </a:p>
          <a:p>
            <a:pPr algn="l">
              <a:spcBef>
                <a:spcPct val="35000"/>
              </a:spcBef>
              <a:buFontTx/>
              <a:buChar char="•"/>
            </a:pPr>
            <a:r>
              <a:rPr lang="en-US" b="0" dirty="0"/>
              <a:t> Improved statistics and better background rejection needed for conclusion</a:t>
            </a:r>
            <a:endParaRPr lang="en-US" b="0" baseline="-25000" dirty="0"/>
          </a:p>
        </p:txBody>
      </p:sp>
      <p:sp>
        <p:nvSpPr>
          <p:cNvPr id="123911" name="Rectangle 10"/>
          <p:cNvSpPr>
            <a:spLocks noChangeArrowheads="1"/>
          </p:cNvSpPr>
          <p:nvPr/>
        </p:nvSpPr>
        <p:spPr bwMode="auto">
          <a:xfrm>
            <a:off x="762743" y="1058863"/>
            <a:ext cx="8380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PHENIX, arXiv:1011.1477, </a:t>
            </a:r>
            <a:r>
              <a:rPr lang="en-US" sz="1600" b="0" i="1" dirty="0" err="1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subm</a:t>
            </a:r>
            <a:r>
              <a:rPr lang="en-US" sz="1600" b="0" i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. to Phys. Rev. C</a:t>
            </a:r>
            <a:r>
              <a:rPr lang="en-US" sz="1600" b="0" i="1" dirty="0" smtClean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		G. Wang, Hard Probes 2010</a:t>
            </a:r>
            <a:endParaRPr lang="en-US" sz="1600" b="0" i="1" dirty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123912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" y="1416050"/>
            <a:ext cx="5314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6" descr="AuAu_lowP-Gang.png"/>
          <p:cNvPicPr>
            <a:picLocks noChangeAspect="1"/>
          </p:cNvPicPr>
          <p:nvPr/>
        </p:nvPicPr>
        <p:blipFill>
          <a:blip r:embed="rId3"/>
          <a:srcRect l="50000" b="2100"/>
          <a:stretch>
            <a:fillRect/>
          </a:stretch>
        </p:blipFill>
        <p:spPr bwMode="auto">
          <a:xfrm>
            <a:off x="5311775" y="1447800"/>
            <a:ext cx="376078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505" y="2176877"/>
            <a:ext cx="6985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1268780" y="-82550"/>
            <a:ext cx="6614386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dirty="0" smtClean="0">
                <a:solidFill>
                  <a:srgbClr val="0000CC"/>
                </a:solidFill>
                <a:latin typeface="Arial Narrow" pitchFamily="-110" charset="0"/>
              </a:rPr>
              <a:t>Heavy flavor production at LHC</a:t>
            </a:r>
            <a:endParaRPr lang="en-US" sz="4400" b="0" dirty="0" smtClean="0">
              <a:solidFill>
                <a:srgbClr val="0000CC"/>
              </a:solidFill>
              <a:latin typeface="Arial Narrow" pitchFamily="-110" charset="0"/>
            </a:endParaRPr>
          </a:p>
        </p:txBody>
      </p:sp>
      <p:sp>
        <p:nvSpPr>
          <p:cNvPr id="93188" name="Date Placeholder 11"/>
          <p:cNvSpPr>
            <a:spLocks noGrp="1"/>
          </p:cNvSpPr>
          <p:nvPr>
            <p:ph type="dt" sz="quarter" idx="10"/>
          </p:nvPr>
        </p:nvSpPr>
        <p:spPr>
          <a:xfrm>
            <a:off x="3304347" y="6588125"/>
            <a:ext cx="335915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318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34200" y="6588125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FF61D-16D3-F249-826F-F14499E059DC}" type="slidenum"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319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6200" y="6588125"/>
            <a:ext cx="2328863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(ERC-UU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)</a:t>
            </a:r>
          </a:p>
        </p:txBody>
      </p:sp>
      <p:sp>
        <p:nvSpPr>
          <p:cNvPr id="94215" name="Rectangle 2"/>
          <p:cNvSpPr>
            <a:spLocks noChangeArrowheads="1"/>
          </p:cNvSpPr>
          <p:nvPr/>
        </p:nvSpPr>
        <p:spPr bwMode="auto">
          <a:xfrm>
            <a:off x="187268" y="910805"/>
            <a:ext cx="7432495" cy="42165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Maximal collision 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energy: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√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s</a:t>
            </a:r>
            <a:r>
              <a:rPr lang="en-US" b="0" baseline="-25000" dirty="0" err="1" smtClean="0">
                <a:solidFill>
                  <a:srgbClr val="000000"/>
                </a:solidFill>
                <a:latin typeface="Arial" pitchFamily="-110" charset="0"/>
              </a:rPr>
              <a:t>NN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= 5.52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TeV</a:t>
            </a:r>
            <a:endParaRPr lang="en-US" b="0" dirty="0" smtClean="0">
              <a:solidFill>
                <a:srgbClr val="000000"/>
              </a:solidFill>
              <a:latin typeface="Arial" pitchFamily="-110" charset="0"/>
            </a:endParaRPr>
          </a:p>
          <a:p>
            <a:pPr algn="l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Expected initial energy density: ~100 GeV/fm</a:t>
            </a:r>
            <a:r>
              <a:rPr lang="en-US" b="0" baseline="30000" dirty="0" smtClean="0">
                <a:solidFill>
                  <a:srgbClr val="000000"/>
                </a:solidFill>
                <a:latin typeface="Arial" pitchFamily="-110" charset="0"/>
              </a:rPr>
              <a:t>3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</a:t>
            </a:r>
            <a:b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" pitchFamily="-110" charset="0"/>
              </a:rPr>
              <a:t>(</a:t>
            </a:r>
            <a:r>
              <a:rPr lang="en-US" sz="1600" b="0" dirty="0" smtClean="0">
                <a:solidFill>
                  <a:srgbClr val="000000"/>
                </a:solidFill>
                <a:latin typeface="Arial" pitchFamily="-110" charset="0"/>
              </a:rPr>
              <a:t>10 times higher than at RHIC)</a:t>
            </a:r>
          </a:p>
          <a:p>
            <a:pPr algn="l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Relatively long-lived QGP phase</a:t>
            </a:r>
          </a:p>
          <a:p>
            <a:pPr algn="l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Thermal equilibrium reached </a:t>
            </a:r>
            <a:b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much 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faster(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?)</a:t>
            </a:r>
          </a:p>
          <a:p>
            <a:pPr algn="l">
              <a:spcBef>
                <a:spcPct val="5000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  <a:sym typeface="Wingdings" pitchFamily="-110" charset="2"/>
              </a:rPr>
              <a:t>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  <a:sym typeface="Wingdings" pitchFamily="-110" charset="2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Most of the in-medium effects </a:t>
            </a:r>
            <a:b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should be enhanced</a:t>
            </a:r>
          </a:p>
          <a:p>
            <a:pPr algn="l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</a:t>
            </a:r>
            <a:r>
              <a:rPr lang="en-US" sz="2300" b="0" dirty="0" smtClean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Higher heavy-</a:t>
            </a:r>
            <a:r>
              <a:rPr lang="en-US" sz="2300" b="0" dirty="0" smtClean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flavor </a:t>
            </a:r>
            <a:r>
              <a:rPr lang="en-US" sz="2300" b="0" dirty="0" smtClean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production</a:t>
            </a:r>
            <a:r>
              <a:rPr lang="en-US" sz="2300" b="0" dirty="0" smtClean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 rates</a:t>
            </a:r>
            <a:endParaRPr lang="en-US" sz="2300" b="0" dirty="0" smtClean="0">
              <a:solidFill>
                <a:srgbClr val="000000"/>
              </a:solidFill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graphicFrame>
        <p:nvGraphicFramePr>
          <p:cNvPr id="16434" name="Object 5"/>
          <p:cNvGraphicFramePr>
            <a:graphicFrameLocks noChangeAspect="1"/>
          </p:cNvGraphicFramePr>
          <p:nvPr/>
        </p:nvGraphicFramePr>
        <p:xfrm>
          <a:off x="7507380" y="1601158"/>
          <a:ext cx="1569186" cy="664381"/>
        </p:xfrm>
        <a:graphic>
          <a:graphicData uri="http://schemas.openxmlformats.org/presentationml/2006/ole">
            <p:oleObj spid="_x0000_s113666" name="Equation" r:id="rId4" imgW="1143000" imgH="48260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473618" y="5754114"/>
            <a:ext cx="3819763" cy="918000"/>
            <a:chOff x="1327511" y="5327070"/>
            <a:chExt cx="3819763" cy="918000"/>
          </a:xfrm>
        </p:grpSpPr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1327512" y="5338309"/>
              <a:ext cx="9271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1400" b="0">
                  <a:solidFill>
                    <a:srgbClr val="000000"/>
                  </a:solidFill>
                  <a:latin typeface="Arial" pitchFamily="-110" charset="0"/>
                </a:rPr>
                <a:t>system, </a:t>
              </a:r>
              <a:r>
                <a:rPr lang="en-US" sz="1400" b="0">
                  <a:solidFill>
                    <a:srgbClr val="000000"/>
                  </a:solidFill>
                  <a:latin typeface="Arial" pitchFamily="-110" charset="0"/>
                  <a:sym typeface="Symbol" pitchFamily="-110" charset="2"/>
                </a:rPr>
                <a:t></a:t>
              </a:r>
              <a:r>
                <a:rPr lang="en-US" sz="1400" b="0" i="1">
                  <a:solidFill>
                    <a:srgbClr val="000000"/>
                  </a:solidFill>
                  <a:latin typeface="Arial" pitchFamily="-110" charset="0"/>
                  <a:sym typeface="Symbol" pitchFamily="-110" charset="2"/>
                </a:rPr>
                <a:t>s</a:t>
              </a:r>
              <a:r>
                <a:rPr lang="en-US" sz="1400" b="0" i="1" baseline="-25000">
                  <a:solidFill>
                    <a:srgbClr val="000000"/>
                  </a:solidFill>
                  <a:latin typeface="Arial" pitchFamily="-110" charset="0"/>
                  <a:sym typeface="Symbol" pitchFamily="-110" charset="2"/>
                </a:rPr>
                <a:t>NN</a:t>
              </a:r>
            </a:p>
          </p:txBody>
        </p:sp>
        <p:sp>
          <p:nvSpPr>
            <p:cNvPr id="12" name="Rectangle 51"/>
            <p:cNvSpPr>
              <a:spLocks noChangeArrowheads="1"/>
            </p:cNvSpPr>
            <p:nvPr/>
          </p:nvSpPr>
          <p:spPr bwMode="auto">
            <a:xfrm>
              <a:off x="2254612" y="5338309"/>
              <a:ext cx="13716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1400" b="0" i="1" smtClean="0">
                  <a:solidFill>
                    <a:srgbClr val="000000"/>
                  </a:solidFill>
                  <a:latin typeface="Arial" pitchFamily="-110" charset="0"/>
                </a:rPr>
                <a:t>pp</a:t>
              </a:r>
              <a:r>
                <a:rPr lang="en-US" sz="1400" b="0" smtClean="0">
                  <a:solidFill>
                    <a:srgbClr val="000000"/>
                  </a:solidFill>
                  <a:latin typeface="Arial" pitchFamily="-110" charset="0"/>
                </a:rPr>
                <a:t> @ 14 TeV</a:t>
              </a:r>
            </a:p>
          </p:txBody>
        </p:sp>
        <p:sp>
          <p:nvSpPr>
            <p:cNvPr id="13" name="Rectangle 52"/>
            <p:cNvSpPr>
              <a:spLocks noChangeArrowheads="1"/>
            </p:cNvSpPr>
            <p:nvPr/>
          </p:nvSpPr>
          <p:spPr bwMode="auto">
            <a:xfrm>
              <a:off x="3626212" y="5338309"/>
              <a:ext cx="15113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1400" b="0" dirty="0" err="1" smtClean="0">
                  <a:solidFill>
                    <a:srgbClr val="000000"/>
                  </a:solidFill>
                  <a:latin typeface="Arial" pitchFamily="-110" charset="0"/>
                </a:rPr>
                <a:t>Pb-Pb</a:t>
              </a:r>
              <a:r>
                <a:rPr lang="en-US" sz="1400" b="0" dirty="0" smtClean="0">
                  <a:solidFill>
                    <a:srgbClr val="000000"/>
                  </a:solidFill>
                  <a:latin typeface="Arial" pitchFamily="-110" charset="0"/>
                </a:rPr>
                <a:t> </a:t>
              </a:r>
              <a:r>
                <a:rPr lang="en-US" sz="1400" b="0" dirty="0">
                  <a:solidFill>
                    <a:srgbClr val="000000"/>
                  </a:solidFill>
                  <a:latin typeface="Arial" pitchFamily="-110" charset="0"/>
                </a:rPr>
                <a:t>(0-5%) @ 5.5 </a:t>
              </a:r>
              <a:r>
                <a:rPr lang="en-US" sz="1400" b="0" dirty="0" err="1">
                  <a:solidFill>
                    <a:srgbClr val="000000"/>
                  </a:solidFill>
                  <a:latin typeface="Arial" pitchFamily="-110" charset="0"/>
                </a:rPr>
                <a:t>TeV</a:t>
              </a:r>
              <a:endParaRPr lang="en-US" sz="1400" b="0" dirty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1327512" y="5863056"/>
              <a:ext cx="9271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SzPct val="80000"/>
              </a:pPr>
              <a:endParaRPr lang="it-IT" sz="1400" b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2254612" y="5863056"/>
              <a:ext cx="1371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1400" dirty="0">
                  <a:solidFill>
                    <a:srgbClr val="FF0000"/>
                  </a:solidFill>
                  <a:latin typeface="Arial" pitchFamily="-110" charset="0"/>
                </a:rPr>
                <a:t>0.16</a:t>
              </a:r>
              <a:r>
                <a:rPr lang="en-US" sz="1400" dirty="0">
                  <a:solidFill>
                    <a:srgbClr val="000000"/>
                  </a:solidFill>
                  <a:latin typeface="Arial" pitchFamily="-110" charset="0"/>
                </a:rPr>
                <a:t> / </a:t>
              </a:r>
              <a:r>
                <a:rPr lang="en-US" sz="1400" dirty="0">
                  <a:solidFill>
                    <a:srgbClr val="33CC33"/>
                  </a:solidFill>
                  <a:latin typeface="Arial" pitchFamily="-110" charset="0"/>
                </a:rPr>
                <a:t>0.006</a:t>
              </a:r>
            </a:p>
          </p:txBody>
        </p:sp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>
              <a:off x="3626212" y="5863056"/>
              <a:ext cx="1511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1400">
                  <a:solidFill>
                    <a:srgbClr val="FF0000"/>
                  </a:solidFill>
                  <a:latin typeface="Arial" pitchFamily="-110" charset="0"/>
                </a:rPr>
                <a:t>115</a:t>
              </a:r>
              <a:r>
                <a:rPr lang="en-US" sz="1400">
                  <a:solidFill>
                    <a:srgbClr val="000000"/>
                  </a:solidFill>
                  <a:latin typeface="Arial" pitchFamily="-110" charset="0"/>
                </a:rPr>
                <a:t> / </a:t>
              </a:r>
              <a:r>
                <a:rPr lang="en-US" sz="1400">
                  <a:solidFill>
                    <a:srgbClr val="33CC33"/>
                  </a:solidFill>
                  <a:latin typeface="Arial" pitchFamily="-110" charset="0"/>
                </a:rPr>
                <a:t>4.6</a:t>
              </a: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 flipH="1">
              <a:off x="2247719" y="5338309"/>
              <a:ext cx="6893" cy="887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3626211" y="5349547"/>
              <a:ext cx="3853" cy="853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23" name="Line 62"/>
            <p:cNvSpPr>
              <a:spLocks noChangeShapeType="1"/>
            </p:cNvSpPr>
            <p:nvPr/>
          </p:nvSpPr>
          <p:spPr bwMode="auto">
            <a:xfrm>
              <a:off x="1327512" y="5908008"/>
              <a:ext cx="3810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24" name="Line 63"/>
            <p:cNvSpPr>
              <a:spLocks noChangeShapeType="1"/>
            </p:cNvSpPr>
            <p:nvPr/>
          </p:nvSpPr>
          <p:spPr bwMode="auto">
            <a:xfrm>
              <a:off x="1327511" y="5327070"/>
              <a:ext cx="9881" cy="91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25" name="Line 64"/>
            <p:cNvSpPr>
              <a:spLocks noChangeShapeType="1"/>
            </p:cNvSpPr>
            <p:nvPr/>
          </p:nvSpPr>
          <p:spPr bwMode="auto">
            <a:xfrm>
              <a:off x="5137511" y="5327070"/>
              <a:ext cx="9763" cy="91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26" name="Line 65"/>
            <p:cNvSpPr>
              <a:spLocks noChangeShapeType="1"/>
            </p:cNvSpPr>
            <p:nvPr/>
          </p:nvSpPr>
          <p:spPr bwMode="auto">
            <a:xfrm>
              <a:off x="1327512" y="5338309"/>
              <a:ext cx="381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>
              <a:off x="1327512" y="6221705"/>
              <a:ext cx="381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graphicFrame>
          <p:nvGraphicFramePr>
            <p:cNvPr id="113668" name="Object 4"/>
            <p:cNvGraphicFramePr>
              <a:graphicFrameLocks noChangeAspect="1"/>
            </p:cNvGraphicFramePr>
            <p:nvPr/>
          </p:nvGraphicFramePr>
          <p:xfrm>
            <a:off x="1629265" y="5883386"/>
            <a:ext cx="401637" cy="352425"/>
          </p:xfrm>
          <a:graphic>
            <a:graphicData uri="http://schemas.openxmlformats.org/presentationml/2006/ole">
              <p:oleObj spid="_x0000_s113668" name="Equation" r:id="rId5" imgW="317160" imgH="253800" progId="Equation.3">
                <p:embed/>
              </p:oleObj>
            </a:graphicData>
          </a:graphic>
        </p:graphicFrame>
      </p:grp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537361" y="5078477"/>
            <a:ext cx="4239054" cy="6771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 smtClean="0">
                <a:solidFill>
                  <a:srgbClr val="FF0000"/>
                </a:solidFill>
                <a:latin typeface="Arial" pitchFamily="-110" charset="0"/>
              </a:rPr>
              <a:t>Charm</a:t>
            </a:r>
            <a:r>
              <a:rPr lang="en-US" sz="1800" b="0" dirty="0" smtClean="0">
                <a:solidFill>
                  <a:srgbClr val="000000"/>
                </a:solidFill>
                <a:latin typeface="Arial" pitchFamily="-110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Arial" pitchFamily="-110" charset="0"/>
              </a:rPr>
              <a:t>and </a:t>
            </a:r>
            <a:r>
              <a:rPr lang="en-US" sz="1800" b="0" dirty="0">
                <a:solidFill>
                  <a:srgbClr val="33CC33"/>
                </a:solidFill>
                <a:latin typeface="Arial" pitchFamily="-110" charset="0"/>
              </a:rPr>
              <a:t>bottom</a:t>
            </a:r>
            <a:r>
              <a:rPr lang="en-US" sz="1800" b="0" dirty="0">
                <a:solidFill>
                  <a:srgbClr val="000000"/>
                </a:solidFill>
                <a:latin typeface="Arial" pitchFamily="-110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Arial" pitchFamily="-110" charset="0"/>
              </a:rPr>
              <a:t>yields</a:t>
            </a:r>
            <a:r>
              <a:rPr lang="en-US" sz="1400" b="0" dirty="0" smtClean="0">
                <a:solidFill>
                  <a:srgbClr val="000000"/>
                </a:solidFill>
                <a:latin typeface="Arial" pitchFamily="-110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latin typeface="Arial" pitchFamily="-110" charset="0"/>
              </a:rPr>
            </a:br>
            <a:r>
              <a:rPr lang="en-US" sz="1000" b="0" dirty="0" smtClean="0">
                <a:solidFill>
                  <a:srgbClr val="000000"/>
                </a:solidFill>
                <a:latin typeface="Arial" pitchFamily="-110" charset="0"/>
              </a:rPr>
              <a:t>- NLO </a:t>
            </a:r>
            <a:r>
              <a:rPr lang="en-US" sz="1000" b="0" dirty="0" err="1">
                <a:solidFill>
                  <a:srgbClr val="000000"/>
                </a:solidFill>
                <a:latin typeface="Arial" pitchFamily="-110" charset="0"/>
              </a:rPr>
              <a:t>pQCD</a:t>
            </a:r>
            <a:r>
              <a:rPr lang="en-US" sz="1000" b="0" dirty="0">
                <a:solidFill>
                  <a:srgbClr val="000000"/>
                </a:solidFill>
                <a:latin typeface="Arial" pitchFamily="-110" charset="0"/>
              </a:rPr>
              <a:t> predictions using MNR </a:t>
            </a:r>
            <a:r>
              <a:rPr lang="en-US" sz="1000" b="0" dirty="0" smtClean="0">
                <a:solidFill>
                  <a:srgbClr val="000000"/>
                </a:solidFill>
                <a:latin typeface="Arial" pitchFamily="-110" charset="0"/>
              </a:rPr>
              <a:t>PDF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/>
            </a:r>
            <a:b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</a:b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>-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> ~factor 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>2 uncertainty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> for </a:t>
            </a:r>
            <a:r>
              <a:rPr lang="en-US" sz="1000" b="0" i="1" dirty="0" err="1" smtClean="0">
                <a:solidFill>
                  <a:srgbClr val="000000"/>
                </a:solidFill>
                <a:latin typeface="Arial" pitchFamily="-110" charset="0"/>
              </a:rPr>
              <a:t>Pb-Pb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> from 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-110" charset="0"/>
              </a:rPr>
              <a:t>NLO and shadowing</a:t>
            </a:r>
            <a:endParaRPr lang="en-US" sz="1000" b="0" dirty="0" smtClean="0">
              <a:solidFill>
                <a:srgbClr val="000000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3" descr="RAA-LH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045" y="957680"/>
            <a:ext cx="49037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232103" y="-30232"/>
            <a:ext cx="8703612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200" b="0" dirty="0">
                <a:solidFill>
                  <a:srgbClr val="0000CC"/>
                </a:solidFill>
                <a:latin typeface="Arial Narrow" pitchFamily="-112" charset="0"/>
              </a:rPr>
              <a:t>Single electron R</a:t>
            </a:r>
            <a:r>
              <a:rPr lang="en-US" sz="4200" b="0" baseline="-25000" dirty="0">
                <a:solidFill>
                  <a:srgbClr val="0000CC"/>
                </a:solidFill>
                <a:latin typeface="Arial Narrow" pitchFamily="-112" charset="0"/>
              </a:rPr>
              <a:t>AA</a:t>
            </a:r>
            <a:r>
              <a:rPr lang="en-US" sz="4200" b="0" dirty="0">
                <a:solidFill>
                  <a:srgbClr val="0000CC"/>
                </a:solidFill>
                <a:latin typeface="Arial Narrow" pitchFamily="-112" charset="0"/>
              </a:rPr>
              <a:t> and </a:t>
            </a:r>
            <a:r>
              <a:rPr lang="en-US" sz="4200" b="0" dirty="0" smtClean="0">
                <a:solidFill>
                  <a:srgbClr val="0000CC"/>
                </a:solidFill>
                <a:latin typeface="Arial Narrow" pitchFamily="-112" charset="0"/>
              </a:rPr>
              <a:t>correlations</a:t>
            </a:r>
            <a:r>
              <a:rPr lang="en-US" sz="4200" b="0" dirty="0" smtClean="0">
                <a:solidFill>
                  <a:srgbClr val="0000CC"/>
                </a:solidFill>
                <a:latin typeface="Arial Narrow" pitchFamily="-112" charset="0"/>
              </a:rPr>
              <a:t> at LHC</a:t>
            </a:r>
            <a:endParaRPr lang="en-GB" sz="4200" b="0" baseline="-25000" dirty="0">
              <a:solidFill>
                <a:srgbClr val="0000CC"/>
              </a:solidFill>
              <a:latin typeface="Arial Narrow" pitchFamily="-112" charset="0"/>
            </a:endParaRPr>
          </a:p>
        </p:txBody>
      </p:sp>
      <p:sp>
        <p:nvSpPr>
          <p:cNvPr id="74756" name="Rectangle 12"/>
          <p:cNvSpPr>
            <a:spLocks/>
          </p:cNvSpPr>
          <p:nvPr/>
        </p:nvSpPr>
        <p:spPr bwMode="auto">
          <a:xfrm>
            <a:off x="1517581" y="1729205"/>
            <a:ext cx="2247900" cy="7381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1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T</a:t>
            </a:r>
            <a:r>
              <a:rPr lang="en-US" sz="1600" b="0" i="1" baseline="-6000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0</a:t>
            </a:r>
            <a:r>
              <a:rPr lang="en-US" sz="1600" b="0" i="1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 = 1 </a:t>
            </a:r>
            <a:r>
              <a:rPr lang="en-US" sz="1600" b="0" i="1" dirty="0" err="1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GeV</a:t>
            </a:r>
            <a:endParaRPr lang="en-US" sz="1600" b="0" i="1" dirty="0">
              <a:solidFill>
                <a:schemeClr val="bg2"/>
              </a:solidFill>
              <a:ea typeface="Gill Sans" pitchFamily="-112" charset="0"/>
              <a:cs typeface="Gill Sans" pitchFamily="-112" charset="0"/>
            </a:endParaRPr>
          </a:p>
          <a:p>
            <a:pPr algn="l"/>
            <a:r>
              <a:rPr lang="en-US" sz="1600" b="0" i="1" dirty="0">
                <a:solidFill>
                  <a:schemeClr val="bg2"/>
                </a:solidFill>
                <a:latin typeface="Symbol" pitchFamily="-112" charset="2"/>
                <a:ea typeface="Gill Sans" pitchFamily="-112" charset="0"/>
                <a:cs typeface="Gill Sans" pitchFamily="-112" charset="0"/>
              </a:rPr>
              <a:t>t</a:t>
            </a:r>
            <a:r>
              <a:rPr lang="en-US" sz="1600" b="0" i="1" baseline="-25000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0</a:t>
            </a:r>
            <a:r>
              <a:rPr lang="en-US" sz="1600" b="0" i="1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 = 0.15 fm/</a:t>
            </a:r>
            <a:r>
              <a:rPr lang="en-US" sz="1600" b="0" i="1" dirty="0" err="1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c</a:t>
            </a:r>
            <a:endParaRPr lang="en-US" sz="1600" b="0" i="1" dirty="0">
              <a:solidFill>
                <a:schemeClr val="bg2"/>
              </a:solidFill>
              <a:ea typeface="Gill Sans" pitchFamily="-112" charset="0"/>
              <a:cs typeface="Gill Sans" pitchFamily="-112" charset="0"/>
            </a:endParaRPr>
          </a:p>
          <a:p>
            <a:pPr algn="l"/>
            <a:r>
              <a:rPr lang="en-US" sz="1600" b="0" i="1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# quark </a:t>
            </a:r>
            <a:r>
              <a:rPr lang="en-US" sz="1600" b="0" i="1" dirty="0" err="1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flavours</a:t>
            </a:r>
            <a:r>
              <a:rPr lang="en-US" sz="1600" b="0" i="1" dirty="0">
                <a:solidFill>
                  <a:schemeClr val="bg2"/>
                </a:solidFill>
                <a:ea typeface="Gill Sans" pitchFamily="-112" charset="0"/>
                <a:cs typeface="Gill Sans" pitchFamily="-112" charset="0"/>
              </a:rPr>
              <a:t>: 2     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661918" y="984667"/>
            <a:ext cx="378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ea typeface="Gill Sans" pitchFamily="-112" charset="0"/>
                <a:cs typeface="Gill Sans" pitchFamily="-112" charset="0"/>
              </a:rPr>
              <a:t>Pyquen</a:t>
            </a:r>
            <a:r>
              <a:rPr lang="en-US" sz="2000" b="0" dirty="0">
                <a:ea typeface="Gill Sans" pitchFamily="-112" charset="0"/>
                <a:cs typeface="Gill Sans" pitchFamily="-112" charset="0"/>
              </a:rPr>
              <a:t>:</a:t>
            </a:r>
            <a:r>
              <a:rPr lang="en-US" sz="2000" b="0" dirty="0" smtClean="0">
                <a:ea typeface="Gill Sans" pitchFamily="-112" charset="0"/>
                <a:cs typeface="Gill Sans" pitchFamily="-112" charset="0"/>
              </a:rPr>
              <a:t> Pb-Pb(</a:t>
            </a:r>
            <a:r>
              <a:rPr lang="en-US" sz="2000" b="0" dirty="0">
                <a:ea typeface="Gill Sans" pitchFamily="-112" charset="0"/>
                <a:cs typeface="Gill Sans" pitchFamily="-112" charset="0"/>
              </a:rPr>
              <a:t>5%) @ 5.5 </a:t>
            </a:r>
            <a:r>
              <a:rPr lang="en-US" sz="2000" b="0" dirty="0" err="1">
                <a:ea typeface="Gill Sans" pitchFamily="-112" charset="0"/>
                <a:cs typeface="Gill Sans" pitchFamily="-112" charset="0"/>
              </a:rPr>
              <a:t>TeV</a:t>
            </a:r>
            <a:endParaRPr lang="en-US" sz="2000" b="0" dirty="0">
              <a:ea typeface="Gill Sans" pitchFamily="-112" charset="0"/>
              <a:cs typeface="Gill Sans" pitchFamily="-112" charset="0"/>
            </a:endParaRPr>
          </a:p>
        </p:txBody>
      </p:sp>
      <p:pic>
        <p:nvPicPr>
          <p:cNvPr id="7475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501" y="894655"/>
            <a:ext cx="42068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4"/>
          <p:cNvSpPr>
            <a:spLocks noChangeArrowheads="1"/>
          </p:cNvSpPr>
          <p:nvPr/>
        </p:nvSpPr>
        <p:spPr bwMode="auto">
          <a:xfrm>
            <a:off x="6824138" y="1597918"/>
            <a:ext cx="208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i="1" dirty="0" smtClean="0">
                <a:ea typeface="Gill Sans" pitchFamily="-112" charset="0"/>
                <a:cs typeface="Gill Sans" pitchFamily="-112" charset="0"/>
              </a:rPr>
              <a:t>pp</a:t>
            </a:r>
            <a:r>
              <a:rPr lang="en-US" sz="2000" dirty="0" smtClean="0">
                <a:ea typeface="Gill Sans" pitchFamily="-112" charset="0"/>
                <a:cs typeface="Gill Sans" pitchFamily="-112" charset="0"/>
              </a:rPr>
              <a:t>:	</a:t>
            </a:r>
            <a:r>
              <a:rPr lang="en-US" sz="2000" dirty="0" err="1" smtClean="0">
                <a:ea typeface="Gill Sans" pitchFamily="-112" charset="0"/>
                <a:cs typeface="Gill Sans" pitchFamily="-112" charset="0"/>
              </a:rPr>
              <a:t>Pythia</a:t>
            </a:r>
            <a:endParaRPr lang="en-US" sz="2000" dirty="0" smtClean="0">
              <a:ea typeface="Gill Sans" pitchFamily="-112" charset="0"/>
              <a:cs typeface="Gill Sans" pitchFamily="-112" charset="0"/>
            </a:endParaRPr>
          </a:p>
          <a:p>
            <a:pPr algn="l"/>
            <a:r>
              <a:rPr lang="en-US" sz="2000" dirty="0" err="1" smtClean="0">
                <a:solidFill>
                  <a:srgbClr val="CC3300"/>
                </a:solidFill>
                <a:ea typeface="Gill Sans" pitchFamily="-112" charset="0"/>
                <a:cs typeface="Gill Sans" pitchFamily="-112" charset="0"/>
              </a:rPr>
              <a:t>Pb-Pb</a:t>
            </a:r>
            <a:r>
              <a:rPr lang="en-US" sz="2000" dirty="0" smtClean="0">
                <a:solidFill>
                  <a:srgbClr val="CC3300"/>
                </a:solidFill>
                <a:ea typeface="Gill Sans" pitchFamily="-112" charset="0"/>
                <a:cs typeface="Gill Sans" pitchFamily="-112" charset="0"/>
              </a:rPr>
              <a:t>:	</a:t>
            </a:r>
            <a:r>
              <a:rPr lang="en-US" sz="2000" dirty="0" err="1" smtClean="0">
                <a:solidFill>
                  <a:srgbClr val="CC3300"/>
                </a:solidFill>
                <a:ea typeface="Gill Sans" pitchFamily="-112" charset="0"/>
                <a:cs typeface="Gill Sans" pitchFamily="-112" charset="0"/>
              </a:rPr>
              <a:t>Pyquen</a:t>
            </a:r>
            <a:endParaRPr lang="en-US" sz="2000" dirty="0">
              <a:solidFill>
                <a:srgbClr val="CC3300"/>
              </a:solidFill>
              <a:ea typeface="Gill Sans" pitchFamily="-112" charset="0"/>
              <a:cs typeface="Gill Sans" pitchFamily="-112" charset="0"/>
            </a:endParaRPr>
          </a:p>
        </p:txBody>
      </p:sp>
      <p:sp>
        <p:nvSpPr>
          <p:cNvPr id="74761" name="TextBox 8"/>
          <p:cNvSpPr txBox="1">
            <a:spLocks noChangeArrowheads="1"/>
          </p:cNvSpPr>
          <p:nvPr/>
        </p:nvSpPr>
        <p:spPr bwMode="auto">
          <a:xfrm>
            <a:off x="4726394" y="5131206"/>
            <a:ext cx="44176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Font typeface="Arial" pitchFamily="-112" charset="0"/>
              <a:buChar char="•"/>
            </a:pPr>
            <a:r>
              <a:rPr lang="en-US" sz="2200" b="0" dirty="0"/>
              <a:t> Near side:  B decays + charm from </a:t>
            </a:r>
            <a:r>
              <a:rPr lang="en-US" sz="2200" b="0" dirty="0">
                <a:solidFill>
                  <a:srgbClr val="CC3300"/>
                </a:solidFill>
              </a:rPr>
              <a:t>gluon splitting</a:t>
            </a:r>
            <a:endParaRPr lang="en-US" sz="2200" b="0" dirty="0"/>
          </a:p>
          <a:p>
            <a:pPr algn="l">
              <a:spcAft>
                <a:spcPts val="600"/>
              </a:spcAft>
              <a:buFont typeface="Arial" pitchFamily="-112" charset="0"/>
              <a:buChar char="•"/>
            </a:pPr>
            <a:r>
              <a:rPr lang="en-US" sz="2200" b="0" dirty="0"/>
              <a:t> Away side: charm</a:t>
            </a:r>
            <a:r>
              <a:rPr lang="en-US" sz="2200" b="0" dirty="0" smtClean="0"/>
              <a:t> flavor creation</a:t>
            </a:r>
          </a:p>
        </p:txBody>
      </p:sp>
      <p:sp>
        <p:nvSpPr>
          <p:cNvPr id="74762" name="Rectangle 13"/>
          <p:cNvSpPr>
            <a:spLocks noChangeArrowheads="1"/>
          </p:cNvSpPr>
          <p:nvPr/>
        </p:nvSpPr>
        <p:spPr bwMode="auto">
          <a:xfrm>
            <a:off x="6668563" y="2339280"/>
            <a:ext cx="2255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5 &lt; p</a:t>
            </a:r>
            <a:r>
              <a:rPr lang="en-US" sz="1800" b="0" baseline="-25000"/>
              <a:t>T</a:t>
            </a:r>
            <a:r>
              <a:rPr lang="en-US" sz="1800" b="0" baseline="30000"/>
              <a:t>ele </a:t>
            </a:r>
            <a:r>
              <a:rPr lang="en-US" sz="1800" b="0"/>
              <a:t>&lt; 7.5 GeV/c</a:t>
            </a:r>
          </a:p>
        </p:txBody>
      </p:sp>
      <p:sp>
        <p:nvSpPr>
          <p:cNvPr id="74763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4764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5" name="Picture 38"/>
          <p:cNvPicPr>
            <a:picLocks noChangeAspect="1" noChangeArrowheads="1"/>
          </p:cNvPicPr>
          <p:nvPr/>
        </p:nvPicPr>
        <p:blipFill>
          <a:blip r:embed="rId4"/>
          <a:srcRect t="56236" r="10187"/>
          <a:stretch>
            <a:fillRect/>
          </a:stretch>
        </p:blipFill>
        <p:spPr bwMode="auto">
          <a:xfrm>
            <a:off x="66606" y="1071771"/>
            <a:ext cx="4826000" cy="3832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76443" y="2783513"/>
            <a:ext cx="6411913" cy="2092592"/>
            <a:chOff x="2554958" y="2561585"/>
            <a:chExt cx="6410123" cy="2092614"/>
          </a:xfrm>
        </p:grpSpPr>
        <p:sp>
          <p:nvSpPr>
            <p:cNvPr id="74769" name="Oval 104"/>
            <p:cNvSpPr>
              <a:spLocks noChangeArrowheads="1"/>
            </p:cNvSpPr>
            <p:nvPr/>
          </p:nvSpPr>
          <p:spPr bwMode="auto">
            <a:xfrm>
              <a:off x="2554958" y="2561585"/>
              <a:ext cx="1972825" cy="1299639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0" name="Oval 104"/>
            <p:cNvSpPr>
              <a:spLocks noChangeArrowheads="1"/>
            </p:cNvSpPr>
            <p:nvPr/>
          </p:nvSpPr>
          <p:spPr bwMode="auto">
            <a:xfrm>
              <a:off x="6992255" y="3397374"/>
              <a:ext cx="1972826" cy="1256825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4771" name="Straight Arrow Connector 18"/>
            <p:cNvCxnSpPr>
              <a:cxnSpLocks noChangeShapeType="1"/>
              <a:stCxn id="74769" idx="6"/>
              <a:endCxn id="74770" idx="2"/>
            </p:cNvCxnSpPr>
            <p:nvPr/>
          </p:nvCxnSpPr>
          <p:spPr bwMode="auto">
            <a:xfrm>
              <a:off x="4527783" y="3211405"/>
              <a:ext cx="2464472" cy="814383"/>
            </a:xfrm>
            <a:prstGeom prst="straightConnector1">
              <a:avLst/>
            </a:prstGeom>
            <a:noFill/>
            <a:ln w="50800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74767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CC143AD-F19B-734C-A70D-46ADAFBF2097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12</a:t>
            </a:fld>
            <a:endParaRPr lang="en-US" sz="1400" b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389" y="3898344"/>
            <a:ext cx="17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Light hadrons</a:t>
            </a:r>
            <a:endParaRPr lang="en-US" sz="2000" b="0" dirty="0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08648" y="5162130"/>
            <a:ext cx="4130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Font typeface="Arial" pitchFamily="-112" charset="0"/>
              <a:buChar char="•"/>
            </a:pPr>
            <a:r>
              <a:rPr lang="en-US" sz="2200" b="0" dirty="0" smtClean="0"/>
              <a:t> Electron R</a:t>
            </a:r>
            <a:r>
              <a:rPr lang="en-US" sz="2200" b="0" baseline="-25000" dirty="0" smtClean="0"/>
              <a:t>AA</a:t>
            </a:r>
            <a:r>
              <a:rPr lang="en-US" sz="2200" b="0" dirty="0" smtClean="0"/>
              <a:t> similar to results from “more sophisticated” energy loss model calculations</a:t>
            </a:r>
            <a:endParaRPr lang="en-US" sz="2200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6460435" y="899205"/>
            <a:ext cx="1062531" cy="370793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1" descr="Dphi-LS-gaus-D0aPt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-557213"/>
            <a:ext cx="88741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46593" y="-19050"/>
            <a:ext cx="8852403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dirty="0">
                <a:solidFill>
                  <a:srgbClr val="0000CC"/>
                </a:solidFill>
                <a:latin typeface="Arial Narrow" pitchFamily="-112" charset="0"/>
              </a:rPr>
              <a:t>Single electron – D</a:t>
            </a:r>
            <a:r>
              <a:rPr lang="en-US" sz="4400" b="0" baseline="30000" dirty="0">
                <a:solidFill>
                  <a:srgbClr val="0000CC"/>
                </a:solidFill>
                <a:latin typeface="Arial Narrow" pitchFamily="-112" charset="0"/>
              </a:rPr>
              <a:t>0 </a:t>
            </a:r>
            <a:r>
              <a:rPr lang="en-US" sz="4400" b="0" dirty="0" err="1" smtClean="0">
                <a:solidFill>
                  <a:srgbClr val="0000CC"/>
                </a:solidFill>
                <a:latin typeface="Arial Narrow" pitchFamily="-112" charset="0"/>
              </a:rPr>
              <a:t>azimuthal</a:t>
            </a:r>
            <a:r>
              <a:rPr lang="en-US" sz="4400" b="0" dirty="0" smtClean="0">
                <a:solidFill>
                  <a:srgbClr val="0000CC"/>
                </a:solidFill>
                <a:latin typeface="Arial Narrow" pitchFamily="-112" charset="0"/>
              </a:rPr>
              <a:t> </a:t>
            </a:r>
            <a:r>
              <a:rPr lang="en-US" sz="4400" b="0" dirty="0">
                <a:solidFill>
                  <a:srgbClr val="0000CC"/>
                </a:solidFill>
                <a:latin typeface="Arial Narrow" pitchFamily="-112" charset="0"/>
              </a:rPr>
              <a:t>correlations</a:t>
            </a:r>
            <a:endParaRPr lang="en-GB" sz="4400" b="0" baseline="-25000" dirty="0">
              <a:solidFill>
                <a:srgbClr val="0000CC"/>
              </a:solidFill>
              <a:latin typeface="Arial Narrow" pitchFamily="-112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82575" y="790575"/>
            <a:ext cx="334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2 &lt; </a:t>
            </a:r>
            <a:r>
              <a:rPr lang="en-US" b="0" dirty="0" err="1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p</a:t>
            </a:r>
            <a:r>
              <a:rPr lang="en-US" b="0" baseline="-6000" dirty="0" err="1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T</a:t>
            </a:r>
            <a:r>
              <a:rPr lang="en-US" b="0" baseline="32000" dirty="0" err="1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trigger</a:t>
            </a:r>
            <a:r>
              <a:rPr lang="en-US" b="0" baseline="32000" dirty="0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 </a:t>
            </a:r>
            <a:r>
              <a:rPr lang="en-US" b="0" baseline="32000" dirty="0" err="1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ele</a:t>
            </a:r>
            <a:r>
              <a:rPr lang="en-US" b="0" baseline="-6000" dirty="0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 </a:t>
            </a:r>
            <a:r>
              <a:rPr lang="en-US" b="0" dirty="0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&lt; 4 </a:t>
            </a:r>
            <a:r>
              <a:rPr lang="en-US" b="0" dirty="0" err="1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GeV/c</a:t>
            </a:r>
            <a:endParaRPr lang="en-US" b="0" dirty="0">
              <a:solidFill>
                <a:srgbClr val="D90B00"/>
              </a:solidFill>
              <a:ea typeface="Gill Sans" pitchFamily="-112" charset="0"/>
              <a:cs typeface="Gill Sans" pitchFamily="-112" charset="0"/>
            </a:endParaRPr>
          </a:p>
        </p:txBody>
      </p:sp>
      <p:sp>
        <p:nvSpPr>
          <p:cNvPr id="86021" name="TextBox 8"/>
          <p:cNvSpPr txBox="1">
            <a:spLocks noChangeArrowheads="1"/>
          </p:cNvSpPr>
          <p:nvPr/>
        </p:nvSpPr>
        <p:spPr bwMode="auto">
          <a:xfrm>
            <a:off x="314325" y="5770563"/>
            <a:ext cx="6365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 typeface="Arial" pitchFamily="-112" charset="0"/>
              <a:buChar char="•"/>
            </a:pPr>
            <a:r>
              <a:rPr lang="en-US" b="0" dirty="0"/>
              <a:t> Near side:  B decays + gluon splitting charm</a:t>
            </a:r>
          </a:p>
          <a:p>
            <a:pPr algn="l">
              <a:buFont typeface="Arial" pitchFamily="-112" charset="0"/>
              <a:buChar char="•"/>
            </a:pPr>
            <a:r>
              <a:rPr lang="en-US" b="0" dirty="0"/>
              <a:t> Away side: charm</a:t>
            </a:r>
            <a:r>
              <a:rPr lang="en-US" b="0" dirty="0" smtClean="0"/>
              <a:t> flavor </a:t>
            </a:r>
            <a:r>
              <a:rPr lang="en-US" b="0" dirty="0"/>
              <a:t>creation</a:t>
            </a:r>
            <a:endParaRPr lang="en-US" dirty="0"/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7181850" y="6251575"/>
            <a:ext cx="156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1">
                <a:solidFill>
                  <a:schemeClr val="bg2"/>
                </a:solidFill>
              </a:rPr>
              <a:t>900M events</a:t>
            </a:r>
          </a:p>
        </p:txBody>
      </p:sp>
      <p:sp>
        <p:nvSpPr>
          <p:cNvPr id="86023" name="Rectangle 4"/>
          <p:cNvSpPr>
            <a:spLocks noChangeArrowheads="1"/>
          </p:cNvSpPr>
          <p:nvPr/>
        </p:nvSpPr>
        <p:spPr bwMode="auto">
          <a:xfrm>
            <a:off x="4767263" y="1624013"/>
            <a:ext cx="836612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b="0">
                <a:ea typeface="Gill Sans" pitchFamily="-112" charset="0"/>
                <a:cs typeface="Gill Sans" pitchFamily="-112" charset="0"/>
              </a:rPr>
              <a:t>Pythia</a:t>
            </a:r>
          </a:p>
          <a:p>
            <a:pPr algn="l"/>
            <a:r>
              <a:rPr lang="en-US" sz="1500" b="0">
                <a:solidFill>
                  <a:srgbClr val="D90B00"/>
                </a:solidFill>
                <a:ea typeface="Gill Sans" pitchFamily="-112" charset="0"/>
                <a:cs typeface="Gill Sans" pitchFamily="-112" charset="0"/>
              </a:rPr>
              <a:t>Pyquen</a:t>
            </a:r>
          </a:p>
        </p:txBody>
      </p:sp>
      <p:sp>
        <p:nvSpPr>
          <p:cNvPr id="86024" name="Date Placeholder 11"/>
          <p:cNvSpPr>
            <a:spLocks noGrp="1"/>
          </p:cNvSpPr>
          <p:nvPr>
            <p:ph type="dt" sz="quarter" idx="10"/>
          </p:nvPr>
        </p:nvSpPr>
        <p:spPr>
          <a:xfrm>
            <a:off x="3292475" y="6565900"/>
            <a:ext cx="3359150" cy="476250"/>
          </a:xfrm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Times New Roman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Times New Roman" pitchFamily="-112" charset="0"/>
            </a:endParaRPr>
          </a:p>
        </p:txBody>
      </p:sp>
      <p:sp>
        <p:nvSpPr>
          <p:cNvPr id="86025" name="Footer Placeholder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Times New Roman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Times New Roman" pitchFamily="-112" charset="0"/>
            </a:endParaRPr>
          </a:p>
        </p:txBody>
      </p:sp>
      <p:sp>
        <p:nvSpPr>
          <p:cNvPr id="86026" name="Rectangle 6"/>
          <p:cNvSpPr>
            <a:spLocks noChangeArrowheads="1"/>
          </p:cNvSpPr>
          <p:nvPr/>
        </p:nvSpPr>
        <p:spPr bwMode="auto">
          <a:xfrm>
            <a:off x="5356225" y="784225"/>
            <a:ext cx="378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ea typeface="Gill Sans" pitchFamily="-112" charset="0"/>
                <a:cs typeface="Gill Sans" pitchFamily="-112" charset="0"/>
              </a:rPr>
              <a:t>Pyquen</a:t>
            </a:r>
            <a:r>
              <a:rPr lang="en-US" sz="2000" b="0" dirty="0">
                <a:ea typeface="Gill Sans" pitchFamily="-112" charset="0"/>
                <a:cs typeface="Gill Sans" pitchFamily="-112" charset="0"/>
              </a:rPr>
              <a:t>:</a:t>
            </a:r>
            <a:r>
              <a:rPr lang="en-US" sz="2000" b="0" dirty="0" smtClean="0">
                <a:ea typeface="Gill Sans" pitchFamily="-112" charset="0"/>
                <a:cs typeface="Gill Sans" pitchFamily="-112" charset="0"/>
              </a:rPr>
              <a:t> Pb-Pb(</a:t>
            </a:r>
            <a:r>
              <a:rPr lang="en-US" sz="2000" b="0" dirty="0">
                <a:ea typeface="Gill Sans" pitchFamily="-112" charset="0"/>
                <a:cs typeface="Gill Sans" pitchFamily="-112" charset="0"/>
              </a:rPr>
              <a:t>5%) @ 5.5 </a:t>
            </a:r>
            <a:r>
              <a:rPr lang="en-US" sz="2000" b="0" dirty="0" err="1">
                <a:ea typeface="Gill Sans" pitchFamily="-112" charset="0"/>
                <a:cs typeface="Gill Sans" pitchFamily="-112" charset="0"/>
              </a:rPr>
              <a:t>TeV</a:t>
            </a:r>
            <a:endParaRPr lang="en-US" sz="2000" b="0" dirty="0">
              <a:ea typeface="Gill Sans" pitchFamily="-112" charset="0"/>
              <a:cs typeface="Gill Sans" pitchFamily="-112" charset="0"/>
            </a:endParaRPr>
          </a:p>
        </p:txBody>
      </p:sp>
      <p:sp>
        <p:nvSpPr>
          <p:cNvPr id="86027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945CD65-59E3-924C-BAAA-0FA79ECF6157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13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1409" y="3240295"/>
            <a:ext cx="229161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rgbClr r="0" g="0" b="0"/>
            </a:solidFill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d</a:t>
            </a:r>
            <a:r>
              <a:rPr lang="en-US" sz="2000" b="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ifferent D</a:t>
            </a:r>
            <a:r>
              <a:rPr lang="en-US" sz="2000" b="0" baseline="3000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0</a:t>
            </a:r>
            <a:r>
              <a:rPr lang="en-US" sz="2000" b="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p</a:t>
            </a:r>
            <a:r>
              <a:rPr lang="en-US" sz="2000" b="0" baseline="-25000" dirty="0" err="1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T</a:t>
            </a:r>
            <a:r>
              <a:rPr lang="en-US" sz="2000" b="0" baseline="-2500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bins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" descr="Sigma-ns-D0aP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927100"/>
            <a:ext cx="45402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11" descr="IAA-ns-D0aP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949325"/>
            <a:ext cx="45386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930275" y="-52388"/>
            <a:ext cx="7262813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smtClean="0">
                <a:solidFill>
                  <a:srgbClr val="0000CC"/>
                </a:solidFill>
                <a:latin typeface="Symbol" pitchFamily="-110" charset="2"/>
                <a:ea typeface="Symbol" pitchFamily="-110" charset="2"/>
                <a:cs typeface="Symbol" pitchFamily="-110" charset="2"/>
              </a:rPr>
              <a:t>Df</a:t>
            </a:r>
            <a:r>
              <a:rPr lang="en-US" sz="4400" b="0" smtClean="0">
                <a:solidFill>
                  <a:srgbClr val="0000CC"/>
                </a:solidFill>
                <a:latin typeface="Arial Narrow" pitchFamily="-110" charset="0"/>
              </a:rPr>
              <a:t>(e, D</a:t>
            </a:r>
            <a:r>
              <a:rPr lang="en-US" sz="4400" b="0" baseline="30000" smtClean="0">
                <a:solidFill>
                  <a:srgbClr val="0000CC"/>
                </a:solidFill>
                <a:latin typeface="Arial Narrow" pitchFamily="-110" charset="0"/>
              </a:rPr>
              <a:t>0</a:t>
            </a:r>
            <a:r>
              <a:rPr lang="en-US" sz="4400" b="0" smtClean="0">
                <a:solidFill>
                  <a:srgbClr val="0000CC"/>
                </a:solidFill>
                <a:latin typeface="Arial Narrow" pitchFamily="-110" charset="0"/>
              </a:rPr>
              <a:t>): Near-side width and I</a:t>
            </a:r>
            <a:r>
              <a:rPr lang="en-US" sz="4400" b="0" baseline="-25000" smtClean="0">
                <a:solidFill>
                  <a:srgbClr val="0000CC"/>
                </a:solidFill>
                <a:latin typeface="Arial Narrow" pitchFamily="-110" charset="0"/>
              </a:rPr>
              <a:t>AA</a:t>
            </a:r>
            <a:endParaRPr lang="en-GB" sz="4400" b="0" baseline="-25000" smtClean="0">
              <a:solidFill>
                <a:srgbClr val="0000CC"/>
              </a:solidFill>
              <a:latin typeface="Arial Narrow" pitchFamily="-110" charset="0"/>
            </a:endParaRPr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2900363" y="865188"/>
            <a:ext cx="3349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smtClean="0">
                <a:solidFill>
                  <a:srgbClr val="D90B00"/>
                </a:solidFill>
                <a:latin typeface="Arial" pitchFamily="-110" charset="0"/>
                <a:ea typeface="Gill Sans" pitchFamily="-110" charset="0"/>
                <a:cs typeface="Gill Sans" pitchFamily="-110" charset="0"/>
              </a:rPr>
              <a:t>2 &lt; p</a:t>
            </a:r>
            <a:r>
              <a:rPr lang="en-US" b="0" baseline="-6000" smtClean="0">
                <a:solidFill>
                  <a:srgbClr val="D90B00"/>
                </a:solidFill>
                <a:latin typeface="Arial" pitchFamily="-110" charset="0"/>
                <a:ea typeface="Gill Sans" pitchFamily="-110" charset="0"/>
                <a:cs typeface="Gill Sans" pitchFamily="-110" charset="0"/>
              </a:rPr>
              <a:t>T</a:t>
            </a:r>
            <a:r>
              <a:rPr lang="en-US" b="0" baseline="32000" smtClean="0">
                <a:solidFill>
                  <a:srgbClr val="D90B00"/>
                </a:solidFill>
                <a:latin typeface="Arial" pitchFamily="-110" charset="0"/>
                <a:ea typeface="Gill Sans" pitchFamily="-110" charset="0"/>
                <a:cs typeface="Gill Sans" pitchFamily="-110" charset="0"/>
              </a:rPr>
              <a:t>trigger ele</a:t>
            </a:r>
            <a:r>
              <a:rPr lang="en-US" b="0" baseline="-6000" smtClean="0">
                <a:solidFill>
                  <a:srgbClr val="D90B00"/>
                </a:solidFill>
                <a:latin typeface="Arial" pitchFamily="-110" charset="0"/>
                <a:ea typeface="Gill Sans" pitchFamily="-110" charset="0"/>
                <a:cs typeface="Gill Sans" pitchFamily="-110" charset="0"/>
              </a:rPr>
              <a:t> </a:t>
            </a:r>
            <a:r>
              <a:rPr lang="en-US" b="0" smtClean="0">
                <a:solidFill>
                  <a:srgbClr val="D90B00"/>
                </a:solidFill>
                <a:latin typeface="Arial" pitchFamily="-110" charset="0"/>
                <a:ea typeface="Gill Sans" pitchFamily="-110" charset="0"/>
                <a:cs typeface="Gill Sans" pitchFamily="-110" charset="0"/>
              </a:rPr>
              <a:t>&lt; 4 GeV/c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151563" y="1428750"/>
            <a:ext cx="250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smtClean="0">
                <a:solidFill>
                  <a:srgbClr val="00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I</a:t>
            </a:r>
            <a:r>
              <a:rPr lang="en-US" sz="2000" b="0" baseline="-25000" smtClean="0">
                <a:solidFill>
                  <a:srgbClr val="00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AA</a:t>
            </a:r>
            <a:r>
              <a:rPr lang="en-US" sz="2000" b="0" smtClean="0">
                <a:solidFill>
                  <a:srgbClr val="00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 of near-side yield</a:t>
            </a:r>
          </a:p>
        </p:txBody>
      </p:sp>
      <p:sp>
        <p:nvSpPr>
          <p:cNvPr id="80906" name="TextBox 10"/>
          <p:cNvSpPr txBox="1">
            <a:spLocks noChangeArrowheads="1"/>
          </p:cNvSpPr>
          <p:nvPr/>
        </p:nvSpPr>
        <p:spPr bwMode="auto">
          <a:xfrm>
            <a:off x="427038" y="5210314"/>
            <a:ext cx="759695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Font typeface="Arial" pitchFamily="-110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Slightly broader 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peak for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Pyquen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compared to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Pythia</a:t>
            </a:r>
            <a:endParaRPr lang="en-US" b="0" dirty="0" smtClean="0">
              <a:solidFill>
                <a:srgbClr val="000000"/>
              </a:solidFill>
              <a:latin typeface="Arial" pitchFamily="-110" charset="0"/>
            </a:endParaRPr>
          </a:p>
          <a:p>
            <a:pPr algn="l">
              <a:spcAft>
                <a:spcPts val="600"/>
              </a:spcAft>
              <a:buFont typeface="Arial" pitchFamily="-110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Suppression of D</a:t>
            </a:r>
            <a:r>
              <a:rPr lang="en-US" b="0" baseline="30000" dirty="0" smtClean="0">
                <a:solidFill>
                  <a:srgbClr val="000000"/>
                </a:solidFill>
                <a:latin typeface="Arial" pitchFamily="-110" charset="0"/>
              </a:rPr>
              <a:t>0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yield for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Pyquen</a:t>
            </a:r>
            <a:endParaRPr lang="en-US" b="0" dirty="0" smtClean="0">
              <a:solidFill>
                <a:srgbClr val="000000"/>
              </a:solidFill>
              <a:latin typeface="Arial" pitchFamily="-110" charset="0"/>
            </a:endParaRPr>
          </a:p>
          <a:p>
            <a:pPr algn="l">
              <a:spcAft>
                <a:spcPts val="600"/>
              </a:spcAft>
              <a:buFont typeface="Arial" pitchFamily="-110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Next: fragmentation function</a:t>
            </a:r>
          </a:p>
        </p:txBody>
      </p:sp>
      <p:cxnSp>
        <p:nvCxnSpPr>
          <p:cNvPr id="80907" name="Straight Connector 12"/>
          <p:cNvCxnSpPr>
            <a:cxnSpLocks noChangeShapeType="1"/>
          </p:cNvCxnSpPr>
          <p:nvPr/>
        </p:nvCxnSpPr>
        <p:spPr bwMode="auto">
          <a:xfrm flipV="1">
            <a:off x="5384800" y="3213100"/>
            <a:ext cx="3267075" cy="111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3294063" y="6565900"/>
            <a:ext cx="3359150" cy="47625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Arial"/>
                <a:cs typeface="Arial"/>
              </a:rPr>
              <a:t>Purdue HF Workshop 2011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" y="6565900"/>
            <a:ext cx="2328863" cy="476250"/>
          </a:xfrm>
          <a:noFill/>
        </p:spPr>
        <p:txBody>
          <a:bodyPr/>
          <a:lstStyle/>
          <a:p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b="0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(ERC-UU)</a:t>
            </a:r>
            <a:endParaRPr lang="en-US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931367-C03A-E740-BD93-B044E76185A1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14</a:t>
            </a:fld>
            <a:endParaRPr lang="en-US" sz="1400" b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08609" y="228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17"/>
          <p:cNvGrpSpPr>
            <a:grpSpLocks/>
          </p:cNvGrpSpPr>
          <p:nvPr/>
        </p:nvGrpSpPr>
        <p:grpSpPr bwMode="auto">
          <a:xfrm>
            <a:off x="260350" y="1029605"/>
            <a:ext cx="4486275" cy="2310314"/>
            <a:chOff x="146" y="425"/>
            <a:chExt cx="2826" cy="1502"/>
          </a:xfrm>
        </p:grpSpPr>
        <p:grpSp>
          <p:nvGrpSpPr>
            <p:cNvPr id="76822" name="Group 3"/>
            <p:cNvGrpSpPr>
              <a:grpSpLocks/>
            </p:cNvGrpSpPr>
            <p:nvPr/>
          </p:nvGrpSpPr>
          <p:grpSpPr bwMode="auto">
            <a:xfrm>
              <a:off x="320" y="1008"/>
              <a:ext cx="819" cy="627"/>
              <a:chOff x="4514" y="713"/>
              <a:chExt cx="819" cy="627"/>
            </a:xfrm>
          </p:grpSpPr>
          <p:grpSp>
            <p:nvGrpSpPr>
              <p:cNvPr id="76888" name="Group 4"/>
              <p:cNvGrpSpPr>
                <a:grpSpLocks/>
              </p:cNvGrpSpPr>
              <p:nvPr/>
            </p:nvGrpSpPr>
            <p:grpSpPr bwMode="auto">
              <a:xfrm rot="1761426" flipV="1">
                <a:off x="4551" y="745"/>
                <a:ext cx="324" cy="93"/>
                <a:chOff x="2272" y="2628"/>
                <a:chExt cx="411" cy="148"/>
              </a:xfrm>
            </p:grpSpPr>
            <p:sp>
              <p:nvSpPr>
                <p:cNvPr id="76906" name="Oval 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7" name="Oval 6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8" name="Oval 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9" name="Oval 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10" name="Oval 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11" name="Oval 1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12" name="Oval 1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13" name="Oval 1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14" name="Oval 13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889" name="Line 14"/>
              <p:cNvSpPr>
                <a:spLocks noChangeShapeType="1"/>
              </p:cNvSpPr>
              <p:nvPr/>
            </p:nvSpPr>
            <p:spPr bwMode="auto">
              <a:xfrm rot="2333069">
                <a:off x="4791" y="1259"/>
                <a:ext cx="340" cy="1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90" name="Line 15"/>
              <p:cNvSpPr>
                <a:spLocks noChangeShapeType="1"/>
              </p:cNvSpPr>
              <p:nvPr/>
            </p:nvSpPr>
            <p:spPr bwMode="auto">
              <a:xfrm rot="19266931" flipV="1">
                <a:off x="4791" y="803"/>
                <a:ext cx="340" cy="1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6891" name="Group 16"/>
              <p:cNvGrpSpPr>
                <a:grpSpLocks/>
              </p:cNvGrpSpPr>
              <p:nvPr/>
            </p:nvGrpSpPr>
            <p:grpSpPr bwMode="auto">
              <a:xfrm rot="-1761426">
                <a:off x="4551" y="1228"/>
                <a:ext cx="324" cy="93"/>
                <a:chOff x="2272" y="2628"/>
                <a:chExt cx="411" cy="148"/>
              </a:xfrm>
            </p:grpSpPr>
            <p:sp>
              <p:nvSpPr>
                <p:cNvPr id="76897" name="Oval 1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98" name="Oval 1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99" name="Oval 1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0" name="Oval 2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1" name="Oval 2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2" name="Oval 2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3" name="Oval 23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4" name="Oval 24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905" name="Oval 2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892" name="Rectangle 26"/>
              <p:cNvSpPr>
                <a:spLocks noChangeArrowheads="1"/>
              </p:cNvSpPr>
              <p:nvPr/>
            </p:nvSpPr>
            <p:spPr bwMode="auto">
              <a:xfrm>
                <a:off x="4961" y="713"/>
                <a:ext cx="188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>
                    <a:solidFill>
                      <a:srgbClr val="0000CC"/>
                    </a:solidFill>
                  </a:rPr>
                  <a:t>c</a:t>
                </a:r>
                <a:endParaRPr lang="en-GB" sz="1800" b="0">
                  <a:solidFill>
                    <a:srgbClr val="0000CC"/>
                  </a:solidFill>
                </a:endParaRPr>
              </a:p>
            </p:txBody>
          </p:sp>
          <p:sp>
            <p:nvSpPr>
              <p:cNvPr id="76893" name="Rectangle 27"/>
              <p:cNvSpPr>
                <a:spLocks noChangeArrowheads="1"/>
              </p:cNvSpPr>
              <p:nvPr/>
            </p:nvSpPr>
            <p:spPr bwMode="auto">
              <a:xfrm>
                <a:off x="4934" y="1100"/>
                <a:ext cx="399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>
                    <a:solidFill>
                      <a:srgbClr val="0000CC"/>
                    </a:solidFill>
                  </a:rPr>
                  <a:t>cbar</a:t>
                </a:r>
                <a:endParaRPr lang="en-GB" sz="1800" b="0">
                  <a:solidFill>
                    <a:srgbClr val="0000CC"/>
                  </a:solidFill>
                </a:endParaRPr>
              </a:p>
            </p:txBody>
          </p:sp>
          <p:sp>
            <p:nvSpPr>
              <p:cNvPr id="76894" name="Rectangle 28"/>
              <p:cNvSpPr>
                <a:spLocks noChangeArrowheads="1"/>
              </p:cNvSpPr>
              <p:nvPr/>
            </p:nvSpPr>
            <p:spPr bwMode="auto">
              <a:xfrm>
                <a:off x="4514" y="730"/>
                <a:ext cx="196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/>
                  <a:t>g</a:t>
                </a:r>
                <a:endParaRPr lang="en-GB" sz="1800" b="0"/>
              </a:p>
            </p:txBody>
          </p:sp>
          <p:sp>
            <p:nvSpPr>
              <p:cNvPr id="76895" name="Rectangle 29"/>
              <p:cNvSpPr>
                <a:spLocks noChangeArrowheads="1"/>
              </p:cNvSpPr>
              <p:nvPr/>
            </p:nvSpPr>
            <p:spPr bwMode="auto">
              <a:xfrm>
                <a:off x="4526" y="1086"/>
                <a:ext cx="196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/>
                  <a:t>g</a:t>
                </a:r>
                <a:endParaRPr lang="en-GB" sz="1800" b="0"/>
              </a:p>
            </p:txBody>
          </p:sp>
          <p:sp>
            <p:nvSpPr>
              <p:cNvPr id="76896" name="Line 30"/>
              <p:cNvSpPr>
                <a:spLocks noChangeShapeType="1"/>
              </p:cNvSpPr>
              <p:nvPr/>
            </p:nvSpPr>
            <p:spPr bwMode="auto">
              <a:xfrm>
                <a:off x="4838" y="906"/>
                <a:ext cx="0" cy="2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823" name="Text Box 31"/>
            <p:cNvSpPr txBox="1">
              <a:spLocks noChangeArrowheads="1"/>
            </p:cNvSpPr>
            <p:nvPr/>
          </p:nvSpPr>
          <p:spPr bwMode="auto">
            <a:xfrm>
              <a:off x="146" y="1707"/>
              <a:ext cx="2826" cy="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FF"/>
                  </a:solidFill>
                </a:rPr>
                <a:t>flavor creation	      gluon splitting</a:t>
              </a:r>
            </a:p>
          </p:txBody>
        </p:sp>
        <p:grpSp>
          <p:nvGrpSpPr>
            <p:cNvPr id="76824" name="Group 32"/>
            <p:cNvGrpSpPr>
              <a:grpSpLocks/>
            </p:cNvGrpSpPr>
            <p:nvPr/>
          </p:nvGrpSpPr>
          <p:grpSpPr bwMode="auto">
            <a:xfrm>
              <a:off x="1653" y="425"/>
              <a:ext cx="1301" cy="1197"/>
              <a:chOff x="3667" y="2455"/>
              <a:chExt cx="1301" cy="1197"/>
            </a:xfrm>
          </p:grpSpPr>
          <p:grpSp>
            <p:nvGrpSpPr>
              <p:cNvPr id="76827" name="Group 33"/>
              <p:cNvGrpSpPr>
                <a:grpSpLocks/>
              </p:cNvGrpSpPr>
              <p:nvPr/>
            </p:nvGrpSpPr>
            <p:grpSpPr bwMode="auto">
              <a:xfrm rot="1761426" flipV="1">
                <a:off x="3704" y="3071"/>
                <a:ext cx="324" cy="93"/>
                <a:chOff x="2272" y="2628"/>
                <a:chExt cx="411" cy="148"/>
              </a:xfrm>
            </p:grpSpPr>
            <p:sp>
              <p:nvSpPr>
                <p:cNvPr id="76879" name="Oval 34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0" name="Oval 3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1" name="Oval 36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2" name="Oval 3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3" name="Oval 3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4" name="Oval 3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5" name="Oval 4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6" name="Oval 4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87" name="Oval 4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828" name="Group 43"/>
              <p:cNvGrpSpPr>
                <a:grpSpLocks/>
              </p:cNvGrpSpPr>
              <p:nvPr/>
            </p:nvGrpSpPr>
            <p:grpSpPr bwMode="auto">
              <a:xfrm rot="-1761426">
                <a:off x="3696" y="3554"/>
                <a:ext cx="324" cy="93"/>
                <a:chOff x="2272" y="2628"/>
                <a:chExt cx="411" cy="148"/>
              </a:xfrm>
            </p:grpSpPr>
            <p:sp>
              <p:nvSpPr>
                <p:cNvPr id="76870" name="Oval 44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1" name="Oval 4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2" name="Oval 46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3" name="Oval 4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4" name="Oval 4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5" name="Oval 4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6" name="Oval 5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7" name="Oval 5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78" name="Oval 5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829" name="Rectangle 53"/>
              <p:cNvSpPr>
                <a:spLocks noChangeArrowheads="1"/>
              </p:cNvSpPr>
              <p:nvPr/>
            </p:nvSpPr>
            <p:spPr bwMode="auto">
              <a:xfrm>
                <a:off x="4110" y="3039"/>
                <a:ext cx="196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/>
                  <a:t>g</a:t>
                </a:r>
                <a:endParaRPr lang="en-GB" sz="1800" b="0"/>
              </a:p>
            </p:txBody>
          </p:sp>
          <p:sp>
            <p:nvSpPr>
              <p:cNvPr id="76830" name="Rectangle 54"/>
              <p:cNvSpPr>
                <a:spLocks noChangeArrowheads="1"/>
              </p:cNvSpPr>
              <p:nvPr/>
            </p:nvSpPr>
            <p:spPr bwMode="auto">
              <a:xfrm>
                <a:off x="4120" y="3412"/>
                <a:ext cx="196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/>
                  <a:t>g</a:t>
                </a:r>
                <a:endParaRPr lang="en-GB" sz="1800" b="0"/>
              </a:p>
            </p:txBody>
          </p:sp>
          <p:sp>
            <p:nvSpPr>
              <p:cNvPr id="76831" name="Rectangle 55"/>
              <p:cNvSpPr>
                <a:spLocks noChangeArrowheads="1"/>
              </p:cNvSpPr>
              <p:nvPr/>
            </p:nvSpPr>
            <p:spPr bwMode="auto">
              <a:xfrm>
                <a:off x="3667" y="3056"/>
                <a:ext cx="196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/>
                  <a:t>g</a:t>
                </a:r>
                <a:endParaRPr lang="en-GB" sz="1800" b="0"/>
              </a:p>
            </p:txBody>
          </p:sp>
          <p:sp>
            <p:nvSpPr>
              <p:cNvPr id="76832" name="Rectangle 56"/>
              <p:cNvSpPr>
                <a:spLocks noChangeArrowheads="1"/>
              </p:cNvSpPr>
              <p:nvPr/>
            </p:nvSpPr>
            <p:spPr bwMode="auto">
              <a:xfrm>
                <a:off x="3679" y="3412"/>
                <a:ext cx="196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/>
                  <a:t>g</a:t>
                </a:r>
                <a:endParaRPr lang="en-GB" sz="1800" b="0"/>
              </a:p>
            </p:txBody>
          </p:sp>
          <p:sp>
            <p:nvSpPr>
              <p:cNvPr id="76833" name="Oval 57"/>
              <p:cNvSpPr>
                <a:spLocks noChangeArrowheads="1"/>
              </p:cNvSpPr>
              <p:nvPr/>
            </p:nvSpPr>
            <p:spPr bwMode="auto">
              <a:xfrm rot="3039855">
                <a:off x="4316" y="2764"/>
                <a:ext cx="323" cy="10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4" name="Line 58"/>
              <p:cNvSpPr>
                <a:spLocks noChangeShapeType="1"/>
              </p:cNvSpPr>
              <p:nvPr/>
            </p:nvSpPr>
            <p:spPr bwMode="auto">
              <a:xfrm flipV="1">
                <a:off x="4232" y="2695"/>
                <a:ext cx="138" cy="3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5" name="Line 59"/>
              <p:cNvSpPr>
                <a:spLocks noChangeShapeType="1"/>
              </p:cNvSpPr>
              <p:nvPr/>
            </p:nvSpPr>
            <p:spPr bwMode="auto">
              <a:xfrm flipV="1">
                <a:off x="4232" y="2940"/>
                <a:ext cx="338" cy="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6" name="Line 60"/>
              <p:cNvSpPr>
                <a:spLocks noChangeShapeType="1"/>
              </p:cNvSpPr>
              <p:nvPr/>
            </p:nvSpPr>
            <p:spPr bwMode="auto">
              <a:xfrm flipV="1">
                <a:off x="4394" y="2595"/>
                <a:ext cx="162" cy="28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7" name="Line 61"/>
              <p:cNvSpPr>
                <a:spLocks noChangeShapeType="1"/>
              </p:cNvSpPr>
              <p:nvPr/>
            </p:nvSpPr>
            <p:spPr bwMode="auto">
              <a:xfrm flipV="1">
                <a:off x="4408" y="2740"/>
                <a:ext cx="308" cy="169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38" name="Rectangle 62"/>
              <p:cNvSpPr>
                <a:spLocks noChangeArrowheads="1"/>
              </p:cNvSpPr>
              <p:nvPr/>
            </p:nvSpPr>
            <p:spPr bwMode="auto">
              <a:xfrm>
                <a:off x="4530" y="2455"/>
                <a:ext cx="188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>
                    <a:solidFill>
                      <a:srgbClr val="0000CC"/>
                    </a:solidFill>
                  </a:rPr>
                  <a:t>c</a:t>
                </a:r>
                <a:endParaRPr lang="en-GB" sz="1800" b="0">
                  <a:solidFill>
                    <a:srgbClr val="0000CC"/>
                  </a:solidFill>
                </a:endParaRPr>
              </a:p>
            </p:txBody>
          </p:sp>
          <p:sp>
            <p:nvSpPr>
              <p:cNvPr id="76839" name="Rectangle 63"/>
              <p:cNvSpPr>
                <a:spLocks noChangeArrowheads="1"/>
              </p:cNvSpPr>
              <p:nvPr/>
            </p:nvSpPr>
            <p:spPr bwMode="auto">
              <a:xfrm>
                <a:off x="4569" y="2736"/>
                <a:ext cx="399" cy="2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>
                    <a:solidFill>
                      <a:srgbClr val="0000CC"/>
                    </a:solidFill>
                  </a:rPr>
                  <a:t>cbar</a:t>
                </a:r>
                <a:endParaRPr lang="en-GB" sz="1800" b="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76840" name="Group 64"/>
              <p:cNvGrpSpPr>
                <a:grpSpLocks/>
              </p:cNvGrpSpPr>
              <p:nvPr/>
            </p:nvGrpSpPr>
            <p:grpSpPr bwMode="auto">
              <a:xfrm rot="1761426" flipV="1">
                <a:off x="3944" y="3535"/>
                <a:ext cx="324" cy="93"/>
                <a:chOff x="2272" y="2628"/>
                <a:chExt cx="411" cy="148"/>
              </a:xfrm>
            </p:grpSpPr>
            <p:sp>
              <p:nvSpPr>
                <p:cNvPr id="76861" name="Oval 6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2" name="Oval 66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3" name="Oval 6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4" name="Oval 6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5" name="Oval 6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6" name="Oval 7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7" name="Oval 7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8" name="Oval 7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9" name="Oval 73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841" name="Group 74"/>
              <p:cNvGrpSpPr>
                <a:grpSpLocks/>
              </p:cNvGrpSpPr>
              <p:nvPr/>
            </p:nvGrpSpPr>
            <p:grpSpPr bwMode="auto">
              <a:xfrm rot="-4485905">
                <a:off x="3857" y="3315"/>
                <a:ext cx="263" cy="87"/>
                <a:chOff x="2272" y="2628"/>
                <a:chExt cx="411" cy="148"/>
              </a:xfrm>
            </p:grpSpPr>
            <p:sp>
              <p:nvSpPr>
                <p:cNvPr id="76852" name="Oval 7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3" name="Oval 76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4" name="Oval 7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5" name="Oval 7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6" name="Oval 7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7" name="Oval 8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8" name="Oval 8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9" name="Oval 8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60" name="Oval 83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842" name="Group 84"/>
              <p:cNvGrpSpPr>
                <a:grpSpLocks/>
              </p:cNvGrpSpPr>
              <p:nvPr/>
            </p:nvGrpSpPr>
            <p:grpSpPr bwMode="auto">
              <a:xfrm rot="-1761426">
                <a:off x="3963" y="3066"/>
                <a:ext cx="324" cy="93"/>
                <a:chOff x="2272" y="2628"/>
                <a:chExt cx="411" cy="148"/>
              </a:xfrm>
            </p:grpSpPr>
            <p:sp>
              <p:nvSpPr>
                <p:cNvPr id="76843" name="Oval 85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272" y="274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44" name="Oval 86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25" y="2725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45" name="Oval 87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369" y="271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46" name="Oval 88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17" y="2697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47" name="Oval 89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464" y="2682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48" name="Oval 90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05" y="2669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49" name="Oval 91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53" y="2654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0" name="Oval 92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593" y="2641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851" name="Oval 93"/>
                <p:cNvSpPr>
                  <a:spLocks noChangeArrowheads="1"/>
                </p:cNvSpPr>
                <p:nvPr/>
              </p:nvSpPr>
              <p:spPr bwMode="auto">
                <a:xfrm rot="1394823" flipV="1">
                  <a:off x="2634" y="2628"/>
                  <a:ext cx="49" cy="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6825" name="Rectangle 94"/>
            <p:cNvSpPr>
              <a:spLocks noChangeArrowheads="1"/>
            </p:cNvSpPr>
            <p:nvPr/>
          </p:nvSpPr>
          <p:spPr bwMode="auto">
            <a:xfrm>
              <a:off x="1639" y="432"/>
              <a:ext cx="626" cy="2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err="1">
                  <a:sym typeface="Symbol" pitchFamily="-112" charset="2"/>
                </a:rPr>
                <a:t></a:t>
              </a:r>
              <a:r>
                <a:rPr lang="en-US" sz="2200" dirty="0" err="1" smtClean="0">
                  <a:sym typeface="Symbol" pitchFamily="-112" charset="2"/>
                </a:rPr>
                <a:t></a:t>
              </a:r>
              <a:r>
                <a:rPr lang="en-US" sz="2200" dirty="0" smtClean="0">
                  <a:sym typeface="Symbol" pitchFamily="-112" charset="2"/>
                </a:rPr>
                <a:t> </a:t>
              </a:r>
              <a:r>
                <a:rPr lang="en-US" sz="2200" dirty="0" err="1" smtClean="0">
                  <a:sym typeface="Symbol" pitchFamily="-112" charset="2"/>
                </a:rPr>
                <a:t></a:t>
              </a:r>
              <a:r>
                <a:rPr lang="en-US" sz="2200" dirty="0" smtClean="0">
                  <a:sym typeface="Symbol" pitchFamily="-112" charset="2"/>
                </a:rPr>
                <a:t> 0</a:t>
              </a:r>
              <a:endParaRPr lang="en-US" sz="2200" dirty="0">
                <a:sym typeface="Symbol" pitchFamily="-112" charset="2"/>
              </a:endParaRPr>
            </a:p>
          </p:txBody>
        </p:sp>
        <p:sp>
          <p:nvSpPr>
            <p:cNvPr id="76826" name="Rectangle 95"/>
            <p:cNvSpPr>
              <a:spLocks noChangeArrowheads="1"/>
            </p:cNvSpPr>
            <p:nvPr/>
          </p:nvSpPr>
          <p:spPr bwMode="auto">
            <a:xfrm>
              <a:off x="357" y="430"/>
              <a:ext cx="611" cy="2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err="1">
                  <a:sym typeface="Symbol" pitchFamily="-112" charset="2"/>
                </a:rPr>
                <a:t></a:t>
              </a:r>
              <a:r>
                <a:rPr lang="en-US" sz="2200" dirty="0" err="1" smtClean="0">
                  <a:sym typeface="Symbol" pitchFamily="-112" charset="2"/>
                </a:rPr>
                <a:t></a:t>
              </a:r>
              <a:r>
                <a:rPr lang="en-US" sz="2200" dirty="0" smtClean="0">
                  <a:sym typeface="Symbol" pitchFamily="-112" charset="2"/>
                </a:rPr>
                <a:t> </a:t>
              </a:r>
              <a:r>
                <a:rPr lang="en-US" sz="2200" dirty="0" err="1" smtClean="0">
                  <a:sym typeface="Symbol" pitchFamily="-112" charset="2"/>
                </a:rPr>
                <a:t></a:t>
              </a:r>
              <a:r>
                <a:rPr lang="en-US" sz="2200" dirty="0" smtClean="0">
                  <a:sym typeface="Symbol" pitchFamily="-112" charset="2"/>
                </a:rPr>
                <a:t> </a:t>
              </a:r>
              <a:r>
                <a:rPr lang="en-US" sz="2200" dirty="0" err="1" smtClean="0">
                  <a:sym typeface="Symbol" pitchFamily="-112" charset="2"/>
                </a:rPr>
                <a:t></a:t>
              </a:r>
              <a:endParaRPr lang="en-US" sz="2200" dirty="0">
                <a:sym typeface="Symbol" pitchFamily="-112" charset="2"/>
              </a:endParaRPr>
            </a:p>
          </p:txBody>
        </p:sp>
      </p:grpSp>
      <p:sp>
        <p:nvSpPr>
          <p:cNvPr id="76803" name="Rectangle 111"/>
          <p:cNvSpPr>
            <a:spLocks noChangeArrowheads="1"/>
          </p:cNvSpPr>
          <p:nvPr/>
        </p:nvSpPr>
        <p:spPr bwMode="auto">
          <a:xfrm>
            <a:off x="306388" y="6350"/>
            <a:ext cx="8547100" cy="71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Charm production: NLO processes</a:t>
            </a:r>
          </a:p>
        </p:txBody>
      </p:sp>
      <p:pic>
        <p:nvPicPr>
          <p:cNvPr id="76804" name="Picture 10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1247093"/>
            <a:ext cx="4138612" cy="3614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5214938" y="1004205"/>
            <a:ext cx="39560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00" b="0" i="1" kern="0" dirty="0">
                <a:solidFill>
                  <a:sysClr val="windowText" lastClr="000000"/>
                </a:solidFill>
                <a:latin typeface="Times New Roman"/>
                <a:ea typeface="ヒラギノ角ゴ Pro W3" pitchFamily="-112" charset="-128"/>
                <a:cs typeface="Times New Roman"/>
              </a:rPr>
              <a:t>E. </a:t>
            </a:r>
            <a:r>
              <a:rPr lang="en-US" sz="1300" b="0" i="1" kern="0" dirty="0" err="1">
                <a:solidFill>
                  <a:sysClr val="windowText" lastClr="000000"/>
                </a:solidFill>
                <a:latin typeface="Times New Roman"/>
                <a:ea typeface="ヒラギノ角ゴ Pro W3" pitchFamily="-112" charset="-128"/>
                <a:cs typeface="Times New Roman"/>
              </a:rPr>
              <a:t>Norrbin</a:t>
            </a:r>
            <a:r>
              <a:rPr lang="en-US" sz="1300" b="0" i="1" kern="0" dirty="0">
                <a:solidFill>
                  <a:sysClr val="windowText" lastClr="000000"/>
                </a:solidFill>
                <a:latin typeface="Times New Roman"/>
                <a:ea typeface="ヒラギノ角ゴ Pro W3" pitchFamily="-112" charset="-128"/>
                <a:cs typeface="Times New Roman"/>
              </a:rPr>
              <a:t>, T. </a:t>
            </a:r>
            <a:r>
              <a:rPr lang="en-US" sz="1300" b="0" i="1" kern="0" dirty="0" err="1">
                <a:solidFill>
                  <a:sysClr val="windowText" lastClr="000000"/>
                </a:solidFill>
                <a:latin typeface="Times New Roman"/>
                <a:ea typeface="ヒラギノ角ゴ Pro W3" pitchFamily="-112" charset="-128"/>
                <a:cs typeface="Times New Roman"/>
              </a:rPr>
              <a:t>Sjostrand</a:t>
            </a:r>
            <a:r>
              <a:rPr lang="en-US" sz="1300" b="0" i="1" kern="0" dirty="0">
                <a:solidFill>
                  <a:sysClr val="windowText" lastClr="000000"/>
                </a:solidFill>
                <a:latin typeface="Times New Roman"/>
                <a:ea typeface="ヒラギノ角ゴ Pro W3" pitchFamily="-112" charset="-128"/>
                <a:cs typeface="Times New Roman"/>
              </a:rPr>
              <a:t>, Eur. Phys. J. C17, 137 (2000)</a:t>
            </a:r>
          </a:p>
        </p:txBody>
      </p:sp>
      <p:sp>
        <p:nvSpPr>
          <p:cNvPr id="76806" name="Rectangle 104"/>
          <p:cNvSpPr>
            <a:spLocks noChangeArrowheads="1"/>
          </p:cNvSpPr>
          <p:nvPr/>
        </p:nvSpPr>
        <p:spPr bwMode="auto">
          <a:xfrm>
            <a:off x="798747" y="3638119"/>
            <a:ext cx="7540625" cy="2787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40000"/>
              </a:spcBef>
              <a:buFont typeface="Wingdings" pitchFamily="-112" charset="2"/>
              <a:buChar char="Ø"/>
            </a:pPr>
            <a:r>
              <a:rPr lang="en-US" b="0" dirty="0">
                <a:ea typeface="Arial" pitchFamily="-112" charset="0"/>
                <a:cs typeface="Arial" pitchFamily="-112" charset="0"/>
              </a:rPr>
              <a:t> </a:t>
            </a:r>
            <a:r>
              <a:rPr lang="en-US" b="0" dirty="0">
                <a:ea typeface="Arial Bold" pitchFamily="-112" charset="0"/>
                <a:cs typeface="Arial Bold" pitchFamily="-112" charset="0"/>
                <a:sym typeface="Arial Bold" pitchFamily="-112" charset="0"/>
              </a:rPr>
              <a:t> Leading order</a:t>
            </a:r>
          </a:p>
          <a:p>
            <a:pPr lvl="1" algn="l">
              <a:spcBef>
                <a:spcPct val="40000"/>
              </a:spcBef>
              <a:buFont typeface="Wingdings" pitchFamily="-112" charset="2"/>
              <a:buNone/>
            </a:pPr>
            <a:r>
              <a:rPr lang="en-US" sz="2000" b="0" dirty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-</a:t>
            </a:r>
            <a:r>
              <a:rPr lang="en-US" sz="2000" b="0" dirty="0" smtClean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 flavor creation (FC)</a:t>
            </a:r>
          </a:p>
          <a:p>
            <a:pPr algn="l">
              <a:spcBef>
                <a:spcPct val="40000"/>
              </a:spcBef>
              <a:buFont typeface="Wingdings" pitchFamily="-112" charset="2"/>
              <a:buChar char="Ø"/>
            </a:pPr>
            <a:r>
              <a:rPr lang="en-US" b="0" dirty="0">
                <a:ea typeface="Arial Bold" pitchFamily="-112" charset="0"/>
                <a:cs typeface="Arial Bold" pitchFamily="-112" charset="0"/>
                <a:sym typeface="Arial Bold" pitchFamily="-112" charset="0"/>
              </a:rPr>
              <a:t> Next-to-leading order</a:t>
            </a:r>
            <a:r>
              <a:rPr lang="en-US" sz="2200" b="0" dirty="0">
                <a:ea typeface="Arial Bold" pitchFamily="-112" charset="0"/>
                <a:cs typeface="Arial Bold" pitchFamily="-112" charset="0"/>
                <a:sym typeface="Arial Bold" pitchFamily="-112" charset="0"/>
              </a:rPr>
              <a:t> </a:t>
            </a:r>
          </a:p>
          <a:p>
            <a:pPr lvl="1" algn="l">
              <a:spcBef>
                <a:spcPct val="40000"/>
              </a:spcBef>
              <a:buFont typeface="Wingdings" pitchFamily="-112" charset="2"/>
              <a:buNone/>
            </a:pPr>
            <a:r>
              <a:rPr lang="en-US" sz="2000" dirty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- gluon </a:t>
            </a:r>
            <a:r>
              <a:rPr lang="en-US" sz="2000" dirty="0" smtClean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splitting (GS)</a:t>
            </a:r>
          </a:p>
          <a:p>
            <a:pPr lvl="1" algn="l">
              <a:spcBef>
                <a:spcPct val="40000"/>
              </a:spcBef>
              <a:buFont typeface="Wingdings" pitchFamily="-112" charset="2"/>
              <a:buNone/>
            </a:pPr>
            <a:r>
              <a:rPr lang="en-US" sz="2000" b="0" dirty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-</a:t>
            </a:r>
            <a:r>
              <a:rPr lang="en-US" sz="2000" b="0" dirty="0" smtClean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 flavor </a:t>
            </a:r>
            <a:r>
              <a:rPr lang="en-US" sz="2000" b="0" dirty="0" smtClean="0">
                <a:solidFill>
                  <a:srgbClr val="CC3300"/>
                </a:solidFill>
                <a:ea typeface="Arial Bold" pitchFamily="-112" charset="0"/>
                <a:cs typeface="Arial Bold" pitchFamily="-112" charset="0"/>
                <a:sym typeface="Arial Bold" pitchFamily="-112" charset="0"/>
              </a:rPr>
              <a:t>excitation</a:t>
            </a:r>
            <a:endParaRPr lang="en-US" b="0" dirty="0" smtClean="0">
              <a:solidFill>
                <a:srgbClr val="CC3300"/>
              </a:solidFill>
              <a:ea typeface="Arial" pitchFamily="-112" charset="0"/>
              <a:cs typeface="Arial" pitchFamily="-112" charset="0"/>
            </a:endParaRPr>
          </a:p>
          <a:p>
            <a:pPr algn="l">
              <a:spcBef>
                <a:spcPct val="40000"/>
              </a:spcBef>
              <a:buFont typeface="Wingdings" pitchFamily="-112" charset="2"/>
              <a:buChar char="Ø"/>
            </a:pPr>
            <a:r>
              <a:rPr lang="en-US" b="0" dirty="0">
                <a:ea typeface="Arial" pitchFamily="-112" charset="0"/>
                <a:cs typeface="Arial" pitchFamily="-112" charset="0"/>
              </a:rPr>
              <a:t> NLO processes become important at LHC energies</a:t>
            </a:r>
          </a:p>
        </p:txBody>
      </p:sp>
      <p:sp>
        <p:nvSpPr>
          <p:cNvPr id="76807" name="Rectangle 9"/>
          <p:cNvSpPr>
            <a:spLocks noChangeArrowheads="1"/>
          </p:cNvSpPr>
          <p:nvPr/>
        </p:nvSpPr>
        <p:spPr bwMode="auto">
          <a:xfrm>
            <a:off x="8018463" y="1428068"/>
            <a:ext cx="282575" cy="2794000"/>
          </a:xfrm>
          <a:prstGeom prst="rect">
            <a:avLst/>
          </a:prstGeom>
          <a:solidFill>
            <a:srgbClr val="0066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6689725" y="1426480"/>
            <a:ext cx="341313" cy="2792413"/>
          </a:xfrm>
          <a:prstGeom prst="rect">
            <a:avLst/>
          </a:prstGeom>
          <a:solidFill>
            <a:srgbClr val="0066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9" name="TextBox 107"/>
          <p:cNvSpPr txBox="1">
            <a:spLocks noChangeArrowheads="1"/>
          </p:cNvSpPr>
          <p:nvPr/>
        </p:nvSpPr>
        <p:spPr bwMode="auto">
          <a:xfrm>
            <a:off x="5616575" y="4914218"/>
            <a:ext cx="2738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RHIC	LHC</a:t>
            </a:r>
          </a:p>
        </p:txBody>
      </p:sp>
      <p:sp>
        <p:nvSpPr>
          <p:cNvPr id="76810" name="Line 14"/>
          <p:cNvSpPr>
            <a:spLocks noChangeShapeType="1"/>
          </p:cNvSpPr>
          <p:nvPr/>
        </p:nvSpPr>
        <p:spPr bwMode="auto">
          <a:xfrm>
            <a:off x="11787188" y="8839200"/>
            <a:ext cx="533400" cy="0"/>
          </a:xfrm>
          <a:prstGeom prst="line">
            <a:avLst/>
          </a:prstGeom>
          <a:noFill/>
          <a:ln w="25400">
            <a:solidFill>
              <a:srgbClr val="00CC00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1" name="Line 14"/>
          <p:cNvSpPr>
            <a:spLocks noChangeShapeType="1"/>
          </p:cNvSpPr>
          <p:nvPr/>
        </p:nvSpPr>
        <p:spPr bwMode="auto">
          <a:xfrm>
            <a:off x="8034338" y="3674380"/>
            <a:ext cx="533400" cy="0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2" name="Line 14"/>
          <p:cNvSpPr>
            <a:spLocks noChangeShapeType="1"/>
          </p:cNvSpPr>
          <p:nvPr/>
        </p:nvSpPr>
        <p:spPr bwMode="auto">
          <a:xfrm flipV="1">
            <a:off x="6702425" y="2764743"/>
            <a:ext cx="320675" cy="342900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3" name="Line 14"/>
          <p:cNvSpPr>
            <a:spLocks noChangeShapeType="1"/>
          </p:cNvSpPr>
          <p:nvPr/>
        </p:nvSpPr>
        <p:spPr bwMode="auto">
          <a:xfrm flipV="1">
            <a:off x="8023225" y="1888443"/>
            <a:ext cx="280988" cy="158750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8029575" y="331084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5" name="Line 14"/>
          <p:cNvSpPr>
            <a:spLocks noChangeShapeType="1"/>
          </p:cNvSpPr>
          <p:nvPr/>
        </p:nvSpPr>
        <p:spPr bwMode="auto">
          <a:xfrm flipV="1">
            <a:off x="6686550" y="2652030"/>
            <a:ext cx="336550" cy="2270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6" name="Line 14"/>
          <p:cNvSpPr>
            <a:spLocks noChangeShapeType="1"/>
          </p:cNvSpPr>
          <p:nvPr/>
        </p:nvSpPr>
        <p:spPr bwMode="auto">
          <a:xfrm flipV="1">
            <a:off x="8018463" y="2010680"/>
            <a:ext cx="285750" cy="1317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 flipH="1">
            <a:off x="6394450" y="4298268"/>
            <a:ext cx="439738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Arial" pitchFamily="-106" charset="0"/>
            </a:endParaRPr>
          </a:p>
        </p:txBody>
      </p:sp>
      <p:sp>
        <p:nvSpPr>
          <p:cNvPr id="117" name="Line 7"/>
          <p:cNvSpPr>
            <a:spLocks noChangeShapeType="1"/>
          </p:cNvSpPr>
          <p:nvPr/>
        </p:nvSpPr>
        <p:spPr bwMode="auto">
          <a:xfrm flipH="1">
            <a:off x="7670800" y="4282393"/>
            <a:ext cx="439738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Arial" pitchFamily="-106" charset="0"/>
            </a:endParaRPr>
          </a:p>
        </p:txBody>
      </p:sp>
      <p:sp>
        <p:nvSpPr>
          <p:cNvPr id="76819" name="Date Placeholder 1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6820" name="Footer Placeholder 1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6821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DBFAF17-9D7B-114C-9808-619F6BCD8742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15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1"/>
          <p:cNvGrpSpPr>
            <a:grpSpLocks/>
          </p:cNvGrpSpPr>
          <p:nvPr/>
        </p:nvGrpSpPr>
        <p:grpSpPr bwMode="auto">
          <a:xfrm>
            <a:off x="573360" y="2525022"/>
            <a:ext cx="3523767" cy="2378285"/>
            <a:chOff x="124" y="607"/>
            <a:chExt cx="2798" cy="2418"/>
          </a:xfrm>
        </p:grpSpPr>
        <p:pic>
          <p:nvPicPr>
            <p:cNvPr id="24" name="Picture 102" descr="pythia_dphi_correlations2_gluonSplitting_thickLin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" y="607"/>
              <a:ext cx="2798" cy="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103"/>
            <p:cNvSpPr>
              <a:spLocks noChangeArrowheads="1"/>
            </p:cNvSpPr>
            <p:nvPr/>
          </p:nvSpPr>
          <p:spPr bwMode="auto">
            <a:xfrm>
              <a:off x="607" y="937"/>
              <a:ext cx="1246" cy="59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600" b="0" dirty="0">
                  <a:solidFill>
                    <a:srgbClr val="00CC00"/>
                  </a:solidFill>
                </a:rPr>
                <a:t>MC@NLO</a:t>
              </a:r>
              <a:br>
                <a:rPr lang="en-US" sz="1600" b="0" dirty="0">
                  <a:solidFill>
                    <a:srgbClr val="00CC00"/>
                  </a:solidFill>
                </a:rPr>
              </a:br>
              <a:r>
                <a:rPr lang="en-US" sz="1600" b="0" dirty="0">
                  <a:solidFill>
                    <a:srgbClr val="FF3300"/>
                  </a:solidFill>
                </a:rPr>
                <a:t>LO PYTHIA</a:t>
              </a:r>
            </a:p>
          </p:txBody>
        </p:sp>
        <p:sp>
          <p:nvSpPr>
            <p:cNvPr id="26" name="Oval 104"/>
            <p:cNvSpPr>
              <a:spLocks noChangeArrowheads="1"/>
            </p:cNvSpPr>
            <p:nvPr/>
          </p:nvSpPr>
          <p:spPr bwMode="auto">
            <a:xfrm>
              <a:off x="699" y="2340"/>
              <a:ext cx="625" cy="483"/>
            </a:xfrm>
            <a:prstGeom prst="ellips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05"/>
            <p:cNvSpPr>
              <a:spLocks noChangeArrowheads="1"/>
            </p:cNvSpPr>
            <p:nvPr/>
          </p:nvSpPr>
          <p:spPr bwMode="auto">
            <a:xfrm>
              <a:off x="581" y="1635"/>
              <a:ext cx="113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0" dirty="0">
                  <a:solidFill>
                    <a:srgbClr val="808080"/>
                  </a:solidFill>
                </a:rPr>
                <a:t>like-sign </a:t>
              </a:r>
              <a:r>
                <a:rPr lang="en-US" sz="1000" b="0" dirty="0" err="1">
                  <a:solidFill>
                    <a:srgbClr val="808080"/>
                  </a:solidFill>
                </a:rPr>
                <a:t>e</a:t>
              </a:r>
              <a:r>
                <a:rPr lang="en-US" sz="1000" b="0" dirty="0">
                  <a:solidFill>
                    <a:srgbClr val="808080"/>
                  </a:solidFill>
                </a:rPr>
                <a:t>-K pairs</a:t>
              </a:r>
            </a:p>
          </p:txBody>
        </p:sp>
        <p:sp>
          <p:nvSpPr>
            <p:cNvPr id="28" name="Rectangle 106"/>
            <p:cNvSpPr>
              <a:spLocks noChangeArrowheads="1"/>
            </p:cNvSpPr>
            <p:nvPr/>
          </p:nvSpPr>
          <p:spPr bwMode="auto">
            <a:xfrm>
              <a:off x="540" y="1817"/>
              <a:ext cx="971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0" dirty="0">
                  <a:solidFill>
                    <a:srgbClr val="808080"/>
                  </a:solidFill>
                </a:rPr>
                <a:t>3 &lt; </a:t>
              </a:r>
              <a:r>
                <a:rPr lang="en-US" sz="1000" b="0" i="1" dirty="0" err="1">
                  <a:solidFill>
                    <a:srgbClr val="808080"/>
                  </a:solidFill>
                </a:rPr>
                <a:t>p</a:t>
              </a:r>
              <a:r>
                <a:rPr lang="en-US" sz="1000" b="0" i="1" baseline="-25000" dirty="0" err="1">
                  <a:solidFill>
                    <a:srgbClr val="808080"/>
                  </a:solidFill>
                </a:rPr>
                <a:t>T</a:t>
              </a:r>
              <a:r>
                <a:rPr lang="en-US" sz="1000" b="0" i="1" baseline="-25000" dirty="0">
                  <a:solidFill>
                    <a:srgbClr val="808080"/>
                  </a:solidFill>
                </a:rPr>
                <a:t> </a:t>
              </a:r>
              <a:r>
                <a:rPr lang="en-US" sz="1000" b="0" dirty="0">
                  <a:solidFill>
                    <a:srgbClr val="808080"/>
                  </a:solidFill>
                </a:rPr>
                <a:t>&lt; 7 </a:t>
              </a:r>
              <a:r>
                <a:rPr lang="en-US" sz="1000" b="0" dirty="0" err="1">
                  <a:solidFill>
                    <a:srgbClr val="808080"/>
                  </a:solidFill>
                </a:rPr>
                <a:t>GeV/c</a:t>
              </a:r>
              <a:endParaRPr lang="en-US" sz="1000" b="0" dirty="0">
                <a:solidFill>
                  <a:srgbClr val="808080"/>
                </a:solidFill>
              </a:endParaRPr>
            </a:p>
          </p:txBody>
        </p:sp>
      </p:grpSp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1387" y="1322310"/>
            <a:ext cx="42291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Oval 7"/>
          <p:cNvSpPr>
            <a:spLocks noChangeArrowheads="1"/>
          </p:cNvSpPr>
          <p:nvPr/>
        </p:nvSpPr>
        <p:spPr bwMode="auto">
          <a:xfrm>
            <a:off x="6452562" y="2941560"/>
            <a:ext cx="104775" cy="1047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Oval 8"/>
          <p:cNvSpPr>
            <a:spLocks noChangeArrowheads="1"/>
          </p:cNvSpPr>
          <p:nvPr/>
        </p:nvSpPr>
        <p:spPr bwMode="auto">
          <a:xfrm>
            <a:off x="5604837" y="2814560"/>
            <a:ext cx="103188" cy="1047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663575" y="2716135"/>
            <a:ext cx="788987" cy="2778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0">
                <a:latin typeface="Arial Narrow" pitchFamily="-112" charset="0"/>
              </a:rPr>
              <a:t>MC@NLO</a:t>
            </a:r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>
            <a:off x="7230437" y="1984298"/>
            <a:ext cx="669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0000FF"/>
              </a:solidFill>
              <a:latin typeface="Arial" pitchFamily="-106" charset="0"/>
            </a:endParaRPr>
          </a:p>
        </p:txBody>
      </p:sp>
      <p:sp>
        <p:nvSpPr>
          <p:cNvPr id="117" name="Rectangle 106"/>
          <p:cNvSpPr>
            <a:spLocks noChangeArrowheads="1"/>
          </p:cNvSpPr>
          <p:nvPr/>
        </p:nvSpPr>
        <p:spPr bwMode="auto">
          <a:xfrm>
            <a:off x="7293937" y="1527098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-106" charset="0"/>
              </a:rPr>
              <a:t>LHC ?</a:t>
            </a:r>
          </a:p>
        </p:txBody>
      </p:sp>
      <p:sp>
        <p:nvSpPr>
          <p:cNvPr id="77833" name="Rectangle 111"/>
          <p:cNvSpPr>
            <a:spLocks noChangeArrowheads="1"/>
          </p:cNvSpPr>
          <p:nvPr/>
        </p:nvSpPr>
        <p:spPr bwMode="auto">
          <a:xfrm>
            <a:off x="11113" y="6350"/>
            <a:ext cx="9144000" cy="71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 dirty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Gluon splitting </a:t>
            </a:r>
            <a:r>
              <a:rPr lang="en-US" sz="4400" b="0" dirty="0" smtClean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rate</a:t>
            </a:r>
            <a:endParaRPr lang="en-US" sz="4400" b="0" dirty="0">
              <a:solidFill>
                <a:srgbClr val="0000CC"/>
              </a:solidFill>
              <a:latin typeface="Arial Narrow" pitchFamily="-112" charset="0"/>
              <a:sym typeface="Symbol" pitchFamily="-112" charset="2"/>
            </a:endParaRPr>
          </a:p>
        </p:txBody>
      </p:sp>
      <p:sp>
        <p:nvSpPr>
          <p:cNvPr id="77835" name="TextBox 118"/>
          <p:cNvSpPr txBox="1">
            <a:spLocks noChangeArrowheads="1"/>
          </p:cNvSpPr>
          <p:nvPr/>
        </p:nvSpPr>
        <p:spPr bwMode="auto">
          <a:xfrm>
            <a:off x="508070" y="4877126"/>
            <a:ext cx="813911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  <a:buFont typeface="Arial" pitchFamily="-112" charset="0"/>
              <a:buChar char="•"/>
            </a:pPr>
            <a:r>
              <a:rPr lang="en-US" b="0" dirty="0"/>
              <a:t> “D* in jet” measurement</a:t>
            </a:r>
          </a:p>
          <a:p>
            <a:pPr lvl="1" algn="l">
              <a:spcAft>
                <a:spcPts val="0"/>
              </a:spcAft>
            </a:pPr>
            <a:r>
              <a:rPr lang="en-US" sz="2000" b="0" dirty="0">
                <a:solidFill>
                  <a:srgbClr val="0000FF"/>
                </a:solidFill>
              </a:rPr>
              <a:t>- different fragmentation characteristic: soft charm FF for gluon </a:t>
            </a:r>
            <a:r>
              <a:rPr lang="en-US" sz="2000" b="0" dirty="0" smtClean="0">
                <a:solidFill>
                  <a:srgbClr val="0000FF"/>
                </a:solidFill>
              </a:rPr>
              <a:t>jets</a:t>
            </a:r>
            <a:br>
              <a:rPr lang="en-US" sz="2000" b="0" dirty="0" smtClean="0">
                <a:solidFill>
                  <a:srgbClr val="0000FF"/>
                </a:solidFill>
              </a:rPr>
            </a:br>
            <a:r>
              <a:rPr lang="en-US" sz="1600" b="0" dirty="0" smtClean="0">
                <a:solidFill>
                  <a:srgbClr val="0000FF"/>
                </a:solidFill>
              </a:rPr>
              <a:t>   </a:t>
            </a:r>
          </a:p>
          <a:p>
            <a:pPr algn="l">
              <a:spcAft>
                <a:spcPts val="0"/>
              </a:spcAft>
              <a:buFont typeface="Arial" pitchFamily="-112" charset="0"/>
              <a:buChar char="•"/>
            </a:pPr>
            <a:r>
              <a:rPr lang="en-US" b="0" dirty="0" smtClean="0"/>
              <a:t> </a:t>
            </a:r>
            <a:r>
              <a:rPr lang="en-US" b="0" dirty="0" err="1" smtClean="0"/>
              <a:t>Azimuthal</a:t>
            </a:r>
            <a:r>
              <a:rPr lang="en-US" b="0" dirty="0" smtClean="0"/>
              <a:t> correlations of </a:t>
            </a:r>
            <a:r>
              <a:rPr lang="en-US" b="0" dirty="0" smtClean="0">
                <a:solidFill>
                  <a:srgbClr val="000000"/>
                </a:solidFill>
              </a:rPr>
              <a:t>single electrons and D</a:t>
            </a:r>
            <a:r>
              <a:rPr lang="en-US" b="0" baseline="30000" dirty="0" smtClean="0">
                <a:solidFill>
                  <a:srgbClr val="000000"/>
                </a:solidFill>
              </a:rPr>
              <a:t>0</a:t>
            </a:r>
            <a:r>
              <a:rPr lang="en-US" b="0" dirty="0" smtClean="0">
                <a:solidFill>
                  <a:srgbClr val="000000"/>
                </a:solidFill>
              </a:rPr>
              <a:t> mesons</a:t>
            </a:r>
            <a:endParaRPr lang="en-US" sz="2000" b="0" dirty="0" smtClean="0">
              <a:solidFill>
                <a:srgbClr val="0000FF"/>
              </a:solidFill>
            </a:endParaRPr>
          </a:p>
          <a:p>
            <a:pPr lvl="1" algn="l">
              <a:spcAft>
                <a:spcPts val="0"/>
              </a:spcAft>
              <a:buFontTx/>
              <a:buChar char="-"/>
            </a:pPr>
            <a:r>
              <a:rPr lang="en-US" sz="2000" b="0" dirty="0" smtClean="0">
                <a:solidFill>
                  <a:srgbClr val="0000FF"/>
                </a:solidFill>
                <a:sym typeface="Symbol" pitchFamily="-112" charset="2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</a:rPr>
              <a:t>gluon </a:t>
            </a:r>
            <a:r>
              <a:rPr lang="en-US" sz="2000" b="0" dirty="0">
                <a:solidFill>
                  <a:srgbClr val="0000FF"/>
                </a:solidFill>
              </a:rPr>
              <a:t>splitting</a:t>
            </a:r>
            <a:r>
              <a:rPr lang="en-US" sz="2000" b="0" dirty="0" smtClean="0">
                <a:solidFill>
                  <a:srgbClr val="0000FF"/>
                </a:solidFill>
              </a:rPr>
              <a:t> (GS) contribution appears </a:t>
            </a:r>
            <a:r>
              <a:rPr lang="en-US" sz="2000" b="0" dirty="0">
                <a:solidFill>
                  <a:srgbClr val="0000FF"/>
                </a:solidFill>
              </a:rPr>
              <a:t>at </a:t>
            </a:r>
            <a:r>
              <a:rPr lang="en-US" sz="2000" b="0" dirty="0">
                <a:solidFill>
                  <a:srgbClr val="0000FF"/>
                </a:solidFill>
                <a:sym typeface="Symbol" pitchFamily="-112" charset="2"/>
              </a:rPr>
              <a:t>near-</a:t>
            </a:r>
            <a:r>
              <a:rPr lang="en-US" sz="2000" b="0" dirty="0" smtClean="0">
                <a:solidFill>
                  <a:srgbClr val="0000FF"/>
                </a:solidFill>
                <a:sym typeface="Symbol" pitchFamily="-112" charset="2"/>
              </a:rPr>
              <a:t>side</a:t>
            </a:r>
            <a:endParaRPr lang="en-US" sz="2000" b="0" dirty="0" smtClean="0">
              <a:solidFill>
                <a:srgbClr val="0000FF"/>
              </a:solidFill>
            </a:endParaRPr>
          </a:p>
        </p:txBody>
      </p:sp>
      <p:sp>
        <p:nvSpPr>
          <p:cNvPr id="77836" name="Rectangle 22"/>
          <p:cNvSpPr>
            <a:spLocks noChangeArrowheads="1"/>
          </p:cNvSpPr>
          <p:nvPr/>
        </p:nvSpPr>
        <p:spPr bwMode="auto">
          <a:xfrm>
            <a:off x="5379915" y="1067348"/>
            <a:ext cx="33576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STAR, Phys. Rev. D79, 112006 (2009</a:t>
            </a:r>
            <a:r>
              <a:rPr lang="en-US" sz="1600" b="0" i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)</a:t>
            </a:r>
            <a:endParaRPr lang="en-US" sz="1600" b="0" i="1" dirty="0" smtClean="0">
              <a:latin typeface="Times New Roman" pitchFamily="-112" charset="0"/>
            </a:endParaRPr>
          </a:p>
        </p:txBody>
      </p:sp>
      <p:sp>
        <p:nvSpPr>
          <p:cNvPr id="77838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7839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7840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E87907-731A-7B4A-8846-4B017960A88A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16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2311051" y="927530"/>
            <a:ext cx="2194678" cy="1394139"/>
            <a:chOff x="482" y="2642"/>
            <a:chExt cx="2073" cy="1281"/>
          </a:xfrm>
        </p:grpSpPr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482" y="2703"/>
              <a:ext cx="5" cy="12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H="1">
              <a:off x="735" y="2994"/>
              <a:ext cx="1153" cy="760"/>
            </a:xfrm>
            <a:prstGeom prst="line">
              <a:avLst/>
            </a:prstGeom>
            <a:noFill/>
            <a:ln w="381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19"/>
            <p:cNvSpPr>
              <a:spLocks/>
            </p:cNvSpPr>
            <p:nvPr/>
          </p:nvSpPr>
          <p:spPr bwMode="auto">
            <a:xfrm>
              <a:off x="1604" y="2642"/>
              <a:ext cx="951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6429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Gill Sans" pitchFamily="28" charset="0"/>
                  <a:sym typeface="Gill Sans" pitchFamily="28" charset="0"/>
                </a:rPr>
                <a:t>hard (FC)</a:t>
              </a:r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707" y="3039"/>
              <a:ext cx="1181" cy="754"/>
            </a:xfrm>
            <a:prstGeom prst="line">
              <a:avLst/>
            </a:prstGeom>
            <a:noFill/>
            <a:ln w="38100">
              <a:solidFill>
                <a:srgbClr val="002D99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1"/>
            <p:cNvSpPr>
              <a:spLocks/>
            </p:cNvSpPr>
            <p:nvPr/>
          </p:nvSpPr>
          <p:spPr bwMode="auto">
            <a:xfrm>
              <a:off x="551" y="2645"/>
              <a:ext cx="951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6429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Gill Sans" pitchFamily="28" charset="0"/>
                  <a:sym typeface="Gill Sans" pitchFamily="28" charset="0"/>
                </a:rPr>
                <a:t>soft (GS)</a:t>
              </a:r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rot="10800000" flipV="1">
              <a:off x="482" y="3916"/>
              <a:ext cx="1786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Rectangle 5"/>
          <p:cNvSpPr>
            <a:spLocks/>
          </p:cNvSpPr>
          <p:nvPr/>
        </p:nvSpPr>
        <p:spPr bwMode="auto">
          <a:xfrm>
            <a:off x="2926454" y="2027696"/>
            <a:ext cx="1601304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642938"/>
            <a:r>
              <a:rPr lang="en-US" sz="1600" b="0" dirty="0" err="1" smtClean="0">
                <a:latin typeface="Arial"/>
                <a:cs typeface="Arial"/>
                <a:sym typeface="Gill Sans" pitchFamily="28" charset="0"/>
              </a:rPr>
              <a:t>z</a:t>
            </a:r>
            <a:r>
              <a:rPr lang="en-US" sz="1600" b="0" dirty="0" smtClean="0">
                <a:latin typeface="Arial"/>
                <a:cs typeface="Arial"/>
                <a:sym typeface="Gill Sans" pitchFamily="28" charset="0"/>
              </a:rPr>
              <a:t> </a:t>
            </a:r>
            <a:r>
              <a:rPr lang="en-US" sz="1600" b="0" dirty="0">
                <a:latin typeface="Arial"/>
                <a:cs typeface="Arial"/>
                <a:sym typeface="Gill Sans" pitchFamily="28" charset="0"/>
              </a:rPr>
              <a:t>= </a:t>
            </a:r>
            <a:r>
              <a:rPr lang="en-US" sz="1600" b="0" dirty="0" err="1">
                <a:latin typeface="Arial"/>
                <a:cs typeface="Arial"/>
                <a:sym typeface="Gill Sans" pitchFamily="28" charset="0"/>
              </a:rPr>
              <a:t>p</a:t>
            </a:r>
            <a:r>
              <a:rPr lang="en-US" sz="1600" b="0" baseline="-6000" dirty="0" err="1">
                <a:latin typeface="Arial"/>
                <a:cs typeface="Arial"/>
                <a:sym typeface="Gill Sans" pitchFamily="28" charset="0"/>
              </a:rPr>
              <a:t>L</a:t>
            </a:r>
            <a:r>
              <a:rPr lang="en-US" sz="1600" b="0" dirty="0" err="1">
                <a:latin typeface="Arial"/>
                <a:cs typeface="Arial"/>
                <a:sym typeface="Gill Sans" pitchFamily="28" charset="0"/>
              </a:rPr>
              <a:t>(D</a:t>
            </a:r>
            <a:r>
              <a:rPr lang="en-US" sz="1600" b="0" dirty="0">
                <a:latin typeface="Arial"/>
                <a:cs typeface="Arial"/>
                <a:sym typeface="Gill Sans" pitchFamily="28" charset="0"/>
              </a:rPr>
              <a:t>*)/</a:t>
            </a:r>
            <a:r>
              <a:rPr lang="en-US" sz="1600" b="0" dirty="0" err="1">
                <a:latin typeface="Arial"/>
                <a:cs typeface="Arial"/>
                <a:sym typeface="Gill Sans" pitchFamily="28" charset="0"/>
              </a:rPr>
              <a:t>E</a:t>
            </a:r>
            <a:r>
              <a:rPr lang="en-US" sz="1600" b="0" baseline="-6000" dirty="0" err="1">
                <a:latin typeface="Arial"/>
                <a:cs typeface="Arial"/>
                <a:sym typeface="Gill Sans" pitchFamily="28" charset="0"/>
              </a:rPr>
              <a:t>gluon</a:t>
            </a:r>
            <a:r>
              <a:rPr lang="en-US" sz="1600" b="0" baseline="-6000" dirty="0">
                <a:latin typeface="Arial"/>
                <a:cs typeface="Arial"/>
                <a:sym typeface="Gill Sans" pitchFamily="28" charset="0"/>
              </a:rPr>
              <a:t>-jet </a:t>
            </a:r>
          </a:p>
        </p:txBody>
      </p:sp>
      <p:sp>
        <p:nvSpPr>
          <p:cNvPr id="29" name="Rectangle 112"/>
          <p:cNvSpPr>
            <a:spLocks noChangeArrowheads="1"/>
          </p:cNvSpPr>
          <p:nvPr/>
        </p:nvSpPr>
        <p:spPr bwMode="auto">
          <a:xfrm>
            <a:off x="2175361" y="2735887"/>
            <a:ext cx="1627394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i="1" dirty="0">
                <a:latin typeface="Times New Roman" pitchFamily="-110" charset="0"/>
              </a:rPr>
              <a:t>A.M., PLB 671, 361 (2009)</a:t>
            </a:r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116188" y="783241"/>
            <a:ext cx="2015199" cy="1687949"/>
            <a:chOff x="616292" y="1184772"/>
            <a:chExt cx="2975666" cy="2193881"/>
          </a:xfrm>
        </p:grpSpPr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669463" y="1372692"/>
              <a:ext cx="2172407" cy="1982513"/>
            </a:xfrm>
            <a:prstGeom prst="line">
              <a:avLst/>
            </a:prstGeom>
            <a:noFill/>
            <a:ln w="38100">
              <a:solidFill>
                <a:srgbClr val="558E28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Arial" pitchFamily="-106" charset="0"/>
              </a:endParaRPr>
            </a:p>
          </p:txBody>
        </p:sp>
        <p:sp>
          <p:nvSpPr>
            <p:cNvPr id="41" name="Oval 26"/>
            <p:cNvSpPr>
              <a:spLocks/>
            </p:cNvSpPr>
            <p:nvPr/>
          </p:nvSpPr>
          <p:spPr bwMode="auto">
            <a:xfrm rot="13536695">
              <a:off x="2009551" y="1542030"/>
              <a:ext cx="897460" cy="345610"/>
            </a:xfrm>
            <a:prstGeom prst="ellipse">
              <a:avLst/>
            </a:prstGeom>
            <a:noFill/>
            <a:ln w="25400">
              <a:solidFill>
                <a:srgbClr val="558E28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Arial" pitchFamily="-106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H="1">
              <a:off x="667563" y="2012213"/>
              <a:ext cx="2115439" cy="1357914"/>
            </a:xfrm>
            <a:prstGeom prst="line">
              <a:avLst/>
            </a:prstGeom>
            <a:noFill/>
            <a:ln w="38100">
              <a:solidFill>
                <a:srgbClr val="558E28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Arial" pitchFamily="-106" charset="0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rot="10800000" flipH="1">
              <a:off x="616292" y="1421721"/>
              <a:ext cx="1536256" cy="1956932"/>
            </a:xfrm>
            <a:prstGeom prst="line">
              <a:avLst/>
            </a:prstGeom>
            <a:noFill/>
            <a:ln w="38100">
              <a:solidFill>
                <a:srgbClr val="558E28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Arial" pitchFamily="-106" charset="0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H="1">
              <a:off x="659968" y="1728691"/>
              <a:ext cx="1481187" cy="1626514"/>
            </a:xfrm>
            <a:prstGeom prst="line">
              <a:avLst/>
            </a:prstGeom>
            <a:noFill/>
            <a:ln w="38100">
              <a:solidFill>
                <a:srgbClr val="D90B00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Arial" pitchFamily="-106" charset="0"/>
              </a:endParaRPr>
            </a:p>
          </p:txBody>
        </p:sp>
        <p:sp>
          <p:nvSpPr>
            <p:cNvPr id="45" name="Rectangle 30"/>
            <p:cNvSpPr>
              <a:spLocks/>
            </p:cNvSpPr>
            <p:nvPr/>
          </p:nvSpPr>
          <p:spPr bwMode="auto">
            <a:xfrm>
              <a:off x="2722235" y="1184772"/>
              <a:ext cx="869723" cy="8000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kern="0" dirty="0">
                  <a:solidFill>
                    <a:srgbClr val="558E28"/>
                  </a:solidFill>
                  <a:latin typeface="Gill Sans" pitchFamily="-106" charset="0"/>
                  <a:sym typeface="Gill Sans" pitchFamily="-106" charset="0"/>
                </a:rPr>
                <a:t>jet axis</a:t>
              </a:r>
            </a:p>
          </p:txBody>
        </p:sp>
        <p:sp>
          <p:nvSpPr>
            <p:cNvPr id="46" name="Rectangle 31"/>
            <p:cNvSpPr>
              <a:spLocks/>
            </p:cNvSpPr>
            <p:nvPr/>
          </p:nvSpPr>
          <p:spPr bwMode="auto">
            <a:xfrm>
              <a:off x="1261937" y="1499083"/>
              <a:ext cx="552595" cy="4400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0" kern="0" dirty="0">
                  <a:solidFill>
                    <a:srgbClr val="CC3300"/>
                  </a:solidFill>
                  <a:latin typeface="Gill Sans" pitchFamily="-106" charset="0"/>
                  <a:sym typeface="Gill Sans" pitchFamily="-106" charset="0"/>
                </a:rPr>
                <a:t>D*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567" y="3419684"/>
            <a:ext cx="4495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519113" y="4276725"/>
            <a:ext cx="41195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Font typeface="Arial" pitchFamily="-112" charset="0"/>
              <a:buChar char="•"/>
            </a:pPr>
            <a:r>
              <a:rPr lang="en-US" b="0">
                <a:solidFill>
                  <a:srgbClr val="000000"/>
                </a:solidFill>
                <a:latin typeface="ArialMT" charset="0"/>
              </a:rPr>
              <a:t> UA1 jet reconstruction</a:t>
            </a:r>
          </a:p>
          <a:p>
            <a:pPr lvl="1" algn="l">
              <a:spcAft>
                <a:spcPts val="600"/>
              </a:spcAft>
              <a:buFontTx/>
              <a:buChar char="-"/>
            </a:pPr>
            <a:r>
              <a:rPr lang="en-US" sz="2200" b="0">
                <a:solidFill>
                  <a:srgbClr val="0000CC"/>
                </a:solidFill>
                <a:latin typeface="ArialMT" charset="0"/>
              </a:rPr>
              <a:t> R</a:t>
            </a:r>
            <a:r>
              <a:rPr lang="en-US" sz="2200" b="0" baseline="-25000">
                <a:solidFill>
                  <a:srgbClr val="0000CC"/>
                </a:solidFill>
                <a:latin typeface="ArialMT" charset="0"/>
              </a:rPr>
              <a:t>cone size </a:t>
            </a:r>
            <a:r>
              <a:rPr lang="en-US" sz="2200" b="0">
                <a:solidFill>
                  <a:srgbClr val="0000CC"/>
                </a:solidFill>
                <a:latin typeface="ArialMT" charset="0"/>
              </a:rPr>
              <a:t>= 0.4</a:t>
            </a:r>
          </a:p>
          <a:p>
            <a:pPr lvl="1" algn="l">
              <a:spcAft>
                <a:spcPts val="600"/>
              </a:spcAft>
              <a:buFontTx/>
              <a:buChar char="-"/>
            </a:pPr>
            <a:r>
              <a:rPr lang="en-US" sz="2200" b="0">
                <a:solidFill>
                  <a:srgbClr val="0000CC"/>
                </a:solidFill>
                <a:latin typeface="ArialMT" charset="0"/>
              </a:rPr>
              <a:t> E</a:t>
            </a:r>
            <a:r>
              <a:rPr lang="en-US" sz="2200" b="0" baseline="-25000">
                <a:solidFill>
                  <a:srgbClr val="0000CC"/>
                </a:solidFill>
                <a:latin typeface="ArialMT" charset="0"/>
              </a:rPr>
              <a:t>thr</a:t>
            </a:r>
            <a:r>
              <a:rPr lang="en-US" sz="2200" b="0">
                <a:solidFill>
                  <a:srgbClr val="0000CC"/>
                </a:solidFill>
                <a:latin typeface="ArialMT" charset="0"/>
              </a:rPr>
              <a:t> = 10 GeV</a:t>
            </a:r>
            <a:endParaRPr lang="en-US" b="0">
              <a:solidFill>
                <a:srgbClr val="0000CC"/>
              </a:solidFill>
              <a:latin typeface="ArialMT" charset="0"/>
            </a:endParaRPr>
          </a:p>
          <a:p>
            <a:pPr algn="l">
              <a:spcAft>
                <a:spcPts val="600"/>
              </a:spcAft>
              <a:buFont typeface="Arial" pitchFamily="-112" charset="0"/>
              <a:buChar char="•"/>
            </a:pPr>
            <a:r>
              <a:rPr lang="en-US" b="0">
                <a:solidFill>
                  <a:srgbClr val="000000"/>
                </a:solidFill>
                <a:latin typeface="ArialMT" charset="0"/>
              </a:rPr>
              <a:t> standard D*</a:t>
            </a:r>
            <a:r>
              <a:rPr lang="en-US" b="0" baseline="30000">
                <a:solidFill>
                  <a:srgbClr val="000000"/>
                </a:solidFill>
                <a:latin typeface="ArialMT" charset="0"/>
              </a:rPr>
              <a:t>+</a:t>
            </a:r>
            <a:r>
              <a:rPr lang="en-US" b="0">
                <a:solidFill>
                  <a:srgbClr val="000000"/>
                </a:solidFill>
                <a:latin typeface="ArialMT" charset="0"/>
              </a:rPr>
              <a:t> reconstruction</a:t>
            </a:r>
          </a:p>
          <a:p>
            <a:pPr algn="l">
              <a:spcAft>
                <a:spcPts val="600"/>
              </a:spcAft>
              <a:buFont typeface="Arial" pitchFamily="-112" charset="0"/>
              <a:buChar char="•"/>
            </a:pPr>
            <a:r>
              <a:rPr lang="en-US" b="0">
                <a:solidFill>
                  <a:srgbClr val="000000"/>
                </a:solidFill>
                <a:latin typeface="ArialMT" charset="0"/>
              </a:rPr>
              <a:t> lower background</a:t>
            </a:r>
          </a:p>
        </p:txBody>
      </p:sp>
      <p:pic>
        <p:nvPicPr>
          <p:cNvPr id="7885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90" y="946150"/>
            <a:ext cx="46005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111"/>
          <p:cNvSpPr>
            <a:spLocks noChangeArrowheads="1"/>
          </p:cNvSpPr>
          <p:nvPr/>
        </p:nvSpPr>
        <p:spPr bwMode="auto">
          <a:xfrm>
            <a:off x="153988" y="6350"/>
            <a:ext cx="8853487" cy="71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 dirty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“D*</a:t>
            </a:r>
            <a:r>
              <a:rPr lang="en-US" sz="4400" b="0" baseline="30000" dirty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+</a:t>
            </a:r>
            <a:r>
              <a:rPr lang="en-US" sz="4400" b="0" dirty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 in jet” </a:t>
            </a:r>
            <a:r>
              <a:rPr lang="en-US" sz="4400" b="0" dirty="0" smtClean="0">
                <a:solidFill>
                  <a:srgbClr val="0000CC"/>
                </a:solidFill>
                <a:latin typeface="Arial Narrow" pitchFamily="-112" charset="0"/>
                <a:sym typeface="Symbol" pitchFamily="-112" charset="2"/>
              </a:rPr>
              <a:t>analysis</a:t>
            </a:r>
            <a:endParaRPr lang="en-US" sz="4400" b="0" dirty="0">
              <a:solidFill>
                <a:srgbClr val="0000CC"/>
              </a:solidFill>
              <a:latin typeface="Arial Narrow" pitchFamily="-112" charset="0"/>
              <a:sym typeface="Symbol" pitchFamily="-112" charset="2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969430" y="1316107"/>
            <a:ext cx="417456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1200"/>
              </a:spcAft>
              <a:buFont typeface="Arial" pitchFamily="-112" charset="0"/>
              <a:buChar char="•"/>
            </a:pPr>
            <a:r>
              <a:rPr lang="en-US" sz="2300" b="0" dirty="0">
                <a:solidFill>
                  <a:srgbClr val="000000"/>
                </a:solidFill>
                <a:latin typeface="ArialMT" charset="0"/>
              </a:rPr>
              <a:t> </a:t>
            </a:r>
            <a:r>
              <a:rPr lang="en-US" sz="2300" b="0" dirty="0">
                <a:ea typeface="Arial" pitchFamily="-112" charset="0"/>
                <a:cs typeface="Arial" pitchFamily="-112" charset="0"/>
              </a:rPr>
              <a:t>1.1M 7 </a:t>
            </a:r>
            <a:r>
              <a:rPr lang="en-US" sz="2300" b="0" dirty="0" err="1">
                <a:ea typeface="Arial" pitchFamily="-112" charset="0"/>
                <a:cs typeface="Arial" pitchFamily="-112" charset="0"/>
              </a:rPr>
              <a:t>TeV</a:t>
            </a:r>
            <a:r>
              <a:rPr lang="en-US" sz="2300" b="0" dirty="0">
                <a:ea typeface="Arial" pitchFamily="-112" charset="0"/>
                <a:cs typeface="Arial" pitchFamily="-112" charset="0"/>
              </a:rPr>
              <a:t> </a:t>
            </a:r>
            <a:r>
              <a:rPr lang="en-US" sz="2300" b="0" dirty="0" smtClean="0">
                <a:ea typeface="Arial" pitchFamily="-112" charset="0"/>
                <a:cs typeface="Arial" pitchFamily="-112" charset="0"/>
              </a:rPr>
              <a:t>pp </a:t>
            </a:r>
            <a:r>
              <a:rPr lang="en-US" sz="2300" b="0" dirty="0">
                <a:ea typeface="Arial" pitchFamily="-112" charset="0"/>
                <a:cs typeface="Arial" pitchFamily="-112" charset="0"/>
              </a:rPr>
              <a:t>jet events</a:t>
            </a:r>
          </a:p>
          <a:p>
            <a:pPr algn="l">
              <a:spcAft>
                <a:spcPts val="1200"/>
              </a:spcAft>
              <a:buFont typeface="Arial" pitchFamily="-112" charset="0"/>
              <a:buChar char="•"/>
            </a:pPr>
            <a:r>
              <a:rPr lang="en-US" sz="2300" b="0" dirty="0">
                <a:ea typeface="Arial" pitchFamily="-112" charset="0"/>
                <a:cs typeface="Arial" pitchFamily="-112" charset="0"/>
              </a:rPr>
              <a:t> Charged track jets in</a:t>
            </a:r>
            <a:r>
              <a:rPr lang="en-US" sz="2300" b="0" dirty="0" smtClean="0">
                <a:ea typeface="Arial" pitchFamily="-112" charset="0"/>
                <a:cs typeface="Arial" pitchFamily="-112" charset="0"/>
              </a:rPr>
              <a:t> |</a:t>
            </a:r>
            <a:r>
              <a:rPr lang="en-US" sz="2300" b="0" dirty="0" err="1">
                <a:ea typeface="Arial" pitchFamily="-112" charset="0"/>
                <a:cs typeface="Arial" pitchFamily="-112" charset="0"/>
              </a:rPr>
              <a:t>η</a:t>
            </a:r>
            <a:r>
              <a:rPr lang="en-US" sz="2300" b="0" dirty="0" smtClean="0">
                <a:ea typeface="Arial" pitchFamily="-112" charset="0"/>
                <a:cs typeface="Arial" pitchFamily="-112" charset="0"/>
              </a:rPr>
              <a:t>|</a:t>
            </a:r>
            <a:r>
              <a:rPr lang="en-US" sz="1000" b="0" dirty="0" smtClean="0">
                <a:ea typeface="Arial" pitchFamily="-112" charset="0"/>
                <a:cs typeface="Arial" pitchFamily="-112" charset="0"/>
              </a:rPr>
              <a:t> </a:t>
            </a:r>
            <a:r>
              <a:rPr lang="en-US" sz="2300" b="0" dirty="0" smtClean="0">
                <a:ea typeface="Arial" pitchFamily="-112" charset="0"/>
                <a:cs typeface="Arial" pitchFamily="-112" charset="0"/>
              </a:rPr>
              <a:t>&lt;</a:t>
            </a:r>
            <a:r>
              <a:rPr lang="en-US" sz="1100" b="0" dirty="0" smtClean="0">
                <a:ea typeface="Arial" pitchFamily="-112" charset="0"/>
                <a:cs typeface="Arial" pitchFamily="-112" charset="0"/>
              </a:rPr>
              <a:t> </a:t>
            </a:r>
            <a:r>
              <a:rPr lang="en-US" sz="2300" b="0" dirty="0" smtClean="0">
                <a:ea typeface="Arial" pitchFamily="-112" charset="0"/>
                <a:cs typeface="Arial" pitchFamily="-112" charset="0"/>
              </a:rPr>
              <a:t>0.5</a:t>
            </a:r>
            <a:endParaRPr lang="en-US" sz="2300" b="0" dirty="0">
              <a:ea typeface="Arial" pitchFamily="-112" charset="0"/>
              <a:cs typeface="Arial" pitchFamily="-112" charset="0"/>
            </a:endParaRPr>
          </a:p>
          <a:p>
            <a:pPr algn="l">
              <a:spcAft>
                <a:spcPts val="1200"/>
              </a:spcAft>
              <a:buFont typeface="Arial" pitchFamily="-112" charset="0"/>
              <a:buChar char="•"/>
            </a:pPr>
            <a:r>
              <a:rPr lang="en-US" sz="2300" b="0" dirty="0">
                <a:ea typeface="Arial" pitchFamily="-112" charset="0"/>
                <a:cs typeface="Arial" pitchFamily="-112" charset="0"/>
              </a:rPr>
              <a:t> 4 jet algorithms compared</a:t>
            </a:r>
          </a:p>
          <a:p>
            <a:pPr algn="l">
              <a:spcAft>
                <a:spcPts val="1200"/>
              </a:spcAft>
              <a:buFont typeface="Arial" pitchFamily="-112" charset="0"/>
              <a:buChar char="•"/>
            </a:pPr>
            <a:r>
              <a:rPr lang="en-US" sz="2300" b="0" dirty="0">
                <a:ea typeface="Arial" pitchFamily="-112" charset="0"/>
                <a:cs typeface="Arial" pitchFamily="-112" charset="0"/>
              </a:rPr>
              <a:t> Uncorrected spectra</a:t>
            </a:r>
          </a:p>
        </p:txBody>
      </p:sp>
      <p:sp>
        <p:nvSpPr>
          <p:cNvPr id="78855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885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8857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5906687-A5FC-6F40-A0C1-7CD55944825E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17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8858" name="TextBox 15"/>
          <p:cNvSpPr txBox="1">
            <a:spLocks noChangeArrowheads="1"/>
          </p:cNvSpPr>
          <p:nvPr/>
        </p:nvSpPr>
        <p:spPr bwMode="auto">
          <a:xfrm>
            <a:off x="6062867" y="843311"/>
            <a:ext cx="3147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i="1" dirty="0">
                <a:latin typeface="Times New Roman"/>
                <a:cs typeface="Times New Roman"/>
              </a:rPr>
              <a:t>A. </a:t>
            </a:r>
            <a:r>
              <a:rPr lang="en-US" sz="1600" b="0" i="1" dirty="0" err="1" smtClean="0">
                <a:latin typeface="Times New Roman"/>
                <a:cs typeface="Times New Roman"/>
              </a:rPr>
              <a:t>Grelli</a:t>
            </a:r>
            <a:r>
              <a:rPr lang="en-US" sz="1600" b="0" i="1" dirty="0" smtClean="0">
                <a:latin typeface="Times New Roman"/>
                <a:cs typeface="Times New Roman"/>
              </a:rPr>
              <a:t>, Proceedings of HQ2010</a:t>
            </a:r>
            <a:endParaRPr lang="en-US" sz="1600" b="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370" y="1513791"/>
            <a:ext cx="5508625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2397045" y="4097129"/>
            <a:ext cx="3687912" cy="69643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Arial" pitchFamily="-106" charset="0"/>
            </a:endParaRPr>
          </a:p>
        </p:txBody>
      </p:sp>
      <p:sp>
        <p:nvSpPr>
          <p:cNvPr id="79876" name="Rectangle 104"/>
          <p:cNvSpPr>
            <a:spLocks noChangeArrowheads="1"/>
          </p:cNvSpPr>
          <p:nvPr/>
        </p:nvSpPr>
        <p:spPr bwMode="auto">
          <a:xfrm>
            <a:off x="6112069" y="3643385"/>
            <a:ext cx="243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i="1" dirty="0"/>
              <a:t>gluon splitting +</a:t>
            </a:r>
            <a:endParaRPr lang="en-US" sz="2200" i="1" dirty="0" smtClean="0"/>
          </a:p>
          <a:p>
            <a:pPr algn="l"/>
            <a:r>
              <a:rPr lang="en-US" sz="2200" i="1" dirty="0" smtClean="0"/>
              <a:t>flavor </a:t>
            </a:r>
            <a:r>
              <a:rPr lang="en-US" sz="2200" i="1" dirty="0"/>
              <a:t>creation</a:t>
            </a:r>
          </a:p>
        </p:txBody>
      </p:sp>
      <p:sp>
        <p:nvSpPr>
          <p:cNvPr id="79877" name="Rectangle 107"/>
          <p:cNvSpPr>
            <a:spLocks noChangeArrowheads="1"/>
          </p:cNvSpPr>
          <p:nvPr/>
        </p:nvSpPr>
        <p:spPr bwMode="auto">
          <a:xfrm>
            <a:off x="2073275" y="1017518"/>
            <a:ext cx="5008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Gill Sans" pitchFamily="-112" charset="0"/>
              </a:rPr>
              <a:t>Full </a:t>
            </a:r>
            <a:r>
              <a:rPr lang="en-US" sz="2000" b="0" i="1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Gill Sans" pitchFamily="-112" charset="0"/>
              </a:rPr>
              <a:t>PYTHIA </a:t>
            </a:r>
            <a:r>
              <a:rPr lang="en-US" sz="2000" b="0" i="1" dirty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Gill Sans" pitchFamily="-112" charset="0"/>
              </a:rPr>
              <a:t>simulation, </a:t>
            </a:r>
            <a:r>
              <a:rPr lang="en-US" sz="2000" b="0" i="1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Gill Sans" pitchFamily="-112" charset="0"/>
              </a:rPr>
              <a:t>pp@10 </a:t>
            </a:r>
            <a:r>
              <a:rPr lang="en-US" sz="2000" b="0" i="1" dirty="0" err="1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Gill Sans" pitchFamily="-112" charset="0"/>
              </a:rPr>
              <a:t>TeV</a:t>
            </a:r>
            <a:endParaRPr lang="en-US" sz="2000" b="0" i="1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5821084" y="5047353"/>
            <a:ext cx="3367088" cy="13295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35000"/>
              </a:spcBef>
              <a:buFont typeface="Arial" pitchFamily="-112" charset="0"/>
              <a:buChar char="•"/>
            </a:pPr>
            <a:r>
              <a:rPr lang="en-US" b="0" dirty="0"/>
              <a:t> Prove of principle</a:t>
            </a:r>
          </a:p>
          <a:p>
            <a:pPr algn="l">
              <a:spcBef>
                <a:spcPct val="35000"/>
              </a:spcBef>
              <a:buFont typeface="Arial" pitchFamily="-112" charset="0"/>
              <a:buChar char="•"/>
            </a:pPr>
            <a:r>
              <a:rPr lang="en-US" b="0" dirty="0"/>
              <a:t> Needs more statistics and efficient</a:t>
            </a:r>
            <a:r>
              <a:rPr lang="en-US" b="0" dirty="0" smtClean="0"/>
              <a:t> trigger</a:t>
            </a:r>
            <a:endParaRPr lang="en-US" b="0" dirty="0"/>
          </a:p>
        </p:txBody>
      </p:sp>
      <p:sp>
        <p:nvSpPr>
          <p:cNvPr id="79880" name="Date Placeholder 1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9881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9882" name="Rectangle 6"/>
          <p:cNvSpPr>
            <a:spLocks noChangeArrowheads="1"/>
          </p:cNvSpPr>
          <p:nvPr/>
        </p:nvSpPr>
        <p:spPr bwMode="auto">
          <a:xfrm>
            <a:off x="584200" y="-61913"/>
            <a:ext cx="7981950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>
                <a:solidFill>
                  <a:srgbClr val="0000CC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Gill Sans" pitchFamily="-112" charset="0"/>
              </a:rPr>
              <a:t>Δ</a:t>
            </a:r>
            <a:r>
              <a:rPr lang="en-US" sz="4400" b="0">
                <a:solidFill>
                  <a:srgbClr val="0000CC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Symbol" pitchFamily="-112" charset="2"/>
              </a:rPr>
              <a:t></a:t>
            </a:r>
            <a:r>
              <a:rPr lang="en-US" sz="4400" b="0">
                <a:solidFill>
                  <a:srgbClr val="0000CC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Gill Sans" pitchFamily="-112" charset="0"/>
              </a:rPr>
              <a:t> </a:t>
            </a:r>
            <a:r>
              <a:rPr lang="en-US" sz="4400" b="0">
                <a:solidFill>
                  <a:srgbClr val="0000CC"/>
                </a:solidFill>
                <a:latin typeface="Arial Narrow" pitchFamily="-112" charset="0"/>
                <a:ea typeface="Arial" pitchFamily="-112" charset="0"/>
                <a:cs typeface="Arial" pitchFamily="-112" charset="0"/>
                <a:sym typeface="Gill Sans" pitchFamily="-112" charset="0"/>
              </a:rPr>
              <a:t>between leading particles and D*</a:t>
            </a:r>
            <a:r>
              <a:rPr lang="en-US" sz="4400" b="0" baseline="30000">
                <a:solidFill>
                  <a:srgbClr val="0000CC"/>
                </a:solidFill>
                <a:latin typeface="Arial Narrow" pitchFamily="-112" charset="0"/>
                <a:ea typeface="Arial" pitchFamily="-112" charset="0"/>
                <a:cs typeface="Arial" pitchFamily="-112" charset="0"/>
                <a:sym typeface="Gill Sans" pitchFamily="-112" charset="0"/>
              </a:rPr>
              <a:t>+</a:t>
            </a:r>
          </a:p>
        </p:txBody>
      </p:sp>
      <p:sp>
        <p:nvSpPr>
          <p:cNvPr id="79883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9B61585-992A-094C-8043-95D125975760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18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192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1926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981FA62-F51C-7741-848A-4EE4D23A71DB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19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8785" y="1512069"/>
            <a:ext cx="8443912" cy="40934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b="0" dirty="0">
                <a:ea typeface="Arial" pitchFamily="-112" charset="0"/>
                <a:cs typeface="Arial" pitchFamily="-112" charset="0"/>
              </a:rPr>
              <a:t> Heavy </a:t>
            </a:r>
            <a:r>
              <a:rPr lang="en-US" b="0" dirty="0" smtClean="0">
                <a:ea typeface="Arial" pitchFamily="-112" charset="0"/>
                <a:cs typeface="Arial" pitchFamily="-112" charset="0"/>
              </a:rPr>
              <a:t>quarks </a:t>
            </a:r>
          </a:p>
          <a:p>
            <a:pPr lvl="1" algn="l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sz="2000" b="0" dirty="0" smtClean="0">
                <a:solidFill>
                  <a:srgbClr val="0000CC"/>
                </a:solidFill>
                <a:ea typeface="Arial" pitchFamily="-112" charset="0"/>
                <a:cs typeface="Arial" pitchFamily="-112" charset="0"/>
              </a:rPr>
              <a:t> particularly </a:t>
            </a:r>
            <a:r>
              <a:rPr lang="en-US" sz="2000" b="0" dirty="0">
                <a:solidFill>
                  <a:srgbClr val="0000CC"/>
                </a:solidFill>
                <a:ea typeface="Arial" pitchFamily="-112" charset="0"/>
                <a:cs typeface="Arial" pitchFamily="-112" charset="0"/>
              </a:rPr>
              <a:t>good probes to study the properties of hot quark matter (especially the transport properties</a:t>
            </a:r>
            <a:r>
              <a:rPr lang="en-US" sz="2000" b="0" dirty="0" smtClean="0">
                <a:solidFill>
                  <a:srgbClr val="0000CC"/>
                </a:solidFill>
                <a:ea typeface="Arial" pitchFamily="-112" charset="0"/>
                <a:cs typeface="Arial" pitchFamily="-112" charset="0"/>
              </a:rPr>
              <a:t>)</a:t>
            </a:r>
          </a:p>
          <a:p>
            <a:pPr lvl="1" algn="l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sz="2000" b="0" dirty="0" smtClean="0">
                <a:solidFill>
                  <a:srgbClr val="0000CC"/>
                </a:solidFill>
                <a:ea typeface="Arial" pitchFamily="-112" charset="0"/>
                <a:cs typeface="Arial" pitchFamily="-112" charset="0"/>
              </a:rPr>
              <a:t> abundantly produced at LHC energies</a:t>
            </a:r>
            <a:endParaRPr lang="en-US" sz="2000" b="0" dirty="0" smtClean="0">
              <a:solidFill>
                <a:srgbClr val="0000CC"/>
              </a:solidFill>
              <a:ea typeface="Arial" pitchFamily="-112" charset="0"/>
              <a:cs typeface="Arial" pitchFamily="-112" charset="0"/>
            </a:endParaRPr>
          </a:p>
          <a:p>
            <a:pPr algn="l">
              <a:spcBef>
                <a:spcPct val="50000"/>
              </a:spcBef>
              <a:spcAft>
                <a:spcPts val="0"/>
              </a:spcAft>
              <a:buFont typeface="Arial" pitchFamily="-112" charset="0"/>
              <a:buChar char="•"/>
            </a:pPr>
            <a:r>
              <a:rPr lang="en-US" b="0" i="1" dirty="0" smtClean="0">
                <a:ea typeface="Arial" pitchFamily="-112" charset="0"/>
                <a:cs typeface="Arial" pitchFamily="-112" charset="0"/>
              </a:rPr>
              <a:t> </a:t>
            </a:r>
            <a:r>
              <a:rPr lang="en-US" b="0" dirty="0" smtClean="0">
                <a:ea typeface="Arial" pitchFamily="-112" charset="0"/>
                <a:cs typeface="Arial" pitchFamily="-112" charset="0"/>
              </a:rPr>
              <a:t>Jet</a:t>
            </a:r>
            <a:r>
              <a:rPr lang="en-US" b="0" dirty="0">
                <a:ea typeface="Arial" pitchFamily="-112" charset="0"/>
                <a:cs typeface="Arial" pitchFamily="-112" charset="0"/>
              </a:rPr>
              <a:t>-like correlations of heavy-</a:t>
            </a:r>
            <a:r>
              <a:rPr lang="en-US" b="0" dirty="0" smtClean="0">
                <a:ea typeface="Arial" pitchFamily="-112" charset="0"/>
                <a:cs typeface="Arial" pitchFamily="-112" charset="0"/>
              </a:rPr>
              <a:t>flavor particles allow to </a:t>
            </a:r>
            <a:r>
              <a:rPr lang="en-US" b="0" dirty="0">
                <a:ea typeface="Arial" pitchFamily="-112" charset="0"/>
                <a:cs typeface="Arial" pitchFamily="-112" charset="0"/>
              </a:rPr>
              <a:t>study modification of fragmentation </a:t>
            </a:r>
            <a:r>
              <a:rPr lang="en-US" b="0" dirty="0" smtClean="0">
                <a:ea typeface="Arial" pitchFamily="-112" charset="0"/>
                <a:cs typeface="Arial" pitchFamily="-112" charset="0"/>
              </a:rPr>
              <a:t>function in the medium</a:t>
            </a:r>
          </a:p>
          <a:p>
            <a:pPr algn="l">
              <a:spcBef>
                <a:spcPct val="50000"/>
              </a:spcBef>
              <a:spcAft>
                <a:spcPts val="0"/>
              </a:spcAft>
              <a:buFont typeface="Arial" pitchFamily="-112" charset="0"/>
              <a:buChar char="•"/>
            </a:pPr>
            <a:r>
              <a:rPr lang="en-US" b="0" dirty="0" smtClean="0">
                <a:ea typeface="Arial" pitchFamily="-112" charset="0"/>
                <a:cs typeface="Arial" pitchFamily="-112" charset="0"/>
              </a:rPr>
              <a:t> NLO processes (such as gluon splitting) become important:</a:t>
            </a:r>
            <a:r>
              <a:rPr lang="en-US" b="0" dirty="0" smtClean="0">
                <a:ea typeface="Arial" pitchFamily="-112" charset="0"/>
                <a:cs typeface="Arial" pitchFamily="-112" charset="0"/>
              </a:rPr>
              <a:t> accessible </a:t>
            </a:r>
            <a:r>
              <a:rPr lang="en-US" b="0" dirty="0" smtClean="0">
                <a:ea typeface="Arial" pitchFamily="-112" charset="0"/>
                <a:cs typeface="Arial" pitchFamily="-112" charset="0"/>
              </a:rPr>
              <a:t>via “charm content in jets” measurements</a:t>
            </a:r>
            <a:endParaRPr lang="en-US" b="0" dirty="0" smtClean="0">
              <a:ea typeface="Arial" pitchFamily="-112" charset="0"/>
              <a:cs typeface="Arial" pitchFamily="-112" charset="0"/>
            </a:endParaRPr>
          </a:p>
          <a:p>
            <a:pPr algn="l">
              <a:spcBef>
                <a:spcPct val="50000"/>
              </a:spcBef>
              <a:spcAft>
                <a:spcPts val="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 Many </a:t>
            </a:r>
            <a:r>
              <a:rPr lang="en-US" dirty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more to </a:t>
            </a:r>
            <a:r>
              <a:rPr lang="en-US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come</a:t>
            </a:r>
            <a:r>
              <a:rPr lang="en-US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</a:rPr>
              <a:t>!</a:t>
            </a:r>
            <a:endParaRPr lang="en-US" b="0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89325" y="-17299"/>
            <a:ext cx="2163763" cy="71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 dirty="0">
                <a:solidFill>
                  <a:srgbClr val="0000CC"/>
                </a:solidFill>
                <a:latin typeface="Arial Narrow" pitchFamily="-112" charset="0"/>
              </a:rPr>
              <a:t>Summary</a:t>
            </a:r>
            <a:endParaRPr lang="en-GB" sz="4400" b="0" dirty="0">
              <a:solidFill>
                <a:srgbClr val="0000CC"/>
              </a:solidFill>
              <a:latin typeface="Arial Narrow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 HF Workshop 2011</a:t>
            </a:r>
            <a:endParaRPr lang="en-US" dirty="0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26110" y="1575559"/>
            <a:ext cx="6483455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60000"/>
              </a:spcBef>
              <a:buFontTx/>
              <a:buChar char="•"/>
            </a:pPr>
            <a:r>
              <a:rPr lang="en-US" sz="2800" b="0" dirty="0" smtClean="0"/>
              <a:t> </a:t>
            </a:r>
            <a:r>
              <a:rPr lang="en-US" sz="2800" b="0" dirty="0" smtClean="0"/>
              <a:t>Introduction</a:t>
            </a:r>
          </a:p>
          <a:p>
            <a:pPr algn="l">
              <a:spcBef>
                <a:spcPct val="60000"/>
              </a:spcBef>
              <a:buFontTx/>
              <a:buChar char="•"/>
            </a:pPr>
            <a:r>
              <a:rPr lang="en-US" sz="2800" b="0" dirty="0" smtClean="0"/>
              <a:t> Results from RHIC</a:t>
            </a:r>
          </a:p>
          <a:p>
            <a:pPr algn="l">
              <a:spcBef>
                <a:spcPct val="60000"/>
              </a:spcBef>
              <a:buFontTx/>
              <a:buChar char="•"/>
            </a:pPr>
            <a:r>
              <a:rPr lang="en-US" sz="2800" b="0" dirty="0" smtClean="0"/>
              <a:t> Simulation studies for LHC energies</a:t>
            </a:r>
          </a:p>
          <a:p>
            <a:pPr algn="l">
              <a:spcBef>
                <a:spcPct val="60000"/>
              </a:spcBef>
              <a:buFontTx/>
              <a:buChar char="•"/>
            </a:pPr>
            <a:r>
              <a:rPr lang="en-US" sz="2800" b="0" dirty="0" smtClean="0"/>
              <a:t> Summary</a:t>
            </a:r>
          </a:p>
        </p:txBody>
      </p:sp>
      <p:sp>
        <p:nvSpPr>
          <p:cNvPr id="40965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0966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931367-C03A-E740-BD93-B044E76185A1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36994" y="-52179"/>
            <a:ext cx="1650963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dirty="0" smtClean="0">
                <a:solidFill>
                  <a:srgbClr val="0000CC"/>
                </a:solidFill>
                <a:latin typeface="Arial Narrow" pitchFamily="-112" charset="0"/>
              </a:rPr>
              <a:t>Outline</a:t>
            </a:r>
            <a:endParaRPr lang="en-GB" sz="4400" b="0" dirty="0">
              <a:solidFill>
                <a:srgbClr val="0000CC"/>
              </a:solidFill>
              <a:latin typeface="Arial Narrow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3548063" y="3036888"/>
            <a:ext cx="2049462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>
                <a:solidFill>
                  <a:srgbClr val="0000CC"/>
                </a:solidFill>
              </a:rPr>
              <a:t>Backup</a:t>
            </a:r>
            <a:endParaRPr lang="en-GB" sz="4400" b="0">
              <a:solidFill>
                <a:srgbClr val="0000CC"/>
              </a:solidFill>
            </a:endParaRPr>
          </a:p>
        </p:txBody>
      </p:sp>
      <p:sp>
        <p:nvSpPr>
          <p:cNvPr id="82947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294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2949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C190290-1EA6-E54C-8F09-EE8656667F86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20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3" descr="RAA-LH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13" y="779463"/>
            <a:ext cx="5189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1649413" y="-41275"/>
            <a:ext cx="5868987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>
                <a:solidFill>
                  <a:srgbClr val="0000CC"/>
                </a:solidFill>
                <a:latin typeface="Arial Narrow" pitchFamily="-112" charset="0"/>
              </a:rPr>
              <a:t>Single electron R</a:t>
            </a:r>
            <a:r>
              <a:rPr lang="en-US" sz="4400" b="0" baseline="-25000">
                <a:solidFill>
                  <a:srgbClr val="0000CC"/>
                </a:solidFill>
                <a:latin typeface="Arial Narrow" pitchFamily="-112" charset="0"/>
              </a:rPr>
              <a:t>AA</a:t>
            </a:r>
            <a:r>
              <a:rPr lang="en-US" sz="4400" b="0">
                <a:solidFill>
                  <a:srgbClr val="0000CC"/>
                </a:solidFill>
                <a:latin typeface="Arial Narrow" pitchFamily="-112" charset="0"/>
              </a:rPr>
              <a:t> at LHC</a:t>
            </a:r>
            <a:endParaRPr lang="en-GB" sz="4400" b="0" baseline="-25000">
              <a:solidFill>
                <a:srgbClr val="0000CC"/>
              </a:solidFill>
              <a:latin typeface="Arial Narrow" pitchFamily="-112" charset="0"/>
            </a:endParaRPr>
          </a:p>
        </p:txBody>
      </p:sp>
      <p:sp>
        <p:nvSpPr>
          <p:cNvPr id="84996" name="Rectangle 12"/>
          <p:cNvSpPr>
            <a:spLocks/>
          </p:cNvSpPr>
          <p:nvPr/>
        </p:nvSpPr>
        <p:spPr bwMode="auto">
          <a:xfrm>
            <a:off x="1616075" y="1684338"/>
            <a:ext cx="2247900" cy="7381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1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T</a:t>
            </a:r>
            <a:r>
              <a:rPr lang="en-US" sz="1600" b="0" i="1" baseline="-6000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0</a:t>
            </a:r>
            <a:r>
              <a:rPr lang="en-US" sz="1600" b="0" i="1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 = 1 </a:t>
            </a:r>
            <a:r>
              <a:rPr lang="en-US" sz="1600" b="0" i="1" dirty="0" err="1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GeV</a:t>
            </a:r>
            <a:endParaRPr lang="en-US" sz="1600" b="0" i="1" dirty="0">
              <a:solidFill>
                <a:srgbClr val="808080"/>
              </a:solidFill>
              <a:ea typeface="Gill Sans" pitchFamily="-112" charset="0"/>
              <a:cs typeface="Gill Sans" pitchFamily="-112" charset="0"/>
            </a:endParaRPr>
          </a:p>
          <a:p>
            <a:pPr algn="l"/>
            <a:r>
              <a:rPr lang="en-US" sz="1600" b="0" i="1" dirty="0">
                <a:solidFill>
                  <a:srgbClr val="808080"/>
                </a:solidFill>
                <a:latin typeface="Symbol" pitchFamily="-112" charset="2"/>
                <a:ea typeface="Gill Sans" pitchFamily="-112" charset="0"/>
                <a:cs typeface="Gill Sans" pitchFamily="-112" charset="0"/>
              </a:rPr>
              <a:t>t</a:t>
            </a:r>
            <a:r>
              <a:rPr lang="en-US" sz="1600" b="0" i="1" baseline="-25000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0</a:t>
            </a:r>
            <a:r>
              <a:rPr lang="en-US" sz="1600" b="0" i="1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 = 0.15 fm/</a:t>
            </a:r>
            <a:r>
              <a:rPr lang="en-US" sz="1600" b="0" i="1" dirty="0" err="1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c</a:t>
            </a:r>
            <a:endParaRPr lang="en-US" sz="1600" b="0" i="1" dirty="0">
              <a:solidFill>
                <a:srgbClr val="808080"/>
              </a:solidFill>
              <a:ea typeface="Gill Sans" pitchFamily="-112" charset="0"/>
              <a:cs typeface="Gill Sans" pitchFamily="-112" charset="0"/>
            </a:endParaRPr>
          </a:p>
          <a:p>
            <a:pPr algn="l"/>
            <a:r>
              <a:rPr lang="en-US" sz="1600" b="0" i="1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# quark</a:t>
            </a:r>
            <a:r>
              <a:rPr lang="en-US" sz="1600" b="0" i="1" dirty="0" smtClean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 flavors</a:t>
            </a:r>
            <a:r>
              <a:rPr lang="en-US" sz="1600" b="0" i="1" dirty="0">
                <a:solidFill>
                  <a:srgbClr val="808080"/>
                </a:solidFill>
                <a:ea typeface="Gill Sans" pitchFamily="-112" charset="0"/>
                <a:cs typeface="Gill Sans" pitchFamily="-112" charset="0"/>
              </a:rPr>
              <a:t>: 2     </a:t>
            </a: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706438" y="828675"/>
            <a:ext cx="378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Pyquen</a:t>
            </a:r>
            <a:r>
              <a:rPr lang="en-US" sz="2000" b="0" dirty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:</a:t>
            </a:r>
            <a:r>
              <a:rPr lang="en-US" sz="2000" b="0" dirty="0" smtClean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 Pb-Pb(</a:t>
            </a:r>
            <a:r>
              <a:rPr lang="en-US" sz="2000" b="0" dirty="0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5%) @ 5.5 </a:t>
            </a:r>
            <a:r>
              <a:rPr lang="en-US" sz="2000" b="0" dirty="0" err="1">
                <a:solidFill>
                  <a:srgbClr val="000000"/>
                </a:solidFill>
                <a:ea typeface="Gill Sans" pitchFamily="-112" charset="0"/>
                <a:cs typeface="Gill Sans" pitchFamily="-112" charset="0"/>
              </a:rPr>
              <a:t>TeV</a:t>
            </a:r>
            <a:endParaRPr lang="en-US" sz="2000" b="0" dirty="0">
              <a:solidFill>
                <a:srgbClr val="000000"/>
              </a:solidFill>
              <a:ea typeface="Gill Sans" pitchFamily="-112" charset="0"/>
              <a:cs typeface="Gill Sans" pitchFamily="-112" charset="0"/>
            </a:endParaRPr>
          </a:p>
        </p:txBody>
      </p:sp>
      <p:pic>
        <p:nvPicPr>
          <p:cNvPr id="8499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3859213"/>
            <a:ext cx="43719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313" y="941388"/>
            <a:ext cx="44465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6003925" y="1649413"/>
            <a:ext cx="29606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b="0" i="1">
                <a:solidFill>
                  <a:srgbClr val="000000"/>
                </a:solidFill>
              </a:rPr>
              <a:t>H. van Hees and R. Rapp, 2007</a:t>
            </a: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5668963" y="4743450"/>
            <a:ext cx="3625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b="0" i="1">
                <a:solidFill>
                  <a:srgbClr val="000000"/>
                </a:solidFill>
              </a:rPr>
              <a:t>I. Vitev, A. Adil &amp; H. van Hees, 2007</a:t>
            </a:r>
          </a:p>
        </p:txBody>
      </p:sp>
      <p:sp>
        <p:nvSpPr>
          <p:cNvPr id="85002" name="TextBox 11"/>
          <p:cNvSpPr txBox="1">
            <a:spLocks noChangeArrowheads="1"/>
          </p:cNvSpPr>
          <p:nvPr/>
        </p:nvSpPr>
        <p:spPr bwMode="auto">
          <a:xfrm>
            <a:off x="371475" y="4832350"/>
            <a:ext cx="40576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35000"/>
              </a:spcBef>
            </a:pPr>
            <a:r>
              <a:rPr lang="en-US" sz="2000">
                <a:solidFill>
                  <a:srgbClr val="000000"/>
                </a:solidFill>
              </a:rPr>
              <a:t>Pyquen</a:t>
            </a:r>
            <a:r>
              <a:rPr lang="en-US" sz="2000" b="0">
                <a:solidFill>
                  <a:srgbClr val="000000"/>
                </a:solidFill>
              </a:rPr>
              <a:t> </a:t>
            </a:r>
          </a:p>
          <a:p>
            <a:pPr algn="l">
              <a:spcBef>
                <a:spcPct val="35000"/>
              </a:spcBef>
              <a:buFont typeface="Arial" pitchFamily="-112" charset="0"/>
              <a:buChar char="•"/>
            </a:pPr>
            <a:r>
              <a:rPr lang="en-US" sz="1800" b="0">
                <a:solidFill>
                  <a:srgbClr val="0000FF"/>
                </a:solidFill>
              </a:rPr>
              <a:t> Pythia afterburner</a:t>
            </a:r>
          </a:p>
          <a:p>
            <a:pPr algn="l">
              <a:spcBef>
                <a:spcPct val="35000"/>
              </a:spcBef>
              <a:buFont typeface="Arial" pitchFamily="-112" charset="0"/>
              <a:buChar char="•"/>
            </a:pPr>
            <a:r>
              <a:rPr lang="en-US" sz="1800" b="0">
                <a:solidFill>
                  <a:srgbClr val="0000FF"/>
                </a:solidFill>
              </a:rPr>
              <a:t> </a:t>
            </a:r>
            <a:r>
              <a:rPr lang="en-US" sz="1800" b="0" u="sng">
                <a:solidFill>
                  <a:srgbClr val="0000FF"/>
                </a:solidFill>
              </a:rPr>
              <a:t>Radiative</a:t>
            </a:r>
            <a:r>
              <a:rPr lang="en-US" sz="1800" b="0">
                <a:solidFill>
                  <a:srgbClr val="0000FF"/>
                </a:solidFill>
              </a:rPr>
              <a:t> (generalisation of BDMPS) and </a:t>
            </a:r>
            <a:r>
              <a:rPr lang="en-US" sz="1800" b="0" u="sng">
                <a:solidFill>
                  <a:srgbClr val="0000FF"/>
                </a:solidFill>
              </a:rPr>
              <a:t>collisional energy loss</a:t>
            </a:r>
            <a:r>
              <a:rPr lang="en-US" sz="1800" b="0">
                <a:solidFill>
                  <a:srgbClr val="0000FF"/>
                </a:solidFill>
              </a:rPr>
              <a:t> (high-pT approximation)</a:t>
            </a:r>
          </a:p>
        </p:txBody>
      </p:sp>
      <p:sp>
        <p:nvSpPr>
          <p:cNvPr id="85003" name="Date Placeholder 13"/>
          <p:cNvSpPr>
            <a:spLocks noGrp="1"/>
          </p:cNvSpPr>
          <p:nvPr>
            <p:ph type="dt" sz="quarter" idx="10"/>
          </p:nvPr>
        </p:nvSpPr>
        <p:spPr>
          <a:xfrm>
            <a:off x="3292128" y="6565900"/>
            <a:ext cx="335915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5004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5005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EF1E174-6287-8047-B7EC-180009268192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21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7" descr="Dphi-LS-gaus-elePt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-531813"/>
            <a:ext cx="88741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55613" y="-93037"/>
            <a:ext cx="8255000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dirty="0">
                <a:solidFill>
                  <a:srgbClr val="0000CC"/>
                </a:solidFill>
                <a:latin typeface="Symbol" pitchFamily="-110" charset="2"/>
                <a:ea typeface="Symbol" pitchFamily="-110" charset="2"/>
                <a:cs typeface="Symbol" pitchFamily="-110" charset="2"/>
              </a:rPr>
              <a:t>Df</a:t>
            </a:r>
            <a:r>
              <a:rPr lang="en-US" sz="4400" b="0" dirty="0">
                <a:solidFill>
                  <a:srgbClr val="0000CC"/>
                </a:solidFill>
                <a:latin typeface="Arial Narrow" pitchFamily="-110" charset="0"/>
              </a:rPr>
              <a:t>(e,D0) correlations for like-sign pairs</a:t>
            </a:r>
            <a:endParaRPr lang="en-GB" sz="4400" b="0" dirty="0">
              <a:solidFill>
                <a:srgbClr val="0000CC"/>
              </a:solidFill>
              <a:latin typeface="Arial Narrow" pitchFamily="-110" charset="0"/>
            </a:endParaRPr>
          </a:p>
        </p:txBody>
      </p:sp>
      <p:sp>
        <p:nvSpPr>
          <p:cNvPr id="93191" name="Rectangle 8"/>
          <p:cNvSpPr>
            <a:spLocks noChangeArrowheads="1"/>
          </p:cNvSpPr>
          <p:nvPr/>
        </p:nvSpPr>
        <p:spPr bwMode="auto">
          <a:xfrm>
            <a:off x="5916613" y="3614738"/>
            <a:ext cx="2713037" cy="2279650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3294063" y="6565900"/>
            <a:ext cx="3359150" cy="47625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Arial"/>
                <a:cs typeface="Arial"/>
              </a:rPr>
              <a:t>Purdue HF Workshop 2011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" y="6565900"/>
            <a:ext cx="2328863" cy="476250"/>
          </a:xfrm>
          <a:noFill/>
        </p:spPr>
        <p:txBody>
          <a:bodyPr/>
          <a:lstStyle/>
          <a:p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b="0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(ERC-UU)</a:t>
            </a:r>
            <a:endParaRPr lang="en-US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931367-C03A-E740-BD93-B044E76185A1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22</a:t>
            </a:fld>
            <a:endParaRPr lang="en-US" sz="1400" b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871663" y="-19050"/>
            <a:ext cx="5380037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smtClean="0">
                <a:solidFill>
                  <a:srgbClr val="0000CC"/>
                </a:solidFill>
                <a:latin typeface="Arial Narrow" pitchFamily="-110" charset="0"/>
              </a:rPr>
              <a:t>Near-side width and yield</a:t>
            </a:r>
            <a:endParaRPr lang="en-GB" sz="4400" b="0" baseline="-25000" smtClean="0">
              <a:solidFill>
                <a:srgbClr val="0000CC"/>
              </a:solidFill>
              <a:latin typeface="Arial Narrow" pitchFamily="-110" charset="0"/>
            </a:endParaRPr>
          </a:p>
        </p:txBody>
      </p:sp>
      <p:pic>
        <p:nvPicPr>
          <p:cNvPr id="94214" name="Picture 6" descr="Sigma-ns-eleP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1112838"/>
            <a:ext cx="45402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 descr="Yield-ns-eleP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1138238"/>
            <a:ext cx="45402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3294063" y="6565900"/>
            <a:ext cx="3359150" cy="47625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Arial"/>
                <a:cs typeface="Arial"/>
              </a:rPr>
              <a:t>Purdue HF Workshop 2011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" y="6565900"/>
            <a:ext cx="2328863" cy="476250"/>
          </a:xfrm>
          <a:noFill/>
        </p:spPr>
        <p:txBody>
          <a:bodyPr/>
          <a:lstStyle/>
          <a:p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b="0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(ERC-UU)</a:t>
            </a:r>
            <a:endParaRPr lang="en-US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931367-C03A-E740-BD93-B044E76185A1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23</a:t>
            </a:fld>
            <a:endParaRPr lang="en-US" sz="1400" b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163888" y="-19050"/>
            <a:ext cx="2841625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smtClean="0">
                <a:solidFill>
                  <a:srgbClr val="0000CC"/>
                </a:solidFill>
                <a:latin typeface="Arial Narrow" pitchFamily="-110" charset="0"/>
              </a:rPr>
              <a:t>Near-side I</a:t>
            </a:r>
            <a:r>
              <a:rPr lang="en-US" sz="4400" b="0" baseline="-25000" smtClean="0">
                <a:solidFill>
                  <a:srgbClr val="0000CC"/>
                </a:solidFill>
                <a:latin typeface="Arial Narrow" pitchFamily="-110" charset="0"/>
              </a:rPr>
              <a:t>AA</a:t>
            </a:r>
            <a:endParaRPr lang="en-GB" sz="4400" b="0" baseline="-25000" smtClean="0">
              <a:solidFill>
                <a:srgbClr val="0000CC"/>
              </a:solidFill>
              <a:latin typeface="Arial Narrow" pitchFamily="-110" charset="0"/>
            </a:endParaRPr>
          </a:p>
        </p:txBody>
      </p:sp>
      <p:pic>
        <p:nvPicPr>
          <p:cNvPr id="95238" name="Picture 8" descr="IAA-ns-eleP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8" y="849313"/>
            <a:ext cx="5675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3294063" y="6565900"/>
            <a:ext cx="3359150" cy="47625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Arial"/>
                <a:cs typeface="Arial"/>
              </a:rPr>
              <a:t>Purdue HF Workshop 2011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" y="6565900"/>
            <a:ext cx="2328863" cy="476250"/>
          </a:xfrm>
          <a:noFill/>
        </p:spPr>
        <p:txBody>
          <a:bodyPr/>
          <a:lstStyle/>
          <a:p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b="0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(ERC-UU)</a:t>
            </a:r>
            <a:endParaRPr lang="en-US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931367-C03A-E740-BD93-B044E76185A1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24</a:t>
            </a:fld>
            <a:endParaRPr lang="en-US" sz="1400" b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763588"/>
            <a:ext cx="4452937" cy="336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2876550" y="-36513"/>
            <a:ext cx="3373438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>
                <a:solidFill>
                  <a:srgbClr val="0000CC"/>
                </a:solidFill>
                <a:latin typeface="Arial Narrow" pitchFamily="-110" charset="0"/>
              </a:rPr>
              <a:t>NLO processes</a:t>
            </a:r>
            <a:endParaRPr lang="en-GB" sz="4400" b="0">
              <a:solidFill>
                <a:srgbClr val="0000CC"/>
              </a:solidFill>
              <a:latin typeface="Arial Narrow" pitchFamily="-110" charset="0"/>
            </a:endParaRPr>
          </a:p>
        </p:txBody>
      </p:sp>
      <p:pic>
        <p:nvPicPr>
          <p:cNvPr id="79876" name="Picture 13"/>
          <p:cNvPicPr preferRelativeResize="0">
            <a:picLocks noChangeArrowheads="1"/>
          </p:cNvPicPr>
          <p:nvPr/>
        </p:nvPicPr>
        <p:blipFill>
          <a:blip r:embed="rId3"/>
          <a:srcRect l="50095" t="4276" r="3409" b="4581"/>
          <a:stretch>
            <a:fillRect/>
          </a:stretch>
        </p:blipFill>
        <p:spPr bwMode="auto">
          <a:xfrm>
            <a:off x="65088" y="3525838"/>
            <a:ext cx="431006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15"/>
          <p:cNvSpPr>
            <a:spLocks noChangeArrowheads="1"/>
          </p:cNvSpPr>
          <p:nvPr/>
        </p:nvSpPr>
        <p:spPr bwMode="auto">
          <a:xfrm>
            <a:off x="1319213" y="4049713"/>
            <a:ext cx="1322387" cy="4302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pitchFamily="-110" charset="0"/>
              </a:rPr>
              <a:t>bottom</a:t>
            </a:r>
          </a:p>
        </p:txBody>
      </p:sp>
      <p:sp>
        <p:nvSpPr>
          <p:cNvPr id="79878" name="Rectangle 18"/>
          <p:cNvSpPr>
            <a:spLocks noChangeArrowheads="1"/>
          </p:cNvSpPr>
          <p:nvPr/>
        </p:nvSpPr>
        <p:spPr bwMode="auto">
          <a:xfrm>
            <a:off x="3595688" y="922338"/>
            <a:ext cx="325437" cy="5373687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pitchFamily="-110" charset="0"/>
            </a:endParaRPr>
          </a:p>
        </p:txBody>
      </p:sp>
      <p:sp>
        <p:nvSpPr>
          <p:cNvPr id="79879" name="Rectangle 20"/>
          <p:cNvSpPr>
            <a:spLocks noChangeArrowheads="1"/>
          </p:cNvSpPr>
          <p:nvPr/>
        </p:nvSpPr>
        <p:spPr bwMode="auto">
          <a:xfrm>
            <a:off x="1346200" y="1125538"/>
            <a:ext cx="1192213" cy="4302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200">
                <a:solidFill>
                  <a:srgbClr val="FF0000"/>
                </a:solidFill>
                <a:latin typeface="Arial" pitchFamily="-110" charset="0"/>
              </a:rPr>
              <a:t>charm</a:t>
            </a:r>
            <a:endParaRPr lang="en-US" sz="2200">
              <a:solidFill>
                <a:srgbClr val="FF0000"/>
              </a:solidFill>
              <a:latin typeface="Arial" pitchFamily="-110" charset="0"/>
            </a:endParaRPr>
          </a:p>
        </p:txBody>
      </p:sp>
      <p:sp>
        <p:nvSpPr>
          <p:cNvPr id="79880" name="Text Box 11"/>
          <p:cNvSpPr txBox="1">
            <a:spLocks noChangeArrowheads="1"/>
          </p:cNvSpPr>
          <p:nvPr/>
        </p:nvSpPr>
        <p:spPr bwMode="auto">
          <a:xfrm rot="5400000">
            <a:off x="2078832" y="3482181"/>
            <a:ext cx="48942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E. Norrbin and T. Sjostrand, Eur. Phys. J. C17, 137 (2000)</a:t>
            </a:r>
          </a:p>
        </p:txBody>
      </p:sp>
      <p:pic>
        <p:nvPicPr>
          <p:cNvPr id="79884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890588"/>
            <a:ext cx="4087813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TextBox 13"/>
          <p:cNvSpPr txBox="1">
            <a:spLocks noChangeArrowheads="1"/>
          </p:cNvSpPr>
          <p:nvPr/>
        </p:nvSpPr>
        <p:spPr bwMode="auto">
          <a:xfrm>
            <a:off x="6854825" y="1335088"/>
            <a:ext cx="2125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smtClean="0">
                <a:solidFill>
                  <a:srgbClr val="000000"/>
                </a:solidFill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GS charm + B decays</a:t>
            </a:r>
          </a:p>
          <a:p>
            <a:pPr algn="l"/>
            <a:r>
              <a:rPr lang="en-US" sz="1800" smtClean="0">
                <a:solidFill>
                  <a:srgbClr val="FF0000"/>
                </a:solidFill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GS charm only</a:t>
            </a:r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195888" y="5380038"/>
            <a:ext cx="3597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NLO processes (such as gluon splitting) become important at LHC</a:t>
            </a:r>
            <a:endParaRPr lang="en-US" dirty="0" smtClean="0">
              <a:solidFill>
                <a:srgbClr val="000000"/>
              </a:solidFill>
              <a:latin typeface="Arial" pitchFamily="-110" charset="0"/>
            </a:endParaRPr>
          </a:p>
        </p:txBody>
      </p:sp>
      <p:sp>
        <p:nvSpPr>
          <p:cNvPr id="15" name="Date Placeholder 8"/>
          <p:cNvSpPr>
            <a:spLocks noGrp="1"/>
          </p:cNvSpPr>
          <p:nvPr>
            <p:ph type="dt" sz="half" idx="10"/>
          </p:nvPr>
        </p:nvSpPr>
        <p:spPr>
          <a:xfrm>
            <a:off x="3294063" y="6565900"/>
            <a:ext cx="3359150" cy="47625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Arial"/>
                <a:cs typeface="Arial"/>
              </a:rPr>
              <a:t>Purdue HF Workshop 2011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" y="6565900"/>
            <a:ext cx="2328863" cy="476250"/>
          </a:xfrm>
          <a:noFill/>
        </p:spPr>
        <p:txBody>
          <a:bodyPr/>
          <a:lstStyle/>
          <a:p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b="0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(ERC-UU)</a:t>
            </a:r>
            <a:endParaRPr lang="en-US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931367-C03A-E740-BD93-B044E76185A1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25</a:t>
            </a:fld>
            <a:endParaRPr lang="en-US" sz="1400" b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npEle_PRL_Figure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6" y="1279525"/>
            <a:ext cx="472916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9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76200" y="6588125"/>
            <a:ext cx="2328863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6568" name="Rectangle 15"/>
          <p:cNvSpPr>
            <a:spLocks noChangeArrowheads="1"/>
          </p:cNvSpPr>
          <p:nvPr/>
        </p:nvSpPr>
        <p:spPr bwMode="auto">
          <a:xfrm>
            <a:off x="1181100" y="-82550"/>
            <a:ext cx="6802438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>
                <a:solidFill>
                  <a:srgbClr val="0000CC"/>
                </a:solidFill>
                <a:latin typeface="Arial Narrow" pitchFamily="-112" charset="0"/>
              </a:rPr>
              <a:t>R</a:t>
            </a:r>
            <a:r>
              <a:rPr lang="en-US" sz="4400" b="0" baseline="-25000">
                <a:solidFill>
                  <a:srgbClr val="0000CC"/>
                </a:solidFill>
                <a:latin typeface="Arial Narrow" pitchFamily="-112" charset="0"/>
              </a:rPr>
              <a:t>AA</a:t>
            </a:r>
            <a:r>
              <a:rPr lang="en-US" sz="4400" b="0">
                <a:solidFill>
                  <a:srgbClr val="0000CC"/>
                </a:solidFill>
                <a:latin typeface="Arial Narrow" pitchFamily="-112" charset="0"/>
              </a:rPr>
              <a:t> of single electrons at RHIC</a:t>
            </a:r>
            <a:endParaRPr lang="en-GB" sz="4400" b="0">
              <a:solidFill>
                <a:srgbClr val="0000CC"/>
              </a:solidFill>
              <a:latin typeface="Arial Narrow" pitchFamily="-112" charset="0"/>
            </a:endParaRPr>
          </a:p>
        </p:txBody>
      </p:sp>
      <p:sp>
        <p:nvSpPr>
          <p:cNvPr id="66569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5656EC-07A1-1745-A6A7-FCAD39E34C56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3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66570" name="Rectangle 7"/>
          <p:cNvSpPr>
            <a:spLocks noChangeArrowheads="1"/>
          </p:cNvSpPr>
          <p:nvPr/>
        </p:nvSpPr>
        <p:spPr bwMode="auto">
          <a:xfrm>
            <a:off x="2047206" y="3657670"/>
            <a:ext cx="2152540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0" dirty="0">
                <a:solidFill>
                  <a:schemeClr val="bg2"/>
                </a:solidFill>
                <a:latin typeface="Arial Narrow" pitchFamily="-112" charset="0"/>
              </a:rPr>
              <a:t>light quark hadrons</a:t>
            </a:r>
          </a:p>
        </p:txBody>
      </p:sp>
      <p:sp>
        <p:nvSpPr>
          <p:cNvPr id="66572" name="TextBox 25"/>
          <p:cNvSpPr txBox="1">
            <a:spLocks noChangeArrowheads="1"/>
          </p:cNvSpPr>
          <p:nvPr/>
        </p:nvSpPr>
        <p:spPr bwMode="auto">
          <a:xfrm>
            <a:off x="672838" y="5236165"/>
            <a:ext cx="781957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1800"/>
              </a:spcAft>
              <a:buFont typeface="Arial" pitchFamily="-112" charset="0"/>
              <a:buChar char="•"/>
            </a:pPr>
            <a:r>
              <a:rPr lang="en-US" b="0" dirty="0"/>
              <a:t> </a:t>
            </a:r>
            <a:r>
              <a:rPr lang="en-US" b="0" i="1" dirty="0" err="1"/>
              <a:t>R</a:t>
            </a:r>
            <a:r>
              <a:rPr lang="en-US" b="0" i="1" baseline="-25000" dirty="0" err="1"/>
              <a:t>AA</a:t>
            </a:r>
            <a:r>
              <a:rPr lang="en-US" b="0" i="1" dirty="0" err="1"/>
              <a:t>(e</a:t>
            </a:r>
            <a:r>
              <a:rPr lang="en-US" b="0" i="1" dirty="0"/>
              <a:t>) </a:t>
            </a:r>
            <a:r>
              <a:rPr lang="en-US" b="0" i="1" dirty="0">
                <a:sym typeface="Symbol" pitchFamily="-112" charset="2"/>
              </a:rPr>
              <a:t>≈</a:t>
            </a:r>
            <a:r>
              <a:rPr lang="en-US" i="1" dirty="0"/>
              <a:t> </a:t>
            </a:r>
            <a:r>
              <a:rPr lang="en-US" b="0" i="1" dirty="0" err="1"/>
              <a:t>R</a:t>
            </a:r>
            <a:r>
              <a:rPr lang="en-US" b="0" i="1" baseline="-25000" dirty="0" err="1"/>
              <a:t>AA</a:t>
            </a:r>
            <a:r>
              <a:rPr lang="en-US" b="0" i="1" dirty="0" err="1"/>
              <a:t>(h</a:t>
            </a:r>
            <a:r>
              <a:rPr lang="en-US" b="0" i="1" dirty="0"/>
              <a:t>)</a:t>
            </a:r>
            <a:r>
              <a:rPr lang="en-US" b="0" dirty="0"/>
              <a:t> at </a:t>
            </a:r>
            <a:r>
              <a:rPr lang="en-US" b="0" i="1" dirty="0" err="1"/>
              <a:t>p</a:t>
            </a:r>
            <a:r>
              <a:rPr lang="en-US" b="0" i="1" baseline="-25000" dirty="0" err="1"/>
              <a:t>T</a:t>
            </a:r>
            <a:r>
              <a:rPr lang="en-US" b="0" baseline="-25000" dirty="0"/>
              <a:t> </a:t>
            </a:r>
            <a:r>
              <a:rPr lang="en-US" b="0" dirty="0"/>
              <a:t>&gt; 6 </a:t>
            </a:r>
            <a:r>
              <a:rPr lang="en-US" b="0" dirty="0" err="1"/>
              <a:t>GeV/c</a:t>
            </a:r>
            <a:endParaRPr lang="en-US" b="0" dirty="0"/>
          </a:p>
          <a:p>
            <a:pPr algn="l">
              <a:spcAft>
                <a:spcPts val="1800"/>
              </a:spcAft>
              <a:buFont typeface="Arial" pitchFamily="-112" charset="0"/>
              <a:buChar char="•"/>
            </a:pPr>
            <a:r>
              <a:rPr lang="en-US" b="0" dirty="0" smtClean="0"/>
              <a:t> </a:t>
            </a:r>
            <a:r>
              <a:rPr lang="en-US" b="0" dirty="0">
                <a:sym typeface="Symbol" pitchFamily="-112" charset="2"/>
              </a:rPr>
              <a:t>N</a:t>
            </a:r>
            <a:r>
              <a:rPr lang="en-US" b="0" dirty="0" smtClean="0">
                <a:sym typeface="Symbol" pitchFamily="-112" charset="2"/>
              </a:rPr>
              <a:t>ot </a:t>
            </a:r>
            <a:r>
              <a:rPr lang="en-US" b="0" dirty="0"/>
              <a:t>in line with expectations from dead-cone effect</a:t>
            </a:r>
          </a:p>
        </p:txBody>
      </p:sp>
      <p:sp>
        <p:nvSpPr>
          <p:cNvPr id="14" name="Date Placeholder 21"/>
          <p:cNvSpPr txBox="1">
            <a:spLocks/>
          </p:cNvSpPr>
          <p:nvPr/>
        </p:nvSpPr>
        <p:spPr bwMode="auto">
          <a:xfrm>
            <a:off x="3303171" y="6566039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172" y="1593569"/>
            <a:ext cx="448310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26011" y="1987827"/>
            <a:ext cx="3953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99"/>
                </a:solidFill>
                <a:latin typeface="Arial"/>
                <a:cs typeface="Arial"/>
              </a:rPr>
              <a:t>--- </a:t>
            </a:r>
            <a:r>
              <a:rPr lang="en-US" sz="1000" b="0" i="1" dirty="0" smtClean="0">
                <a:latin typeface="Arial"/>
                <a:cs typeface="Arial"/>
              </a:rPr>
              <a:t>A</a:t>
            </a:r>
            <a:r>
              <a:rPr lang="en-US" sz="1000" b="0" i="1" dirty="0" smtClean="0">
                <a:latin typeface="Arial"/>
                <a:cs typeface="Arial"/>
              </a:rPr>
              <a:t>. </a:t>
            </a:r>
            <a:r>
              <a:rPr lang="en-US" sz="1000" b="0" i="1" dirty="0" err="1" smtClean="0">
                <a:latin typeface="Arial"/>
                <a:cs typeface="Arial"/>
              </a:rPr>
              <a:t>Adil</a:t>
            </a:r>
            <a:r>
              <a:rPr lang="en-US" sz="1000" b="0" i="1" dirty="0" smtClean="0">
                <a:latin typeface="Arial"/>
                <a:cs typeface="Arial"/>
              </a:rPr>
              <a:t> and I. </a:t>
            </a:r>
            <a:r>
              <a:rPr lang="en-US" sz="1000" b="0" i="1" dirty="0" err="1" smtClean="0">
                <a:latin typeface="Arial"/>
                <a:cs typeface="Arial"/>
              </a:rPr>
              <a:t>Vitev</a:t>
            </a:r>
            <a:r>
              <a:rPr lang="en-US" sz="1000" b="0" i="1" dirty="0" smtClean="0">
                <a:latin typeface="Arial"/>
                <a:cs typeface="Arial"/>
              </a:rPr>
              <a:t>, </a:t>
            </a:r>
            <a:r>
              <a:rPr lang="en-US" sz="1000" b="0" i="1" dirty="0" smtClean="0">
                <a:latin typeface="Arial"/>
                <a:cs typeface="Arial"/>
              </a:rPr>
              <a:t>PLB649</a:t>
            </a:r>
            <a:r>
              <a:rPr lang="en-US" sz="1000" b="0" i="1" dirty="0" smtClean="0">
                <a:latin typeface="Arial"/>
                <a:cs typeface="Arial"/>
              </a:rPr>
              <a:t>, 139 (2007</a:t>
            </a:r>
            <a:r>
              <a:rPr lang="en-US" sz="1000" b="0" i="1" dirty="0" smtClean="0">
                <a:latin typeface="Arial"/>
                <a:cs typeface="Arial"/>
              </a:rPr>
              <a:t>)</a:t>
            </a:r>
            <a:endParaRPr lang="en-US" sz="1000" b="0" i="1" dirty="0">
              <a:latin typeface="Arial"/>
              <a:cs typeface="Arial"/>
            </a:endParaRPr>
          </a:p>
        </p:txBody>
      </p:sp>
      <p:pic>
        <p:nvPicPr>
          <p:cNvPr id="20" name="Picture 10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2771" y="1564160"/>
            <a:ext cx="75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994" y="2804349"/>
            <a:ext cx="9271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20937" y="1000524"/>
            <a:ext cx="823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Phys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. Rev.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28" charset="0"/>
              </a:rPr>
              <a:t>Lett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. 98, 192301 (2007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)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	                   arXiv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: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1005.1627,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28" charset="0"/>
              </a:rPr>
              <a:t>subm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. to PRC</a:t>
            </a:r>
            <a:b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</a:b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			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		Phys. Rev.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28" charset="0"/>
              </a:rPr>
              <a:t>Lett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28" charset="0"/>
              </a:rPr>
              <a:t>. 98, 172301 (2007)</a:t>
            </a:r>
          </a:p>
          <a:p>
            <a:pPr algn="l"/>
            <a:endParaRPr lang="en-US" sz="1600" b="0" i="1" dirty="0" smtClean="0">
              <a:solidFill>
                <a:srgbClr val="000000"/>
              </a:solidFill>
              <a:latin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electrons_HFdecay_RHIC_LH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867" y="755986"/>
            <a:ext cx="398546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12700" y="700088"/>
            <a:ext cx="9144000" cy="92075"/>
          </a:xfrm>
          <a:prstGeom prst="rect">
            <a:avLst/>
          </a:prstGeom>
          <a:solidFill>
            <a:srgbClr val="FFCC00">
              <a:alpha val="74901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97020" y="3022609"/>
            <a:ext cx="130900" cy="1229139"/>
            <a:chOff x="996" y="1839"/>
            <a:chExt cx="42" cy="966"/>
          </a:xfrm>
        </p:grpSpPr>
        <p:sp>
          <p:nvSpPr>
            <p:cNvPr id="73741" name="Line 7"/>
            <p:cNvSpPr>
              <a:spLocks noChangeShapeType="1"/>
            </p:cNvSpPr>
            <p:nvPr/>
          </p:nvSpPr>
          <p:spPr bwMode="auto">
            <a:xfrm flipV="1">
              <a:off x="996" y="2525"/>
              <a:ext cx="0" cy="2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2" name="Line 8"/>
            <p:cNvSpPr>
              <a:spLocks noChangeShapeType="1"/>
            </p:cNvSpPr>
            <p:nvPr/>
          </p:nvSpPr>
          <p:spPr bwMode="auto">
            <a:xfrm flipV="1">
              <a:off x="1038" y="1839"/>
              <a:ext cx="0" cy="2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4" name="Rectangle 11"/>
          <p:cNvSpPr>
            <a:spLocks noChangeArrowheads="1"/>
          </p:cNvSpPr>
          <p:nvPr/>
        </p:nvSpPr>
        <p:spPr bwMode="auto">
          <a:xfrm>
            <a:off x="263525" y="20638"/>
            <a:ext cx="8613775" cy="695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>
                <a:solidFill>
                  <a:srgbClr val="0000CC"/>
                </a:solidFill>
                <a:latin typeface="Arial Narrow" pitchFamily="-110" charset="0"/>
              </a:rPr>
              <a:t>D and B contribution to single electrons</a:t>
            </a:r>
            <a:endParaRPr lang="en-GB" sz="4400" b="0">
              <a:solidFill>
                <a:srgbClr val="0000CC"/>
              </a:solidFill>
              <a:latin typeface="Arial Narrow" pitchFamily="-110" charset="0"/>
            </a:endParaRPr>
          </a:p>
        </p:txBody>
      </p:sp>
      <p:pic>
        <p:nvPicPr>
          <p:cNvPr id="15" name="Picture 16" descr="Pages-from-ramona-electr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95" y="1285045"/>
            <a:ext cx="43862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97576" y="5269669"/>
            <a:ext cx="3931477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35000"/>
              </a:spcBef>
            </a:pPr>
            <a:r>
              <a:rPr lang="en-US" sz="2000" b="0" dirty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NLO </a:t>
            </a:r>
            <a:r>
              <a:rPr lang="en-US" sz="2000" b="0" dirty="0" err="1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pQCD</a:t>
            </a:r>
            <a:r>
              <a:rPr lang="en-US" sz="2000" b="0" dirty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: D/B meson crossing point is largely unknown</a:t>
            </a:r>
            <a:endParaRPr lang="en-US" sz="2000" b="0" dirty="0">
              <a:solidFill>
                <a:srgbClr val="000000"/>
              </a:solidFill>
              <a:latin typeface="Arial" pitchFamily="-110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214849" y="3990836"/>
            <a:ext cx="2820988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i="1" dirty="0">
                <a:solidFill>
                  <a:srgbClr val="000000"/>
                </a:solidFill>
                <a:latin typeface="Times New Roman" pitchFamily="-110" charset="0"/>
                <a:ea typeface="ヒラギノ角ゴ Pro W3" pitchFamily="-110" charset="-128"/>
                <a:cs typeface="ヒラギノ角ゴ Pro W3" pitchFamily="-110" charset="-128"/>
              </a:rPr>
              <a:t>M. </a:t>
            </a:r>
            <a:r>
              <a:rPr lang="en-US" sz="1200" b="0" i="1" dirty="0" err="1">
                <a:solidFill>
                  <a:srgbClr val="000000"/>
                </a:solidFill>
                <a:latin typeface="Times New Roman" pitchFamily="-110" charset="0"/>
                <a:ea typeface="ヒラギノ角ゴ Pro W3" pitchFamily="-110" charset="-128"/>
                <a:cs typeface="ヒラギノ角ゴ Pro W3" pitchFamily="-110" charset="-128"/>
              </a:rPr>
              <a:t>Cacciari</a:t>
            </a:r>
            <a:r>
              <a:rPr lang="en-US" sz="1200" b="0" i="1" dirty="0">
                <a:solidFill>
                  <a:srgbClr val="000000"/>
                </a:solidFill>
                <a:latin typeface="Times New Roman" pitchFamily="-110" charset="0"/>
                <a:ea typeface="ヒラギノ角ゴ Pro W3" pitchFamily="-110" charset="-128"/>
                <a:cs typeface="ヒラギノ角ゴ Pro W3" pitchFamily="-110" charset="-128"/>
              </a:rPr>
              <a:t> et al., PRL 95, 122001 (2005) 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1601305" y="2987191"/>
            <a:ext cx="589442" cy="23026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pitchFamily="-110" charset="0"/>
            </a:endParaRPr>
          </a:p>
        </p:txBody>
      </p:sp>
      <p:sp>
        <p:nvSpPr>
          <p:cNvPr id="19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76200" y="6588125"/>
            <a:ext cx="2328863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US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6932613" y="65579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5656EC-07A1-1745-A6A7-FCAD39E34C56}" type="slidenum">
              <a:rPr lang="en-US" sz="1400" b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/>
              <a:t>4</a:t>
            </a:fld>
            <a:endParaRPr lang="en-US" sz="1400" b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21" name="Date Placeholder 21"/>
          <p:cNvSpPr txBox="1">
            <a:spLocks/>
          </p:cNvSpPr>
          <p:nvPr/>
        </p:nvSpPr>
        <p:spPr bwMode="auto">
          <a:xfrm>
            <a:off x="3303171" y="6566039"/>
            <a:ext cx="335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4"/>
          <p:cNvGrpSpPr>
            <a:grpSpLocks/>
          </p:cNvGrpSpPr>
          <p:nvPr/>
        </p:nvGrpSpPr>
        <p:grpSpPr bwMode="auto">
          <a:xfrm>
            <a:off x="5114925" y="1200150"/>
            <a:ext cx="3055938" cy="5195888"/>
            <a:chOff x="3662" y="708"/>
            <a:chExt cx="1925" cy="3273"/>
          </a:xfrm>
        </p:grpSpPr>
        <p:pic>
          <p:nvPicPr>
            <p:cNvPr id="68729" name="Picture 5" descr="dec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9" y="830"/>
              <a:ext cx="1857" cy="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730" name="Oval 6"/>
            <p:cNvSpPr>
              <a:spLocks noChangeArrowheads="1"/>
            </p:cNvSpPr>
            <p:nvPr/>
          </p:nvSpPr>
          <p:spPr bwMode="auto">
            <a:xfrm>
              <a:off x="5051" y="763"/>
              <a:ext cx="371" cy="371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u="sng">
                <a:solidFill>
                  <a:srgbClr val="000000"/>
                </a:solidFill>
              </a:endParaRPr>
            </a:p>
          </p:txBody>
        </p:sp>
        <p:sp>
          <p:nvSpPr>
            <p:cNvPr id="68731" name="Oval 7"/>
            <p:cNvSpPr>
              <a:spLocks noChangeArrowheads="1"/>
            </p:cNvSpPr>
            <p:nvPr/>
          </p:nvSpPr>
          <p:spPr bwMode="auto">
            <a:xfrm>
              <a:off x="3662" y="3011"/>
              <a:ext cx="763" cy="97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u="sng">
                <a:solidFill>
                  <a:srgbClr val="000000"/>
                </a:solidFill>
              </a:endParaRPr>
            </a:p>
          </p:txBody>
        </p:sp>
        <p:sp>
          <p:nvSpPr>
            <p:cNvPr id="68732" name="Rectangle 8"/>
            <p:cNvSpPr>
              <a:spLocks noChangeArrowheads="1"/>
            </p:cNvSpPr>
            <p:nvPr/>
          </p:nvSpPr>
          <p:spPr bwMode="auto">
            <a:xfrm>
              <a:off x="4452" y="2310"/>
              <a:ext cx="1135" cy="4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b="0" i="1">
                  <a:solidFill>
                    <a:srgbClr val="000000"/>
                  </a:solidFill>
                  <a:latin typeface="Times New Roman" pitchFamily="-112" charset="0"/>
                </a:rPr>
                <a:t>charm production</a:t>
              </a:r>
            </a:p>
          </p:txBody>
        </p:sp>
        <p:sp>
          <p:nvSpPr>
            <p:cNvPr id="68733" name="Rectangle 9"/>
            <p:cNvSpPr>
              <a:spLocks noChangeArrowheads="1"/>
            </p:cNvSpPr>
            <p:nvPr/>
          </p:nvSpPr>
          <p:spPr bwMode="auto">
            <a:xfrm>
              <a:off x="4130" y="708"/>
              <a:ext cx="907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i="1">
                  <a:solidFill>
                    <a:srgbClr val="000000"/>
                  </a:solidFill>
                </a:rPr>
                <a:t>trigger side</a:t>
              </a:r>
            </a:p>
          </p:txBody>
        </p:sp>
        <p:sp>
          <p:nvSpPr>
            <p:cNvPr id="68734" name="Rectangle 10"/>
            <p:cNvSpPr>
              <a:spLocks noChangeArrowheads="1"/>
            </p:cNvSpPr>
            <p:nvPr/>
          </p:nvSpPr>
          <p:spPr bwMode="auto">
            <a:xfrm>
              <a:off x="4423" y="3621"/>
              <a:ext cx="863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i="1">
                  <a:solidFill>
                    <a:srgbClr val="000000"/>
                  </a:solidFill>
                </a:rPr>
                <a:t>probe side</a:t>
              </a:r>
            </a:p>
          </p:txBody>
        </p:sp>
        <p:sp>
          <p:nvSpPr>
            <p:cNvPr id="68735" name="Rectangle 11"/>
            <p:cNvSpPr>
              <a:spLocks noChangeArrowheads="1"/>
            </p:cNvSpPr>
            <p:nvPr/>
          </p:nvSpPr>
          <p:spPr bwMode="auto">
            <a:xfrm rot="-3753616">
              <a:off x="2889" y="2108"/>
              <a:ext cx="241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FF9900"/>
                  </a:solidFill>
                  <a:sym typeface="Symbol" pitchFamily="-112" charset="2"/>
                </a:rPr>
                <a:t>3.83%	    54%		     ~10%</a:t>
              </a:r>
              <a:endParaRPr lang="en-US" sz="1800" b="0">
                <a:solidFill>
                  <a:srgbClr val="FF9900"/>
                </a:solidFill>
                <a:ea typeface="Arial" pitchFamily="-112" charset="0"/>
                <a:cs typeface="Arial" pitchFamily="-112" charset="0"/>
                <a:sym typeface="Symbol" pitchFamily="-112" charset="2"/>
              </a:endParaRPr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3633788" y="808038"/>
            <a:ext cx="5384800" cy="6007100"/>
            <a:chOff x="2379" y="419"/>
            <a:chExt cx="3392" cy="3784"/>
          </a:xfrm>
        </p:grpSpPr>
        <p:sp>
          <p:nvSpPr>
            <p:cNvPr id="68632" name="Rectangle 110"/>
            <p:cNvSpPr>
              <a:spLocks noChangeArrowheads="1"/>
            </p:cNvSpPr>
            <p:nvPr/>
          </p:nvSpPr>
          <p:spPr bwMode="auto">
            <a:xfrm>
              <a:off x="2396" y="512"/>
              <a:ext cx="3364" cy="369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u="sng">
                <a:solidFill>
                  <a:srgbClr val="000000"/>
                </a:solidFill>
              </a:endParaRPr>
            </a:p>
          </p:txBody>
        </p:sp>
        <p:grpSp>
          <p:nvGrpSpPr>
            <p:cNvPr id="68633" name="Group 111"/>
            <p:cNvGrpSpPr>
              <a:grpSpLocks/>
            </p:cNvGrpSpPr>
            <p:nvPr/>
          </p:nvGrpSpPr>
          <p:grpSpPr bwMode="auto">
            <a:xfrm>
              <a:off x="2379" y="419"/>
              <a:ext cx="3392" cy="3647"/>
              <a:chOff x="2379" y="419"/>
              <a:chExt cx="3392" cy="3647"/>
            </a:xfrm>
          </p:grpSpPr>
          <p:grpSp>
            <p:nvGrpSpPr>
              <p:cNvPr id="68634" name="Group 112"/>
              <p:cNvGrpSpPr>
                <a:grpSpLocks/>
              </p:cNvGrpSpPr>
              <p:nvPr/>
            </p:nvGrpSpPr>
            <p:grpSpPr bwMode="auto">
              <a:xfrm>
                <a:off x="2379" y="419"/>
                <a:ext cx="3381" cy="3571"/>
                <a:chOff x="1290" y="552"/>
                <a:chExt cx="3381" cy="3571"/>
              </a:xfrm>
            </p:grpSpPr>
            <p:sp>
              <p:nvSpPr>
                <p:cNvPr id="6864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434" y="1022"/>
                  <a:ext cx="237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</a:rPr>
                    <a:t>K</a:t>
                  </a:r>
                  <a:r>
                    <a:rPr lang="en-US" sz="1600" baseline="30000">
                      <a:solidFill>
                        <a:srgbClr val="0000CC"/>
                      </a:solidFill>
                    </a:rPr>
                    <a:t>-</a:t>
                  </a:r>
                </a:p>
              </p:txBody>
            </p:sp>
            <p:grpSp>
              <p:nvGrpSpPr>
                <p:cNvPr id="68647" name="Group 114"/>
                <p:cNvGrpSpPr>
                  <a:grpSpLocks/>
                </p:cNvGrpSpPr>
                <p:nvPr/>
              </p:nvGrpSpPr>
              <p:grpSpPr bwMode="auto">
                <a:xfrm>
                  <a:off x="2558" y="2379"/>
                  <a:ext cx="409" cy="476"/>
                  <a:chOff x="2666" y="2844"/>
                  <a:chExt cx="409" cy="476"/>
                </a:xfrm>
              </p:grpSpPr>
              <p:sp>
                <p:nvSpPr>
                  <p:cNvPr id="68725" name="Oval 115"/>
                  <p:cNvSpPr>
                    <a:spLocks noChangeArrowheads="1"/>
                  </p:cNvSpPr>
                  <p:nvPr/>
                </p:nvSpPr>
                <p:spPr bwMode="auto">
                  <a:xfrm rot="-3665690">
                    <a:off x="2658" y="2991"/>
                    <a:ext cx="476" cy="1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26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6" y="3095"/>
                    <a:ext cx="267" cy="213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00000"/>
                        </a:solidFill>
                      </a:rPr>
                      <a:t>  b</a:t>
                    </a:r>
                  </a:p>
                </p:txBody>
              </p:sp>
              <p:sp>
                <p:nvSpPr>
                  <p:cNvPr id="68727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1" y="2846"/>
                    <a:ext cx="194" cy="212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00000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68728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69" y="3028"/>
                    <a:ext cx="72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48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902" y="2103"/>
                  <a:ext cx="173" cy="3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8649" name="Group 120"/>
                <p:cNvGrpSpPr>
                  <a:grpSpLocks/>
                </p:cNvGrpSpPr>
                <p:nvPr/>
              </p:nvGrpSpPr>
              <p:grpSpPr bwMode="auto">
                <a:xfrm rot="19353342" flipV="1">
                  <a:off x="2320" y="2913"/>
                  <a:ext cx="324" cy="93"/>
                  <a:chOff x="2272" y="2628"/>
                  <a:chExt cx="411" cy="148"/>
                </a:xfrm>
              </p:grpSpPr>
              <p:sp>
                <p:nvSpPr>
                  <p:cNvPr id="68716" name="Oval 121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272" y="274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7" name="Oval 122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25" y="2725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8" name="Oval 123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69" y="271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9" name="Oval 124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17" y="2697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20" name="Oval 125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64" y="268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21" name="Oval 126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05" y="2669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22" name="Oval 127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53" y="2654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23" name="Oval 128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93" y="2641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24" name="Oval 129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634" y="2628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8650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466" y="2817"/>
                  <a:ext cx="211" cy="3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8651" name="Group 131"/>
                <p:cNvGrpSpPr>
                  <a:grpSpLocks/>
                </p:cNvGrpSpPr>
                <p:nvPr/>
              </p:nvGrpSpPr>
              <p:grpSpPr bwMode="auto">
                <a:xfrm rot="18655034" flipV="1">
                  <a:off x="2963" y="2130"/>
                  <a:ext cx="324" cy="93"/>
                  <a:chOff x="2272" y="2628"/>
                  <a:chExt cx="411" cy="148"/>
                </a:xfrm>
              </p:grpSpPr>
              <p:sp>
                <p:nvSpPr>
                  <p:cNvPr id="68707" name="Oval 132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272" y="274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8" name="Oval 133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25" y="2725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9" name="Oval 134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69" y="271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0" name="Oval 135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17" y="2697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1" name="Oval 136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64" y="268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2" name="Oval 137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05" y="2669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3" name="Oval 138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53" y="2654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4" name="Oval 139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93" y="2641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15" name="Oval 140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634" y="2628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8652" name="Group 141"/>
                <p:cNvGrpSpPr>
                  <a:grpSpLocks/>
                </p:cNvGrpSpPr>
                <p:nvPr/>
              </p:nvGrpSpPr>
              <p:grpSpPr bwMode="auto">
                <a:xfrm rot="20106660" flipV="1">
                  <a:off x="2098" y="2943"/>
                  <a:ext cx="226" cy="136"/>
                  <a:chOff x="2272" y="2628"/>
                  <a:chExt cx="411" cy="148"/>
                </a:xfrm>
              </p:grpSpPr>
              <p:sp>
                <p:nvSpPr>
                  <p:cNvPr id="68698" name="Oval 142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272" y="274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9" name="Oval 143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25" y="2725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0" name="Oval 144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69" y="271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1" name="Oval 145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17" y="2697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2" name="Oval 146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64" y="268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3" name="Oval 147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05" y="2669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4" name="Oval 148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53" y="2654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5" name="Oval 149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93" y="2641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706" name="Oval 150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634" y="2628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8653" name="Group 151"/>
                <p:cNvGrpSpPr>
                  <a:grpSpLocks/>
                </p:cNvGrpSpPr>
                <p:nvPr/>
              </p:nvGrpSpPr>
              <p:grpSpPr bwMode="auto">
                <a:xfrm rot="4022908" flipV="1">
                  <a:off x="2755" y="2130"/>
                  <a:ext cx="324" cy="93"/>
                  <a:chOff x="2272" y="2628"/>
                  <a:chExt cx="411" cy="148"/>
                </a:xfrm>
              </p:grpSpPr>
              <p:sp>
                <p:nvSpPr>
                  <p:cNvPr id="68689" name="Oval 152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272" y="274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0" name="Oval 153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25" y="2725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1" name="Oval 154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69" y="271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2" name="Oval 155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17" y="2697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3" name="Oval 156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64" y="268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4" name="Oval 157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05" y="2669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5" name="Oval 158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53" y="2654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6" name="Oval 159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93" y="2641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7" name="Oval 160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634" y="2628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865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3316" y="1053"/>
                  <a:ext cx="356" cy="6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55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478" y="3676"/>
                  <a:ext cx="494" cy="78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56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638" y="930"/>
                  <a:ext cx="308" cy="4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57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3323" y="1379"/>
                  <a:ext cx="326" cy="29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58" name="Line 165"/>
                <p:cNvSpPr>
                  <a:spLocks noChangeShapeType="1"/>
                </p:cNvSpPr>
                <p:nvPr/>
              </p:nvSpPr>
              <p:spPr bwMode="auto">
                <a:xfrm flipH="1" flipV="1">
                  <a:off x="3269" y="1400"/>
                  <a:ext cx="54" cy="26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59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3645" y="1226"/>
                  <a:ext cx="324" cy="15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60" name="Line 167"/>
                <p:cNvSpPr>
                  <a:spLocks noChangeShapeType="1"/>
                </p:cNvSpPr>
                <p:nvPr/>
              </p:nvSpPr>
              <p:spPr bwMode="auto">
                <a:xfrm flipH="1" flipV="1">
                  <a:off x="2974" y="1871"/>
                  <a:ext cx="92" cy="2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61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3975" y="1144"/>
                  <a:ext cx="484" cy="81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6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965" y="726"/>
                  <a:ext cx="333" cy="49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63" name="Rectangle 170"/>
                <p:cNvSpPr>
                  <a:spLocks noChangeArrowheads="1"/>
                </p:cNvSpPr>
                <p:nvPr/>
              </p:nvSpPr>
              <p:spPr bwMode="auto">
                <a:xfrm>
                  <a:off x="3027" y="1671"/>
                  <a:ext cx="237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</a:rPr>
                    <a:t>B</a:t>
                  </a:r>
                  <a:r>
                    <a:rPr lang="en-US" sz="1600" baseline="30000">
                      <a:solidFill>
                        <a:srgbClr val="0000CC"/>
                      </a:solidFill>
                    </a:rPr>
                    <a:t>-</a:t>
                  </a:r>
                </a:p>
              </p:txBody>
            </p:sp>
            <p:sp>
              <p:nvSpPr>
                <p:cNvPr id="68664" name="Rectangle 171"/>
                <p:cNvSpPr>
                  <a:spLocks noChangeArrowheads="1"/>
                </p:cNvSpPr>
                <p:nvPr/>
              </p:nvSpPr>
              <p:spPr bwMode="auto">
                <a:xfrm>
                  <a:off x="3462" y="1487"/>
                  <a:ext cx="291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600" baseline="30000">
                      <a:solidFill>
                        <a:srgbClr val="FF0000"/>
                      </a:solidFill>
                    </a:rPr>
                    <a:t>*0</a:t>
                  </a:r>
                </a:p>
              </p:txBody>
            </p:sp>
            <p:sp>
              <p:nvSpPr>
                <p:cNvPr id="68665" name="Rectangle 172"/>
                <p:cNvSpPr>
                  <a:spLocks noChangeArrowheads="1"/>
                </p:cNvSpPr>
                <p:nvPr/>
              </p:nvSpPr>
              <p:spPr bwMode="auto">
                <a:xfrm>
                  <a:off x="3720" y="1287"/>
                  <a:ext cx="257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D</a:t>
                  </a:r>
                  <a:r>
                    <a:rPr lang="en-US" sz="1600" baseline="300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68666" name="Rectangle 173"/>
                <p:cNvSpPr>
                  <a:spLocks noChangeArrowheads="1"/>
                </p:cNvSpPr>
                <p:nvPr/>
              </p:nvSpPr>
              <p:spPr bwMode="auto">
                <a:xfrm>
                  <a:off x="4250" y="552"/>
                  <a:ext cx="237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  <a:sym typeface="Symbol" pitchFamily="-112" charset="2"/>
                    </a:rPr>
                    <a:t></a:t>
                  </a:r>
                  <a:r>
                    <a:rPr lang="en-US" sz="1600" baseline="30000">
                      <a:solidFill>
                        <a:srgbClr val="0000CC"/>
                      </a:solidFill>
                    </a:rPr>
                    <a:t>+</a:t>
                  </a:r>
                </a:p>
              </p:txBody>
            </p:sp>
            <p:sp>
              <p:nvSpPr>
                <p:cNvPr id="68667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21" y="1190"/>
                  <a:ext cx="237" cy="21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FF0000"/>
                      </a:solidFill>
                      <a:sym typeface="Symbol" pitchFamily="-112" charset="2"/>
                    </a:rPr>
                    <a:t></a:t>
                  </a:r>
                  <a:r>
                    <a:rPr lang="en-US" sz="1600" baseline="-25000">
                      <a:solidFill>
                        <a:srgbClr val="FF0000"/>
                      </a:solidFill>
                      <a:sym typeface="Symbol" pitchFamily="-112" charset="2"/>
                    </a:rPr>
                    <a:t>e</a:t>
                  </a:r>
                </a:p>
              </p:txBody>
            </p:sp>
            <p:sp>
              <p:nvSpPr>
                <p:cNvPr id="68668" name="Rectangle 175"/>
                <p:cNvSpPr>
                  <a:spLocks noChangeArrowheads="1"/>
                </p:cNvSpPr>
                <p:nvPr/>
              </p:nvSpPr>
              <p:spPr bwMode="auto">
                <a:xfrm>
                  <a:off x="3581" y="869"/>
                  <a:ext cx="216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6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68669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3074" y="1670"/>
                  <a:ext cx="249" cy="433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70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2307" y="3173"/>
                  <a:ext cx="165" cy="286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71" name="Rectangle 178"/>
                <p:cNvSpPr>
                  <a:spLocks noChangeArrowheads="1"/>
                </p:cNvSpPr>
                <p:nvPr/>
              </p:nvSpPr>
              <p:spPr bwMode="auto">
                <a:xfrm>
                  <a:off x="2421" y="3207"/>
                  <a:ext cx="259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</a:rPr>
                    <a:t>B</a:t>
                  </a:r>
                  <a:r>
                    <a:rPr lang="en-US" sz="1600" baseline="30000">
                      <a:solidFill>
                        <a:srgbClr val="0000CC"/>
                      </a:solidFill>
                    </a:rPr>
                    <a:t>+</a:t>
                  </a:r>
                </a:p>
              </p:txBody>
            </p:sp>
            <p:sp>
              <p:nvSpPr>
                <p:cNvPr id="68672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1976" y="3447"/>
                  <a:ext cx="333" cy="2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73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2167" y="3439"/>
                  <a:ext cx="158" cy="4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74" name="Line 181"/>
                <p:cNvSpPr>
                  <a:spLocks noChangeShapeType="1"/>
                </p:cNvSpPr>
                <p:nvPr/>
              </p:nvSpPr>
              <p:spPr bwMode="auto">
                <a:xfrm>
                  <a:off x="2317" y="3454"/>
                  <a:ext cx="68" cy="2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75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841" y="3668"/>
                  <a:ext cx="153" cy="305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stealth" w="med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8676" name="Group 183"/>
                <p:cNvGrpSpPr>
                  <a:grpSpLocks/>
                </p:cNvGrpSpPr>
                <p:nvPr/>
              </p:nvGrpSpPr>
              <p:grpSpPr bwMode="auto">
                <a:xfrm rot="16827066" flipV="1">
                  <a:off x="2170" y="3047"/>
                  <a:ext cx="226" cy="136"/>
                  <a:chOff x="2272" y="2628"/>
                  <a:chExt cx="411" cy="148"/>
                </a:xfrm>
              </p:grpSpPr>
              <p:sp>
                <p:nvSpPr>
                  <p:cNvPr id="68680" name="Oval 184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272" y="274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1" name="Oval 185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25" y="2725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2" name="Oval 186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369" y="271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3" name="Oval 187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17" y="2697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4" name="Oval 188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464" y="2682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5" name="Oval 189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05" y="2669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6" name="Oval 190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53" y="2654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7" name="Oval 191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593" y="2641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8" name="Oval 192"/>
                  <p:cNvSpPr>
                    <a:spLocks noChangeArrowheads="1"/>
                  </p:cNvSpPr>
                  <p:nvPr/>
                </p:nvSpPr>
                <p:spPr bwMode="auto">
                  <a:xfrm rot="1394823" flipV="1">
                    <a:off x="2634" y="2628"/>
                    <a:ext cx="49" cy="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8677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90" y="3660"/>
                  <a:ext cx="215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  <a:sym typeface="Symbol" pitchFamily="-112" charset="2"/>
                    </a:rPr>
                    <a:t></a:t>
                  </a:r>
                  <a:r>
                    <a:rPr lang="en-US" sz="1600" baseline="30000">
                      <a:solidFill>
                        <a:srgbClr val="0000CC"/>
                      </a:solidFill>
                    </a:rPr>
                    <a:t>-</a:t>
                  </a:r>
                </a:p>
              </p:txBody>
            </p:sp>
            <p:sp>
              <p:nvSpPr>
                <p:cNvPr id="68678" name="Rectangle 194"/>
                <p:cNvSpPr>
                  <a:spLocks noChangeArrowheads="1"/>
                </p:cNvSpPr>
                <p:nvPr/>
              </p:nvSpPr>
              <p:spPr bwMode="auto">
                <a:xfrm>
                  <a:off x="1666" y="3911"/>
                  <a:ext cx="259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</a:rPr>
                    <a:t>K</a:t>
                  </a:r>
                  <a:r>
                    <a:rPr lang="en-US" sz="1600" baseline="30000">
                      <a:solidFill>
                        <a:srgbClr val="0000CC"/>
                      </a:solidFill>
                    </a:rPr>
                    <a:t>+</a:t>
                  </a:r>
                </a:p>
              </p:txBody>
            </p:sp>
            <p:sp>
              <p:nvSpPr>
                <p:cNvPr id="68679" name="Rectangle 195"/>
                <p:cNvSpPr>
                  <a:spLocks noChangeArrowheads="1"/>
                </p:cNvSpPr>
                <p:nvPr/>
              </p:nvSpPr>
              <p:spPr bwMode="auto">
                <a:xfrm>
                  <a:off x="2010" y="3363"/>
                  <a:ext cx="258" cy="21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600" baseline="3000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68635" name="Group 197"/>
              <p:cNvGrpSpPr>
                <a:grpSpLocks/>
              </p:cNvGrpSpPr>
              <p:nvPr/>
            </p:nvGrpSpPr>
            <p:grpSpPr bwMode="auto">
              <a:xfrm>
                <a:off x="2676" y="670"/>
                <a:ext cx="3095" cy="3396"/>
                <a:chOff x="2676" y="826"/>
                <a:chExt cx="3095" cy="3396"/>
              </a:xfrm>
            </p:grpSpPr>
            <p:sp>
              <p:nvSpPr>
                <p:cNvPr id="68636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681" y="1198"/>
                  <a:ext cx="50" cy="1289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8637" name="Group 199"/>
                <p:cNvGrpSpPr>
                  <a:grpSpLocks/>
                </p:cNvGrpSpPr>
                <p:nvPr/>
              </p:nvGrpSpPr>
              <p:grpSpPr bwMode="auto">
                <a:xfrm>
                  <a:off x="2676" y="826"/>
                  <a:ext cx="3095" cy="3396"/>
                  <a:chOff x="2676" y="826"/>
                  <a:chExt cx="3095" cy="3396"/>
                </a:xfrm>
              </p:grpSpPr>
              <p:sp>
                <p:nvSpPr>
                  <p:cNvPr id="68638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979"/>
                    <a:ext cx="371" cy="37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5465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997" y="2539"/>
                    <a:ext cx="1246" cy="698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2200" b="0" i="1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</a:rPr>
                      <a:t>like-sign pairs</a:t>
                    </a:r>
                  </a:p>
                  <a:p>
                    <a:pPr algn="l">
                      <a:buFont typeface="Symbol" pitchFamily="-112" charset="2"/>
                      <a:buChar char="®"/>
                      <a:defRPr/>
                    </a:pPr>
                    <a:r>
                      <a:rPr lang="en-US" sz="2200" b="0" i="1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sym typeface="Symbol" pitchFamily="-112" charset="2"/>
                      </a:rPr>
                      <a:t> near-side </a:t>
                    </a:r>
                  </a:p>
                  <a:p>
                    <a:pPr algn="l">
                      <a:buFont typeface="Symbol" pitchFamily="-112" charset="2"/>
                      <a:buNone/>
                      <a:defRPr/>
                    </a:pPr>
                    <a:r>
                      <a:rPr lang="en-US" sz="2200" b="0" i="1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sym typeface="Symbol" pitchFamily="-112" charset="2"/>
                      </a:rPr>
                      <a:t>    correlation</a:t>
                    </a:r>
                  </a:p>
                </p:txBody>
              </p:sp>
              <p:sp>
                <p:nvSpPr>
                  <p:cNvPr id="68640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4538" y="826"/>
                    <a:ext cx="371" cy="37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41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3851"/>
                    <a:ext cx="371" cy="37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1600" u="sng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42" name="Line 2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8" y="1364"/>
                    <a:ext cx="870" cy="1146"/>
                  </a:xfrm>
                  <a:prstGeom prst="lin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43" name="Line 2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6" y="2163"/>
                    <a:ext cx="340" cy="1714"/>
                  </a:xfrm>
                  <a:prstGeom prst="lin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44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999"/>
                    <a:ext cx="866" cy="384"/>
                  </a:xfrm>
                  <a:prstGeom prst="lin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471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791" y="1374"/>
                    <a:ext cx="1443" cy="719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>
                      <a:spcBef>
                        <a:spcPct val="5000"/>
                      </a:spcBef>
                      <a:defRPr/>
                    </a:pPr>
                    <a:r>
                      <a:rPr lang="en-US" sz="2200" b="0" i="1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</a:rPr>
                      <a:t>unlike-sign pairs</a:t>
                    </a:r>
                  </a:p>
                  <a:p>
                    <a:pPr algn="l">
                      <a:spcBef>
                        <a:spcPct val="5000"/>
                      </a:spcBef>
                      <a:buFont typeface="Symbol" pitchFamily="-112" charset="2"/>
                      <a:buChar char="®"/>
                      <a:defRPr/>
                    </a:pPr>
                    <a:r>
                      <a:rPr lang="en-US" sz="2200" b="0" i="1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sym typeface="Symbol" pitchFamily="-112" charset="2"/>
                      </a:rPr>
                      <a:t> away-side </a:t>
                    </a:r>
                  </a:p>
                  <a:p>
                    <a:pPr algn="l">
                      <a:spcBef>
                        <a:spcPct val="5000"/>
                      </a:spcBef>
                      <a:buFont typeface="Symbol" pitchFamily="-112" charset="2"/>
                      <a:buNone/>
                      <a:defRPr/>
                    </a:pPr>
                    <a:r>
                      <a:rPr lang="en-US" sz="2200" b="0" i="1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sym typeface="Symbol" pitchFamily="-112" charset="2"/>
                      </a:rPr>
                      <a:t>    correlation</a:t>
                    </a:r>
                  </a:p>
                </p:txBody>
              </p:sp>
            </p:grpSp>
          </p:grpSp>
        </p:grpSp>
      </p:grpSp>
      <p:sp>
        <p:nvSpPr>
          <p:cNvPr id="68612" name="Rectangle 227"/>
          <p:cNvSpPr>
            <a:spLocks noChangeArrowheads="1"/>
          </p:cNvSpPr>
          <p:nvPr/>
        </p:nvSpPr>
        <p:spPr bwMode="auto">
          <a:xfrm>
            <a:off x="142875" y="1067565"/>
            <a:ext cx="4295775" cy="2308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</a:rPr>
              <a:t>Identify and separate charm and bottom quark pairs using </a:t>
            </a:r>
          </a:p>
          <a:p>
            <a:pPr algn="l">
              <a:spcBef>
                <a:spcPct val="50000"/>
              </a:spcBef>
              <a:buFont typeface="Arial" pitchFamily="-112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 their decay topology</a:t>
            </a:r>
          </a:p>
          <a:p>
            <a:pPr algn="l">
              <a:spcBef>
                <a:spcPct val="50000"/>
              </a:spcBef>
              <a:buFont typeface="Arial" pitchFamily="-112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 </a:t>
            </a:r>
            <a:r>
              <a:rPr lang="en-US" b="0" dirty="0" err="1">
                <a:solidFill>
                  <a:srgbClr val="000000"/>
                </a:solidFill>
              </a:rPr>
              <a:t>azimuthal</a:t>
            </a:r>
            <a:r>
              <a:rPr lang="en-US" b="0" dirty="0">
                <a:solidFill>
                  <a:srgbClr val="000000"/>
                </a:solidFill>
              </a:rPr>
              <a:t> angular correlation of their decay products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68613" name="Rectangle 228"/>
          <p:cNvSpPr>
            <a:spLocks noChangeArrowheads="1"/>
          </p:cNvSpPr>
          <p:nvPr/>
        </p:nvSpPr>
        <p:spPr bwMode="auto">
          <a:xfrm>
            <a:off x="1125081" y="-23813"/>
            <a:ext cx="6922413" cy="7130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 dirty="0" smtClean="0">
                <a:solidFill>
                  <a:srgbClr val="3333CC"/>
                </a:solidFill>
                <a:latin typeface="Arial Narrow" pitchFamily="-112" charset="0"/>
              </a:rPr>
              <a:t>H</a:t>
            </a:r>
            <a:r>
              <a:rPr lang="en-US" sz="4400" b="0" dirty="0" smtClean="0">
                <a:solidFill>
                  <a:srgbClr val="3333CC"/>
                </a:solidFill>
                <a:latin typeface="Arial Narrow" pitchFamily="-112" charset="0"/>
              </a:rPr>
              <a:t>eavy-flavor particle correlations</a:t>
            </a:r>
            <a:endParaRPr lang="en-GB" sz="4400" b="0" dirty="0">
              <a:solidFill>
                <a:srgbClr val="3333CC"/>
              </a:solidFill>
              <a:latin typeface="Arial Narrow" pitchFamily="-112" charset="0"/>
            </a:endParaRPr>
          </a:p>
        </p:txBody>
      </p:sp>
      <p:sp>
        <p:nvSpPr>
          <p:cNvPr id="68614" name="Date Placeholder 13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8615" name="Footer Placeholder 13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GB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786313" y="5108575"/>
            <a:ext cx="300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– 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6545263" y="1720850"/>
            <a:ext cx="300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– 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776913" y="3975100"/>
            <a:ext cx="300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– </a:t>
            </a:r>
          </a:p>
        </p:txBody>
      </p:sp>
      <p:sp>
        <p:nvSpPr>
          <p:cNvPr id="123" name="Rectangle 227"/>
          <p:cNvSpPr>
            <a:spLocks noChangeArrowheads="1"/>
          </p:cNvSpPr>
          <p:nvPr/>
        </p:nvSpPr>
        <p:spPr bwMode="auto">
          <a:xfrm>
            <a:off x="5751513" y="5394325"/>
            <a:ext cx="3225800" cy="1200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>
                <a:solidFill>
                  <a:srgbClr val="000090"/>
                </a:solidFill>
              </a:rPr>
              <a:t>Near- and away-side correlation peak expected for B decays </a:t>
            </a:r>
          </a:p>
        </p:txBody>
      </p:sp>
      <p:sp>
        <p:nvSpPr>
          <p:cNvPr id="124" name="Slide Number Placeholder 22"/>
          <p:cNvSpPr txBox="1">
            <a:spLocks/>
          </p:cNvSpPr>
          <p:nvPr/>
        </p:nvSpPr>
        <p:spPr bwMode="auto">
          <a:xfrm>
            <a:off x="6932613" y="65865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BA396C8C-2B12-1040-9427-DC740DE062FC}" type="slidenum">
              <a:rPr lang="en-US" sz="1400" b="0" kern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>
                <a:defRPr/>
              </a:pPr>
              <a:t>5</a:t>
            </a:fld>
            <a:endParaRPr lang="en-US" sz="1400" b="0" kern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93941" y="3547101"/>
            <a:ext cx="4673600" cy="3068637"/>
            <a:chOff x="-5446" y="3646488"/>
            <a:chExt cx="4673600" cy="3068637"/>
          </a:xfrm>
        </p:grpSpPr>
        <p:pic>
          <p:nvPicPr>
            <p:cNvPr id="130" name="Picture 15" descr="pythia_dphi_correlations2_LS_thickLin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446" y="3646488"/>
              <a:ext cx="4673600" cy="30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Rectangle 22"/>
            <p:cNvSpPr>
              <a:spLocks noChangeArrowheads="1"/>
            </p:cNvSpPr>
            <p:nvPr/>
          </p:nvSpPr>
          <p:spPr bwMode="auto">
            <a:xfrm>
              <a:off x="2043423" y="3974822"/>
              <a:ext cx="2190707" cy="3077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Times New Roman" pitchFamily="-110" charset="0"/>
                </a:rPr>
                <a:t>A</a:t>
              </a:r>
              <a:r>
                <a:rPr lang="en-US" sz="1400" b="0" i="1" dirty="0" smtClean="0">
                  <a:solidFill>
                    <a:srgbClr val="000000"/>
                  </a:solidFill>
                  <a:latin typeface="Times New Roman" pitchFamily="-110" charset="0"/>
                </a:rPr>
                <a:t>.M</a:t>
              </a:r>
              <a:r>
                <a:rPr lang="en-US" sz="1400" b="0" i="1" dirty="0">
                  <a:solidFill>
                    <a:srgbClr val="000000"/>
                  </a:solidFill>
                  <a:latin typeface="Times New Roman" pitchFamily="-110" charset="0"/>
                </a:rPr>
                <a:t>., PLB 671, 361 (2009</a:t>
              </a:r>
              <a:r>
                <a:rPr lang="en-US" sz="1200" b="0" i="1" dirty="0">
                  <a:solidFill>
                    <a:srgbClr val="000000"/>
                  </a:solidFill>
                  <a:latin typeface="Times New Roman" pitchFamily="-110" charset="0"/>
                </a:rPr>
                <a:t>)</a:t>
              </a:r>
            </a:p>
          </p:txBody>
        </p:sp>
        <p:sp>
          <p:nvSpPr>
            <p:cNvPr id="132" name="Rectangle 17"/>
            <p:cNvSpPr>
              <a:spLocks noChangeArrowheads="1"/>
            </p:cNvSpPr>
            <p:nvPr/>
          </p:nvSpPr>
          <p:spPr bwMode="auto">
            <a:xfrm>
              <a:off x="1964502" y="4417665"/>
              <a:ext cx="2147888" cy="3698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Arial Narrow" pitchFamily="-110" charset="0"/>
                </a:rPr>
                <a:t>PYTHIA, pp@200 </a:t>
              </a:r>
              <a:r>
                <a:rPr lang="en-US" sz="1800" dirty="0" err="1" smtClean="0">
                  <a:solidFill>
                    <a:srgbClr val="000000"/>
                  </a:solidFill>
                  <a:latin typeface="Arial Narrow" pitchFamily="-110" charset="0"/>
                </a:rPr>
                <a:t>GeV</a:t>
              </a:r>
              <a:endParaRPr lang="en-US" sz="1800" dirty="0" smtClean="0">
                <a:solidFill>
                  <a:srgbClr val="000000"/>
                </a:solidFill>
                <a:latin typeface="Arial Narrow" pitchFamily="-110" charset="0"/>
              </a:endParaRPr>
            </a:p>
          </p:txBody>
        </p:sp>
        <p:sp>
          <p:nvSpPr>
            <p:cNvPr id="133" name="Rectangle 27"/>
            <p:cNvSpPr>
              <a:spLocks noChangeArrowheads="1"/>
            </p:cNvSpPr>
            <p:nvPr/>
          </p:nvSpPr>
          <p:spPr bwMode="auto">
            <a:xfrm>
              <a:off x="693054" y="5689600"/>
              <a:ext cx="15589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smtClean="0">
                  <a:solidFill>
                    <a:srgbClr val="00CC00"/>
                  </a:solidFill>
                  <a:latin typeface="Arial Narrow" pitchFamily="-110" charset="0"/>
                  <a:ea typeface="ヒラギノ角ゴ Pro W3" pitchFamily="-110" charset="-128"/>
                  <a:cs typeface="ヒラギノ角ゴ Pro W3" pitchFamily="-110" charset="-128"/>
                </a:rPr>
                <a:t>bottom dominant</a:t>
              </a:r>
              <a:endParaRPr lang="en-US" sz="1600" u="sng" smtClean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34" name="Rectangle 28"/>
            <p:cNvSpPr>
              <a:spLocks noChangeArrowheads="1"/>
            </p:cNvSpPr>
            <p:nvPr/>
          </p:nvSpPr>
          <p:spPr bwMode="auto">
            <a:xfrm>
              <a:off x="2444066" y="6007100"/>
              <a:ext cx="14938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  <a:latin typeface="Arial Narrow" pitchFamily="-110" charset="0"/>
                  <a:ea typeface="ヒラギノ角ゴ Pro W3" pitchFamily="-110" charset="-128"/>
                  <a:cs typeface="ヒラギノ角ゴ Pro W3" pitchFamily="-110" charset="-128"/>
                </a:rPr>
                <a:t>charm dominant</a:t>
              </a:r>
              <a:endParaRPr lang="en-US" sz="1600" u="sng" smtClean="0">
                <a:solidFill>
                  <a:srgbClr val="FF0000"/>
                </a:solidFill>
                <a:latin typeface="Arial" pitchFamily="-11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5" descr="Fig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064" y="969835"/>
            <a:ext cx="7200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Mischke (ERC-UU)</a:t>
            </a:r>
            <a:endParaRPr lang="en-GB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9637" name="Rectangle 21"/>
          <p:cNvSpPr>
            <a:spLocks noChangeArrowheads="1"/>
          </p:cNvSpPr>
          <p:nvPr/>
        </p:nvSpPr>
        <p:spPr bwMode="auto">
          <a:xfrm>
            <a:off x="184150" y="-20638"/>
            <a:ext cx="8782050" cy="71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GB" sz="4400" b="0">
                <a:solidFill>
                  <a:srgbClr val="3333CC"/>
                </a:solidFill>
                <a:latin typeface="Arial Narrow" pitchFamily="-112" charset="0"/>
                <a:sym typeface="Symbol" pitchFamily="-112" charset="2"/>
              </a:rPr>
              <a:t>Single electron - D</a:t>
            </a:r>
            <a:r>
              <a:rPr lang="en-GB" sz="4400" b="0" baseline="30000">
                <a:solidFill>
                  <a:srgbClr val="3333CC"/>
                </a:solidFill>
                <a:latin typeface="Arial Narrow" pitchFamily="-112" charset="0"/>
                <a:sym typeface="Symbol" pitchFamily="-112" charset="2"/>
              </a:rPr>
              <a:t>0</a:t>
            </a:r>
            <a:r>
              <a:rPr lang="en-GB" sz="4400" b="0">
                <a:solidFill>
                  <a:srgbClr val="3333CC"/>
                </a:solidFill>
                <a:latin typeface="Arial Narrow" pitchFamily="-112" charset="0"/>
                <a:sym typeface="Symbol" pitchFamily="-112" charset="2"/>
              </a:rPr>
              <a:t> azimuthal correlations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30785" y="4071810"/>
            <a:ext cx="4391870" cy="2060505"/>
            <a:chOff x="4553484" y="4303713"/>
            <a:chExt cx="4391870" cy="2060505"/>
          </a:xfrm>
        </p:grpSpPr>
        <p:sp>
          <p:nvSpPr>
            <p:cNvPr id="69646" name="Rectangle 215"/>
            <p:cNvSpPr>
              <a:spLocks noChangeArrowheads="1"/>
            </p:cNvSpPr>
            <p:nvPr/>
          </p:nvSpPr>
          <p:spPr bwMode="auto">
            <a:xfrm>
              <a:off x="4553484" y="5653018"/>
              <a:ext cx="1984240" cy="711200"/>
            </a:xfrm>
            <a:prstGeom prst="rect">
              <a:avLst/>
            </a:prstGeom>
            <a:solidFill>
              <a:schemeClr val="bg1"/>
            </a:solidFill>
            <a:ln w="2844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defTabSz="457200">
                <a:buClr>
                  <a:srgbClr val="000000"/>
                </a:buClr>
                <a:buSzPct val="100000"/>
                <a:buFont typeface="Arial" pitchFamily="-11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>
                  <a:solidFill>
                    <a:srgbClr val="000000"/>
                  </a:solidFill>
                  <a:ea typeface="Arial Unicode MS" pitchFamily="-112" charset="0"/>
                  <a:cs typeface="Arial Unicode MS" pitchFamily="-112" charset="0"/>
                </a:rPr>
                <a:t>essentially from B decays only</a:t>
              </a:r>
            </a:p>
          </p:txBody>
        </p:sp>
        <p:sp>
          <p:nvSpPr>
            <p:cNvPr id="69647" name="Line 222"/>
            <p:cNvSpPr>
              <a:spLocks noChangeShapeType="1"/>
            </p:cNvSpPr>
            <p:nvPr/>
          </p:nvSpPr>
          <p:spPr bwMode="auto">
            <a:xfrm flipH="1" flipV="1">
              <a:off x="7573963" y="4303713"/>
              <a:ext cx="219075" cy="1331912"/>
            </a:xfrm>
            <a:prstGeom prst="line">
              <a:avLst/>
            </a:prstGeom>
            <a:noFill/>
            <a:ln w="3816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8" name="Rectangle 223"/>
            <p:cNvSpPr>
              <a:spLocks noChangeArrowheads="1"/>
            </p:cNvSpPr>
            <p:nvPr/>
          </p:nvSpPr>
          <p:spPr bwMode="auto">
            <a:xfrm>
              <a:off x="6678404" y="5641975"/>
              <a:ext cx="2266950" cy="711200"/>
            </a:xfrm>
            <a:prstGeom prst="rect">
              <a:avLst/>
            </a:prstGeom>
            <a:solidFill>
              <a:schemeClr val="bg1"/>
            </a:solidFill>
            <a:ln w="28440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defTabSz="457200">
                <a:buClr>
                  <a:srgbClr val="000000"/>
                </a:buClr>
                <a:buSzPct val="100000"/>
                <a:buFont typeface="Symbol" pitchFamily="-11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>
                  <a:solidFill>
                    <a:srgbClr val="000000"/>
                  </a:solidFill>
                  <a:latin typeface="Symbol" pitchFamily="-112" charset="2"/>
                  <a:ea typeface="Arial Unicode MS" pitchFamily="-112" charset="0"/>
                  <a:cs typeface="Arial Unicode MS" pitchFamily="-112" charset="0"/>
                </a:rPr>
                <a:t></a:t>
              </a:r>
              <a:r>
                <a:rPr lang="en-GB" sz="2000" b="0">
                  <a:solidFill>
                    <a:srgbClr val="000000"/>
                  </a:solidFill>
                  <a:ea typeface="Arial Unicode MS" pitchFamily="-112" charset="0"/>
                  <a:cs typeface="Arial Unicode MS" pitchFamily="-112" charset="0"/>
                </a:rPr>
                <a:t>75% from charm</a:t>
              </a:r>
            </a:p>
            <a:p>
              <a:pPr algn="l" defTabSz="457200">
                <a:buClr>
                  <a:srgbClr val="000000"/>
                </a:buClr>
                <a:buSzPct val="100000"/>
                <a:buFont typeface="Symbol" pitchFamily="-11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>
                  <a:solidFill>
                    <a:srgbClr val="000000"/>
                  </a:solidFill>
                  <a:latin typeface="Symbol" pitchFamily="-112" charset="2"/>
                  <a:ea typeface="Arial Unicode MS" pitchFamily="-112" charset="0"/>
                  <a:cs typeface="Arial Unicode MS" pitchFamily="-112" charset="0"/>
                </a:rPr>
                <a:t></a:t>
              </a:r>
              <a:r>
                <a:rPr lang="en-GB" sz="2000" b="0">
                  <a:solidFill>
                    <a:srgbClr val="000000"/>
                  </a:solidFill>
                  <a:ea typeface="Arial Unicode MS" pitchFamily="-112" charset="0"/>
                  <a:cs typeface="Arial Unicode MS" pitchFamily="-112" charset="0"/>
                </a:rPr>
                <a:t>25% from beauty</a:t>
              </a:r>
            </a:p>
          </p:txBody>
        </p:sp>
        <p:sp>
          <p:nvSpPr>
            <p:cNvPr id="69649" name="Line 224"/>
            <p:cNvSpPr>
              <a:spLocks noChangeShapeType="1"/>
            </p:cNvSpPr>
            <p:nvPr/>
          </p:nvSpPr>
          <p:spPr bwMode="auto">
            <a:xfrm flipV="1">
              <a:off x="5477567" y="4348023"/>
              <a:ext cx="16562" cy="1295186"/>
            </a:xfrm>
            <a:prstGeom prst="line">
              <a:avLst/>
            </a:prstGeom>
            <a:noFill/>
            <a:ln w="3816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39" name="Rectangle 24"/>
          <p:cNvSpPr>
            <a:spLocks noChangeArrowheads="1"/>
          </p:cNvSpPr>
          <p:nvPr/>
        </p:nvSpPr>
        <p:spPr bwMode="auto">
          <a:xfrm>
            <a:off x="309079" y="908334"/>
            <a:ext cx="3700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40000"/>
              </a:spcBef>
              <a:spcAft>
                <a:spcPts val="0"/>
              </a:spcAft>
            </a:pPr>
            <a:r>
              <a:rPr lang="en-US" sz="1600" b="0" i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STAR, Phys. Rev. </a:t>
            </a:r>
            <a:r>
              <a:rPr lang="en-US" sz="1600" b="0" i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Lett</a:t>
            </a:r>
            <a:r>
              <a:rPr lang="en-US" sz="1600" b="0" i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 105, 202301 (2010</a:t>
            </a:r>
            <a:r>
              <a:rPr lang="en-US" sz="1600" b="0" i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)</a:t>
            </a:r>
            <a:endParaRPr lang="en-US" sz="1600" b="0" i="1" dirty="0">
              <a:solidFill>
                <a:srgbClr val="000000"/>
              </a:solidFill>
              <a:latin typeface="Times New Roman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7" name="Slide Number Placeholder 22"/>
          <p:cNvSpPr txBox="1">
            <a:spLocks/>
          </p:cNvSpPr>
          <p:nvPr/>
        </p:nvSpPr>
        <p:spPr bwMode="auto">
          <a:xfrm>
            <a:off x="6932613" y="65865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60A88EE5-53F9-454C-8074-F1241213F753}" type="slidenum">
              <a:rPr lang="en-US" sz="1400" b="0" kern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>
                <a:defRPr/>
              </a:pPr>
              <a:t>6</a:t>
            </a:fld>
            <a:endParaRPr lang="en-US" sz="1400" b="0" kern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18" name="Picture 10" descr="STAR-Logo-for-plo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2422" y="2569125"/>
            <a:ext cx="75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266" y="523324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200" b="0" dirty="0" smtClean="0">
                <a:solidFill>
                  <a:srgbClr val="000000"/>
                </a:solidFill>
                <a:latin typeface="Arial" pitchFamily="-110" charset="0"/>
                <a:ea typeface="Courier New" pitchFamily="-110" charset="0"/>
                <a:cs typeface="Courier New" pitchFamily="-110" charset="0"/>
              </a:rPr>
              <a:t>Extraction of relative B contribution using</a:t>
            </a:r>
            <a:r>
              <a:rPr lang="en-US" sz="2200" b="0" dirty="0" smtClean="0">
                <a:solidFill>
                  <a:srgbClr val="000000"/>
                </a:solidFill>
                <a:latin typeface="Arial" pitchFamily="-110" charset="0"/>
                <a:ea typeface="Courier New" pitchFamily="-110" charset="0"/>
                <a:cs typeface="Courier New" pitchFamily="-110" charset="0"/>
              </a:rPr>
              <a:t> different models: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57197" y="5971005"/>
          <a:ext cx="4049713" cy="509587"/>
        </p:xfrm>
        <a:graphic>
          <a:graphicData uri="http://schemas.openxmlformats.org/presentationml/2006/ole">
            <p:oleObj spid="_x0000_s68610" name="Equation" r:id="rId5" imgW="201924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16"/>
          <p:cNvSpPr>
            <a:spLocks noChangeArrowheads="1"/>
          </p:cNvSpPr>
          <p:nvPr/>
        </p:nvSpPr>
        <p:spPr bwMode="auto">
          <a:xfrm>
            <a:off x="605040" y="5096974"/>
            <a:ext cx="4375569" cy="8987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  <a:ea typeface="Courier New" pitchFamily="-110" charset="0"/>
                <a:cs typeface="Courier New" pitchFamily="-110" charset="0"/>
              </a:rPr>
              <a:t>Exploit </a:t>
            </a:r>
            <a:r>
              <a:rPr lang="en-US" b="0" dirty="0">
                <a:solidFill>
                  <a:srgbClr val="000000"/>
                </a:solidFill>
                <a:latin typeface="Arial" pitchFamily="-110" charset="0"/>
                <a:ea typeface="Courier New" pitchFamily="-110" charset="0"/>
                <a:cs typeface="Courier New" pitchFamily="-110" charset="0"/>
              </a:rPr>
              <a:t>different fragmentation of associated 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  <a:ea typeface="Courier New" pitchFamily="-110" charset="0"/>
                <a:cs typeface="Courier New" pitchFamily="-110" charset="0"/>
              </a:rPr>
              <a:t>jets</a:t>
            </a:r>
          </a:p>
        </p:txBody>
      </p:sp>
      <p:sp>
        <p:nvSpPr>
          <p:cNvPr id="89092" name="Rectangle 270"/>
          <p:cNvSpPr>
            <a:spLocks noChangeArrowheads="1"/>
          </p:cNvSpPr>
          <p:nvPr/>
        </p:nvSpPr>
        <p:spPr bwMode="auto">
          <a:xfrm>
            <a:off x="523875" y="7938"/>
            <a:ext cx="8105775" cy="712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0">
                <a:solidFill>
                  <a:srgbClr val="3333CC"/>
                </a:solidFill>
                <a:latin typeface="Arial Narrow" pitchFamily="-110" charset="0"/>
              </a:rPr>
              <a:t>Electron-hadron azimuthal correlations</a:t>
            </a:r>
            <a:endParaRPr lang="en-GB" sz="4400" b="0">
              <a:solidFill>
                <a:srgbClr val="3333CC"/>
              </a:solidFill>
              <a:latin typeface="Arial Narrow" pitchFamily="-110" charset="0"/>
            </a:endParaRPr>
          </a:p>
        </p:txBody>
      </p:sp>
      <p:sp>
        <p:nvSpPr>
          <p:cNvPr id="89093" name="Date Placeholder 65"/>
          <p:cNvSpPr>
            <a:spLocks noGrp="1"/>
          </p:cNvSpPr>
          <p:nvPr>
            <p:ph type="dt" sz="quarter" idx="10"/>
          </p:nvPr>
        </p:nvSpPr>
        <p:spPr>
          <a:xfrm>
            <a:off x="3294063" y="6565900"/>
            <a:ext cx="3359150" cy="476250"/>
          </a:xfrm>
          <a:noFill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Purdue HF Workshop 2011</a:t>
            </a:r>
            <a:endParaRPr lang="en-US" dirty="0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89094" name="Footer Placeholder 6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Andre </a:t>
            </a:r>
            <a:r>
              <a:rPr lang="en-US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Mischke</a:t>
            </a:r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(ERC-UU</a:t>
            </a:r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  <a:endParaRPr lang="en-GB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pic>
        <p:nvPicPr>
          <p:cNvPr id="89095" name="Picture 14" descr="de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937" y="4643866"/>
            <a:ext cx="3296757" cy="16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Rectangle 10"/>
          <p:cNvSpPr>
            <a:spLocks noChangeArrowheads="1"/>
          </p:cNvSpPr>
          <p:nvPr/>
        </p:nvSpPr>
        <p:spPr bwMode="auto">
          <a:xfrm>
            <a:off x="746125" y="951031"/>
            <a:ext cx="8408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PHENIX, Phys. Rev.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Lett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. 103, 082002 (2009)	STAR, Phys. Rev.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Lett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. 105, 202301 (2010)</a:t>
            </a:r>
          </a:p>
        </p:txBody>
      </p:sp>
      <p:pic>
        <p:nvPicPr>
          <p:cNvPr id="89097" name="Picture 19" descr="Fig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640" y="1391890"/>
            <a:ext cx="38115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973" y="1326803"/>
            <a:ext cx="5013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2"/>
          <p:cNvSpPr txBox="1">
            <a:spLocks/>
          </p:cNvSpPr>
          <p:nvPr/>
        </p:nvSpPr>
        <p:spPr bwMode="auto">
          <a:xfrm>
            <a:off x="6932613" y="65865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2E2B5DB9-C478-1A4A-916E-2682C02951D8}" type="slidenum">
              <a:rPr lang="en-US" sz="1400" b="0" kern="0">
                <a:solidFill>
                  <a:srgbClr val="808080"/>
                </a:solidFill>
                <a:ea typeface="Arial" pitchFamily="-112" charset="0"/>
                <a:cs typeface="Arial" pitchFamily="-112" charset="0"/>
              </a:rPr>
              <a:pPr algn="r">
                <a:defRPr/>
              </a:pPr>
              <a:t>7</a:t>
            </a:fld>
            <a:endParaRPr lang="en-US" sz="1400" b="0" kern="0" dirty="0">
              <a:solidFill>
                <a:srgbClr val="80808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89100" name="Rectangle 22"/>
          <p:cNvSpPr>
            <a:spLocks noChangeArrowheads="1"/>
          </p:cNvSpPr>
          <p:nvPr/>
        </p:nvSpPr>
        <p:spPr bwMode="auto">
          <a:xfrm>
            <a:off x="5713413" y="6289675"/>
            <a:ext cx="2951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1" smtClean="0">
                <a:solidFill>
                  <a:srgbClr val="000000"/>
                </a:solidFill>
                <a:latin typeface="Arial" pitchFamily="-110" charset="0"/>
              </a:rPr>
              <a:t>X. Lin, arXiv:hep-ph/0602067</a:t>
            </a:r>
          </a:p>
        </p:txBody>
      </p:sp>
      <p:pic>
        <p:nvPicPr>
          <p:cNvPr id="89101" name="Picture 10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8665" y="2974628"/>
            <a:ext cx="754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1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1089" y="2484090"/>
            <a:ext cx="9271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5" descr="ppg094x0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736" y="1554163"/>
            <a:ext cx="46847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8" descr="GPC_Fig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88" y="1555750"/>
            <a:ext cx="45354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Line 29"/>
          <p:cNvSpPr>
            <a:spLocks noChangeShapeType="1"/>
          </p:cNvSpPr>
          <p:nvPr/>
        </p:nvSpPr>
        <p:spPr bwMode="auto">
          <a:xfrm flipV="1">
            <a:off x="5167313" y="3136900"/>
            <a:ext cx="3800475" cy="1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pitchFamily="-110" charset="0"/>
            </a:endParaRPr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739775" y="1257509"/>
            <a:ext cx="801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Phys. Rev.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Lett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. 103, 082002 (2009)		  Phys. Rev. </a:t>
            </a:r>
            <a:r>
              <a:rPr lang="en-US" sz="1600" b="0" i="1" dirty="0" err="1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Lett</a:t>
            </a:r>
            <a:r>
              <a:rPr lang="en-US" sz="1600" b="0" i="1" dirty="0" smtClean="0">
                <a:solidFill>
                  <a:srgbClr val="0000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. 105, 202301 (2010)</a:t>
            </a:r>
          </a:p>
        </p:txBody>
      </p:sp>
      <p:sp>
        <p:nvSpPr>
          <p:cNvPr id="90119" name="Rectangle 19"/>
          <p:cNvSpPr>
            <a:spLocks noChangeArrowheads="1"/>
          </p:cNvSpPr>
          <p:nvPr/>
        </p:nvSpPr>
        <p:spPr bwMode="auto">
          <a:xfrm>
            <a:off x="763588" y="5035550"/>
            <a:ext cx="7637462" cy="1147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B and D contributions comparable at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p</a:t>
            </a:r>
            <a:r>
              <a:rPr lang="en-US" b="0" baseline="-25000" dirty="0" err="1" smtClean="0">
                <a:solidFill>
                  <a:srgbClr val="000000"/>
                </a:solidFill>
                <a:latin typeface="Arial" pitchFamily="-110" charset="0"/>
              </a:rPr>
              <a:t>T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&gt; 5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</a:rPr>
              <a:t>GeV/c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</a:rPr>
              <a:t> and consistent with </a:t>
            </a:r>
            <a:r>
              <a:rPr lang="en-US" b="0" dirty="0" err="1" smtClean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pQCD</a:t>
            </a:r>
            <a:r>
              <a:rPr lang="en-US" b="0" dirty="0" smtClean="0">
                <a:solidFill>
                  <a:srgbClr val="000000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rPr>
              <a:t> calculation at Fixed-Order plus Next-to-Leading Logarithm (FONLL) </a:t>
            </a:r>
            <a:endParaRPr lang="en-US" b="0" dirty="0" smtClean="0">
              <a:solidFill>
                <a:srgbClr val="000000"/>
              </a:solidFill>
              <a:latin typeface="Arial" pitchFamily="-110" charset="0"/>
            </a:endParaRPr>
          </a:p>
        </p:txBody>
      </p:sp>
      <p:sp>
        <p:nvSpPr>
          <p:cNvPr id="90120" name="Date Placeholder 11"/>
          <p:cNvSpPr>
            <a:spLocks noGrp="1"/>
          </p:cNvSpPr>
          <p:nvPr>
            <p:ph type="dt" sz="quarter" idx="10"/>
          </p:nvPr>
        </p:nvSpPr>
        <p:spPr>
          <a:xfrm>
            <a:off x="3303171" y="6588125"/>
            <a:ext cx="335915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01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34200" y="6588125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B26E0-2698-634F-946F-BB3CB4FC74F4}" type="slidenum"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0122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6200" y="6588125"/>
            <a:ext cx="2328863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(ERC-UU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)</a:t>
            </a:r>
          </a:p>
        </p:txBody>
      </p:sp>
      <p:pic>
        <p:nvPicPr>
          <p:cNvPr id="90123" name="Picture 16" descr="PHENIX big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864" y="1822450"/>
            <a:ext cx="9271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10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3013" y="1851025"/>
            <a:ext cx="75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4738" y="-49004"/>
            <a:ext cx="7002462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dirty="0" smtClean="0">
                <a:solidFill>
                  <a:srgbClr val="0000CC"/>
                </a:solidFill>
                <a:latin typeface="Arial Narrow" pitchFamily="-110" charset="0"/>
              </a:rPr>
              <a:t>B contribution to single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0" descr="GPC_Fig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74" y="1105317"/>
            <a:ext cx="4940301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720864" y="940426"/>
            <a:ext cx="3676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i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Phys. Rev. </a:t>
            </a:r>
            <a:r>
              <a:rPr lang="en-US" sz="1600" b="0" i="1" dirty="0" err="1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Lett</a:t>
            </a:r>
            <a:r>
              <a:rPr lang="en-US" sz="1600" b="0" i="1" dirty="0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. 105, 202301 (2010)</a:t>
            </a:r>
          </a:p>
        </p:txBody>
      </p:sp>
      <p:sp>
        <p:nvSpPr>
          <p:cNvPr id="91141" name="Rectangle 9"/>
          <p:cNvSpPr>
            <a:spLocks noChangeArrowheads="1"/>
          </p:cNvSpPr>
          <p:nvPr/>
        </p:nvSpPr>
        <p:spPr bwMode="auto">
          <a:xfrm>
            <a:off x="364290" y="5692845"/>
            <a:ext cx="36334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i="1" dirty="0">
                <a:latin typeface="Times New Roman" pitchFamily="-110" charset="0"/>
              </a:rPr>
              <a:t>I: M. </a:t>
            </a:r>
            <a:r>
              <a:rPr lang="en-US" sz="1400" b="0" i="1" dirty="0" err="1">
                <a:latin typeface="Times New Roman" pitchFamily="-110" charset="0"/>
              </a:rPr>
              <a:t>Djordjevic</a:t>
            </a:r>
            <a:r>
              <a:rPr lang="en-US" sz="1400" b="0" i="1" dirty="0">
                <a:latin typeface="Times New Roman" pitchFamily="-110" charset="0"/>
              </a:rPr>
              <a:t> et al., PLB 632, 81 (2006)</a:t>
            </a:r>
          </a:p>
          <a:p>
            <a:pPr algn="l"/>
            <a:r>
              <a:rPr lang="en-US" sz="1400" b="0" i="1" dirty="0">
                <a:latin typeface="Times New Roman" pitchFamily="-110" charset="0"/>
              </a:rPr>
              <a:t>II: R. Sharma et al., PRC80, 054902 (2009</a:t>
            </a:r>
            <a:r>
              <a:rPr lang="en-US" sz="1400" b="0" i="1" dirty="0" smtClean="0">
                <a:latin typeface="Times New Roman" pitchFamily="-110" charset="0"/>
              </a:rPr>
              <a:t>)</a:t>
            </a:r>
          </a:p>
          <a:p>
            <a:pPr algn="l"/>
            <a:r>
              <a:rPr lang="en-US" sz="1400" b="0" i="1" dirty="0" smtClean="0">
                <a:latin typeface="Times New Roman" pitchFamily="-110" charset="0"/>
              </a:rPr>
              <a:t>III: H. van </a:t>
            </a:r>
            <a:r>
              <a:rPr lang="en-US" sz="1400" b="0" i="1" dirty="0" err="1" smtClean="0">
                <a:latin typeface="Times New Roman" pitchFamily="-110" charset="0"/>
              </a:rPr>
              <a:t>Hees</a:t>
            </a:r>
            <a:r>
              <a:rPr lang="en-US" sz="1400" b="0" i="1" dirty="0" smtClean="0">
                <a:latin typeface="Times New Roman" pitchFamily="-110" charset="0"/>
              </a:rPr>
              <a:t> et al., PRL 100, 192301 (2008)</a:t>
            </a:r>
            <a:endParaRPr lang="en-US" sz="1400" b="0" i="1" dirty="0">
              <a:latin typeface="Times New Roman" pitchFamily="-110" charset="0"/>
            </a:endParaRPr>
          </a:p>
        </p:txBody>
      </p:sp>
      <p:sp>
        <p:nvSpPr>
          <p:cNvPr id="91142" name="Date Placeholder 11"/>
          <p:cNvSpPr>
            <a:spLocks noGrp="1"/>
          </p:cNvSpPr>
          <p:nvPr>
            <p:ph type="dt" sz="quarter" idx="10"/>
          </p:nvPr>
        </p:nvSpPr>
        <p:spPr>
          <a:xfrm>
            <a:off x="3303171" y="6588125"/>
            <a:ext cx="335915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Purdue HF Workshop 2011</a:t>
            </a: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114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34200" y="6588125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4ECAF-C4D5-7248-ADE5-3CAC3CB6BFCE}" type="slidenum"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114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6200" y="6588125"/>
            <a:ext cx="2328863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Andre </a:t>
            </a:r>
            <a:r>
              <a:rPr lang="en-US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Mischke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(ERC-UU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)</a:t>
            </a:r>
          </a:p>
        </p:txBody>
      </p:sp>
      <p:sp>
        <p:nvSpPr>
          <p:cNvPr id="91146" name="Rectangle 7"/>
          <p:cNvSpPr>
            <a:spLocks noChangeArrowheads="1"/>
          </p:cNvSpPr>
          <p:nvPr/>
        </p:nvSpPr>
        <p:spPr bwMode="auto">
          <a:xfrm>
            <a:off x="1557129" y="1424613"/>
            <a:ext cx="2782957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600" i="1" dirty="0"/>
              <a:t>R</a:t>
            </a:r>
            <a:r>
              <a:rPr lang="en-US" sz="1600" i="1" baseline="-25000" dirty="0"/>
              <a:t>AA</a:t>
            </a:r>
            <a:r>
              <a:rPr lang="en-US" sz="1600" b="0" i="1" dirty="0"/>
              <a:t> =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B</a:t>
            </a:r>
            <a:r>
              <a:rPr lang="en-US" sz="1600" b="0" i="1" dirty="0"/>
              <a:t> </a:t>
            </a:r>
            <a:r>
              <a:rPr lang="en-US" sz="1600" b="0" i="1" dirty="0" err="1" smtClean="0"/>
              <a:t>R</a:t>
            </a:r>
            <a:r>
              <a:rPr lang="en-US" sz="1600" b="0" i="1" baseline="-25000" dirty="0" err="1" smtClean="0"/>
              <a:t>AA</a:t>
            </a:r>
            <a:r>
              <a:rPr lang="en-US" sz="1600" b="0" i="1" baseline="30000" dirty="0" err="1" smtClean="0"/>
              <a:t>eB</a:t>
            </a:r>
            <a:r>
              <a:rPr lang="en-US" sz="1600" b="0" i="1" dirty="0" smtClean="0"/>
              <a:t> </a:t>
            </a:r>
            <a:r>
              <a:rPr lang="en-US" sz="1600" b="0" i="1" dirty="0"/>
              <a:t>+ (1-</a:t>
            </a:r>
            <a:r>
              <a:rPr lang="en-US" sz="1600" i="1" dirty="0"/>
              <a:t>r</a:t>
            </a:r>
            <a:r>
              <a:rPr lang="en-US" sz="1600" i="1" baseline="-25000" dirty="0"/>
              <a:t>B</a:t>
            </a:r>
            <a:r>
              <a:rPr lang="en-US" sz="1600" b="0" i="1" dirty="0"/>
              <a:t>) </a:t>
            </a:r>
            <a:r>
              <a:rPr lang="en-US" sz="1600" b="0" i="1" dirty="0" err="1" smtClean="0"/>
              <a:t>R</a:t>
            </a:r>
            <a:r>
              <a:rPr lang="en-US" sz="1600" b="0" i="1" baseline="-25000" dirty="0" err="1" smtClean="0"/>
              <a:t>AA</a:t>
            </a:r>
            <a:r>
              <a:rPr lang="en-US" sz="1600" b="0" i="1" baseline="30000" dirty="0" err="1" smtClean="0"/>
              <a:t>eD</a:t>
            </a:r>
            <a:endParaRPr lang="en-US" sz="1600" b="0" baseline="300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391039" y="3192880"/>
            <a:ext cx="1106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err="1">
                <a:solidFill>
                  <a:sysClr val="windowText" lastClr="000000"/>
                </a:solidFill>
                <a:latin typeface="Arial" pitchFamily="-112" charset="0"/>
              </a:rPr>
              <a:t>p</a:t>
            </a:r>
            <a:r>
              <a:rPr lang="en-US" sz="1200" b="0" kern="0" baseline="-25000" dirty="0" err="1">
                <a:solidFill>
                  <a:sysClr val="windowText" lastClr="000000"/>
                </a:solidFill>
                <a:latin typeface="Arial" pitchFamily="-112" charset="0"/>
              </a:rPr>
              <a:t>T</a:t>
            </a:r>
            <a:r>
              <a:rPr lang="en-US" sz="1200" b="0" kern="0" dirty="0">
                <a:solidFill>
                  <a:sysClr val="windowText" lastClr="000000"/>
                </a:solidFill>
                <a:latin typeface="Arial" pitchFamily="-112" charset="0"/>
              </a:rPr>
              <a:t> &gt; 5 </a:t>
            </a:r>
            <a:r>
              <a:rPr lang="en-US" sz="1200" b="0" kern="0" dirty="0" err="1">
                <a:solidFill>
                  <a:sysClr val="windowText" lastClr="000000"/>
                </a:solidFill>
                <a:latin typeface="Arial" pitchFamily="-112" charset="0"/>
              </a:rPr>
              <a:t>GeV/c</a:t>
            </a:r>
            <a:endParaRPr lang="en-US" sz="1200" b="0" kern="0" dirty="0">
              <a:solidFill>
                <a:sysClr val="windowText" lastClr="000000"/>
              </a:solidFill>
              <a:latin typeface="Arial" pitchFamily="-112" charset="0"/>
            </a:endParaRPr>
          </a:p>
        </p:txBody>
      </p:sp>
      <p:pic>
        <p:nvPicPr>
          <p:cNvPr id="91148" name="Picture 10" descr="STAR-Logo-for-plo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62" y="1873378"/>
            <a:ext cx="75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803910" y="1338394"/>
            <a:ext cx="4406348" cy="44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2400"/>
              </a:spcAft>
              <a:buFont typeface="Arial" pitchFamily="-112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 B </a:t>
            </a:r>
            <a:r>
              <a:rPr lang="en-US" b="0" dirty="0">
                <a:solidFill>
                  <a:srgbClr val="000000"/>
                </a:solidFill>
              </a:rPr>
              <a:t>production</a:t>
            </a:r>
            <a:r>
              <a:rPr lang="en-US" b="0" dirty="0" smtClean="0">
                <a:solidFill>
                  <a:srgbClr val="000000"/>
                </a:solidFill>
              </a:rPr>
              <a:t> in </a:t>
            </a:r>
            <a:r>
              <a:rPr lang="en-US" b="0" dirty="0">
                <a:solidFill>
                  <a:srgbClr val="000000"/>
                </a:solidFill>
              </a:rPr>
              <a:t>heavy ion collisions stronger suppressed</a:t>
            </a:r>
            <a:r>
              <a:rPr lang="en-US" b="0" dirty="0" smtClean="0">
                <a:solidFill>
                  <a:srgbClr val="000000"/>
                </a:solidFill>
              </a:rPr>
              <a:t> at high </a:t>
            </a:r>
            <a:r>
              <a:rPr lang="en-US" b="0" dirty="0" err="1" smtClean="0">
                <a:solidFill>
                  <a:srgbClr val="000000"/>
                </a:solidFill>
              </a:rPr>
              <a:t>p</a:t>
            </a:r>
            <a:r>
              <a:rPr lang="en-US" b="0" baseline="-25000" dirty="0" err="1" smtClean="0">
                <a:solidFill>
                  <a:srgbClr val="000000"/>
                </a:solidFill>
              </a:rPr>
              <a:t>T</a:t>
            </a:r>
            <a:r>
              <a:rPr lang="en-US" b="0" dirty="0" smtClean="0">
                <a:solidFill>
                  <a:srgbClr val="000000"/>
                </a:solidFill>
              </a:rPr>
              <a:t> than </a:t>
            </a:r>
            <a:r>
              <a:rPr lang="en-US" b="0" dirty="0">
                <a:solidFill>
                  <a:srgbClr val="000000"/>
                </a:solidFill>
              </a:rPr>
              <a:t>expected</a:t>
            </a:r>
          </a:p>
          <a:p>
            <a:pPr algn="l">
              <a:spcAft>
                <a:spcPts val="2400"/>
              </a:spcAft>
              <a:buFont typeface="Arial" pitchFamily="-112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Original </a:t>
            </a:r>
            <a:r>
              <a:rPr lang="en-US" dirty="0" err="1">
                <a:solidFill>
                  <a:srgbClr val="000000"/>
                </a:solidFill>
              </a:rPr>
              <a:t>radiative</a:t>
            </a:r>
            <a:r>
              <a:rPr lang="en-US" dirty="0" smtClean="0">
                <a:solidFill>
                  <a:srgbClr val="000000"/>
                </a:solidFill>
              </a:rPr>
              <a:t> energy loss calculation </a:t>
            </a:r>
            <a:r>
              <a:rPr lang="en-US" dirty="0" smtClean="0">
                <a:solidFill>
                  <a:srgbClr val="000000"/>
                </a:solidFill>
              </a:rPr>
              <a:t>excluded</a:t>
            </a:r>
          </a:p>
          <a:p>
            <a:pPr algn="l">
              <a:spcAft>
                <a:spcPts val="24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/>
              <a:t>Direct D and B </a:t>
            </a:r>
            <a:r>
              <a:rPr lang="en-US" b="0" dirty="0" smtClean="0"/>
              <a:t>measurements </a:t>
            </a:r>
            <a:r>
              <a:rPr lang="en-US" b="0" dirty="0" smtClean="0"/>
              <a:t>in heavy-ion collisions</a:t>
            </a:r>
            <a:r>
              <a:rPr lang="en-US" b="0" dirty="0" smtClean="0"/>
              <a:t> will come in the near future (</a:t>
            </a:r>
            <a:r>
              <a:rPr lang="en-US" b="0" dirty="0" smtClean="0">
                <a:solidFill>
                  <a:srgbClr val="000000"/>
                </a:solidFill>
              </a:rPr>
              <a:t>silicon </a:t>
            </a:r>
            <a:r>
              <a:rPr lang="en-US" b="0" dirty="0" err="1" smtClean="0">
                <a:solidFill>
                  <a:srgbClr val="000000"/>
                </a:solidFill>
              </a:rPr>
              <a:t>μ</a:t>
            </a:r>
            <a:r>
              <a:rPr lang="en-US" b="0" dirty="0" smtClean="0">
                <a:solidFill>
                  <a:srgbClr val="000000"/>
                </a:solidFill>
              </a:rPr>
              <a:t>-vertex detector </a:t>
            </a:r>
            <a:r>
              <a:rPr lang="en-US" b="0" dirty="0" smtClean="0">
                <a:solidFill>
                  <a:srgbClr val="000000"/>
                </a:solidFill>
              </a:rPr>
              <a:t>upgrades</a:t>
            </a:r>
            <a:r>
              <a:rPr lang="en-US" b="0" dirty="0" smtClean="0"/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20750" y="-60047"/>
            <a:ext cx="7310438" cy="769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dirty="0">
                <a:solidFill>
                  <a:srgbClr val="0000CC"/>
                </a:solidFill>
                <a:latin typeface="Arial Narrow" pitchFamily="-110" charset="0"/>
              </a:rPr>
              <a:t>Comparison to energy loss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10125</TotalTime>
  <Words>1754</Words>
  <Application>Microsoft Macintosh PowerPoint</Application>
  <PresentationFormat>On-screen Show (4:3)</PresentationFormat>
  <Paragraphs>279</Paragraphs>
  <Slides>25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Default Design</vt:lpstr>
      <vt:lpstr>2_Default Design</vt:lpstr>
      <vt:lpstr>8_Default Design</vt:lpstr>
      <vt:lpstr>15_Default Design</vt:lpstr>
      <vt:lpstr>1_Default Design</vt:lpstr>
      <vt:lpstr>7_Default Design</vt:lpstr>
      <vt:lpstr>17_Default Design</vt:lpstr>
      <vt:lpstr>3_Default Design</vt:lpstr>
      <vt:lpstr>6_Default Design</vt:lpstr>
      <vt:lpstr>11_Default Design</vt:lpstr>
      <vt:lpstr>12_Default Design</vt:lpstr>
      <vt:lpstr>Microsoft Equation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mischke</dc:creator>
  <cp:lastModifiedBy>Andre Mischke</cp:lastModifiedBy>
  <cp:revision>316</cp:revision>
  <cp:lastPrinted>2010-12-14T15:45:42Z</cp:lastPrinted>
  <dcterms:created xsi:type="dcterms:W3CDTF">2011-01-06T09:37:12Z</dcterms:created>
  <dcterms:modified xsi:type="dcterms:W3CDTF">2011-01-06T13:46:28Z</dcterms:modified>
</cp:coreProperties>
</file>