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6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5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2979" autoAdjust="0"/>
  </p:normalViewPr>
  <p:slideViewPr>
    <p:cSldViewPr snapToGrid="0">
      <p:cViewPr>
        <p:scale>
          <a:sx n="74" d="100"/>
          <a:sy n="74" d="100"/>
        </p:scale>
        <p:origin x="12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14591-A0E2-4096-A86C-47883F928198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E22A4-B590-4556-B9A4-7B56EB72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7DEDD-8098-499B-AAB0-E9AD8E5D47F1}" type="slidenum">
              <a:rPr kumimoji="0" lang="en-IE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8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4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2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9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96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9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 triangles and squares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detected on-axis GRBs, Type II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Type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2A4-B590-4556-B9A4-7B56EB7236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6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4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69FA8-9ABB-41B3-BD80-EEE3454C6303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61FBA-CB07-4727-B64B-26B0C48C7D0D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497E-5E14-4F42-945F-70A56EF2348B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B88EF8-758F-46BE-8A93-FF9AD3224A04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6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099D9-D693-46FF-AF13-295FC677DDD1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4E72-BBD0-47E0-BE95-CACEC554FEFC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6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CC55D-6DD4-4113-80E2-59DB9F378CB8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140026-78F2-4627-A501-276114BB8EFB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3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00C605-5A60-480B-AC17-9508C423BC19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9AA4-DFB7-43F8-8B9D-283BAFD7C12F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3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61BA0-CEA2-4649-A4FB-833060A2502B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7DCDD-B37F-4BA8-BE20-46A41D2A8303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48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DA61A-5D61-4138-B31D-8E5C2DDC1155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B0695-4AB3-4A26-9B1F-17FC5CB568EA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5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FC5B7-49E1-4C7B-884C-595D465E32AE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24854-2124-472E-86E7-DC7EC7B8871B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F930E-C2C9-43D8-918D-E5402AAEACCB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EB11-143A-4ACE-9C4A-B7F6DA08C987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1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EB72F-CC29-4723-B2D8-EB01E62320E8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57287-5AC4-4701-82A3-B61C4893262A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95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D87BE-0672-4D91-A0A8-8042EBD19D55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17B7D-A33B-4E34-9017-E6F5480BF9FB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84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5"/>
          <p:cNvSpPr txBox="1">
            <a:spLocks noGrp="1"/>
          </p:cNvSpPr>
          <p:nvPr>
            <p:ph type="sldNum" idx="10"/>
          </p:nvPr>
        </p:nvSpPr>
        <p:spPr>
          <a:xfrm>
            <a:off x="8556625" y="6332538"/>
            <a:ext cx="549275" cy="525462"/>
          </a:xfrm>
        </p:spPr>
        <p:txBody>
          <a:bodyPr lIns="91425" tIns="91425" rIns="91425" bIns="91425" anchorCtr="0">
            <a:noAutofit/>
          </a:bodyPr>
          <a:lstStyle>
            <a:lvl1pPr eaLnBrk="0" fontAlgn="base" hangingPunct="0">
              <a:spcBef>
                <a:spcPts val="0"/>
              </a:spcBef>
              <a:spcAft>
                <a:spcPct val="0"/>
              </a:spcAft>
              <a:buNone/>
              <a:defRPr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C7CF4-E726-463A-96AA-BEFFAA97E488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6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0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16CD-FA92-430F-A1C8-1E4269401A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1A46-99FE-4287-9382-FE6CEBD3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0007">
              <a:srgbClr val="F2F2F2"/>
            </a:gs>
            <a:gs pos="39000">
              <a:srgbClr val="D9D9D9"/>
            </a:gs>
            <a:gs pos="83000">
              <a:srgbClr val="BFBFBF"/>
            </a:gs>
            <a:gs pos="100000">
              <a:srgbClr val="A6A6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E6616-6C36-44C5-A76A-3079ABB46030}" type="datetimeFigureOut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06EBD-5F5B-48B3-99A6-922066D43B94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54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2" descr="https://identity.caltech.edu/site_images/105-caltech_logo-orange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803900"/>
            <a:ext cx="20669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763" y="5640388"/>
            <a:ext cx="46656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Gregg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Hallinan,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Vikram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Ravi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E-mail: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gh@astro.caltech.edu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63" y="141288"/>
            <a:ext cx="8042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000" b="1" i="1" kern="0" dirty="0">
                <a:solidFill>
                  <a:srgbClr val="FFC000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McGill University, June </a:t>
            </a:r>
            <a:r>
              <a:rPr lang="en-US" sz="2000" b="1" i="1" kern="0" dirty="0" smtClean="0">
                <a:solidFill>
                  <a:srgbClr val="FFC000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13</a:t>
            </a:r>
            <a:r>
              <a:rPr lang="en-US" sz="2000" b="1" i="1" kern="0" baseline="30000" dirty="0" smtClean="0">
                <a:solidFill>
                  <a:srgbClr val="FFC000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th</a:t>
            </a:r>
            <a:r>
              <a:rPr lang="en-US" sz="2000" b="1" i="1" kern="0" dirty="0" smtClean="0">
                <a:solidFill>
                  <a:srgbClr val="FFC000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 2017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6464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cs typeface="Arial" panose="020B0604020202020204" pitchFamily="34" charset="0"/>
              </a:rPr>
              <a:t>"Constraining the Size of the Radio Counterpart </a:t>
            </a:r>
            <a:endParaRPr lang="en-US" sz="3200" b="1" kern="0" dirty="0" smtClean="0">
              <a:solidFill>
                <a:prstClr val="white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kern="0" dirty="0" smtClean="0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cs typeface="Arial" panose="020B0604020202020204" pitchFamily="34" charset="0"/>
              </a:rPr>
              <a:t>to the Repeating FRB 121102</a:t>
            </a:r>
            <a:endParaRPr kumimoji="0" lang="en-IE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5" b="30168"/>
          <a:stretch/>
        </p:blipFill>
        <p:spPr>
          <a:xfrm rot="16200000">
            <a:off x="5189712" y="3615722"/>
            <a:ext cx="4225721" cy="331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28" y="1645943"/>
            <a:ext cx="4795247" cy="42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578" y="1750484"/>
            <a:ext cx="21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-11/5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596" y="256562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Refractive Scintillation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14" y="2433737"/>
            <a:ext cx="2695575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047" y="3795812"/>
            <a:ext cx="1684155" cy="1208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943" y="29995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Modulation index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4987" y="42154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Refractive Timescale (hours)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5153" y="18542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Scattering Disk size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1688" y="956830"/>
            <a:ext cx="774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transition frequency between strong and weak scattering &gt;38 GHz (NE2001)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02170" y="5281951"/>
            <a:ext cx="4233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Walker et al. </a:t>
            </a:r>
            <a:r>
              <a:rPr lang="en-US" sz="2400" b="1" dirty="0" smtClean="0"/>
              <a:t>1998</a:t>
            </a:r>
          </a:p>
          <a:p>
            <a:pPr algn="ctr"/>
            <a:r>
              <a:rPr lang="en-US" sz="2400" b="1" dirty="0" smtClean="0"/>
              <a:t>See also Waxman et al.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54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143" y="973649"/>
            <a:ext cx="914399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Observations at X band (8-12 GHz), Ku band (12-18 GHz) and K band (18-26 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Originally scheduled for D-&gt;C reconfiguration (May 15-25)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Moved to C configuration – ongoing!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3 Ku band epochs completed on June 8</a:t>
            </a:r>
            <a:r>
              <a:rPr lang="en-US" sz="1700" b="1" baseline="30000" dirty="0" smtClean="0"/>
              <a:t>th</a:t>
            </a:r>
            <a:r>
              <a:rPr lang="en-US" sz="1700" b="1" dirty="0" smtClean="0"/>
              <a:t>, 10</a:t>
            </a:r>
            <a:r>
              <a:rPr lang="en-US" sz="1700" b="1" baseline="30000" dirty="0" smtClean="0"/>
              <a:t>th</a:t>
            </a:r>
            <a:r>
              <a:rPr lang="en-US" sz="1700" b="1" dirty="0" smtClean="0"/>
              <a:t> and 11th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596" y="256562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VLA Program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47" y="3042909"/>
            <a:ext cx="4974723" cy="373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9586" y="3965097"/>
            <a:ext cx="78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VLBI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32053" y="4487991"/>
            <a:ext cx="78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dirty="0" smtClean="0"/>
              <a:t> band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30705" y="4761771"/>
            <a:ext cx="78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Ku band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28007" y="5008368"/>
            <a:ext cx="78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 band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53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78751" y="912568"/>
            <a:ext cx="91439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700" b="1" dirty="0" smtClean="0"/>
              <a:t>Interleave 2 gain calibrators to assess temporal stability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700" b="1" dirty="0" smtClean="0"/>
              <a:t>Use bright in-beam source to directly constrain flux of target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756" y="130024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Strategy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65" y="1969825"/>
            <a:ext cx="4747898" cy="47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77" y="477802"/>
            <a:ext cx="2845316" cy="3061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59" y="477802"/>
            <a:ext cx="2795513" cy="2969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5158" y="91947"/>
            <a:ext cx="117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June 8th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623" y="91947"/>
            <a:ext cx="117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June 10th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831" y="91947"/>
            <a:ext cx="117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June 11th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491" y="3551335"/>
            <a:ext cx="4252839" cy="3323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7496"/>
            <a:ext cx="2805340" cy="29702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1054" y="4340180"/>
            <a:ext cx="2421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 preliminary…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be taken with a very large grain of salt!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0788" y="2074165"/>
            <a:ext cx="818913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Constraining the size of the quiescent radio source associated with FRB 121102 is a powerful tool for distinguishing and constraining models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 smtClean="0"/>
              <a:t>Refractive scintillation may be key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 smtClean="0"/>
              <a:t>Observations underway from 8-25 GHz</a:t>
            </a:r>
          </a:p>
          <a:p>
            <a:pPr algn="ctr"/>
            <a:endParaRPr lang="en-US" sz="1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0688" y="539783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Summary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596" y="348922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Quiescent Radio Source Associated with FRB 121102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9188"/>
            <a:ext cx="4292534" cy="426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37" y="1387111"/>
            <a:ext cx="4644667" cy="3584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1088" y="5691634"/>
            <a:ext cx="378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Chatterjee et al.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4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1931" y="6396335"/>
            <a:ext cx="400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Adapted from Frail et al. 2012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03510" y="567064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8" y="33050"/>
            <a:ext cx="7659974" cy="636328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244866" y="1913206"/>
            <a:ext cx="6893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73001" y="1828798"/>
            <a:ext cx="0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407" y="375363"/>
            <a:ext cx="8904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FRBs originate from a dwarf star-forming galaxy at z~0.19 (Tendulkar et al. 2017)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Radio source is offset from the light center of the galaxy (Tendulkar et al. 2017)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Co-located with FRBs to within ~40 pc (</a:t>
            </a:r>
            <a:r>
              <a:rPr lang="en-US" sz="2000" b="1" dirty="0" err="1" smtClean="0"/>
              <a:t>Marcote</a:t>
            </a:r>
            <a:r>
              <a:rPr lang="en-US" sz="2000" b="1" dirty="0" smtClean="0"/>
              <a:t> et al 2017)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Co-located with H</a:t>
            </a:r>
            <a:r>
              <a:rPr lang="el-GR" sz="2000" b="1" dirty="0" smtClean="0"/>
              <a:t>α</a:t>
            </a:r>
            <a:r>
              <a:rPr lang="en-US" sz="2000" b="1" dirty="0" smtClean="0"/>
              <a:t> emission (</a:t>
            </a:r>
            <a:r>
              <a:rPr lang="en-US" sz="2000" b="1" dirty="0" err="1" smtClean="0"/>
              <a:t>Bassa</a:t>
            </a:r>
            <a:r>
              <a:rPr lang="en-US" sz="2000" b="1" dirty="0" smtClean="0"/>
              <a:t> et al. 2017; </a:t>
            </a:r>
            <a:r>
              <a:rPr lang="en-US" sz="2000" b="1" dirty="0" err="1" smtClean="0"/>
              <a:t>Kokubo</a:t>
            </a:r>
            <a:r>
              <a:rPr lang="en-US" sz="2000" b="1" dirty="0" smtClean="0"/>
              <a:t> et al. 2017)</a:t>
            </a:r>
          </a:p>
          <a:p>
            <a:pPr algn="ctr"/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03510" y="567064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48" b="-1"/>
          <a:stretch/>
        </p:blipFill>
        <p:spPr>
          <a:xfrm>
            <a:off x="844062" y="3038803"/>
            <a:ext cx="7100740" cy="3560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8354" y="3053019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Bassa</a:t>
            </a:r>
            <a:r>
              <a:rPr lang="en-US" b="1" dirty="0"/>
              <a:t> et al.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6763"/>
            <a:ext cx="9143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Both Tendulkar et al. 2017 and </a:t>
            </a:r>
            <a:r>
              <a:rPr lang="en-US" sz="1700" b="1" dirty="0" err="1" smtClean="0"/>
              <a:t>Marcote</a:t>
            </a:r>
            <a:r>
              <a:rPr lang="en-US" sz="1700" b="1" dirty="0" smtClean="0"/>
              <a:t> et al. 2017 note the similarity of the host galaxy to the hosts of long GRBs and SLSNe-1 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 smtClean="0"/>
              <a:t>Further developed by Metzger et al. 2017</a:t>
            </a:r>
          </a:p>
          <a:p>
            <a:pPr algn="ctr"/>
            <a:endParaRPr lang="en-US" sz="1700" b="1" dirty="0" smtClean="0"/>
          </a:p>
          <a:p>
            <a:pPr algn="ctr"/>
            <a:r>
              <a:rPr lang="en-US" sz="1700" b="1" dirty="0" smtClean="0"/>
              <a:t>Unified engine for LGRBs, SLSNe-1 and FRBs – a young rapidly spinning </a:t>
            </a:r>
            <a:r>
              <a:rPr lang="en-US" sz="1700" b="1" dirty="0" err="1" smtClean="0"/>
              <a:t>magnetar</a:t>
            </a:r>
            <a:r>
              <a:rPr lang="en-US" sz="1700" b="1" dirty="0" smtClean="0"/>
              <a:t> central engine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 smtClean="0"/>
              <a:t>Various constraints suggest age of few decades to a century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03510" y="567064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39" y="2437898"/>
            <a:ext cx="5754254" cy="44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596" y="256562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Interpreting the radio emission…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48017"/>
            <a:ext cx="9397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/>
              <a:t>A </a:t>
            </a:r>
            <a:r>
              <a:rPr lang="en-US" sz="1600" b="1" dirty="0" err="1"/>
              <a:t>plerion</a:t>
            </a:r>
            <a:r>
              <a:rPr lang="en-US" sz="1600" b="1" dirty="0"/>
              <a:t> embedded in the supernova remnant, powered by the </a:t>
            </a:r>
            <a:r>
              <a:rPr lang="en-US" sz="1600" b="1" dirty="0" err="1" smtClean="0"/>
              <a:t>magnetar</a:t>
            </a:r>
            <a:r>
              <a:rPr lang="en-US" sz="1600" b="1" dirty="0" smtClean="0"/>
              <a:t> 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S</a:t>
            </a:r>
            <a:r>
              <a:rPr lang="en-US" sz="1600" b="1" dirty="0" smtClean="0"/>
              <a:t>ynchrotron </a:t>
            </a:r>
            <a:r>
              <a:rPr lang="en-US" sz="1600" b="1" dirty="0"/>
              <a:t>emission from a shock formed at the interaction between the supernova ejecta </a:t>
            </a:r>
            <a:r>
              <a:rPr lang="en-US" sz="1600" b="1" dirty="0" smtClean="0"/>
              <a:t>and the circumstellar </a:t>
            </a:r>
            <a:r>
              <a:rPr lang="en-US" sz="1600" b="1" dirty="0"/>
              <a:t>medium of the progenitor </a:t>
            </a:r>
            <a:r>
              <a:rPr lang="en-US" sz="1600" b="1" dirty="0" smtClean="0"/>
              <a:t>star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T</a:t>
            </a:r>
            <a:r>
              <a:rPr lang="en-US" sz="1600" b="1" dirty="0" smtClean="0"/>
              <a:t>he </a:t>
            </a:r>
            <a:r>
              <a:rPr lang="en-US" sz="1600" b="1" dirty="0"/>
              <a:t>late-time, </a:t>
            </a:r>
            <a:r>
              <a:rPr lang="en-US" sz="1600" b="1" dirty="0" smtClean="0"/>
              <a:t>off-axis </a:t>
            </a:r>
            <a:r>
              <a:rPr lang="en-US" sz="1600" b="1" dirty="0"/>
              <a:t>afterglow of </a:t>
            </a:r>
            <a:r>
              <a:rPr lang="en-US" sz="1600" b="1" dirty="0" smtClean="0"/>
              <a:t>a jet </a:t>
            </a:r>
            <a:r>
              <a:rPr lang="en-US" sz="1600" b="1" dirty="0"/>
              <a:t>launched at the time of formation of the </a:t>
            </a:r>
            <a:r>
              <a:rPr lang="en-US" sz="1600" b="1" dirty="0" err="1" smtClean="0"/>
              <a:t>magnetar</a:t>
            </a:r>
            <a:endParaRPr lang="en-US" sz="16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4" y="2747470"/>
            <a:ext cx="4261798" cy="3775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429" y="3296065"/>
            <a:ext cx="44878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Model can be tested by constraining the radio emission source size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Differentiate between models – e.g. </a:t>
            </a:r>
            <a:r>
              <a:rPr lang="en-US" b="1" dirty="0" err="1" smtClean="0"/>
              <a:t>plerion</a:t>
            </a:r>
            <a:r>
              <a:rPr lang="en-US" b="1" dirty="0" smtClean="0"/>
              <a:t>/afterglow vs LLAGN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Constrain the age of a </a:t>
            </a:r>
            <a:r>
              <a:rPr lang="en-US" b="1" dirty="0" err="1" smtClean="0"/>
              <a:t>plerion</a:t>
            </a:r>
            <a:r>
              <a:rPr lang="en-US" b="1" dirty="0" smtClean="0"/>
              <a:t>/afterglow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45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2596" y="256562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Expected growth of </a:t>
            </a:r>
            <a:r>
              <a:rPr lang="en-US" sz="2400" b="1" dirty="0" err="1" smtClean="0">
                <a:solidFill>
                  <a:srgbClr val="002060"/>
                </a:solidFill>
              </a:rPr>
              <a:t>plerion</a:t>
            </a:r>
            <a:r>
              <a:rPr lang="en-US" sz="2400" b="1" dirty="0" smtClean="0">
                <a:solidFill>
                  <a:srgbClr val="002060"/>
                </a:solidFill>
              </a:rPr>
              <a:t>/afterglow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59" y="807090"/>
            <a:ext cx="6685990" cy="4483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83707" y="1378427"/>
            <a:ext cx="4078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Chevalier et al. 1977, Metzger et al. 2017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58" y="2252383"/>
            <a:ext cx="4749341" cy="3563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95" y="2238935"/>
            <a:ext cx="4856875" cy="3644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11188" y="2460810"/>
            <a:ext cx="94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Crab </a:t>
            </a:r>
            <a:r>
              <a:rPr lang="en-US" b="1" dirty="0" err="1" smtClean="0"/>
              <a:t>plerion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97840" y="2763806"/>
            <a:ext cx="415219" cy="10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54706" y="2548217"/>
            <a:ext cx="155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Distance of FRB 121102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39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006" y="4684337"/>
            <a:ext cx="38250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err="1" smtClean="0"/>
              <a:t>Marcote</a:t>
            </a:r>
            <a:r>
              <a:rPr lang="en-US" sz="1700" b="1" dirty="0" smtClean="0"/>
              <a:t> et al. 2017</a:t>
            </a:r>
          </a:p>
          <a:p>
            <a:pPr algn="ctr"/>
            <a:r>
              <a:rPr lang="en-US" sz="1700" b="1" dirty="0" smtClean="0"/>
              <a:t>Source resolved at ~2 mas at 1.7 GHz</a:t>
            </a:r>
          </a:p>
          <a:p>
            <a:pPr algn="ctr"/>
            <a:r>
              <a:rPr lang="en-US" sz="1700" b="1" dirty="0" smtClean="0"/>
              <a:t>&lt;0.2 mas at 5 GHz</a:t>
            </a:r>
          </a:p>
          <a:p>
            <a:pPr algn="ctr"/>
            <a:endParaRPr lang="en-US" sz="1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2596" y="256562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Limits from VLBI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2" y="876156"/>
            <a:ext cx="4221018" cy="3650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0" y="812361"/>
            <a:ext cx="4759890" cy="3571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265" y="1627099"/>
            <a:ext cx="96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0.2 mas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6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44232" y="4856054"/>
            <a:ext cx="9143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Source exhibits variability in the 3 GHz light curve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 smtClean="0"/>
              <a:t>Both variability modulation index and time scale is consistent with refractive scintillation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 smtClean="0"/>
              <a:t>Confirmed by the VLBI resolving the scattering disk</a:t>
            </a:r>
          </a:p>
          <a:p>
            <a:pPr algn="ctr"/>
            <a:endParaRPr lang="en-US" sz="1700" b="1" dirty="0" smtClean="0"/>
          </a:p>
          <a:p>
            <a:pPr algn="ctr"/>
            <a:endParaRPr lang="en-US" sz="1700" b="1" dirty="0"/>
          </a:p>
          <a:p>
            <a:pPr algn="ctr"/>
            <a:endParaRPr lang="en-US" sz="17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2596" y="256562"/>
            <a:ext cx="746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Refractive Scintillation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93" y="774699"/>
            <a:ext cx="7795105" cy="40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2517</TotalTime>
  <Words>746</Words>
  <Application>Microsoft Office PowerPoint</Application>
  <PresentationFormat>On-screen Show (4:3)</PresentationFormat>
  <Paragraphs>136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gregg</cp:lastModifiedBy>
  <cp:revision>48</cp:revision>
  <dcterms:created xsi:type="dcterms:W3CDTF">2017-06-12T00:07:53Z</dcterms:created>
  <dcterms:modified xsi:type="dcterms:W3CDTF">2017-06-15T14:52:05Z</dcterms:modified>
</cp:coreProperties>
</file>