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61" r:id="rId4"/>
    <p:sldId id="260" r:id="rId5"/>
    <p:sldId id="267" r:id="rId6"/>
    <p:sldId id="271" r:id="rId7"/>
    <p:sldId id="270" r:id="rId8"/>
    <p:sldId id="272" r:id="rId9"/>
    <p:sldId id="268" r:id="rId10"/>
    <p:sldId id="269" r:id="rId11"/>
    <p:sldId id="265" r:id="rId12"/>
    <p:sldId id="263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EDEBE40-E77F-4F97-9075-86C3D2DEA51B}">
          <p14:sldIdLst>
            <p14:sldId id="256"/>
            <p14:sldId id="259"/>
          </p14:sldIdLst>
        </p14:section>
        <p14:section name="Untitled Section" id="{EBA4E513-6C42-416C-A2CB-FF2C62EB046A}">
          <p14:sldIdLst>
            <p14:sldId id="261"/>
            <p14:sldId id="260"/>
            <p14:sldId id="267"/>
            <p14:sldId id="271"/>
            <p14:sldId id="270"/>
            <p14:sldId id="272"/>
            <p14:sldId id="268"/>
            <p14:sldId id="269"/>
            <p14:sldId id="265"/>
            <p14:sldId id="263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88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5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961B7-B239-467B-ABF2-C8317904FC3E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D4B55-FDD7-4AB6-9FB7-DDA03996E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5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D4B55-FDD7-4AB6-9FB7-DDA03996E0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12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F4C1-B2BB-0242-AF77-CBE1DAB8A8C6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A96E-CD51-934D-8854-C9935526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2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F4C1-B2BB-0242-AF77-CBE1DAB8A8C6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A96E-CD51-934D-8854-C9935526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0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F4C1-B2BB-0242-AF77-CBE1DAB8A8C6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A96E-CD51-934D-8854-C9935526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0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F4C1-B2BB-0242-AF77-CBE1DAB8A8C6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A96E-CD51-934D-8854-C9935526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4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F4C1-B2BB-0242-AF77-CBE1DAB8A8C6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A96E-CD51-934D-8854-C9935526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7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F4C1-B2BB-0242-AF77-CBE1DAB8A8C6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A96E-CD51-934D-8854-C9935526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F4C1-B2BB-0242-AF77-CBE1DAB8A8C6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A96E-CD51-934D-8854-C9935526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3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F4C1-B2BB-0242-AF77-CBE1DAB8A8C6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A96E-CD51-934D-8854-C9935526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4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F4C1-B2BB-0242-AF77-CBE1DAB8A8C6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A96E-CD51-934D-8854-C9935526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2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F4C1-B2BB-0242-AF77-CBE1DAB8A8C6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A96E-CD51-934D-8854-C9935526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1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F4C1-B2BB-0242-AF77-CBE1DAB8A8C6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A96E-CD51-934D-8854-C9935526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1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DF4C1-B2BB-0242-AF77-CBE1DAB8A8C6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AA96E-CD51-934D-8854-C9935526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4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Nanolensing</a:t>
            </a:r>
            <a:r>
              <a:rPr lang="en-US" dirty="0" smtClean="0"/>
              <a:t> of FRB – Prospects for </a:t>
            </a:r>
            <a:r>
              <a:rPr lang="en-US" dirty="0" smtClean="0"/>
              <a:t>Detection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1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8610" y="327660"/>
            <a:ext cx="8629650" cy="4360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the other hand, even marginal decorrelation due to diffractive scintillation should not destroy such a strong signal.   To see this, consider what diffractive scintillation does to a delta function which is flat in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space.</a:t>
            </a:r>
          </a:p>
          <a:p>
            <a:r>
              <a:rPr lang="en-US" dirty="0" smtClean="0"/>
              <a:t>It takes flat spectrum and wrinkles it into bunches typically peaking at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~ 1/</a:t>
            </a:r>
            <a:r>
              <a:rPr lang="en-US" dirty="0" err="1" smtClean="0"/>
              <a:t>t</a:t>
            </a:r>
            <a:r>
              <a:rPr lang="en-US" sz="3200" baseline="-25000" dirty="0" err="1" smtClean="0"/>
              <a:t>scin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For scattering screens in our galaxy, this is much less than 1/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. But even if it isn’t, adding more Fourier components to power spectrum does not eliminate the one that already exists.</a:t>
            </a:r>
          </a:p>
          <a:p>
            <a:endParaRPr lang="en-US" dirty="0"/>
          </a:p>
          <a:p>
            <a:r>
              <a:rPr lang="en-US" dirty="0" smtClean="0"/>
              <a:t>There is an intervening Galaxy if there is a lens, but even apparent source motion of 10</a:t>
            </a:r>
            <a:r>
              <a:rPr lang="en-US" sz="3200" baseline="30000" dirty="0" smtClean="0"/>
              <a:t>4</a:t>
            </a:r>
            <a:r>
              <a:rPr lang="en-US" dirty="0" smtClean="0"/>
              <a:t>c  does not move it over a phase decorrelation angle within the FRB  duration. </a:t>
            </a:r>
          </a:p>
          <a:p>
            <a:endParaRPr lang="en-US" dirty="0"/>
          </a:p>
          <a:p>
            <a:r>
              <a:rPr lang="en-US" dirty="0" smtClean="0"/>
              <a:t>Host galaxy can do whatever it wants to the signal (as long as scattering size not ~ </a:t>
            </a:r>
          </a:p>
          <a:p>
            <a:r>
              <a:rPr lang="en-US" dirty="0" smtClean="0"/>
              <a:t> or &gt; R</a:t>
            </a:r>
            <a:r>
              <a:rPr lang="en-US" sz="2800" baseline="-25000" dirty="0" smtClean="0"/>
              <a:t>E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So it seems that </a:t>
            </a:r>
            <a:r>
              <a:rPr lang="en-US" dirty="0" err="1" smtClean="0"/>
              <a:t>nanolensing</a:t>
            </a:r>
            <a:r>
              <a:rPr lang="en-US" dirty="0" smtClean="0"/>
              <a:t> is observable. Why not?</a:t>
            </a:r>
          </a:p>
        </p:txBody>
      </p:sp>
    </p:spTree>
    <p:extLst>
      <p:ext uri="{BB962C8B-B14F-4D97-AF65-F5344CB8AC3E}">
        <p14:creationId xmlns:p14="http://schemas.microsoft.com/office/powerpoint/2010/main" val="82196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199" y="345835"/>
            <a:ext cx="84486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Detection of </a:t>
            </a:r>
            <a:r>
              <a:rPr lang="en-US" sz="2400" dirty="0" err="1" smtClean="0"/>
              <a:t>nanolensing</a:t>
            </a:r>
            <a:r>
              <a:rPr lang="en-US" sz="2400" dirty="0" smtClean="0"/>
              <a:t> could: </a:t>
            </a:r>
          </a:p>
          <a:p>
            <a:endParaRPr lang="en-US" sz="2400" dirty="0"/>
          </a:p>
          <a:p>
            <a:r>
              <a:rPr lang="en-US" sz="2400" dirty="0" smtClean="0"/>
              <a:t>limit </a:t>
            </a:r>
            <a:r>
              <a:rPr lang="en-US" sz="2400" dirty="0" smtClean="0">
                <a:latin typeface="Symbol" panose="05050102010706020507" pitchFamily="18" charset="2"/>
              </a:rPr>
              <a:t>W</a:t>
            </a:r>
            <a:r>
              <a:rPr lang="en-US" sz="3200" baseline="-25000" dirty="0" smtClean="0"/>
              <a:t>MACHO</a:t>
            </a:r>
            <a:r>
              <a:rPr lang="en-US" sz="2400" dirty="0" smtClean="0"/>
              <a:t> to &lt;&lt;</a:t>
            </a:r>
            <a:r>
              <a:rPr lang="en-US" sz="2400" dirty="0" err="1" smtClean="0">
                <a:latin typeface="Symbol" panose="05050102010706020507" pitchFamily="18" charset="2"/>
              </a:rPr>
              <a:t>W</a:t>
            </a:r>
            <a:r>
              <a:rPr lang="en-US" sz="3600" baseline="-25000" dirty="0" err="1" smtClean="0"/>
              <a:t>baryon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r>
              <a:rPr lang="en-US" sz="2400" dirty="0" smtClean="0"/>
              <a:t>Determine mass function of brown dwarfs</a:t>
            </a:r>
          </a:p>
          <a:p>
            <a:endParaRPr lang="en-US" sz="2400" dirty="0"/>
          </a:p>
          <a:p>
            <a:r>
              <a:rPr lang="en-US" sz="2400" dirty="0" smtClean="0"/>
              <a:t>If NOT observed for some mass range, could tell us about the </a:t>
            </a:r>
            <a:r>
              <a:rPr lang="en-US" sz="2400" smtClean="0"/>
              <a:t>intervening plasma.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864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7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12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Gravitational Lens Delay between the two Images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29025"/>
            <a:ext cx="7086600" cy="17526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2GM/c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 =10</a:t>
            </a:r>
            <a:r>
              <a:rPr lang="en-US" b="1" baseline="30000" dirty="0" smtClean="0">
                <a:solidFill>
                  <a:srgbClr val="FF0000"/>
                </a:solidFill>
              </a:rPr>
              <a:t>-5 </a:t>
            </a:r>
            <a:r>
              <a:rPr lang="en-US" b="1" dirty="0" smtClean="0">
                <a:solidFill>
                  <a:srgbClr val="FF0000"/>
                </a:solidFill>
              </a:rPr>
              <a:t>M/</a:t>
            </a:r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solar</a:t>
            </a:r>
            <a:r>
              <a:rPr lang="en-US" b="1" baseline="-25000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s. 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20 FRB/day amounts to over 7000/year!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So there should be some lensing from known stellar and brown dwarf populations.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02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FF</a:t>
            </a:r>
            <a:r>
              <a:rPr lang="en-US" sz="4000" dirty="0" smtClean="0"/>
              <a:t>T </a:t>
            </a:r>
            <a:r>
              <a:rPr lang="en-US" sz="4000" dirty="0"/>
              <a:t>r</a:t>
            </a:r>
            <a:r>
              <a:rPr lang="en-US" sz="4000" dirty="0" smtClean="0"/>
              <a:t>adio arrays store </a:t>
            </a:r>
            <a:r>
              <a:rPr lang="en-US" sz="4000" dirty="0" smtClean="0"/>
              <a:t>E (t)</a:t>
            </a:r>
            <a:br>
              <a:rPr lang="en-US" sz="4000" dirty="0" smtClean="0"/>
            </a:br>
            <a:r>
              <a:rPr lang="en-US" sz="4000" dirty="0" smtClean="0"/>
              <a:t>For broadband signal such as FRB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&lt;E *(t) E(t’)&gt; goes to zero very rapidly when t’-t is greater than &gt;1</a:t>
            </a:r>
            <a:r>
              <a:rPr lang="en-US" sz="4000" dirty="0" smtClean="0"/>
              <a:t>/\nu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 smtClean="0"/>
              <a:t>The one exception: Gravitational lens delay </a:t>
            </a:r>
            <a:r>
              <a:rPr lang="en-US" sz="4000" dirty="0" smtClean="0">
                <a:latin typeface="Symbol" panose="05050102010706020507" pitchFamily="18" charset="2"/>
              </a:rPr>
              <a:t>D</a:t>
            </a:r>
            <a:r>
              <a:rPr lang="en-US" sz="4000" dirty="0" smtClean="0"/>
              <a:t>&gt;&gt;1 ns can give large nonzero long term correlation </a:t>
            </a:r>
            <a:br>
              <a:rPr lang="en-US" sz="4000" dirty="0" smtClean="0"/>
            </a:br>
            <a:r>
              <a:rPr lang="en-US" sz="4000" dirty="0" smtClean="0"/>
              <a:t>&lt;E*(t)E(</a:t>
            </a:r>
            <a:r>
              <a:rPr lang="en-US" sz="4000" dirty="0" err="1" smtClean="0"/>
              <a:t>t+</a:t>
            </a:r>
            <a:r>
              <a:rPr lang="en-US" sz="4000" dirty="0" err="1" smtClean="0">
                <a:latin typeface="Symbol" panose="05050102010706020507" pitchFamily="18" charset="2"/>
              </a:rPr>
              <a:t>D</a:t>
            </a:r>
            <a:r>
              <a:rPr lang="en-US" sz="4000" dirty="0" smtClean="0"/>
              <a:t>)&gt;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8635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49382" y="375932"/>
            <a:ext cx="85122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The one exception: Gravitational lens delay </a:t>
            </a:r>
            <a:r>
              <a:rPr lang="en-US" sz="3200" dirty="0">
                <a:latin typeface="Symbol" panose="05050102010706020507" pitchFamily="18" charset="2"/>
              </a:rPr>
              <a:t>D</a:t>
            </a:r>
            <a:r>
              <a:rPr lang="en-US" sz="3200" dirty="0"/>
              <a:t>&gt;&gt;1 ns can give large nonzero long term correlation </a:t>
            </a:r>
            <a:r>
              <a:rPr lang="en-US" sz="3200" dirty="0" smtClean="0"/>
              <a:t>&lt;</a:t>
            </a:r>
            <a:r>
              <a:rPr lang="en-US" sz="3200" dirty="0"/>
              <a:t>E*(t)E(</a:t>
            </a:r>
            <a:r>
              <a:rPr lang="en-US" sz="3200" dirty="0" err="1"/>
              <a:t>t+</a:t>
            </a:r>
            <a:r>
              <a:rPr lang="en-US" sz="3200" dirty="0" err="1">
                <a:latin typeface="Symbol" panose="05050102010706020507" pitchFamily="18" charset="2"/>
              </a:rPr>
              <a:t>D</a:t>
            </a:r>
            <a:r>
              <a:rPr lang="en-US" sz="3200" dirty="0" smtClean="0"/>
              <a:t>)&gt; over the duration of the FRB</a:t>
            </a:r>
          </a:p>
          <a:p>
            <a:endParaRPr lang="en-US" sz="3200" dirty="0"/>
          </a:p>
          <a:p>
            <a:r>
              <a:rPr lang="en-US" sz="3200" dirty="0" smtClean="0"/>
              <a:t>&lt;E</a:t>
            </a:r>
            <a:r>
              <a:rPr lang="en-US" sz="3200" dirty="0"/>
              <a:t>*(t)E(</a:t>
            </a:r>
            <a:r>
              <a:rPr lang="en-US" sz="3200" dirty="0" err="1"/>
              <a:t>t+</a:t>
            </a:r>
            <a:r>
              <a:rPr lang="en-US" sz="3200" dirty="0" err="1">
                <a:latin typeface="Symbol" panose="05050102010706020507" pitchFamily="18" charset="2"/>
              </a:rPr>
              <a:t>D</a:t>
            </a:r>
            <a:r>
              <a:rPr lang="en-US" sz="3200" dirty="0" smtClean="0"/>
              <a:t>)&gt;=</a:t>
            </a:r>
          </a:p>
          <a:p>
            <a:r>
              <a:rPr lang="en-US" sz="3200" dirty="0" smtClean="0"/>
              <a:t> \</a:t>
            </a:r>
            <a:r>
              <a:rPr lang="en-US" sz="3200" dirty="0" err="1" smtClean="0"/>
              <a:t>int</a:t>
            </a:r>
            <a:r>
              <a:rPr lang="en-US" sz="3200" dirty="0" smtClean="0"/>
              <a:t> [G*(</a:t>
            </a:r>
            <a:r>
              <a:rPr lang="en-US" sz="3200" dirty="0" smtClean="0">
                <a:latin typeface="Symbol" panose="05050102010706020507" pitchFamily="18" charset="2"/>
              </a:rPr>
              <a:t>w</a:t>
            </a:r>
            <a:r>
              <a:rPr lang="en-US" sz="3200" dirty="0" smtClean="0"/>
              <a:t>)G(</a:t>
            </a:r>
            <a:r>
              <a:rPr lang="en-US" sz="3200" dirty="0" smtClean="0">
                <a:latin typeface="Symbol" panose="05050102010706020507" pitchFamily="18" charset="2"/>
              </a:rPr>
              <a:t>w</a:t>
            </a:r>
            <a:r>
              <a:rPr lang="en-US" sz="3200" dirty="0" smtClean="0"/>
              <a:t>)]</a:t>
            </a:r>
            <a:r>
              <a:rPr lang="en-US" sz="3200" dirty="0" err="1" smtClean="0"/>
              <a:t>exp</a:t>
            </a:r>
            <a:r>
              <a:rPr lang="en-US" sz="3200" dirty="0" smtClean="0"/>
              <a:t>[</a:t>
            </a:r>
            <a:r>
              <a:rPr lang="en-US" sz="3200" dirty="0" err="1" smtClean="0"/>
              <a:t>i</a:t>
            </a:r>
            <a:r>
              <a:rPr lang="en-US" sz="3200" dirty="0" err="1" smtClean="0">
                <a:latin typeface="Symbol" panose="05050102010706020507" pitchFamily="18" charset="2"/>
              </a:rPr>
              <a:t>wd</a:t>
            </a:r>
            <a:r>
              <a:rPr lang="en-US" sz="3200" dirty="0" smtClean="0"/>
              <a:t>] </a:t>
            </a:r>
            <a:r>
              <a:rPr lang="en-US" sz="3200" dirty="0" err="1" smtClean="0"/>
              <a:t>d</a:t>
            </a:r>
            <a:r>
              <a:rPr lang="en-US" sz="3200" dirty="0" err="1" smtClean="0">
                <a:latin typeface="Symbol" panose="05050102010706020507" pitchFamily="18" charset="2"/>
              </a:rPr>
              <a:t>w</a:t>
            </a:r>
            <a:endParaRPr lang="en-US" sz="3200" dirty="0" smtClean="0">
              <a:latin typeface="Symbol" panose="05050102010706020507" pitchFamily="18" charset="2"/>
            </a:endParaRPr>
          </a:p>
          <a:p>
            <a:endParaRPr lang="en-US" sz="3200" dirty="0">
              <a:latin typeface="Symbol" panose="05050102010706020507" pitchFamily="18" charset="2"/>
            </a:endParaRPr>
          </a:p>
          <a:p>
            <a:r>
              <a:rPr lang="en-US" sz="3200" dirty="0" smtClean="0">
                <a:latin typeface="+mj-lt"/>
              </a:rPr>
              <a:t>Very huge, very  narrow peaks at</a:t>
            </a:r>
            <a:r>
              <a:rPr lang="en-US" sz="3200" dirty="0" smtClean="0">
                <a:latin typeface="Symbol" panose="05050102010706020507" pitchFamily="18" charset="2"/>
              </a:rPr>
              <a:t> d=0,D</a:t>
            </a:r>
            <a:r>
              <a:rPr lang="en-US" sz="3200" baseline="-25000" dirty="0" smtClean="0">
                <a:latin typeface="Symbol" panose="05050102010706020507" pitchFamily="18" charset="2"/>
              </a:rPr>
              <a:t> </a:t>
            </a:r>
            <a:endParaRPr lang="en-US" sz="14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8762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770" y="150495"/>
            <a:ext cx="7543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Such is the case if</a:t>
            </a:r>
          </a:p>
          <a:p>
            <a:endParaRPr lang="en-US" sz="2400" dirty="0"/>
          </a:p>
          <a:p>
            <a:r>
              <a:rPr lang="en-US" sz="2400" dirty="0" smtClean="0"/>
              <a:t>The spread in delays (e.g. due to finite source size ) is smaller than 1/</a:t>
            </a:r>
            <a:r>
              <a:rPr lang="en-US" sz="2400" dirty="0" smtClean="0">
                <a:latin typeface="Symbol" panose="05050102010706020507" pitchFamily="18" charset="2"/>
              </a:rPr>
              <a:t>w</a:t>
            </a:r>
            <a:r>
              <a:rPr lang="en-US" sz="2400" dirty="0" smtClean="0"/>
              <a:t>. 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The motion of the source does not change the delay by more than  over the duration of the FRB.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The absolute phase change due to the time difference is small.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4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280" y="27861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Such is the case if</a:t>
            </a:r>
          </a:p>
          <a:p>
            <a:endParaRPr lang="en-US" dirty="0"/>
          </a:p>
          <a:p>
            <a:r>
              <a:rPr lang="en-US" dirty="0"/>
              <a:t>The spread in delays (e.g. due to finite source size ) is smaller than 1/</a:t>
            </a:r>
            <a:r>
              <a:rPr lang="en-US" dirty="0">
                <a:latin typeface="Symbol" panose="05050102010706020507" pitchFamily="18" charset="2"/>
              </a:rPr>
              <a:t>w</a:t>
            </a:r>
            <a:r>
              <a:rPr lang="en-US" dirty="0"/>
              <a:t>.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It is for source sizes &lt; 10</a:t>
            </a:r>
            <a:r>
              <a:rPr lang="en-US" b="1" baseline="30000" dirty="0" smtClean="0">
                <a:solidFill>
                  <a:srgbClr val="FF0000"/>
                </a:solidFill>
              </a:rPr>
              <a:t>14</a:t>
            </a:r>
            <a:r>
              <a:rPr lang="en-US" b="1" dirty="0" smtClean="0">
                <a:solidFill>
                  <a:srgbClr val="FF0000"/>
                </a:solidFill>
              </a:rPr>
              <a:t> cm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The motion of the source does not change the delay by more than  over the duration of the FRB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It doesn’t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absolute phase change due to the time difference is </a:t>
            </a:r>
            <a:r>
              <a:rPr lang="en-US" dirty="0" smtClean="0"/>
              <a:t>small.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It’s small.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7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" y="403860"/>
            <a:ext cx="7223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effective size of the source after scattering is less than the Einstein radius R</a:t>
            </a:r>
            <a:r>
              <a:rPr lang="en-US" sz="3600" baseline="-25000" dirty="0" smtClean="0"/>
              <a:t>E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b="1" dirty="0" smtClean="0">
                <a:solidFill>
                  <a:srgbClr val="FF0000"/>
                </a:solidFill>
              </a:rPr>
              <a:t>Not a problem.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07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5" y="262890"/>
            <a:ext cx="9029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 phase change due to the different angles of the two images is small.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51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5" y="262890"/>
            <a:ext cx="9029700" cy="5304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 phase change due to the different angles of the two images is small</a:t>
            </a:r>
            <a:r>
              <a:rPr lang="en-US" sz="2400" b="1" dirty="0" smtClean="0">
                <a:solidFill>
                  <a:srgbClr val="FF0000"/>
                </a:solidFill>
              </a:rPr>
              <a:t>. Now let’s think about this. The change in angle ,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~R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E</a:t>
            </a:r>
            <a:r>
              <a:rPr lang="en-US" sz="2400" b="1" dirty="0" smtClean="0">
                <a:solidFill>
                  <a:srgbClr val="FF0000"/>
                </a:solidFill>
              </a:rPr>
              <a:t>/D ~ 10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-11.5</a:t>
            </a:r>
            <a:r>
              <a:rPr lang="en-US" sz="2400" b="1" dirty="0" smtClean="0">
                <a:solidFill>
                  <a:srgbClr val="FF0000"/>
                </a:solidFill>
              </a:rPr>
              <a:t>M/</a:t>
            </a:r>
            <a:r>
              <a:rPr lang="en-US" sz="2400" b="1" dirty="0" err="1" smtClean="0">
                <a:solidFill>
                  <a:srgbClr val="FF0000"/>
                </a:solidFill>
              </a:rPr>
              <a:t>M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solar</a:t>
            </a:r>
            <a:endParaRPr lang="en-US" sz="3600" b="1" baseline="-25000" dirty="0" smtClean="0">
              <a:solidFill>
                <a:srgbClr val="FF0000"/>
              </a:solidFill>
            </a:endParaRPr>
          </a:p>
          <a:p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Whereas the decorrelation angle of the phase, judging from diffractive scintillation of pulsars,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Is of order minutes (10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s) X pulsar velocity (~200 km/s) / distance to scattering screens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= 2 X 10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9 </a:t>
            </a:r>
            <a:r>
              <a:rPr lang="en-US" sz="2400" b="1" dirty="0" smtClean="0">
                <a:solidFill>
                  <a:srgbClr val="FF0000"/>
                </a:solidFill>
              </a:rPr>
              <a:t>cm/3 X 10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20</a:t>
            </a:r>
            <a:r>
              <a:rPr lang="en-US" sz="2400" b="1" dirty="0" smtClean="0">
                <a:solidFill>
                  <a:srgbClr val="FF0000"/>
                </a:solidFill>
              </a:rPr>
              <a:t> cm ~ 10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-11.5</a:t>
            </a:r>
            <a:r>
              <a:rPr lang="en-US" sz="2400" b="1" dirty="0" smtClean="0">
                <a:solidFill>
                  <a:srgbClr val="FF0000"/>
                </a:solidFill>
              </a:rPr>
              <a:t> !</a:t>
            </a:r>
          </a:p>
          <a:p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So for (</a:t>
            </a:r>
            <a:r>
              <a:rPr lang="en-US" sz="2400" b="1" dirty="0" err="1" smtClean="0">
                <a:solidFill>
                  <a:srgbClr val="FF0000"/>
                </a:solidFill>
              </a:rPr>
              <a:t>M~M</a:t>
            </a:r>
            <a:r>
              <a:rPr lang="en-US" sz="4000" b="1" baseline="-25000" dirty="0" err="1" smtClean="0">
                <a:solidFill>
                  <a:srgbClr val="FF0000"/>
                </a:solidFill>
              </a:rPr>
              <a:t>solar</a:t>
            </a:r>
            <a:r>
              <a:rPr lang="en-US" sz="2400" b="1" dirty="0" smtClean="0">
                <a:solidFill>
                  <a:srgbClr val="FF0000"/>
                </a:solidFill>
              </a:rPr>
              <a:t> ), M&lt;&lt;</a:t>
            </a:r>
            <a:r>
              <a:rPr lang="en-US" sz="2400" b="1" dirty="0" err="1" smtClean="0">
                <a:solidFill>
                  <a:srgbClr val="FF0000"/>
                </a:solidFill>
              </a:rPr>
              <a:t>M</a:t>
            </a:r>
            <a:r>
              <a:rPr lang="en-US" sz="4000" b="1" baseline="-25000" dirty="0" err="1" smtClean="0">
                <a:solidFill>
                  <a:srgbClr val="FF0000"/>
                </a:solidFill>
              </a:rPr>
              <a:t>solar</a:t>
            </a:r>
            <a:r>
              <a:rPr lang="en-US" sz="2400" b="1" dirty="0" smtClean="0">
                <a:solidFill>
                  <a:srgbClr val="FF0000"/>
                </a:solidFill>
              </a:rPr>
              <a:t>, the condition (marginally) holds.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64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18389</TotalTime>
  <Words>490</Words>
  <Application>Microsoft Office PowerPoint</Application>
  <PresentationFormat>On-screen Show (4:3)</PresentationFormat>
  <Paragraphs>67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Nanolensing of FRB – Prospects for Detection </vt:lpstr>
      <vt:lpstr>Gravitational Lens Delay between the two Images</vt:lpstr>
      <vt:lpstr>FFT radio arrays store E (t) For broadband signal such as FRB  &lt;E *(t) E(t’)&gt; goes to zero very rapidly when t’-t is greater than &gt;1/\nu  The one exception: Gravitational lens delay D&gt;&gt;1 ns can give large nonzero long term correlation  &lt;E*(t)E(t+D)&gt;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Nanolensing of FRB – Prospects for detection?</dc:title>
  <dc:creator>Microsoft Office User</dc:creator>
  <cp:lastModifiedBy>david</cp:lastModifiedBy>
  <cp:revision>40</cp:revision>
  <dcterms:created xsi:type="dcterms:W3CDTF">2017-05-31T14:55:40Z</dcterms:created>
  <dcterms:modified xsi:type="dcterms:W3CDTF">2017-06-14T06:08:10Z</dcterms:modified>
</cp:coreProperties>
</file>