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3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Relationship Id="rId9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52407-A8B5-422A-A8D8-C1B7F5B4CDAF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4DE80-A0C2-4B39-8CBA-D168772EB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861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52407-A8B5-422A-A8D8-C1B7F5B4CDAF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4DE80-A0C2-4B39-8CBA-D168772EB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178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52407-A8B5-422A-A8D8-C1B7F5B4CDAF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4DE80-A0C2-4B39-8CBA-D168772EB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40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52407-A8B5-422A-A8D8-C1B7F5B4CDAF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4DE80-A0C2-4B39-8CBA-D168772EB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3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52407-A8B5-422A-A8D8-C1B7F5B4CDAF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4DE80-A0C2-4B39-8CBA-D168772EB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533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52407-A8B5-422A-A8D8-C1B7F5B4CDAF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4DE80-A0C2-4B39-8CBA-D168772EB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848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52407-A8B5-422A-A8D8-C1B7F5B4CDAF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4DE80-A0C2-4B39-8CBA-D168772EB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188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52407-A8B5-422A-A8D8-C1B7F5B4CDAF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4DE80-A0C2-4B39-8CBA-D168772EB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707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52407-A8B5-422A-A8D8-C1B7F5B4CDAF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4DE80-A0C2-4B39-8CBA-D168772EB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727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52407-A8B5-422A-A8D8-C1B7F5B4CDAF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4DE80-A0C2-4B39-8CBA-D168772EB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557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52407-A8B5-422A-A8D8-C1B7F5B4CDAF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4DE80-A0C2-4B39-8CBA-D168772EB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48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52407-A8B5-422A-A8D8-C1B7F5B4CDAF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4DE80-A0C2-4B39-8CBA-D168772EB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651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image" Target="../media/image7.png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4" Type="http://schemas.openxmlformats.org/officeDocument/2006/relationships/image" Target="../media/image1.wmf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12.bin"/><Relationship Id="rId18" Type="http://schemas.openxmlformats.org/officeDocument/2006/relationships/image" Target="../media/image15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2.wmf"/><Relationship Id="rId1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4.wmf"/><Relationship Id="rId20" Type="http://schemas.openxmlformats.org/officeDocument/2006/relationships/image" Target="../media/image16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10" Type="http://schemas.openxmlformats.org/officeDocument/2006/relationships/image" Target="../media/image11.wmf"/><Relationship Id="rId19" Type="http://schemas.openxmlformats.org/officeDocument/2006/relationships/oleObject" Target="../embeddings/oleObject15.bin"/><Relationship Id="rId4" Type="http://schemas.openxmlformats.org/officeDocument/2006/relationships/image" Target="../media/image8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609600"/>
            <a:ext cx="6400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onset of the burst, a strong magnetic perturbation produces </a:t>
            </a:r>
            <a:r>
              <a:rPr 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MHD waves, which open </a:t>
            </a:r>
            <a:r>
              <a:rPr 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magnetosphere sweeping the magnetic field lines into a narrow </a:t>
            </a:r>
            <a:r>
              <a:rPr 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pulse, </a:t>
            </a:r>
            <a:r>
              <a:rPr lang="en-US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i="1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~r</a:t>
            </a:r>
            <a:r>
              <a:rPr lang="en-US" i="1" baseline="-25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propagating outwards  through the magnetized </a:t>
            </a:r>
            <a:r>
              <a:rPr lang="en-US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magnetar</a:t>
            </a:r>
            <a:r>
              <a:rPr 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wind. </a:t>
            </a:r>
            <a:r>
              <a:rPr 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FRB </a:t>
            </a:r>
            <a:r>
              <a:rPr 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generated when the pulse reaches the </a:t>
            </a:r>
            <a:r>
              <a:rPr lang="en-US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magnetar</a:t>
            </a:r>
            <a:r>
              <a:rPr 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wind nebula.</a:t>
            </a:r>
            <a:endParaRPr lang="en-US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52800" y="0"/>
            <a:ext cx="1965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Model for FRB</a:t>
            </a:r>
            <a:endParaRPr lang="en-US" sz="2400" dirty="0">
              <a:solidFill>
                <a:srgbClr val="C000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3306482"/>
              </p:ext>
            </p:extLst>
          </p:nvPr>
        </p:nvGraphicFramePr>
        <p:xfrm>
          <a:off x="3657600" y="2667000"/>
          <a:ext cx="2249487" cy="6762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3" name="Equation" r:id="rId3" imgW="1523880" imgH="457200" progId="Equation.DSMT4">
                  <p:embed/>
                </p:oleObj>
              </mc:Choice>
              <mc:Fallback>
                <p:oleObj name="Equation" r:id="rId3" imgW="1523880" imgH="4572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667000"/>
                        <a:ext cx="2249487" cy="6762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5459783"/>
              </p:ext>
            </p:extLst>
          </p:nvPr>
        </p:nvGraphicFramePr>
        <p:xfrm>
          <a:off x="304800" y="2667000"/>
          <a:ext cx="2895600" cy="7124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4" name="Equation" r:id="rId5" imgW="2070000" imgH="507960" progId="Equation.DSMT4">
                  <p:embed/>
                </p:oleObj>
              </mc:Choice>
              <mc:Fallback>
                <p:oleObj name="Equation" r:id="rId5" imgW="2070000" imgH="5079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667000"/>
                        <a:ext cx="2895600" cy="7124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115" name="Picture 4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57200"/>
            <a:ext cx="2438400" cy="2225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228600" y="3527961"/>
            <a:ext cx="632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EM pulse pushes </a:t>
            </a:r>
            <a:r>
              <a:rPr 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plasma outwards like </a:t>
            </a:r>
            <a:r>
              <a:rPr 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magnetic piston.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7349634"/>
              </p:ext>
            </p:extLst>
          </p:nvPr>
        </p:nvGraphicFramePr>
        <p:xfrm>
          <a:off x="1828800" y="3851126"/>
          <a:ext cx="1752600" cy="7022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5" name="Equation" r:id="rId8" imgW="1079280" imgH="431640" progId="Equation.DSMT4">
                  <p:embed/>
                </p:oleObj>
              </mc:Choice>
              <mc:Fallback>
                <p:oleObj name="Equation" r:id="rId8" imgW="1079280" imgH="43164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851126"/>
                        <a:ext cx="1752600" cy="7022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304800" y="458503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observed duration of the flare </a:t>
            </a:r>
            <a:endParaRPr lang="en-US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1611154"/>
              </p:ext>
            </p:extLst>
          </p:nvPr>
        </p:nvGraphicFramePr>
        <p:xfrm>
          <a:off x="4140474" y="4426803"/>
          <a:ext cx="235572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6" name="Equation" r:id="rId10" imgW="1485720" imgH="431640" progId="Equation.DSMT4">
                  <p:embed/>
                </p:oleObj>
              </mc:Choice>
              <mc:Fallback>
                <p:oleObj name="Equation" r:id="rId10" imgW="148572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474" y="4426803"/>
                        <a:ext cx="2355728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152400" y="5156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synchrotron maser </a:t>
            </a:r>
            <a:r>
              <a:rPr 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emission </a:t>
            </a:r>
            <a:r>
              <a:rPr 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the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forward shock </a:t>
            </a:r>
            <a:r>
              <a:rPr 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the </a:t>
            </a:r>
            <a:r>
              <a:rPr 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frequencies</a:t>
            </a:r>
            <a:endParaRPr lang="en-US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1397927"/>
              </p:ext>
            </p:extLst>
          </p:nvPr>
        </p:nvGraphicFramePr>
        <p:xfrm>
          <a:off x="4572000" y="5192931"/>
          <a:ext cx="27209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7" name="Equation" r:id="rId12" imgW="2044440" imgH="457200" progId="Equation.DSMT4">
                  <p:embed/>
                </p:oleObj>
              </mc:Choice>
              <mc:Fallback>
                <p:oleObj name="Equation" r:id="rId12" imgW="204444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192931"/>
                        <a:ext cx="272097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490363"/>
              </p:ext>
            </p:extLst>
          </p:nvPr>
        </p:nvGraphicFramePr>
        <p:xfrm>
          <a:off x="3162300" y="6188075"/>
          <a:ext cx="4257675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8" name="Equation" r:id="rId14" imgW="2336760" imgH="241200" progId="Equation.DSMT4">
                  <p:embed/>
                </p:oleObj>
              </mc:Choice>
              <mc:Fallback>
                <p:oleObj name="Equation" r:id="rId14" imgW="2336760" imgH="241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2300" y="6188075"/>
                        <a:ext cx="4257675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152400" y="5842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the maser efficiency </a:t>
            </a:r>
            <a:r>
              <a:rPr lang="en-US" dirty="0" smtClean="0">
                <a:solidFill>
                  <a:srgbClr val="0000FF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h, </a:t>
            </a:r>
            <a:r>
              <a:rPr 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energy  the radio pulse</a:t>
            </a:r>
            <a:r>
              <a:rPr lang="en-US" dirty="0" smtClean="0">
                <a:solidFill>
                  <a:srgbClr val="0000FF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  </a:t>
            </a:r>
            <a:r>
              <a:rPr 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7848600" y="3123257"/>
            <a:ext cx="0" cy="1653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290399" y="3123257"/>
            <a:ext cx="0" cy="165306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391400" y="3123257"/>
            <a:ext cx="0" cy="172932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458200" y="3733800"/>
            <a:ext cx="68640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nebula</a:t>
            </a:r>
          </a:p>
          <a:p>
            <a:r>
              <a:rPr lang="en-US" sz="1400" dirty="0" smtClean="0">
                <a:solidFill>
                  <a:srgbClr val="C00000"/>
                </a:solidFill>
              </a:rPr>
              <a:t>e</a:t>
            </a:r>
            <a:r>
              <a:rPr lang="en-US" sz="1400" baseline="30000" dirty="0" smtClean="0">
                <a:solidFill>
                  <a:srgbClr val="C00000"/>
                </a:solidFill>
              </a:rPr>
              <a:t>+</a:t>
            </a:r>
            <a:r>
              <a:rPr lang="en-US" sz="1400" dirty="0" smtClean="0">
                <a:solidFill>
                  <a:srgbClr val="C00000"/>
                </a:solidFill>
              </a:rPr>
              <a:t> e</a:t>
            </a:r>
            <a:r>
              <a:rPr lang="en-US" sz="1400" baseline="30000" dirty="0" smtClean="0">
                <a:solidFill>
                  <a:srgbClr val="C00000"/>
                </a:solidFill>
              </a:rPr>
              <a:t>-</a:t>
            </a:r>
            <a:r>
              <a:rPr lang="en-US" sz="1400" dirty="0" smtClean="0">
                <a:solidFill>
                  <a:srgbClr val="C00000"/>
                </a:solidFill>
              </a:rPr>
              <a:t> B</a:t>
            </a:r>
          </a:p>
          <a:p>
            <a:r>
              <a:rPr lang="en-US" sz="1400" dirty="0" smtClean="0">
                <a:solidFill>
                  <a:srgbClr val="C00000"/>
                </a:solidFill>
                <a:latin typeface="Symbol" panose="05050102010706020507" pitchFamily="18" charset="2"/>
              </a:rPr>
              <a:t>e=3</a:t>
            </a:r>
            <a:r>
              <a:rPr lang="en-US" sz="1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endParaRPr lang="en-US" sz="1400" dirty="0">
              <a:solidFill>
                <a:srgbClr val="C00000"/>
              </a:solidFill>
              <a:latin typeface="Symbol" panose="05050102010706020507" pitchFamily="18" charset="2"/>
            </a:endParaRPr>
          </a:p>
        </p:txBody>
      </p:sp>
      <p:sp>
        <p:nvSpPr>
          <p:cNvPr id="21" name="TextBox 20"/>
          <p:cNvSpPr txBox="1"/>
          <p:nvPr/>
        </p:nvSpPr>
        <p:spPr>
          <a:xfrm rot="16200000">
            <a:off x="7681514" y="5330854"/>
            <a:ext cx="12177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forward shock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 rot="16200000">
            <a:off x="6779840" y="5408240"/>
            <a:ext cx="12201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r</a:t>
            </a:r>
            <a:r>
              <a:rPr lang="en-US" sz="1400" dirty="0" smtClean="0">
                <a:solidFill>
                  <a:srgbClr val="FF0000"/>
                </a:solidFill>
              </a:rPr>
              <a:t>everse  shock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 rot="16200000">
            <a:off x="7614194" y="4870052"/>
            <a:ext cx="404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cd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23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934200" y="685800"/>
            <a:ext cx="0" cy="1653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7543800" y="685800"/>
            <a:ext cx="0" cy="165306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400800" y="685800"/>
            <a:ext cx="0" cy="172932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015795" y="1600200"/>
            <a:ext cx="68640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nebula</a:t>
            </a:r>
          </a:p>
          <a:p>
            <a:r>
              <a:rPr lang="en-US" sz="1400" dirty="0" smtClean="0">
                <a:solidFill>
                  <a:srgbClr val="C00000"/>
                </a:solidFill>
              </a:rPr>
              <a:t>e</a:t>
            </a:r>
            <a:r>
              <a:rPr lang="en-US" sz="1400" baseline="30000" dirty="0" smtClean="0">
                <a:solidFill>
                  <a:srgbClr val="C00000"/>
                </a:solidFill>
              </a:rPr>
              <a:t>+</a:t>
            </a:r>
            <a:r>
              <a:rPr lang="en-US" sz="1400" dirty="0" smtClean="0">
                <a:solidFill>
                  <a:srgbClr val="C00000"/>
                </a:solidFill>
              </a:rPr>
              <a:t> e</a:t>
            </a:r>
            <a:r>
              <a:rPr lang="en-US" sz="1400" baseline="30000" dirty="0" smtClean="0">
                <a:solidFill>
                  <a:srgbClr val="C00000"/>
                </a:solidFill>
              </a:rPr>
              <a:t>-</a:t>
            </a:r>
            <a:r>
              <a:rPr lang="en-US" sz="1400" dirty="0" smtClean="0">
                <a:solidFill>
                  <a:srgbClr val="C00000"/>
                </a:solidFill>
              </a:rPr>
              <a:t> B</a:t>
            </a:r>
          </a:p>
          <a:p>
            <a:r>
              <a:rPr lang="en-US" sz="1400" dirty="0" smtClean="0">
                <a:solidFill>
                  <a:srgbClr val="C00000"/>
                </a:solidFill>
                <a:latin typeface="Symbol" panose="05050102010706020507" pitchFamily="18" charset="2"/>
              </a:rPr>
              <a:t>e=3</a:t>
            </a:r>
            <a:r>
              <a:rPr lang="en-US" sz="1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endParaRPr lang="en-US" sz="1400" dirty="0">
              <a:solidFill>
                <a:srgbClr val="C00000"/>
              </a:solidFill>
              <a:latin typeface="Symbol" panose="05050102010706020507" pitchFamily="18" charset="2"/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6934915" y="2893397"/>
            <a:ext cx="12177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forward shock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5792218" y="2970783"/>
            <a:ext cx="12201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r</a:t>
            </a:r>
            <a:r>
              <a:rPr lang="en-US" sz="1400" dirty="0" smtClean="0">
                <a:solidFill>
                  <a:srgbClr val="FF0000"/>
                </a:solidFill>
              </a:rPr>
              <a:t>everse  shock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6775995" y="2432595"/>
            <a:ext cx="404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cd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2400" y="457200"/>
            <a:ext cx="3621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Downstream of the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reverse shock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5959917"/>
              </p:ext>
            </p:extLst>
          </p:nvPr>
        </p:nvGraphicFramePr>
        <p:xfrm>
          <a:off x="3806561" y="266963"/>
          <a:ext cx="1060280" cy="749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4" name="Equation" r:id="rId3" imgW="647640" imgH="457200" progId="Equation.DSMT4">
                  <p:embed/>
                </p:oleObj>
              </mc:Choice>
              <mc:Fallback>
                <p:oleObj name="Equation" r:id="rId3" imgW="64764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6561" y="266963"/>
                        <a:ext cx="1060280" cy="7498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7244576"/>
              </p:ext>
            </p:extLst>
          </p:nvPr>
        </p:nvGraphicFramePr>
        <p:xfrm>
          <a:off x="228600" y="1166456"/>
          <a:ext cx="1600200" cy="345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5" name="Equation" r:id="rId5" imgW="1117440" imgH="241200" progId="Equation.DSMT4">
                  <p:embed/>
                </p:oleObj>
              </mc:Choice>
              <mc:Fallback>
                <p:oleObj name="Equation" r:id="rId5" imgW="111744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166456"/>
                        <a:ext cx="1600200" cy="3458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4756560"/>
              </p:ext>
            </p:extLst>
          </p:nvPr>
        </p:nvGraphicFramePr>
        <p:xfrm>
          <a:off x="2286000" y="1060104"/>
          <a:ext cx="3124200" cy="67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6" name="Equation" r:id="rId7" imgW="2361960" imgH="507960" progId="Equation.DSMT4">
                  <p:embed/>
                </p:oleObj>
              </mc:Choice>
              <mc:Fallback>
                <p:oleObj name="Equation" r:id="rId7" imgW="236196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060104"/>
                        <a:ext cx="3124200" cy="67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6118016"/>
              </p:ext>
            </p:extLst>
          </p:nvPr>
        </p:nvGraphicFramePr>
        <p:xfrm>
          <a:off x="304800" y="1761569"/>
          <a:ext cx="1849438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7" name="Equation" r:id="rId9" imgW="1130040" imgH="253800" progId="Equation.DSMT4">
                  <p:embed/>
                </p:oleObj>
              </mc:Choice>
              <mc:Fallback>
                <p:oleObj name="Equation" r:id="rId9" imgW="11300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761569"/>
                        <a:ext cx="1849438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28"/>
          <p:cNvSpPr/>
          <p:nvPr/>
        </p:nvSpPr>
        <p:spPr>
          <a:xfrm>
            <a:off x="-76200" y="2286000"/>
            <a:ext cx="6172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maser </a:t>
            </a:r>
            <a:r>
              <a:rPr 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emission </a:t>
            </a:r>
            <a:r>
              <a:rPr 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9284464"/>
              </p:ext>
            </p:extLst>
          </p:nvPr>
        </p:nvGraphicFramePr>
        <p:xfrm>
          <a:off x="2590800" y="2115662"/>
          <a:ext cx="2681716" cy="7100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8" name="Equation" r:id="rId11" imgW="1777680" imgH="469800" progId="Equation.DSMT4">
                  <p:embed/>
                </p:oleObj>
              </mc:Choice>
              <mc:Fallback>
                <p:oleObj name="Equation" r:id="rId11" imgW="177768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115662"/>
                        <a:ext cx="2681716" cy="7100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4822864"/>
              </p:ext>
            </p:extLst>
          </p:nvPr>
        </p:nvGraphicFramePr>
        <p:xfrm>
          <a:off x="4038600" y="2868145"/>
          <a:ext cx="2057400" cy="6880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9" name="Equation" r:id="rId13" imgW="1333440" imgH="444240" progId="Equation.DSMT4">
                  <p:embed/>
                </p:oleObj>
              </mc:Choice>
              <mc:Fallback>
                <p:oleObj name="Equation" r:id="rId13" imgW="1333440" imgH="4442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868145"/>
                        <a:ext cx="2057400" cy="6880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2800472"/>
              </p:ext>
            </p:extLst>
          </p:nvPr>
        </p:nvGraphicFramePr>
        <p:xfrm>
          <a:off x="152400" y="3733800"/>
          <a:ext cx="498475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0" name="Equation" r:id="rId15" imgW="3124080" imgH="444240" progId="Equation.DSMT4">
                  <p:embed/>
                </p:oleObj>
              </mc:Choice>
              <mc:Fallback>
                <p:oleObj name="Equation" r:id="rId15" imgW="3124080" imgH="4442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733800"/>
                        <a:ext cx="498475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ectangle 30"/>
          <p:cNvSpPr/>
          <p:nvPr/>
        </p:nvSpPr>
        <p:spPr>
          <a:xfrm>
            <a:off x="0" y="2743200"/>
            <a:ext cx="3962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e-m pulse picks up </a:t>
            </a:r>
            <a:r>
              <a:rPr lang="en-US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magnetospheric</a:t>
            </a:r>
            <a:r>
              <a:rPr 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plasma and delivers it to the wind termination shock.</a:t>
            </a:r>
            <a:endParaRPr lang="en-US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6200" y="5486400"/>
            <a:ext cx="533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energy of the pulse                                                     is emitted at the forward shock in UHE band           </a:t>
            </a:r>
            <a:endParaRPr lang="en-US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6844130"/>
              </p:ext>
            </p:extLst>
          </p:nvPr>
        </p:nvGraphicFramePr>
        <p:xfrm>
          <a:off x="2667000" y="5560034"/>
          <a:ext cx="2895600" cy="4056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1" name="Equation" r:id="rId17" imgW="1726920" imgH="241200" progId="Equation.DSMT4">
                  <p:embed/>
                </p:oleObj>
              </mc:Choice>
              <mc:Fallback>
                <p:oleObj name="Equation" r:id="rId17" imgW="17269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5560034"/>
                        <a:ext cx="2895600" cy="4056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9503443"/>
              </p:ext>
            </p:extLst>
          </p:nvPr>
        </p:nvGraphicFramePr>
        <p:xfrm>
          <a:off x="4673600" y="5940286"/>
          <a:ext cx="2717800" cy="50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2" name="Equation" r:id="rId19" imgW="1574640" imgH="291960" progId="Equation.DSMT4">
                  <p:embed/>
                </p:oleObj>
              </mc:Choice>
              <mc:Fallback>
                <p:oleObj name="Equation" r:id="rId19" imgW="157464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3600" y="5940286"/>
                        <a:ext cx="2717800" cy="505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76200" y="4715470"/>
            <a:ext cx="876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Within the nebula,</a:t>
            </a:r>
            <a:r>
              <a:rPr lang="en-US" dirty="0" smtClean="0">
                <a:solidFill>
                  <a:srgbClr val="0000FF"/>
                </a:solidFill>
                <a:latin typeface="Symbol" panose="05050102010706020507" pitchFamily="18" charset="2"/>
              </a:rPr>
              <a:t> </a:t>
            </a:r>
            <a:r>
              <a:rPr 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 of the particles find themselves at low energies whereas most of the energy is carried by particles with </a:t>
            </a:r>
            <a:r>
              <a:rPr lang="en-US" dirty="0" smtClean="0">
                <a:solidFill>
                  <a:srgbClr val="0000FF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g</a:t>
            </a:r>
            <a:r>
              <a:rPr lang="en-US" baseline="-25000" dirty="0" smtClean="0">
                <a:solidFill>
                  <a:srgbClr val="0000FF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E</a:t>
            </a:r>
            <a:r>
              <a:rPr lang="en-US" dirty="0" smtClean="0">
                <a:solidFill>
                  <a:srgbClr val="0000FF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~10</a:t>
            </a:r>
            <a:r>
              <a:rPr lang="en-US" baseline="30000" dirty="0" smtClean="0">
                <a:solidFill>
                  <a:srgbClr val="0000FF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4</a:t>
            </a:r>
            <a:r>
              <a:rPr lang="en-US" dirty="0" smtClean="0">
                <a:solidFill>
                  <a:srgbClr val="0000FF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-10</a:t>
            </a:r>
            <a:r>
              <a:rPr lang="en-US" baseline="30000" dirty="0" smtClean="0">
                <a:solidFill>
                  <a:srgbClr val="0000FF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6</a:t>
            </a:r>
            <a:r>
              <a:rPr lang="en-US" dirty="0" smtClean="0">
                <a:solidFill>
                  <a:srgbClr val="0000FF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. </a:t>
            </a:r>
            <a:r>
              <a:rPr 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the forward shock, they take all the energy of the pulse.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50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2287</TotalTime>
  <Words>194</Words>
  <Application>Microsoft Office PowerPoint</Application>
  <PresentationFormat>On-screen Show (4:3)</PresentationFormat>
  <Paragraphs>23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Equation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Yuri</dc:creator>
  <cp:lastModifiedBy>Yuri</cp:lastModifiedBy>
  <cp:revision>79</cp:revision>
  <dcterms:created xsi:type="dcterms:W3CDTF">2013-12-31T13:51:54Z</dcterms:created>
  <dcterms:modified xsi:type="dcterms:W3CDTF">2016-05-04T16:26:55Z</dcterms:modified>
</cp:coreProperties>
</file>