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6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3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8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2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5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52407-A8B5-422A-A8D8-C1B7F5B4CDA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DE80-A0C2-4B39-8CBA-D168772E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onset of the burst, a strong magnetic perturbation produces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MHD waves, which open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magnetosphere sweeping the magnetic field lines into a narrow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pulse,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~r</a:t>
            </a:r>
            <a:r>
              <a:rPr lang="en-US" i="1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propagating outwards  through the magnetized </a:t>
            </a:r>
            <a:r>
              <a:rPr lang="en-US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magnetar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wind.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FRB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generated when the pulse reaches the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magnetar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wind nebula.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0"/>
            <a:ext cx="1965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Model for FRB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306482"/>
              </p:ext>
            </p:extLst>
          </p:nvPr>
        </p:nvGraphicFramePr>
        <p:xfrm>
          <a:off x="3657600" y="2667000"/>
          <a:ext cx="2249487" cy="676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3" imgW="1523880" imgH="457200" progId="Equation.DSMT4">
                  <p:embed/>
                </p:oleObj>
              </mc:Choice>
              <mc:Fallback>
                <p:oleObj name="Equation" r:id="rId3" imgW="152388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667000"/>
                        <a:ext cx="2249487" cy="676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459783"/>
              </p:ext>
            </p:extLst>
          </p:nvPr>
        </p:nvGraphicFramePr>
        <p:xfrm>
          <a:off x="304800" y="2667000"/>
          <a:ext cx="2895600" cy="71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5" imgW="2070000" imgH="507960" progId="Equation.DSMT4">
                  <p:embed/>
                </p:oleObj>
              </mc:Choice>
              <mc:Fallback>
                <p:oleObj name="Equation" r:id="rId5" imgW="20700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67000"/>
                        <a:ext cx="2895600" cy="712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15" name="Picture 4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"/>
            <a:ext cx="2438400" cy="2225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8600" y="3527961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 pulse pushes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 outwards like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magnetic piston.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349634"/>
              </p:ext>
            </p:extLst>
          </p:nvPr>
        </p:nvGraphicFramePr>
        <p:xfrm>
          <a:off x="1828800" y="3851126"/>
          <a:ext cx="1752600" cy="702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8" imgW="1079280" imgH="431640" progId="Equation.DSMT4">
                  <p:embed/>
                </p:oleObj>
              </mc:Choice>
              <mc:Fallback>
                <p:oleObj name="Equation" r:id="rId8" imgW="107928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51126"/>
                        <a:ext cx="1752600" cy="702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04800" y="45850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observed duration of the flare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611154"/>
              </p:ext>
            </p:extLst>
          </p:nvPr>
        </p:nvGraphicFramePr>
        <p:xfrm>
          <a:off x="4140474" y="4426803"/>
          <a:ext cx="235572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10" imgW="1485720" imgH="431640" progId="Equation.DSMT4">
                  <p:embed/>
                </p:oleObj>
              </mc:Choice>
              <mc:Fallback>
                <p:oleObj name="Equation" r:id="rId10" imgW="1485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474" y="4426803"/>
                        <a:ext cx="235572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52400" y="5156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synchrotron maser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 shock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frequencies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397927"/>
              </p:ext>
            </p:extLst>
          </p:nvPr>
        </p:nvGraphicFramePr>
        <p:xfrm>
          <a:off x="4572000" y="5192931"/>
          <a:ext cx="272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12" imgW="2044440" imgH="457200" progId="Equation.DSMT4">
                  <p:embed/>
                </p:oleObj>
              </mc:Choice>
              <mc:Fallback>
                <p:oleObj name="Equation" r:id="rId12" imgW="2044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92931"/>
                        <a:ext cx="27209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90363"/>
              </p:ext>
            </p:extLst>
          </p:nvPr>
        </p:nvGraphicFramePr>
        <p:xfrm>
          <a:off x="3162300" y="6188075"/>
          <a:ext cx="42576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14" imgW="2336760" imgH="241200" progId="Equation.DSMT4">
                  <p:embed/>
                </p:oleObj>
              </mc:Choice>
              <mc:Fallback>
                <p:oleObj name="Equation" r:id="rId14" imgW="23367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6188075"/>
                        <a:ext cx="42576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52400" y="584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maser efficiency </a:t>
            </a:r>
            <a:r>
              <a:rPr lang="en-US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h,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energy  the radio pulse</a:t>
            </a:r>
            <a:r>
              <a:rPr lang="en-US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848600" y="3123257"/>
            <a:ext cx="0" cy="1653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90399" y="3123257"/>
            <a:ext cx="0" cy="1653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91400" y="3123257"/>
            <a:ext cx="0" cy="17293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200" y="3733800"/>
            <a:ext cx="686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nebula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e</a:t>
            </a:r>
            <a:r>
              <a:rPr lang="en-US" sz="1400" baseline="30000" dirty="0" smtClean="0">
                <a:solidFill>
                  <a:srgbClr val="C00000"/>
                </a:solidFill>
              </a:rPr>
              <a:t>+</a:t>
            </a:r>
            <a:r>
              <a:rPr lang="en-US" sz="1400" dirty="0" smtClean="0">
                <a:solidFill>
                  <a:srgbClr val="C00000"/>
                </a:solidFill>
              </a:rPr>
              <a:t> e</a:t>
            </a:r>
            <a:r>
              <a:rPr lang="en-US" sz="1400" baseline="30000" dirty="0" smtClean="0">
                <a:solidFill>
                  <a:srgbClr val="C00000"/>
                </a:solidFill>
              </a:rPr>
              <a:t>-</a:t>
            </a:r>
            <a:r>
              <a:rPr lang="en-US" sz="1400" dirty="0" smtClean="0">
                <a:solidFill>
                  <a:srgbClr val="C00000"/>
                </a:solidFill>
              </a:rPr>
              <a:t> B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Symbol" panose="05050102010706020507" pitchFamily="18" charset="2"/>
              </a:rPr>
              <a:t>e=3</a:t>
            </a:r>
            <a:r>
              <a:rPr lang="en-US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14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681514" y="5330854"/>
            <a:ext cx="1217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forward shock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6779840" y="5408240"/>
            <a:ext cx="1220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r</a:t>
            </a:r>
            <a:r>
              <a:rPr lang="en-US" sz="1400" dirty="0" smtClean="0">
                <a:solidFill>
                  <a:srgbClr val="FF0000"/>
                </a:solidFill>
              </a:rPr>
              <a:t>everse  shock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7614194" y="487005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cd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934200" y="685800"/>
            <a:ext cx="0" cy="1653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543800" y="685800"/>
            <a:ext cx="0" cy="1653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400800" y="685800"/>
            <a:ext cx="0" cy="17293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015795" y="1600200"/>
            <a:ext cx="686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nebula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e</a:t>
            </a:r>
            <a:r>
              <a:rPr lang="en-US" sz="1400" baseline="30000" dirty="0" smtClean="0">
                <a:solidFill>
                  <a:srgbClr val="C00000"/>
                </a:solidFill>
              </a:rPr>
              <a:t>+</a:t>
            </a:r>
            <a:r>
              <a:rPr lang="en-US" sz="1400" dirty="0" smtClean="0">
                <a:solidFill>
                  <a:srgbClr val="C00000"/>
                </a:solidFill>
              </a:rPr>
              <a:t> e</a:t>
            </a:r>
            <a:r>
              <a:rPr lang="en-US" sz="1400" baseline="30000" dirty="0" smtClean="0">
                <a:solidFill>
                  <a:srgbClr val="C00000"/>
                </a:solidFill>
              </a:rPr>
              <a:t>-</a:t>
            </a:r>
            <a:r>
              <a:rPr lang="en-US" sz="1400" dirty="0" smtClean="0">
                <a:solidFill>
                  <a:srgbClr val="C00000"/>
                </a:solidFill>
              </a:rPr>
              <a:t> B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Symbol" panose="05050102010706020507" pitchFamily="18" charset="2"/>
              </a:rPr>
              <a:t>e=3</a:t>
            </a:r>
            <a:r>
              <a:rPr lang="en-US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14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6934915" y="2893397"/>
            <a:ext cx="1217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forward shock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5792218" y="2970783"/>
            <a:ext cx="1220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r</a:t>
            </a:r>
            <a:r>
              <a:rPr lang="en-US" sz="1400" dirty="0" smtClean="0">
                <a:solidFill>
                  <a:srgbClr val="FF0000"/>
                </a:solidFill>
              </a:rPr>
              <a:t>everse  shock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6775995" y="2432595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457200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Downstream of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shock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959917"/>
              </p:ext>
            </p:extLst>
          </p:nvPr>
        </p:nvGraphicFramePr>
        <p:xfrm>
          <a:off x="3806561" y="266963"/>
          <a:ext cx="1060280" cy="74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" name="Equation" r:id="rId3" imgW="647640" imgH="457200" progId="Equation.DSMT4">
                  <p:embed/>
                </p:oleObj>
              </mc:Choice>
              <mc:Fallback>
                <p:oleObj name="Equation" r:id="rId3" imgW="647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561" y="266963"/>
                        <a:ext cx="1060280" cy="7498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244576"/>
              </p:ext>
            </p:extLst>
          </p:nvPr>
        </p:nvGraphicFramePr>
        <p:xfrm>
          <a:off x="228600" y="1166456"/>
          <a:ext cx="1600200" cy="34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" name="Equation" r:id="rId5" imgW="1117440" imgH="241200" progId="Equation.DSMT4">
                  <p:embed/>
                </p:oleObj>
              </mc:Choice>
              <mc:Fallback>
                <p:oleObj name="Equation" r:id="rId5" imgW="1117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66456"/>
                        <a:ext cx="1600200" cy="345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756560"/>
              </p:ext>
            </p:extLst>
          </p:nvPr>
        </p:nvGraphicFramePr>
        <p:xfrm>
          <a:off x="2286000" y="1060104"/>
          <a:ext cx="3124200" cy="67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" name="Equation" r:id="rId7" imgW="2361960" imgH="507960" progId="Equation.DSMT4">
                  <p:embed/>
                </p:oleObj>
              </mc:Choice>
              <mc:Fallback>
                <p:oleObj name="Equation" r:id="rId7" imgW="2361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060104"/>
                        <a:ext cx="3124200" cy="67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118016"/>
              </p:ext>
            </p:extLst>
          </p:nvPr>
        </p:nvGraphicFramePr>
        <p:xfrm>
          <a:off x="304800" y="1761569"/>
          <a:ext cx="18494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Equation" r:id="rId9" imgW="1130040" imgH="253800" progId="Equation.DSMT4">
                  <p:embed/>
                </p:oleObj>
              </mc:Choice>
              <mc:Fallback>
                <p:oleObj name="Equation" r:id="rId9" imgW="1130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61569"/>
                        <a:ext cx="18494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-76200" y="2286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maser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284464"/>
              </p:ext>
            </p:extLst>
          </p:nvPr>
        </p:nvGraphicFramePr>
        <p:xfrm>
          <a:off x="2590800" y="2115662"/>
          <a:ext cx="2681716" cy="710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" name="Equation" r:id="rId11" imgW="1777680" imgH="469800" progId="Equation.DSMT4">
                  <p:embed/>
                </p:oleObj>
              </mc:Choice>
              <mc:Fallback>
                <p:oleObj name="Equation" r:id="rId11" imgW="1777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15662"/>
                        <a:ext cx="2681716" cy="710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22864"/>
              </p:ext>
            </p:extLst>
          </p:nvPr>
        </p:nvGraphicFramePr>
        <p:xfrm>
          <a:off x="4038600" y="2868145"/>
          <a:ext cx="2057400" cy="688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Equation" r:id="rId13" imgW="1333440" imgH="444240" progId="Equation.DSMT4">
                  <p:embed/>
                </p:oleObj>
              </mc:Choice>
              <mc:Fallback>
                <p:oleObj name="Equation" r:id="rId13" imgW="133344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8145"/>
                        <a:ext cx="2057400" cy="688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800472"/>
              </p:ext>
            </p:extLst>
          </p:nvPr>
        </p:nvGraphicFramePr>
        <p:xfrm>
          <a:off x="152400" y="3733800"/>
          <a:ext cx="49847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Equation" r:id="rId15" imgW="3124080" imgH="444240" progId="Equation.DSMT4">
                  <p:embed/>
                </p:oleObj>
              </mc:Choice>
              <mc:Fallback>
                <p:oleObj name="Equation" r:id="rId15" imgW="312408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33800"/>
                        <a:ext cx="49847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0" y="2743200"/>
            <a:ext cx="396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e-m pulse picks up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magnetospheric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plasma and delivers it to the wind termination shock.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200" y="5486400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energy of the pulse                                                     is emitted at the forward shock in UHE band          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844130"/>
              </p:ext>
            </p:extLst>
          </p:nvPr>
        </p:nvGraphicFramePr>
        <p:xfrm>
          <a:off x="2667000" y="5560034"/>
          <a:ext cx="2895600" cy="405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" name="Equation" r:id="rId17" imgW="1726920" imgH="241200" progId="Equation.DSMT4">
                  <p:embed/>
                </p:oleObj>
              </mc:Choice>
              <mc:Fallback>
                <p:oleObj name="Equation" r:id="rId17" imgW="1726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560034"/>
                        <a:ext cx="2895600" cy="405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503443"/>
              </p:ext>
            </p:extLst>
          </p:nvPr>
        </p:nvGraphicFramePr>
        <p:xfrm>
          <a:off x="4673600" y="5940286"/>
          <a:ext cx="2717800" cy="50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Equation" r:id="rId19" imgW="1574640" imgH="291960" progId="Equation.DSMT4">
                  <p:embed/>
                </p:oleObj>
              </mc:Choice>
              <mc:Fallback>
                <p:oleObj name="Equation" r:id="rId19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5940286"/>
                        <a:ext cx="2717800" cy="50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6200" y="471547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the nebula,</a:t>
            </a:r>
            <a:r>
              <a:rPr lang="en-US" dirty="0" smtClean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 of the particles find themselves at low energies whereas most of the energy is carried by particles with </a:t>
            </a:r>
            <a:r>
              <a:rPr lang="en-US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baseline="-25000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~10</a:t>
            </a:r>
            <a:r>
              <a:rPr lang="en-US" baseline="30000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4</a:t>
            </a:r>
            <a:r>
              <a:rPr lang="en-US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-10</a:t>
            </a:r>
            <a:r>
              <a:rPr lang="en-US" baseline="30000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6</a:t>
            </a:r>
            <a:r>
              <a:rPr lang="en-US" dirty="0" smtClean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forward shock, they take all the energy of the pulse.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194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</dc:creator>
  <cp:lastModifiedBy>Yuri</cp:lastModifiedBy>
  <cp:revision>79</cp:revision>
  <dcterms:created xsi:type="dcterms:W3CDTF">2013-12-31T13:51:54Z</dcterms:created>
  <dcterms:modified xsi:type="dcterms:W3CDTF">2016-05-04T16:26:55Z</dcterms:modified>
</cp:coreProperties>
</file>