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87" r:id="rId6"/>
    <p:sldId id="286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7" r:id="rId16"/>
    <p:sldId id="298" r:id="rId17"/>
    <p:sldId id="261" r:id="rId18"/>
    <p:sldId id="262" r:id="rId19"/>
    <p:sldId id="263" r:id="rId20"/>
    <p:sldId id="299" r:id="rId21"/>
    <p:sldId id="300" r:id="rId22"/>
    <p:sldId id="301" r:id="rId23"/>
    <p:sldId id="302" r:id="rId24"/>
    <p:sldId id="268" r:id="rId25"/>
    <p:sldId id="270" r:id="rId26"/>
    <p:sldId id="269" r:id="rId27"/>
    <p:sldId id="303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305" r:id="rId40"/>
    <p:sldId id="30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6206B-B82C-4C7C-8429-C17109C3098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F6815-97DF-4BF4-A232-1EC68B88E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9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F6815-97DF-4BF4-A232-1EC68B88EB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0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F6815-97DF-4BF4-A232-1EC68B88EB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3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F6815-97DF-4BF4-A232-1EC68B88EB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7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F8C1-70EA-40A4-8A5C-0A6057B7A62B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7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F8C1-70EA-40A4-8A5C-0A6057B7A62B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F8C1-70EA-40A4-8A5C-0A6057B7A62B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2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F8C1-70EA-40A4-8A5C-0A6057B7A62B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F8C1-70EA-40A4-8A5C-0A6057B7A62B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9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F8C1-70EA-40A4-8A5C-0A6057B7A62B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F8C1-70EA-40A4-8A5C-0A6057B7A62B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6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F8C1-70EA-40A4-8A5C-0A6057B7A62B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0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F8C1-70EA-40A4-8A5C-0A6057B7A62B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F8C1-70EA-40A4-8A5C-0A6057B7A62B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9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F8C1-70EA-40A4-8A5C-0A6057B7A62B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8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BF8C1-70EA-40A4-8A5C-0A6057B7A62B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EC56E-4C6D-4F48-8E44-F71EEB89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1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Relationship Id="rId9" Type="http://schemas.openxmlformats.org/officeDocument/2006/relationships/image" Target="../media/image5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emf"/><Relationship Id="rId5" Type="http://schemas.openxmlformats.org/officeDocument/2006/relationships/image" Target="../media/image74.png"/><Relationship Id="rId4" Type="http://schemas.openxmlformats.org/officeDocument/2006/relationships/image" Target="../media/image73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1678" y="668373"/>
            <a:ext cx="7801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Analytic Magnetospheres: </a:t>
            </a:r>
          </a:p>
          <a:p>
            <a:pPr algn="ctr"/>
            <a:r>
              <a:rPr lang="en-US" sz="3600" dirty="0" smtClean="0"/>
              <a:t>General Results for Stars and Black Holes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311739" y="2961718"/>
            <a:ext cx="151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Sam </a:t>
            </a:r>
            <a:r>
              <a:rPr lang="en-US" sz="2400" dirty="0" err="1" smtClean="0"/>
              <a:t>Gralla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97266" y="3556626"/>
            <a:ext cx="234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University of Arizona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62474" y="5606826"/>
            <a:ext cx="478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Alex </a:t>
            </a:r>
            <a:r>
              <a:rPr lang="en-US" dirty="0" err="1" smtClean="0"/>
              <a:t>Lupsasca</a:t>
            </a:r>
            <a:r>
              <a:rPr lang="en-US" dirty="0" smtClean="0"/>
              <a:t>, Sasha </a:t>
            </a:r>
            <a:r>
              <a:rPr lang="en-US" dirty="0" err="1" smtClean="0"/>
              <a:t>Philippov</a:t>
            </a:r>
            <a:r>
              <a:rPr lang="en-US" dirty="0" smtClean="0"/>
              <a:t>, Maria Rodriguez, Andy </a:t>
            </a:r>
            <a:r>
              <a:rPr lang="en-US" dirty="0" err="1" smtClean="0"/>
              <a:t>Strominger</a:t>
            </a:r>
            <a:r>
              <a:rPr lang="en-US" dirty="0" smtClean="0"/>
              <a:t>, Peter Zimmerman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78461" y="5111715"/>
            <a:ext cx="1551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Collaborators: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388" y="2195084"/>
            <a:ext cx="2547988" cy="2527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358" y="2347484"/>
            <a:ext cx="2321798" cy="23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3843" y="351139"/>
            <a:ext cx="2120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 this talk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8404" y="3380651"/>
            <a:ext cx="521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2</a:t>
            </a:r>
            <a:r>
              <a:rPr lang="en-US" sz="2400" dirty="0" smtClean="0">
                <a:solidFill>
                  <a:schemeClr val="accent3"/>
                </a:solidFill>
              </a:rPr>
              <a:t>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Rodriguez 2015</a:t>
            </a:r>
            <a:r>
              <a:rPr lang="en-US" sz="2400" dirty="0" smtClean="0">
                <a:solidFill>
                  <a:schemeClr val="accent3"/>
                </a:solidFill>
              </a:rPr>
              <a:t>: </a:t>
            </a:r>
            <a:br>
              <a:rPr lang="en-US" sz="2400" dirty="0" smtClean="0">
                <a:solidFill>
                  <a:schemeClr val="accent3"/>
                </a:solidFill>
              </a:rPr>
            </a:br>
            <a:r>
              <a:rPr lang="en-US" sz="2400" dirty="0" smtClean="0">
                <a:solidFill>
                  <a:schemeClr val="accent3"/>
                </a:solidFill>
              </a:rPr>
              <a:t>	Flux function near a black hole 	for all values of spin </a:t>
            </a:r>
            <a:r>
              <a:rPr lang="en-US" sz="2400" dirty="0">
                <a:solidFill>
                  <a:schemeClr val="accent3"/>
                </a:solidFill>
              </a:rPr>
              <a:t>(type 5ass</a:t>
            </a:r>
            <a:r>
              <a:rPr lang="en-US" sz="2400" dirty="0" smtClean="0">
                <a:solidFill>
                  <a:schemeClr val="accent3"/>
                </a:solidFill>
              </a:rPr>
              <a:t>).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404" y="1827832"/>
            <a:ext cx="5486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</a:t>
            </a:r>
            <a:r>
              <a:rPr lang="en-US" sz="2400" i="1" dirty="0" smtClean="0"/>
              <a:t> SEG, </a:t>
            </a:r>
            <a:r>
              <a:rPr lang="en-US" sz="2400" i="1" dirty="0" err="1" smtClean="0"/>
              <a:t>Lupsasca</a:t>
            </a:r>
            <a:r>
              <a:rPr lang="en-US" sz="2400" i="1" dirty="0" smtClean="0"/>
              <a:t>, Rodriguez 2015: 	</a:t>
            </a:r>
            <a:r>
              <a:rPr lang="en-US" sz="2400" dirty="0" smtClean="0"/>
              <a:t>“Hyperbolic” magnetospheres 	for stars and black holes (type 4c)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8404" y="4983020"/>
            <a:ext cx="502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3.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</a:t>
            </a:r>
            <a:r>
              <a:rPr lang="en-US" sz="2400" i="1" dirty="0" err="1" smtClean="0">
                <a:solidFill>
                  <a:schemeClr val="accent3"/>
                </a:solidFill>
              </a:rPr>
              <a:t>Strominger</a:t>
            </a:r>
            <a:r>
              <a:rPr lang="en-US" sz="2400" i="1" dirty="0" smtClean="0">
                <a:solidFill>
                  <a:schemeClr val="accent3"/>
                </a:solidFill>
              </a:rPr>
              <a:t> 2015:</a:t>
            </a:r>
            <a:br>
              <a:rPr lang="en-US" sz="2400" i="1" dirty="0" smtClean="0">
                <a:solidFill>
                  <a:schemeClr val="accent3"/>
                </a:solidFill>
              </a:rPr>
            </a:br>
            <a:r>
              <a:rPr lang="en-US" sz="2400" i="1" dirty="0" smtClean="0">
                <a:solidFill>
                  <a:schemeClr val="accent3"/>
                </a:solidFill>
              </a:rPr>
              <a:t> 	</a:t>
            </a:r>
            <a:r>
              <a:rPr lang="en-US" sz="2400" dirty="0" smtClean="0">
                <a:solidFill>
                  <a:schemeClr val="accent3"/>
                </a:solidFill>
              </a:rPr>
              <a:t>Plasma near rapidly spinning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	</a:t>
            </a:r>
            <a:r>
              <a:rPr lang="en-US" sz="2400" dirty="0" smtClean="0">
                <a:solidFill>
                  <a:schemeClr val="accent3"/>
                </a:solidFill>
              </a:rPr>
              <a:t> black holes (mixed type)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8484" y="987638"/>
            <a:ext cx="338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(note: we alphabetize author lists)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94805" y="3380652"/>
            <a:ext cx="521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4. </a:t>
            </a:r>
            <a:r>
              <a:rPr lang="en-US" sz="2400" i="1" dirty="0" smtClean="0">
                <a:solidFill>
                  <a:schemeClr val="accent3"/>
                </a:solidFill>
              </a:rPr>
              <a:t>SEG &amp; Zimmerman 2016: </a:t>
            </a:r>
            <a:br>
              <a:rPr lang="en-US" sz="2400" i="1" dirty="0" smtClean="0">
                <a:solidFill>
                  <a:schemeClr val="accent3"/>
                </a:solidFill>
              </a:rPr>
            </a:br>
            <a:r>
              <a:rPr lang="en-US" sz="2400" i="1" dirty="0" smtClean="0">
                <a:solidFill>
                  <a:schemeClr val="accent3"/>
                </a:solidFill>
              </a:rPr>
              <a:t>	</a:t>
            </a:r>
            <a:r>
              <a:rPr lang="en-US" sz="2400" dirty="0">
                <a:solidFill>
                  <a:schemeClr val="accent3"/>
                </a:solidFill>
              </a:rPr>
              <a:t>P</a:t>
            </a:r>
            <a:r>
              <a:rPr lang="en-US" sz="2400" dirty="0" smtClean="0">
                <a:solidFill>
                  <a:schemeClr val="accent3"/>
                </a:solidFill>
              </a:rPr>
              <a:t>lasma waves and jets from 	moving conductors (type 4c)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4805" y="4983019"/>
            <a:ext cx="6053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5.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</a:t>
            </a:r>
            <a:r>
              <a:rPr lang="en-US" sz="2400" i="1" dirty="0" err="1" smtClean="0">
                <a:solidFill>
                  <a:schemeClr val="accent3"/>
                </a:solidFill>
              </a:rPr>
              <a:t>Philippov</a:t>
            </a:r>
            <a:r>
              <a:rPr lang="en-US" sz="2400" i="1" dirty="0" smtClean="0">
                <a:solidFill>
                  <a:schemeClr val="accent3"/>
                </a:solidFill>
              </a:rPr>
              <a:t> 2016: 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	GR pulsars with realistic magnetic 	fields and rotation rates (type </a:t>
            </a:r>
            <a:r>
              <a:rPr lang="en-US" sz="24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</a:t>
            </a:r>
            <a:r>
              <a:rPr lang="en-US" sz="2400" dirty="0" smtClean="0">
                <a:solidFill>
                  <a:schemeClr val="accent3"/>
                </a:solidFill>
              </a:rPr>
              <a:t>)</a:t>
            </a:r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332" y="382889"/>
            <a:ext cx="5556041" cy="282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290" y="570271"/>
            <a:ext cx="8937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Exact Stationary, </a:t>
            </a:r>
            <a:r>
              <a:rPr lang="en-US" sz="2800" dirty="0" err="1" smtClean="0"/>
              <a:t>Axsiymmetric</a:t>
            </a:r>
            <a:r>
              <a:rPr lang="en-US" sz="2800" dirty="0" smtClean="0"/>
              <a:t> Force-Free Magnetospheres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45" y="1588053"/>
            <a:ext cx="3337200" cy="328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162" y="1588053"/>
            <a:ext cx="3267675" cy="328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271" y="1614153"/>
            <a:ext cx="3267675" cy="323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0258" y="5086085"/>
            <a:ext cx="2330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Radial </a:t>
            </a:r>
          </a:p>
          <a:p>
            <a:pPr algn="ctr"/>
            <a:r>
              <a:rPr lang="en-US" sz="2400" dirty="0" smtClean="0"/>
              <a:t>(Michel 1973)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47303" y="5086084"/>
            <a:ext cx="2330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Parabolic</a:t>
            </a:r>
          </a:p>
          <a:p>
            <a:pPr algn="ctr"/>
            <a:r>
              <a:rPr lang="en-US" sz="2400" dirty="0" smtClean="0"/>
              <a:t>(Blandford 1976)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514300" y="4985177"/>
            <a:ext cx="4301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Hyperbolic</a:t>
            </a:r>
          </a:p>
          <a:p>
            <a:pPr algn="ctr"/>
            <a:r>
              <a:rPr lang="en-US" sz="2400" dirty="0" smtClean="0"/>
              <a:t>(SEG, </a:t>
            </a:r>
            <a:r>
              <a:rPr lang="en-US" sz="2400" dirty="0" err="1" smtClean="0"/>
              <a:t>Lupsasca</a:t>
            </a:r>
            <a:r>
              <a:rPr lang="en-US" sz="2400" dirty="0" smtClean="0"/>
              <a:t>, </a:t>
            </a:r>
          </a:p>
          <a:p>
            <a:pPr algn="ctr"/>
            <a:r>
              <a:rPr lang="en-US" sz="2400" dirty="0" smtClean="0"/>
              <a:t>Rodriguez 2015)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7820" y="6224834"/>
            <a:ext cx="258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All have </a:t>
            </a:r>
            <a:r>
              <a:rPr lang="el-GR" sz="2400" b="1" dirty="0" smtClean="0">
                <a:solidFill>
                  <a:srgbClr val="C00000"/>
                </a:solidFill>
              </a:rPr>
              <a:t>Ω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l-GR" sz="2400" b="1" dirty="0">
                <a:solidFill>
                  <a:srgbClr val="C00000"/>
                </a:solidFill>
              </a:rPr>
              <a:t>ψ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free!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6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48" y="413999"/>
            <a:ext cx="3010229" cy="2981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5432" y="727038"/>
            <a:ext cx="795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radial and parabolic </a:t>
            </a:r>
            <a:r>
              <a:rPr lang="en-US" sz="2400" dirty="0" err="1" smtClean="0"/>
              <a:t>solns</a:t>
            </a:r>
            <a:r>
              <a:rPr lang="en-US" sz="2400" dirty="0" smtClean="0"/>
              <a:t> were found by guessing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465432" y="2564704"/>
            <a:ext cx="977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where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096" y="5346913"/>
            <a:ext cx="5469301" cy="114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93271" y="5346913"/>
            <a:ext cx="2239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 classic plane foliation studied in the 1800s)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773" y="2544465"/>
            <a:ext cx="1041665" cy="5213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37184" y="2574329"/>
            <a:ext cx="4503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 a function on the poloidal plane.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852" y="1606649"/>
            <a:ext cx="6927562" cy="5830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7480" y="3727880"/>
            <a:ext cx="5952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corresponds to choosing the</a:t>
            </a:r>
            <a:r>
              <a:rPr lang="en-US" sz="2800" i="1" dirty="0" smtClean="0"/>
              <a:t> shape </a:t>
            </a:r>
            <a:r>
              <a:rPr lang="en-US" sz="2800" dirty="0" smtClean="0"/>
              <a:t>of the field lines but not their density.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737184" y="3727880"/>
            <a:ext cx="5221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Most choices don’t give a solution.  But the following does: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452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017" y="316839"/>
            <a:ext cx="6468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Hyperbolic Magnetosphere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260" y="730091"/>
            <a:ext cx="3305442" cy="32738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4769" y="3077742"/>
            <a:ext cx="5014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2.  Choose any function </a:t>
            </a:r>
            <a:r>
              <a:rPr lang="el-GR" sz="3200" dirty="0" smtClean="0"/>
              <a:t>Ω</a:t>
            </a:r>
            <a:r>
              <a:rPr lang="en-US" sz="3200" dirty="0" smtClean="0"/>
              <a:t>(u)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378996" y="1986117"/>
            <a:ext cx="1102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1. Let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579" y="1586439"/>
            <a:ext cx="5214376" cy="1148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84769" y="4169367"/>
            <a:ext cx="5904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3.  An exact force-free solution is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072" y="5295581"/>
            <a:ext cx="5075326" cy="95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017" y="5416132"/>
            <a:ext cx="3476250" cy="922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41083" y="956890"/>
            <a:ext cx="2890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(SEG, </a:t>
            </a:r>
            <a:r>
              <a:rPr lang="en-US" sz="1600" dirty="0" err="1" smtClean="0"/>
              <a:t>Lupsasca</a:t>
            </a:r>
            <a:r>
              <a:rPr lang="en-US" sz="1600" dirty="0" smtClean="0"/>
              <a:t>, Rodriguez 2015)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73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864" y="292710"/>
            <a:ext cx="3149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 can add a star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70" y="5171101"/>
            <a:ext cx="4449600" cy="78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51061" y="248413"/>
            <a:ext cx="2767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 a black hole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9729" y="692819"/>
            <a:ext cx="3613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see also </a:t>
            </a:r>
            <a:r>
              <a:rPr lang="en-US" dirty="0" err="1" smtClean="0"/>
              <a:t>Beskin</a:t>
            </a:r>
            <a:r>
              <a:rPr lang="en-US" dirty="0" smtClean="0"/>
              <a:t>, </a:t>
            </a:r>
            <a:r>
              <a:rPr lang="en-US" dirty="0" err="1" smtClean="0"/>
              <a:t>Istomin</a:t>
            </a:r>
            <a:r>
              <a:rPr lang="en-US" dirty="0" smtClean="0"/>
              <a:t>, </a:t>
            </a:r>
            <a:r>
              <a:rPr lang="en-US" dirty="0" err="1" smtClean="0"/>
              <a:t>Pariev</a:t>
            </a:r>
            <a:r>
              <a:rPr lang="en-US" dirty="0" smtClean="0"/>
              <a:t> 1992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26535" y="5722374"/>
            <a:ext cx="142013" cy="54135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98617" y="6263730"/>
            <a:ext cx="17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Disk inner radius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918127" y="5879692"/>
            <a:ext cx="532996" cy="32642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08708" y="6084021"/>
            <a:ext cx="120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Star radius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488" y="1243042"/>
            <a:ext cx="3476250" cy="3253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06870" y="4851553"/>
            <a:ext cx="505548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BZ method for small spin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</a:p>
          <a:p>
            <a:pPr algn="ctr"/>
            <a:r>
              <a:rPr lang="el-GR" sz="2800" dirty="0" smtClean="0"/>
              <a:t>Ω</a:t>
            </a:r>
            <a:r>
              <a:rPr lang="en-US" sz="2800" dirty="0"/>
              <a:t>(u</a:t>
            </a:r>
            <a:r>
              <a:rPr lang="en-US" sz="2800" dirty="0" smtClean="0"/>
              <a:t>) determined self-consistently</a:t>
            </a:r>
            <a:endParaRPr lang="en-US" sz="2800" dirty="0"/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282" y="5870438"/>
            <a:ext cx="4380075" cy="678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227" y="1300549"/>
            <a:ext cx="3406725" cy="332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026" y="356145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Stationary, </a:t>
            </a:r>
            <a:r>
              <a:rPr lang="en-US" sz="2800" dirty="0" err="1" smtClean="0"/>
              <a:t>Axsiymmetric</a:t>
            </a:r>
            <a:r>
              <a:rPr lang="en-US" sz="2800" dirty="0" smtClean="0"/>
              <a:t> Force-Free Magnetospheres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45" y="1293089"/>
            <a:ext cx="3337200" cy="328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162" y="1293089"/>
            <a:ext cx="3267675" cy="328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271" y="1319189"/>
            <a:ext cx="3267675" cy="323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0258" y="4791121"/>
            <a:ext cx="2330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Radial </a:t>
            </a:r>
          </a:p>
          <a:p>
            <a:pPr algn="ctr"/>
            <a:r>
              <a:rPr lang="en-US" sz="2400" dirty="0" smtClean="0"/>
              <a:t>(Michel 1973)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47303" y="4791120"/>
            <a:ext cx="2330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Parabolic</a:t>
            </a:r>
          </a:p>
          <a:p>
            <a:pPr algn="ctr"/>
            <a:r>
              <a:rPr lang="en-US" sz="2400" dirty="0" smtClean="0"/>
              <a:t>(Blandford 1976)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514300" y="4690213"/>
            <a:ext cx="4301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Hyperbolic</a:t>
            </a:r>
          </a:p>
          <a:p>
            <a:pPr algn="ctr"/>
            <a:r>
              <a:rPr lang="en-US" sz="2400" dirty="0" smtClean="0"/>
              <a:t>(SEG, </a:t>
            </a:r>
            <a:r>
              <a:rPr lang="en-US" sz="2400" dirty="0" err="1" smtClean="0"/>
              <a:t>Lupsasca</a:t>
            </a:r>
            <a:r>
              <a:rPr lang="en-US" sz="2400" dirty="0" smtClean="0"/>
              <a:t>, </a:t>
            </a:r>
          </a:p>
          <a:p>
            <a:pPr algn="ctr"/>
            <a:r>
              <a:rPr lang="en-US" sz="2400" dirty="0" smtClean="0"/>
              <a:t>Rodriguez 2015)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09289" y="6099973"/>
            <a:ext cx="7034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Can add a star or black hole to any one of the three.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3843" y="351139"/>
            <a:ext cx="2120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 this talk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8404" y="3380651"/>
            <a:ext cx="521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 </a:t>
            </a:r>
            <a:r>
              <a:rPr lang="en-US" sz="2400" i="1" dirty="0" smtClean="0"/>
              <a:t>SEG, </a:t>
            </a:r>
            <a:r>
              <a:rPr lang="en-US" sz="2400" i="1" dirty="0" err="1" smtClean="0"/>
              <a:t>Lupsasca</a:t>
            </a:r>
            <a:r>
              <a:rPr lang="en-US" sz="2400" i="1" dirty="0" smtClean="0"/>
              <a:t>, Rodriguez 2015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	Flux function near a black hole 	for all values of spin </a:t>
            </a:r>
            <a:r>
              <a:rPr lang="en-US" sz="2400" dirty="0"/>
              <a:t>(type 5ass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08404" y="1827832"/>
            <a:ext cx="5486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1.</a:t>
            </a:r>
            <a:r>
              <a:rPr lang="en-US" sz="2400" i="1" dirty="0" smtClean="0">
                <a:solidFill>
                  <a:schemeClr val="accent3"/>
                </a:solidFill>
              </a:rPr>
              <a:t> 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Rodriguez 2015: 	</a:t>
            </a:r>
            <a:r>
              <a:rPr lang="en-US" sz="2400" dirty="0" smtClean="0">
                <a:solidFill>
                  <a:schemeClr val="accent3"/>
                </a:solidFill>
              </a:rPr>
              <a:t>“Hyperbolic” magnetospheres 	for stars and black holes (type 4c)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404" y="4983020"/>
            <a:ext cx="502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3.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</a:t>
            </a:r>
            <a:r>
              <a:rPr lang="en-US" sz="2400" i="1" dirty="0" err="1" smtClean="0">
                <a:solidFill>
                  <a:schemeClr val="accent3"/>
                </a:solidFill>
              </a:rPr>
              <a:t>Strominger</a:t>
            </a:r>
            <a:r>
              <a:rPr lang="en-US" sz="2400" i="1" dirty="0" smtClean="0">
                <a:solidFill>
                  <a:schemeClr val="accent3"/>
                </a:solidFill>
              </a:rPr>
              <a:t> 2015:</a:t>
            </a:r>
            <a:br>
              <a:rPr lang="en-US" sz="2400" i="1" dirty="0" smtClean="0">
                <a:solidFill>
                  <a:schemeClr val="accent3"/>
                </a:solidFill>
              </a:rPr>
            </a:br>
            <a:r>
              <a:rPr lang="en-US" sz="2400" i="1" dirty="0" smtClean="0">
                <a:solidFill>
                  <a:schemeClr val="accent3"/>
                </a:solidFill>
              </a:rPr>
              <a:t> 	</a:t>
            </a:r>
            <a:r>
              <a:rPr lang="en-US" sz="2400" dirty="0" smtClean="0">
                <a:solidFill>
                  <a:schemeClr val="accent3"/>
                </a:solidFill>
              </a:rPr>
              <a:t>Plasma near rapidly spinning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	</a:t>
            </a:r>
            <a:r>
              <a:rPr lang="en-US" sz="2400" dirty="0" smtClean="0">
                <a:solidFill>
                  <a:schemeClr val="accent3"/>
                </a:solidFill>
              </a:rPr>
              <a:t> black holes (mixed type)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8484" y="987638"/>
            <a:ext cx="338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(note: we alphabetize author lists)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94805" y="3380652"/>
            <a:ext cx="521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4. </a:t>
            </a:r>
            <a:r>
              <a:rPr lang="en-US" sz="2400" i="1" dirty="0" smtClean="0">
                <a:solidFill>
                  <a:schemeClr val="accent3"/>
                </a:solidFill>
              </a:rPr>
              <a:t>SEG &amp; Zimmerman 2016: </a:t>
            </a:r>
            <a:br>
              <a:rPr lang="en-US" sz="2400" i="1" dirty="0" smtClean="0">
                <a:solidFill>
                  <a:schemeClr val="accent3"/>
                </a:solidFill>
              </a:rPr>
            </a:br>
            <a:r>
              <a:rPr lang="en-US" sz="2400" i="1" dirty="0" smtClean="0">
                <a:solidFill>
                  <a:schemeClr val="accent3"/>
                </a:solidFill>
              </a:rPr>
              <a:t>	</a:t>
            </a:r>
            <a:r>
              <a:rPr lang="en-US" sz="2400" dirty="0">
                <a:solidFill>
                  <a:schemeClr val="accent3"/>
                </a:solidFill>
              </a:rPr>
              <a:t>P</a:t>
            </a:r>
            <a:r>
              <a:rPr lang="en-US" sz="2400" dirty="0" smtClean="0">
                <a:solidFill>
                  <a:schemeClr val="accent3"/>
                </a:solidFill>
              </a:rPr>
              <a:t>lasma waves and jets from 	moving conductors (type 4c)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4805" y="4983019"/>
            <a:ext cx="6053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5.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</a:t>
            </a:r>
            <a:r>
              <a:rPr lang="en-US" sz="2400" i="1" dirty="0" err="1" smtClean="0">
                <a:solidFill>
                  <a:schemeClr val="accent3"/>
                </a:solidFill>
              </a:rPr>
              <a:t>Philippov</a:t>
            </a:r>
            <a:r>
              <a:rPr lang="en-US" sz="2400" i="1" dirty="0" smtClean="0">
                <a:solidFill>
                  <a:schemeClr val="accent3"/>
                </a:solidFill>
              </a:rPr>
              <a:t> 2016: 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	GR pulsars with realistic magnetic 	fields and rotation rates (type </a:t>
            </a:r>
            <a:r>
              <a:rPr lang="en-US" sz="24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</a:t>
            </a:r>
            <a:r>
              <a:rPr lang="en-US" sz="2400" dirty="0" smtClean="0">
                <a:solidFill>
                  <a:schemeClr val="accent3"/>
                </a:solidFill>
              </a:rPr>
              <a:t>)</a:t>
            </a:r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896" y="351139"/>
            <a:ext cx="4328517" cy="28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8903" y="398595"/>
            <a:ext cx="7855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Flux function on the horizon of a Spinning Black Hole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49" y="1252918"/>
            <a:ext cx="4858759" cy="3374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7652" y="4691877"/>
            <a:ext cx="3198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nalytic function of a/M</a:t>
            </a:r>
          </a:p>
          <a:p>
            <a:pPr algn="ctr"/>
            <a:r>
              <a:rPr lang="en-US" dirty="0" smtClean="0"/>
              <a:t>(</a:t>
            </a:r>
            <a:r>
              <a:rPr lang="en-US" dirty="0"/>
              <a:t>SEG, </a:t>
            </a:r>
            <a:r>
              <a:rPr lang="en-US" dirty="0" err="1"/>
              <a:t>Lupsasca</a:t>
            </a:r>
            <a:r>
              <a:rPr lang="en-US" dirty="0"/>
              <a:t>, Rodriguez 2015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196" y="1195051"/>
            <a:ext cx="4655291" cy="3366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94421" y="4632885"/>
            <a:ext cx="3914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Numerical and analytic fit to O(a</a:t>
            </a:r>
            <a:r>
              <a:rPr lang="en-US" baseline="30000" dirty="0"/>
              <a:t>4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Tchekovskoy</a:t>
            </a:r>
            <a:r>
              <a:rPr lang="en-US" dirty="0" smtClean="0"/>
              <a:t>, Narayan, McKinney 2010)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032" y="5552452"/>
            <a:ext cx="4287375" cy="85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89" y="5739161"/>
            <a:ext cx="2317500" cy="74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7383" y="5854168"/>
            <a:ext cx="2641950" cy="50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5818" y="631418"/>
            <a:ext cx="3126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Our method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199537" y="1838632"/>
            <a:ext cx="4306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Assume that I(</a:t>
            </a:r>
            <a:r>
              <a:rPr lang="el-GR" sz="2800" dirty="0" smtClean="0"/>
              <a:t>ψ</a:t>
            </a:r>
            <a:r>
              <a:rPr lang="en-US" sz="2800" dirty="0" smtClean="0"/>
              <a:t>) and </a:t>
            </a:r>
            <a:r>
              <a:rPr lang="el-GR" sz="2800" dirty="0" smtClean="0"/>
              <a:t>Ω</a:t>
            </a:r>
            <a:r>
              <a:rPr lang="en-US" sz="2800" dirty="0" smtClean="0"/>
              <a:t>(</a:t>
            </a:r>
            <a:r>
              <a:rPr lang="el-GR" sz="2800" dirty="0"/>
              <a:t>ψ</a:t>
            </a:r>
            <a:r>
              <a:rPr lang="en-US" sz="2800" dirty="0" smtClean="0"/>
              <a:t>) from O(a) linearized theory are valid nonlinearly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40544" y="3797306"/>
            <a:ext cx="41885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Integrate the </a:t>
            </a:r>
            <a:r>
              <a:rPr lang="en-US" sz="2800" dirty="0" err="1" smtClean="0"/>
              <a:t>Znajek</a:t>
            </a:r>
            <a:r>
              <a:rPr lang="en-US" sz="2800" dirty="0" smtClean="0"/>
              <a:t> condition along the horizon to determine </a:t>
            </a:r>
            <a:r>
              <a:rPr lang="el-GR" sz="2800" dirty="0" smtClean="0"/>
              <a:t>ψ</a:t>
            </a:r>
            <a:r>
              <a:rPr lang="en-US" sz="2800" baseline="-25000" dirty="0" smtClean="0"/>
              <a:t>H</a:t>
            </a:r>
            <a:r>
              <a:rPr lang="en-US" sz="2800" dirty="0" smtClean="0"/>
              <a:t>(</a:t>
            </a:r>
            <a:r>
              <a:rPr lang="el-GR" sz="2800" dirty="0" smtClean="0"/>
              <a:t>θ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373" y="1887105"/>
            <a:ext cx="6230995" cy="1288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4311" y="1141243"/>
            <a:ext cx="2239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arabolic case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9670442" y="3175153"/>
            <a:ext cx="412953" cy="2949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10174665" y="3316765"/>
            <a:ext cx="187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new expression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106" y="3223626"/>
            <a:ext cx="2827350" cy="38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895" y="4912629"/>
            <a:ext cx="4962633" cy="10020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412" y="6088664"/>
            <a:ext cx="3638460" cy="559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284" y="5413661"/>
            <a:ext cx="4489781" cy="74516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8761870" y="3797306"/>
            <a:ext cx="16219" cy="8926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023642" y="4058980"/>
            <a:ext cx="1912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Znajek</a:t>
            </a:r>
            <a:r>
              <a:rPr lang="en-US" sz="2000" dirty="0" smtClean="0"/>
              <a:t> condition</a:t>
            </a:r>
            <a:endParaRPr lang="en-US" sz="2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9503" y="232869"/>
            <a:ext cx="1972657" cy="181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8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9" y="1449648"/>
            <a:ext cx="4009275" cy="259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028" y="1449648"/>
            <a:ext cx="3939750" cy="262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831" y="1399449"/>
            <a:ext cx="4087286" cy="2727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9320" y="448354"/>
            <a:ext cx="1014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Bunching of field lines near the pole happens generically at high spin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44991" y="4037382"/>
            <a:ext cx="883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radial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309783" y="4037381"/>
            <a:ext cx="205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hyperbolic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500618" y="4037382"/>
            <a:ext cx="205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parabolic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75070" y="5120964"/>
            <a:ext cx="2535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General argument: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065" y="5021196"/>
            <a:ext cx="7508701" cy="6612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endCxn id="15" idx="2"/>
          </p:cNvCxnSpPr>
          <p:nvPr/>
        </p:nvCxnSpPr>
        <p:spPr>
          <a:xfrm flipV="1">
            <a:off x="6862916" y="5682396"/>
            <a:ext cx="554500" cy="46276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653548" y="5682396"/>
            <a:ext cx="521725" cy="42199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flipH="1">
            <a:off x="5410936" y="6104387"/>
            <a:ext cx="290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 is independent of spin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2130" y="619433"/>
            <a:ext cx="5189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At the last Purdue workshop…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08" y="1695310"/>
            <a:ext cx="6187726" cy="146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02" y="2079523"/>
            <a:ext cx="3660898" cy="2586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048" y="3564455"/>
            <a:ext cx="4310550" cy="238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0542" y="6076336"/>
            <a:ext cx="273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“no ingrown hair” theorem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20003" y="1318700"/>
            <a:ext cx="269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agnetic field sheets of a monopole pulsar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60531" y="5122229"/>
            <a:ext cx="4552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Two years later:  Has this new approach panned out?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1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3843" y="351139"/>
            <a:ext cx="2120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 this talk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8404" y="3380651"/>
            <a:ext cx="521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2</a:t>
            </a:r>
            <a:r>
              <a:rPr lang="en-US" sz="2400" dirty="0" smtClean="0">
                <a:solidFill>
                  <a:schemeClr val="accent3"/>
                </a:solidFill>
              </a:rPr>
              <a:t>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Rodriguez 2015</a:t>
            </a:r>
            <a:r>
              <a:rPr lang="en-US" sz="2400" dirty="0" smtClean="0">
                <a:solidFill>
                  <a:schemeClr val="accent3"/>
                </a:solidFill>
              </a:rPr>
              <a:t>: </a:t>
            </a:r>
            <a:br>
              <a:rPr lang="en-US" sz="2400" dirty="0" smtClean="0">
                <a:solidFill>
                  <a:schemeClr val="accent3"/>
                </a:solidFill>
              </a:rPr>
            </a:br>
            <a:r>
              <a:rPr lang="en-US" sz="2400" dirty="0" smtClean="0">
                <a:solidFill>
                  <a:schemeClr val="accent3"/>
                </a:solidFill>
              </a:rPr>
              <a:t>	Flux function near a black hole 	for all values of spin </a:t>
            </a:r>
            <a:r>
              <a:rPr lang="en-US" sz="2400" dirty="0">
                <a:solidFill>
                  <a:schemeClr val="accent3"/>
                </a:solidFill>
              </a:rPr>
              <a:t>(type 5ass</a:t>
            </a:r>
            <a:r>
              <a:rPr lang="en-US" sz="2400" dirty="0" smtClean="0">
                <a:solidFill>
                  <a:schemeClr val="accent3"/>
                </a:solidFill>
              </a:rPr>
              <a:t>).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404" y="1827832"/>
            <a:ext cx="5486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1.</a:t>
            </a:r>
            <a:r>
              <a:rPr lang="en-US" sz="2400" i="1" dirty="0" smtClean="0">
                <a:solidFill>
                  <a:schemeClr val="accent3"/>
                </a:solidFill>
              </a:rPr>
              <a:t> 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Rodriguez 2015: 	</a:t>
            </a:r>
            <a:r>
              <a:rPr lang="en-US" sz="2400" dirty="0" smtClean="0">
                <a:solidFill>
                  <a:schemeClr val="accent3"/>
                </a:solidFill>
              </a:rPr>
              <a:t>“Hyperbolic” magnetospheres 	for stars and black holes (type 4c)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404" y="4983020"/>
            <a:ext cx="502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</a:t>
            </a:r>
            <a:r>
              <a:rPr lang="en-US" sz="2400" i="1" dirty="0" smtClean="0"/>
              <a:t>SEG, </a:t>
            </a:r>
            <a:r>
              <a:rPr lang="en-US" sz="2400" i="1" dirty="0" err="1" smtClean="0"/>
              <a:t>Lupsasca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Strominger</a:t>
            </a:r>
            <a:r>
              <a:rPr lang="en-US" sz="2400" i="1" dirty="0" smtClean="0"/>
              <a:t> 2015:</a:t>
            </a:r>
            <a:br>
              <a:rPr lang="en-US" sz="2400" i="1" dirty="0" smtClean="0"/>
            </a:br>
            <a:r>
              <a:rPr lang="en-US" sz="2400" i="1" dirty="0" smtClean="0"/>
              <a:t> 	</a:t>
            </a:r>
            <a:r>
              <a:rPr lang="en-US" sz="2400" dirty="0" smtClean="0"/>
              <a:t>Plasma near rapidly spinning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black holes (mixed type)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18484" y="987638"/>
            <a:ext cx="338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(note: we alphabetize author lists)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94805" y="3380652"/>
            <a:ext cx="521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4. </a:t>
            </a:r>
            <a:r>
              <a:rPr lang="en-US" sz="2400" i="1" dirty="0" smtClean="0">
                <a:solidFill>
                  <a:schemeClr val="accent3"/>
                </a:solidFill>
              </a:rPr>
              <a:t>SEG &amp; Zimmerman 2016: </a:t>
            </a:r>
            <a:br>
              <a:rPr lang="en-US" sz="2400" i="1" dirty="0" smtClean="0">
                <a:solidFill>
                  <a:schemeClr val="accent3"/>
                </a:solidFill>
              </a:rPr>
            </a:br>
            <a:r>
              <a:rPr lang="en-US" sz="2400" i="1" dirty="0" smtClean="0">
                <a:solidFill>
                  <a:schemeClr val="accent3"/>
                </a:solidFill>
              </a:rPr>
              <a:t>	</a:t>
            </a:r>
            <a:r>
              <a:rPr lang="en-US" sz="2400" dirty="0">
                <a:solidFill>
                  <a:schemeClr val="accent3"/>
                </a:solidFill>
              </a:rPr>
              <a:t>P</a:t>
            </a:r>
            <a:r>
              <a:rPr lang="en-US" sz="2400" dirty="0" smtClean="0">
                <a:solidFill>
                  <a:schemeClr val="accent3"/>
                </a:solidFill>
              </a:rPr>
              <a:t>lasma waves and jets from 	moving conductors (type 4c)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4805" y="4983019"/>
            <a:ext cx="6053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5.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</a:t>
            </a:r>
            <a:r>
              <a:rPr lang="en-US" sz="2400" i="1" dirty="0" err="1" smtClean="0">
                <a:solidFill>
                  <a:schemeClr val="accent3"/>
                </a:solidFill>
              </a:rPr>
              <a:t>Philippov</a:t>
            </a:r>
            <a:r>
              <a:rPr lang="en-US" sz="2400" i="1" dirty="0" smtClean="0">
                <a:solidFill>
                  <a:schemeClr val="accent3"/>
                </a:solidFill>
              </a:rPr>
              <a:t> 2016: 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	GR pulsars with realistic magnetic 	fields and rotation rates (type </a:t>
            </a:r>
            <a:r>
              <a:rPr lang="en-US" sz="24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</a:t>
            </a:r>
            <a:r>
              <a:rPr lang="en-US" sz="2400" dirty="0" smtClean="0">
                <a:solidFill>
                  <a:schemeClr val="accent3"/>
                </a:solidFill>
              </a:rPr>
              <a:t>)</a:t>
            </a:r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296" y="235316"/>
            <a:ext cx="3778135" cy="293447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8337755" y="997470"/>
            <a:ext cx="1251914" cy="203069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60225" y="618306"/>
            <a:ext cx="85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BANG?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0901" y="279849"/>
            <a:ext cx="527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Near-horizon Magnetospheres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152468" y="864624"/>
            <a:ext cx="3308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(SEG, </a:t>
            </a:r>
            <a:r>
              <a:rPr lang="en-US" dirty="0" err="1"/>
              <a:t>Lupsasca</a:t>
            </a:r>
            <a:r>
              <a:rPr lang="en-US" dirty="0"/>
              <a:t>, </a:t>
            </a:r>
            <a:r>
              <a:rPr lang="en-US" dirty="0" err="1"/>
              <a:t>Strominger</a:t>
            </a:r>
            <a:r>
              <a:rPr lang="en-US" dirty="0"/>
              <a:t> 2016)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077" y="3169199"/>
            <a:ext cx="10917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 smtClean="0"/>
              <a:t>Tensor fields always become self-similar under “dilation”</a:t>
            </a:r>
            <a:endParaRPr lang="en-US" sz="2800" dirty="0">
              <a:sym typeface="Wingdings" panose="05000000000000000000" pitchFamily="2" charset="2"/>
            </a:endParaRPr>
          </a:p>
          <a:p>
            <a:pPr marL="514350" indent="-514350">
              <a:buAutoNum type="arabicParenR"/>
            </a:pPr>
            <a:r>
              <a:rPr lang="en-US" sz="2800" dirty="0" smtClean="0">
                <a:sym typeface="Wingdings" panose="05000000000000000000" pitchFamily="2" charset="2"/>
              </a:rPr>
              <a:t>We can solve simpler equations for the self-similar form.</a:t>
            </a:r>
            <a:endParaRPr lang="en-US" sz="2800" dirty="0">
              <a:sym typeface="Wingdings" panose="05000000000000000000" pitchFamily="2" charset="2"/>
            </a:endParaRPr>
          </a:p>
          <a:p>
            <a:pPr marL="514350" indent="-514350">
              <a:buAutoNum type="arabicParenR"/>
            </a:pPr>
            <a:r>
              <a:rPr lang="en-US" sz="2800" dirty="0" smtClean="0">
                <a:sym typeface="Wingdings" panose="05000000000000000000" pitchFamily="2" charset="2"/>
              </a:rPr>
              <a:t>We learn…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0527" y="4929409"/>
            <a:ext cx="88263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Black hole Meissner effect (expulsion of magnetic flux)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 Meissner effect for plasma (BZ energy extraction ok)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High energy collisions between plasma and ISCO particles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16077" y="1408989"/>
            <a:ext cx="1097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is a near-horizon, near-extremal limit of the Kerr metric in which additional symmetries appear.  Do other fields (Maxwell, plasma, accretion, </a:t>
            </a:r>
            <a:r>
              <a:rPr lang="en-US" sz="2800" dirty="0" err="1" smtClean="0"/>
              <a:t>etc</a:t>
            </a:r>
            <a:r>
              <a:rPr lang="en-US" sz="2800" dirty="0" smtClean="0"/>
              <a:t>) similarly get symmetry enhancements?  Yes!</a:t>
            </a:r>
          </a:p>
        </p:txBody>
      </p:sp>
    </p:spTree>
    <p:extLst>
      <p:ext uri="{BB962C8B-B14F-4D97-AF65-F5344CB8AC3E}">
        <p14:creationId xmlns:p14="http://schemas.microsoft.com/office/powerpoint/2010/main" val="26131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97" y="731168"/>
            <a:ext cx="8945551" cy="431520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708073" y="4644492"/>
            <a:ext cx="498763" cy="110976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72592" y="5671128"/>
            <a:ext cx="1680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BANG?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3843" y="351139"/>
            <a:ext cx="2120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 this talk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8404" y="3380651"/>
            <a:ext cx="521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2</a:t>
            </a:r>
            <a:r>
              <a:rPr lang="en-US" sz="2400" dirty="0" smtClean="0">
                <a:solidFill>
                  <a:schemeClr val="accent3"/>
                </a:solidFill>
              </a:rPr>
              <a:t>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Rodriguez 2015</a:t>
            </a:r>
            <a:r>
              <a:rPr lang="en-US" sz="2400" dirty="0" smtClean="0">
                <a:solidFill>
                  <a:schemeClr val="accent3"/>
                </a:solidFill>
              </a:rPr>
              <a:t>: </a:t>
            </a:r>
            <a:br>
              <a:rPr lang="en-US" sz="2400" dirty="0" smtClean="0">
                <a:solidFill>
                  <a:schemeClr val="accent3"/>
                </a:solidFill>
              </a:rPr>
            </a:br>
            <a:r>
              <a:rPr lang="en-US" sz="2400" dirty="0" smtClean="0">
                <a:solidFill>
                  <a:schemeClr val="accent3"/>
                </a:solidFill>
              </a:rPr>
              <a:t>	Flux function near a black hole 	for all values of spin </a:t>
            </a:r>
            <a:r>
              <a:rPr lang="en-US" sz="2400" dirty="0">
                <a:solidFill>
                  <a:schemeClr val="accent3"/>
                </a:solidFill>
              </a:rPr>
              <a:t>(type 5ass</a:t>
            </a:r>
            <a:r>
              <a:rPr lang="en-US" sz="2400" dirty="0" smtClean="0">
                <a:solidFill>
                  <a:schemeClr val="accent3"/>
                </a:solidFill>
              </a:rPr>
              <a:t>).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404" y="1827832"/>
            <a:ext cx="5486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1.</a:t>
            </a:r>
            <a:r>
              <a:rPr lang="en-US" sz="2400" i="1" dirty="0" smtClean="0">
                <a:solidFill>
                  <a:schemeClr val="accent3"/>
                </a:solidFill>
              </a:rPr>
              <a:t> 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Rodriguez 2015: 	</a:t>
            </a:r>
            <a:r>
              <a:rPr lang="en-US" sz="2400" dirty="0" smtClean="0">
                <a:solidFill>
                  <a:schemeClr val="accent3"/>
                </a:solidFill>
              </a:rPr>
              <a:t>“Hyperbolic” magnetospheres 	for stars and black holes (type 4c)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404" y="4983020"/>
            <a:ext cx="502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3.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</a:t>
            </a:r>
            <a:r>
              <a:rPr lang="en-US" sz="2400" i="1" dirty="0" err="1" smtClean="0">
                <a:solidFill>
                  <a:schemeClr val="accent3"/>
                </a:solidFill>
              </a:rPr>
              <a:t>Strominger</a:t>
            </a:r>
            <a:r>
              <a:rPr lang="en-US" sz="2400" i="1" dirty="0" smtClean="0">
                <a:solidFill>
                  <a:schemeClr val="accent3"/>
                </a:solidFill>
              </a:rPr>
              <a:t> 2015:</a:t>
            </a:r>
            <a:br>
              <a:rPr lang="en-US" sz="2400" i="1" dirty="0" smtClean="0">
                <a:solidFill>
                  <a:schemeClr val="accent3"/>
                </a:solidFill>
              </a:rPr>
            </a:br>
            <a:r>
              <a:rPr lang="en-US" sz="2400" i="1" dirty="0" smtClean="0">
                <a:solidFill>
                  <a:schemeClr val="accent3"/>
                </a:solidFill>
              </a:rPr>
              <a:t> 	</a:t>
            </a:r>
            <a:r>
              <a:rPr lang="en-US" sz="2400" dirty="0" smtClean="0">
                <a:solidFill>
                  <a:schemeClr val="accent3"/>
                </a:solidFill>
              </a:rPr>
              <a:t>Plasma near rapidly spinning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	</a:t>
            </a:r>
            <a:r>
              <a:rPr lang="en-US" sz="2400" dirty="0" smtClean="0">
                <a:solidFill>
                  <a:schemeClr val="accent3"/>
                </a:solidFill>
              </a:rPr>
              <a:t> black holes (mixed type)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8484" y="987638"/>
            <a:ext cx="338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(note: we alphabetize author lists)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94805" y="3380652"/>
            <a:ext cx="521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</a:t>
            </a:r>
            <a:r>
              <a:rPr lang="en-US" sz="2400" i="1" dirty="0" smtClean="0"/>
              <a:t>SEG &amp; Zimmerman 2016: </a:t>
            </a:r>
            <a:br>
              <a:rPr lang="en-US" sz="2400" i="1" dirty="0" smtClean="0"/>
            </a:br>
            <a:r>
              <a:rPr lang="en-US" sz="2400" i="1" dirty="0" smtClean="0"/>
              <a:t>	</a:t>
            </a:r>
            <a:r>
              <a:rPr lang="en-US" sz="2400" dirty="0"/>
              <a:t>P</a:t>
            </a:r>
            <a:r>
              <a:rPr lang="en-US" sz="2400" dirty="0" smtClean="0"/>
              <a:t>lasma waves and jets from 	moving conductors (type 4c)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94805" y="4983019"/>
            <a:ext cx="6053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5.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</a:t>
            </a:r>
            <a:r>
              <a:rPr lang="en-US" sz="2400" i="1" dirty="0" err="1" smtClean="0">
                <a:solidFill>
                  <a:schemeClr val="accent3"/>
                </a:solidFill>
              </a:rPr>
              <a:t>Philippov</a:t>
            </a:r>
            <a:r>
              <a:rPr lang="en-US" sz="2400" i="1" dirty="0" smtClean="0">
                <a:solidFill>
                  <a:schemeClr val="accent3"/>
                </a:solidFill>
              </a:rPr>
              <a:t> 2016: 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	GR pulsars with realistic magnetic 	fields and rotation rates (type </a:t>
            </a:r>
            <a:r>
              <a:rPr lang="en-US" sz="24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</a:t>
            </a:r>
            <a:r>
              <a:rPr lang="en-US" sz="2400" dirty="0" smtClean="0">
                <a:solidFill>
                  <a:schemeClr val="accent3"/>
                </a:solidFill>
              </a:rPr>
              <a:t>)</a:t>
            </a:r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802" y="522561"/>
            <a:ext cx="4913101" cy="25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9975" y="501445"/>
            <a:ext cx="8247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Plasma Waves and Jets from Moving Conductors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650658" y="1086220"/>
            <a:ext cx="261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(SEG &amp; Zimmerman 2016)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6582" y="1927123"/>
            <a:ext cx="60173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solve the model problem of a thin plane of conducting fluid immersed in a uniform magnetic field in force-free plasma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32621" y="5021762"/>
            <a:ext cx="237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</a:t>
            </a:r>
            <a:r>
              <a:rPr lang="en-US" sz="3200" dirty="0" smtClean="0"/>
              <a:t>ain results: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41082" y="4251606"/>
            <a:ext cx="8443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1.  Incompressible fluids launch pure-Alfven flows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50914" y="5040598"/>
            <a:ext cx="8886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 No current flows in the jet – it is all on the edge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776" y="1522125"/>
            <a:ext cx="4913101" cy="250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1082" y="5868918"/>
            <a:ext cx="8886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 Expression for arbitrary nonlinear Alfven outflow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64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597" y="1178431"/>
            <a:ext cx="2433375" cy="4210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0039" y="343426"/>
            <a:ext cx="4448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Case study: a moving disk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188" y="2209684"/>
            <a:ext cx="4101975" cy="9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4686" y="1386348"/>
            <a:ext cx="2379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Power in jet(s):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24920" y="5583040"/>
            <a:ext cx="39431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Blue: magnetic field lines</a:t>
            </a:r>
          </a:p>
          <a:p>
            <a:r>
              <a:rPr lang="en-US" sz="2800" dirty="0" smtClean="0"/>
              <a:t>Orange: thin current layer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024188" y="5551861"/>
            <a:ext cx="4719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Notice the field line inside the jet is along it.  This is general.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9547124" y="2133600"/>
            <a:ext cx="1799303" cy="1107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485240" y="3018503"/>
            <a:ext cx="147484" cy="6489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77925" y="3729521"/>
            <a:ext cx="242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area orthogonal to field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82" y="2920867"/>
            <a:ext cx="1946700" cy="38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178" y="3900289"/>
            <a:ext cx="1042875" cy="365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000" y="4277331"/>
            <a:ext cx="2132100" cy="62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2318" y="3411532"/>
            <a:ext cx="1575900" cy="365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9491" y="3411532"/>
            <a:ext cx="49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et: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447" y="1647958"/>
            <a:ext cx="1888295" cy="5055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4744" y="2076116"/>
            <a:ext cx="2181742" cy="4282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211331" y="3715623"/>
            <a:ext cx="276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velocity orthogonal to field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9211331" y="2964909"/>
            <a:ext cx="335793" cy="7314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1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38" y="725621"/>
            <a:ext cx="9756676" cy="4993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150" y="5958348"/>
            <a:ext cx="1171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rotating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73851" y="5958347"/>
            <a:ext cx="110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moving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283851" y="5958347"/>
            <a:ext cx="974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binary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72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3843" y="351139"/>
            <a:ext cx="2120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 this talk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8404" y="3380651"/>
            <a:ext cx="521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2</a:t>
            </a:r>
            <a:r>
              <a:rPr lang="en-US" sz="2400" dirty="0" smtClean="0">
                <a:solidFill>
                  <a:schemeClr val="accent3"/>
                </a:solidFill>
              </a:rPr>
              <a:t>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Rodriguez 2015</a:t>
            </a:r>
            <a:r>
              <a:rPr lang="en-US" sz="2400" dirty="0" smtClean="0">
                <a:solidFill>
                  <a:schemeClr val="accent3"/>
                </a:solidFill>
              </a:rPr>
              <a:t>: </a:t>
            </a:r>
            <a:br>
              <a:rPr lang="en-US" sz="2400" dirty="0" smtClean="0">
                <a:solidFill>
                  <a:schemeClr val="accent3"/>
                </a:solidFill>
              </a:rPr>
            </a:br>
            <a:r>
              <a:rPr lang="en-US" sz="2400" dirty="0" smtClean="0">
                <a:solidFill>
                  <a:schemeClr val="accent3"/>
                </a:solidFill>
              </a:rPr>
              <a:t>	Flux function near a black hole 	for all values of spin </a:t>
            </a:r>
            <a:r>
              <a:rPr lang="en-US" sz="2400" dirty="0">
                <a:solidFill>
                  <a:schemeClr val="accent3"/>
                </a:solidFill>
              </a:rPr>
              <a:t>(type 5ass</a:t>
            </a:r>
            <a:r>
              <a:rPr lang="en-US" sz="2400" dirty="0" smtClean="0">
                <a:solidFill>
                  <a:schemeClr val="accent3"/>
                </a:solidFill>
              </a:rPr>
              <a:t>).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404" y="1827832"/>
            <a:ext cx="5486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1.</a:t>
            </a:r>
            <a:r>
              <a:rPr lang="en-US" sz="2400" i="1" dirty="0" smtClean="0">
                <a:solidFill>
                  <a:schemeClr val="accent3"/>
                </a:solidFill>
              </a:rPr>
              <a:t> 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Rodriguez 2015: 	</a:t>
            </a:r>
            <a:r>
              <a:rPr lang="en-US" sz="2400" dirty="0" smtClean="0">
                <a:solidFill>
                  <a:schemeClr val="accent3"/>
                </a:solidFill>
              </a:rPr>
              <a:t>“Hyperbolic” magnetospheres 	for stars and black holes (type 4c)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404" y="4983020"/>
            <a:ext cx="502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3.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</a:t>
            </a:r>
            <a:r>
              <a:rPr lang="en-US" sz="2400" i="1" dirty="0" err="1" smtClean="0">
                <a:solidFill>
                  <a:schemeClr val="accent3"/>
                </a:solidFill>
              </a:rPr>
              <a:t>Strominger</a:t>
            </a:r>
            <a:r>
              <a:rPr lang="en-US" sz="2400" i="1" dirty="0" smtClean="0">
                <a:solidFill>
                  <a:schemeClr val="accent3"/>
                </a:solidFill>
              </a:rPr>
              <a:t> 2015:</a:t>
            </a:r>
            <a:br>
              <a:rPr lang="en-US" sz="2400" i="1" dirty="0" smtClean="0">
                <a:solidFill>
                  <a:schemeClr val="accent3"/>
                </a:solidFill>
              </a:rPr>
            </a:br>
            <a:r>
              <a:rPr lang="en-US" sz="2400" i="1" dirty="0" smtClean="0">
                <a:solidFill>
                  <a:schemeClr val="accent3"/>
                </a:solidFill>
              </a:rPr>
              <a:t> 	</a:t>
            </a:r>
            <a:r>
              <a:rPr lang="en-US" sz="2400" dirty="0" smtClean="0">
                <a:solidFill>
                  <a:schemeClr val="accent3"/>
                </a:solidFill>
              </a:rPr>
              <a:t>Plasma near rapidly spinning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	</a:t>
            </a:r>
            <a:r>
              <a:rPr lang="en-US" sz="2400" dirty="0" smtClean="0">
                <a:solidFill>
                  <a:schemeClr val="accent3"/>
                </a:solidFill>
              </a:rPr>
              <a:t> black holes (mixed type)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8484" y="987638"/>
            <a:ext cx="338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(note: we alphabetize author lists)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94805" y="3380652"/>
            <a:ext cx="521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4. </a:t>
            </a:r>
            <a:r>
              <a:rPr lang="en-US" sz="2400" i="1" dirty="0" smtClean="0">
                <a:solidFill>
                  <a:schemeClr val="accent3"/>
                </a:solidFill>
              </a:rPr>
              <a:t>SEG &amp; Zimmerman 2016: </a:t>
            </a:r>
            <a:br>
              <a:rPr lang="en-US" sz="2400" i="1" dirty="0" smtClean="0">
                <a:solidFill>
                  <a:schemeClr val="accent3"/>
                </a:solidFill>
              </a:rPr>
            </a:br>
            <a:r>
              <a:rPr lang="en-US" sz="2400" i="1" dirty="0" smtClean="0">
                <a:solidFill>
                  <a:schemeClr val="accent3"/>
                </a:solidFill>
              </a:rPr>
              <a:t>	</a:t>
            </a:r>
            <a:r>
              <a:rPr lang="en-US" sz="2400" dirty="0">
                <a:solidFill>
                  <a:schemeClr val="accent3"/>
                </a:solidFill>
              </a:rPr>
              <a:t>P</a:t>
            </a:r>
            <a:r>
              <a:rPr lang="en-US" sz="2400" dirty="0" smtClean="0">
                <a:solidFill>
                  <a:schemeClr val="accent3"/>
                </a:solidFill>
              </a:rPr>
              <a:t>lasma waves and jets from 	moving conductors (type 4c)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4805" y="4983019"/>
            <a:ext cx="6053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</a:t>
            </a:r>
            <a:r>
              <a:rPr lang="en-US" sz="2400" i="1" dirty="0" smtClean="0"/>
              <a:t>SEG, </a:t>
            </a:r>
            <a:r>
              <a:rPr lang="en-US" sz="2400" i="1" dirty="0" err="1" smtClean="0"/>
              <a:t>Lupsasca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Philippov</a:t>
            </a:r>
            <a:r>
              <a:rPr lang="en-US" sz="2400" i="1" dirty="0" smtClean="0"/>
              <a:t> 2016: </a:t>
            </a:r>
          </a:p>
          <a:p>
            <a:r>
              <a:rPr lang="en-US" sz="2400" dirty="0" smtClean="0"/>
              <a:t>	GR pulsars with realistic magnetic 	fields and rotation rates (type </a:t>
            </a:r>
            <a:r>
              <a:rPr lang="en-US" sz="2400" dirty="0" smtClean="0">
                <a:sym typeface="Wingdings" panose="05000000000000000000" pitchFamily="2" charset="2"/>
              </a:rPr>
              <a:t>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444" y="489233"/>
            <a:ext cx="2599072" cy="25389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155" y="489233"/>
            <a:ext cx="2882479" cy="248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6077" y="648930"/>
            <a:ext cx="876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Most studies of the pulsar magnetosphere have assumed…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677264" y="1552137"/>
            <a:ext cx="48679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200" dirty="0" smtClean="0"/>
              <a:t> Rapid rotation (R</a:t>
            </a:r>
            <a:r>
              <a:rPr lang="en-US" sz="3200" baseline="-25000" dirty="0" smtClean="0"/>
              <a:t>*</a:t>
            </a:r>
            <a:r>
              <a:rPr lang="en-US" sz="3200" dirty="0" smtClean="0"/>
              <a:t>/R</a:t>
            </a:r>
            <a:r>
              <a:rPr lang="en-US" sz="3200" baseline="-25000" dirty="0" smtClean="0"/>
              <a:t>LC</a:t>
            </a:r>
            <a:r>
              <a:rPr lang="en-US" sz="3200" dirty="0" smtClean="0"/>
              <a:t>~.2)</a:t>
            </a:r>
          </a:p>
          <a:p>
            <a:pPr marL="342900" indent="-342900">
              <a:buAutoNum type="arabicParenR"/>
            </a:pPr>
            <a:r>
              <a:rPr lang="en-US" sz="3200" dirty="0" smtClean="0"/>
              <a:t> Flat </a:t>
            </a:r>
            <a:r>
              <a:rPr lang="en-US" sz="3200" dirty="0" err="1" smtClean="0"/>
              <a:t>spacetime</a:t>
            </a:r>
            <a:endParaRPr lang="en-US" sz="3200" dirty="0" smtClean="0"/>
          </a:p>
          <a:p>
            <a:pPr marL="342900" indent="-342900">
              <a:buAutoNum type="arabicParenR"/>
            </a:pPr>
            <a:r>
              <a:rPr lang="en-US" sz="3200" dirty="0" smtClean="0"/>
              <a:t> Pure magnetic dipole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04568" y="3519956"/>
            <a:ext cx="7807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There are all incorrect, in potentially important ways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56388" y="4302325"/>
            <a:ext cx="7807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(For example, </a:t>
            </a:r>
            <a:r>
              <a:rPr lang="en-US" sz="2000" dirty="0" err="1" smtClean="0"/>
              <a:t>Philippov</a:t>
            </a:r>
            <a:r>
              <a:rPr lang="en-US" sz="2000" dirty="0" smtClean="0"/>
              <a:t>/</a:t>
            </a:r>
            <a:r>
              <a:rPr lang="en-US" sz="2000" dirty="0" err="1" smtClean="0"/>
              <a:t>Cerutti</a:t>
            </a:r>
            <a:r>
              <a:rPr lang="en-US" sz="2000" dirty="0" smtClean="0"/>
              <a:t>/</a:t>
            </a:r>
            <a:r>
              <a:rPr lang="en-US" sz="2000" dirty="0" err="1" smtClean="0"/>
              <a:t>Tchekhovskoy</a:t>
            </a:r>
            <a:r>
              <a:rPr lang="en-US" sz="2000" dirty="0" smtClean="0"/>
              <a:t>/</a:t>
            </a:r>
            <a:r>
              <a:rPr lang="en-US" sz="2000" dirty="0" err="1" smtClean="0"/>
              <a:t>Spitkovsky</a:t>
            </a:r>
            <a:r>
              <a:rPr lang="en-US" sz="2000" dirty="0" smtClean="0"/>
              <a:t> showed that GR is necessary for pair-creation near the poles of a dipole pulsar.)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22554" y="5272228"/>
            <a:ext cx="10323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All three can be relaxed, fully analytically!!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2845" y="6119020"/>
            <a:ext cx="706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the aligned force-free case… but stay tuned for more general results)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5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6581" y="462116"/>
            <a:ext cx="11228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Pulsar Magnetospheres:  Beyond the Flat </a:t>
            </a:r>
            <a:r>
              <a:rPr lang="en-US" sz="3600" dirty="0" err="1" smtClean="0"/>
              <a:t>Spacetime</a:t>
            </a:r>
            <a:r>
              <a:rPr lang="en-US" sz="3600" dirty="0" smtClean="0"/>
              <a:t> Dipole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70040" y="1927121"/>
            <a:ext cx="7325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Key idea: Use the method of matched asymptotic expansions to solve to leading order in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496" y="1769074"/>
            <a:ext cx="1877175" cy="127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32672" y="1108447"/>
            <a:ext cx="313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(SEG, </a:t>
            </a:r>
            <a:r>
              <a:rPr lang="en-US" dirty="0" err="1" smtClean="0"/>
              <a:t>Lupsasca</a:t>
            </a:r>
            <a:r>
              <a:rPr lang="en-US" dirty="0" smtClean="0"/>
              <a:t>, </a:t>
            </a:r>
            <a:r>
              <a:rPr lang="en-US" dirty="0" err="1" smtClean="0"/>
              <a:t>Philippov</a:t>
            </a:r>
            <a:r>
              <a:rPr lang="en-US" dirty="0" smtClean="0"/>
              <a:t> 2016)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95159" y="4427059"/>
            <a:ext cx="387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Pulsar equation for a perfectly conducting, slowly rotating star in GR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04568" y="3292356"/>
            <a:ext cx="10637326" cy="1026600"/>
            <a:chOff x="786581" y="4083469"/>
            <a:chExt cx="10637326" cy="10266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581" y="4083469"/>
              <a:ext cx="6535351" cy="1026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1932" y="4109569"/>
              <a:ext cx="4101975" cy="9744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8638" y="5550053"/>
            <a:ext cx="1390500" cy="452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51820" y="5550053"/>
            <a:ext cx="120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 zone: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16737" y="6144905"/>
            <a:ext cx="103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 zone: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9835" y="6077271"/>
            <a:ext cx="1390500" cy="504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02828" y="5735084"/>
            <a:ext cx="98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Overlap: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7222" y="5597485"/>
            <a:ext cx="3476250" cy="643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106419" y="6186226"/>
            <a:ext cx="1866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(exists for small </a:t>
            </a:r>
            <a:r>
              <a:rPr lang="el-GR" dirty="0" smtClean="0"/>
              <a:t>ε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4719" y="4267993"/>
            <a:ext cx="1877175" cy="887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471" y="4287604"/>
            <a:ext cx="3545775" cy="800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61746" y="3292356"/>
            <a:ext cx="11089479" cy="1951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3042" y="589936"/>
            <a:ext cx="1034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Recent analytical force-free work from physicist-types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23714" y="5311529"/>
            <a:ext cx="9850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Should astrophysicists care?  I will try to convince you yes!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41989" y="2197375"/>
            <a:ext cx="37388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Brennan, SEG, Jacobson 2013</a:t>
            </a:r>
          </a:p>
          <a:p>
            <a:r>
              <a:rPr lang="en-US" dirty="0" smtClean="0"/>
              <a:t>Brennan, SEG 2014</a:t>
            </a:r>
          </a:p>
          <a:p>
            <a:r>
              <a:rPr lang="en-US" dirty="0" smtClean="0"/>
              <a:t>SEG, Jacobson 2014</a:t>
            </a:r>
          </a:p>
          <a:p>
            <a:r>
              <a:rPr lang="en-US" dirty="0" err="1" smtClean="0"/>
              <a:t>Lupsasca</a:t>
            </a:r>
            <a:r>
              <a:rPr lang="en-US" dirty="0" smtClean="0"/>
              <a:t>, Rodriguez, </a:t>
            </a:r>
            <a:r>
              <a:rPr lang="en-US" dirty="0" err="1" smtClean="0"/>
              <a:t>Strominger</a:t>
            </a:r>
            <a:r>
              <a:rPr lang="en-US" dirty="0" smtClean="0"/>
              <a:t> 2014</a:t>
            </a:r>
          </a:p>
          <a:p>
            <a:r>
              <a:rPr lang="en-US" dirty="0"/>
              <a:t>Zhang, Yang, </a:t>
            </a:r>
            <a:r>
              <a:rPr lang="en-US" dirty="0" err="1"/>
              <a:t>Lehner</a:t>
            </a:r>
            <a:r>
              <a:rPr lang="en-US" dirty="0"/>
              <a:t> </a:t>
            </a:r>
            <a:r>
              <a:rPr lang="en-US" dirty="0" smtClean="0"/>
              <a:t>2014</a:t>
            </a:r>
          </a:p>
          <a:p>
            <a:r>
              <a:rPr lang="en-US" dirty="0" err="1" smtClean="0"/>
              <a:t>Lupsasca</a:t>
            </a:r>
            <a:r>
              <a:rPr lang="en-US" dirty="0" smtClean="0"/>
              <a:t>, Rodriguez 2014</a:t>
            </a:r>
          </a:p>
          <a:p>
            <a:r>
              <a:rPr lang="en-US" dirty="0"/>
              <a:t>Yang, Zhang </a:t>
            </a:r>
            <a:r>
              <a:rPr lang="en-US" dirty="0" smtClean="0"/>
              <a:t>2014</a:t>
            </a:r>
          </a:p>
          <a:p>
            <a:r>
              <a:rPr lang="en-US" dirty="0"/>
              <a:t>Jacobson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78244" y="2197375"/>
            <a:ext cx="32938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SEG, </a:t>
            </a:r>
            <a:r>
              <a:rPr lang="en-US" dirty="0" err="1"/>
              <a:t>Lupsasca</a:t>
            </a:r>
            <a:r>
              <a:rPr lang="en-US" dirty="0"/>
              <a:t>, Rodriguez 2015</a:t>
            </a:r>
          </a:p>
          <a:p>
            <a:r>
              <a:rPr lang="en-US" dirty="0"/>
              <a:t>SEG, </a:t>
            </a:r>
            <a:r>
              <a:rPr lang="en-US" dirty="0" err="1"/>
              <a:t>Lupsasca</a:t>
            </a:r>
            <a:r>
              <a:rPr lang="en-US" dirty="0"/>
              <a:t>, Rodriguez 2015</a:t>
            </a:r>
          </a:p>
          <a:p>
            <a:r>
              <a:rPr lang="en-US" dirty="0"/>
              <a:t>SEG, </a:t>
            </a:r>
            <a:r>
              <a:rPr lang="en-US" dirty="0" err="1"/>
              <a:t>Lupsasca</a:t>
            </a:r>
            <a:r>
              <a:rPr lang="en-US" dirty="0"/>
              <a:t>, </a:t>
            </a:r>
            <a:r>
              <a:rPr lang="en-US" dirty="0" err="1"/>
              <a:t>Strominger</a:t>
            </a:r>
            <a:r>
              <a:rPr lang="en-US" dirty="0"/>
              <a:t> 2015</a:t>
            </a:r>
          </a:p>
          <a:p>
            <a:r>
              <a:rPr lang="en-US" dirty="0" smtClean="0"/>
              <a:t>Yang</a:t>
            </a:r>
            <a:r>
              <a:rPr lang="en-US" dirty="0"/>
              <a:t>, Zhang, </a:t>
            </a:r>
            <a:r>
              <a:rPr lang="en-US" dirty="0" err="1"/>
              <a:t>Lehner</a:t>
            </a:r>
            <a:r>
              <a:rPr lang="en-US" dirty="0"/>
              <a:t> 2015</a:t>
            </a:r>
          </a:p>
          <a:p>
            <a:r>
              <a:rPr lang="en-US" dirty="0"/>
              <a:t>Zhang, McWilliams, Pfeiffer </a:t>
            </a:r>
            <a:r>
              <a:rPr lang="en-US" dirty="0" smtClean="0"/>
              <a:t>2015</a:t>
            </a:r>
          </a:p>
          <a:p>
            <a:r>
              <a:rPr lang="en-US" dirty="0" smtClean="0"/>
              <a:t>Compere, </a:t>
            </a:r>
            <a:r>
              <a:rPr lang="en-US" dirty="0" err="1" smtClean="0"/>
              <a:t>Oliveri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45678" y="2197375"/>
            <a:ext cx="3146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Yang, Zhang 2016</a:t>
            </a:r>
          </a:p>
          <a:p>
            <a:r>
              <a:rPr lang="en-US" dirty="0"/>
              <a:t>SEG, Zimmerman 2016</a:t>
            </a:r>
          </a:p>
          <a:p>
            <a:r>
              <a:rPr lang="en-US" dirty="0"/>
              <a:t>SEG, </a:t>
            </a:r>
            <a:r>
              <a:rPr lang="en-US" dirty="0" err="1"/>
              <a:t>Lupsasca</a:t>
            </a:r>
            <a:r>
              <a:rPr lang="en-US" dirty="0"/>
              <a:t>, </a:t>
            </a:r>
            <a:r>
              <a:rPr lang="en-US" dirty="0" err="1"/>
              <a:t>Philippov</a:t>
            </a:r>
            <a:r>
              <a:rPr lang="en-US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6473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9139" y="344468"/>
            <a:ext cx="2122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Near-zone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65" y="1903483"/>
            <a:ext cx="7549231" cy="12647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0374" y="1219200"/>
            <a:ext cx="10199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r&lt;&lt;R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, we end up with the vacuum stream equation for a non-rotating star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90172" y="3175981"/>
            <a:ext cx="7126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is linear and separable, and is solved completely by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550" y="3689553"/>
            <a:ext cx="5760489" cy="1326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0172" y="5030825"/>
            <a:ext cx="838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Provided the dipole is non-zero, it dominates at sufficiently large r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349" y="5744400"/>
            <a:ext cx="5503232" cy="9686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78529" y="6044056"/>
            <a:ext cx="261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(overlap regime behavior)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0648" y="334636"/>
            <a:ext cx="1794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Far-zone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50374" y="1219200"/>
            <a:ext cx="7424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For </a:t>
            </a:r>
            <a:r>
              <a:rPr lang="en-US" sz="2400" smtClean="0"/>
              <a:t>r&gt;&gt;R</a:t>
            </a:r>
            <a:r>
              <a:rPr lang="en-US" sz="2400" baseline="-25000" smtClean="0"/>
              <a:t>*</a:t>
            </a:r>
            <a:r>
              <a:rPr lang="en-US" sz="2400" smtClean="0"/>
              <a:t>, </a:t>
            </a:r>
            <a:r>
              <a:rPr lang="en-US" sz="2400" dirty="0" smtClean="0"/>
              <a:t>we get the point dipole pulsar in flat </a:t>
            </a:r>
            <a:r>
              <a:rPr lang="en-US" sz="2400" dirty="0" err="1" smtClean="0"/>
              <a:t>spacetime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231" y="5089172"/>
            <a:ext cx="4264200" cy="8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243" y="5145883"/>
            <a:ext cx="3893400" cy="60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91" y="2266446"/>
            <a:ext cx="4913101" cy="64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5892" y="1944546"/>
            <a:ext cx="5793751" cy="128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1223" y="3342659"/>
            <a:ext cx="3823875" cy="93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1625" y="3369380"/>
            <a:ext cx="321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(Flat </a:t>
            </a:r>
            <a:r>
              <a:rPr lang="en-US" dirty="0" err="1" smtClean="0"/>
              <a:t>spacetime</a:t>
            </a:r>
            <a:r>
              <a:rPr lang="en-US" dirty="0" smtClean="0"/>
              <a:t> pulsar equation)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2455" y="4310042"/>
            <a:ext cx="3294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Boundary conditions: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875639" y="5998483"/>
            <a:ext cx="180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(radial field lines)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76168" y="5941772"/>
            <a:ext cx="239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(to match to near zone)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172" y="342426"/>
            <a:ext cx="3446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Far-zone Solution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27448" y="1157337"/>
            <a:ext cx="6594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/>
              <a:t>W</a:t>
            </a:r>
            <a:r>
              <a:rPr lang="en-US" sz="3200" dirty="0" smtClean="0"/>
              <a:t>e must solve the flat </a:t>
            </a:r>
            <a:r>
              <a:rPr lang="en-US" sz="3200" dirty="0" err="1" smtClean="0"/>
              <a:t>spacetime</a:t>
            </a:r>
            <a:r>
              <a:rPr lang="en-US" sz="3200" dirty="0" smtClean="0"/>
              <a:t> dipole pulsar in the slow-rotation limit.  We used HARM and </a:t>
            </a:r>
            <a:r>
              <a:rPr lang="el-GR" sz="3200" dirty="0" smtClean="0"/>
              <a:t>ε</a:t>
            </a:r>
            <a:r>
              <a:rPr lang="en-US" sz="3200" dirty="0" smtClean="0"/>
              <a:t>=1/50,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88" y="2856621"/>
            <a:ext cx="3754350" cy="353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454" y="433806"/>
            <a:ext cx="3949439" cy="3125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7858" y="6204155"/>
            <a:ext cx="2812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Flux function and current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967" y="3838598"/>
            <a:ext cx="6638302" cy="1151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938" y="5144181"/>
            <a:ext cx="4287375" cy="52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9967" y="5904270"/>
            <a:ext cx="6980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This is a very simple, very accurate fit and hence may be “exact”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05743" y="480925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monopole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28831" y="1877227"/>
            <a:ext cx="24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dipole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numerical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fit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7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0040" y="536823"/>
            <a:ext cx="10196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we paint current on near-zone field lines, determining the whole near-zone field configuration to leading order in rotation rate </a:t>
            </a:r>
            <a:r>
              <a:rPr lang="el-GR" sz="2800" dirty="0" smtClean="0"/>
              <a:t>ε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652" y="1665669"/>
            <a:ext cx="6638302" cy="1151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8090" y="3190793"/>
            <a:ext cx="726141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Choose your flux function on the star, </a:t>
            </a:r>
            <a:r>
              <a:rPr lang="el-GR" sz="2800" dirty="0" smtClean="0"/>
              <a:t>ψ</a:t>
            </a:r>
            <a:r>
              <a:rPr lang="en-US" sz="2800" baseline="-25000" dirty="0" smtClean="0"/>
              <a:t>*</a:t>
            </a:r>
            <a:r>
              <a:rPr lang="en-US" sz="2800" dirty="0" smtClean="0"/>
              <a:t>(</a:t>
            </a:r>
            <a:r>
              <a:rPr lang="el-GR" sz="2800" dirty="0" smtClean="0"/>
              <a:t>θ</a:t>
            </a:r>
            <a:r>
              <a:rPr lang="en-US" sz="2800" dirty="0" smtClean="0"/>
              <a:t>).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Solve for </a:t>
            </a:r>
            <a:r>
              <a:rPr lang="el-GR" sz="2800" dirty="0" smtClean="0"/>
              <a:t>ψ</a:t>
            </a:r>
            <a:r>
              <a:rPr lang="en-US" sz="2800" baseline="-25000" dirty="0" smtClean="0"/>
              <a:t>near</a:t>
            </a:r>
            <a:r>
              <a:rPr lang="en-US" sz="2800" dirty="0" smtClean="0"/>
              <a:t> in the (GR) multipole expansion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Compute corrections using I(</a:t>
            </a:r>
            <a:r>
              <a:rPr lang="el-GR" sz="2800" dirty="0"/>
              <a:t>ψ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486" y="4957711"/>
            <a:ext cx="2633560" cy="595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065" y="4745064"/>
            <a:ext cx="3510387" cy="80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199" y="3523404"/>
            <a:ext cx="417150" cy="59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91349" y="3575142"/>
            <a:ext cx="4453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: dimensionless moment of inertia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787" y="4030564"/>
            <a:ext cx="393975" cy="52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91349" y="4123236"/>
            <a:ext cx="2802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: </a:t>
            </a:r>
            <a:r>
              <a:rPr lang="en-US" sz="2400" dirty="0" smtClean="0"/>
              <a:t>stellar compactness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245364" y="340092"/>
            <a:ext cx="5652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Example: GR Dipole Pulsar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17" y="1380686"/>
            <a:ext cx="4906896" cy="45413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209" y="1432317"/>
            <a:ext cx="5257800" cy="1171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7599" y="2480893"/>
            <a:ext cx="6731151" cy="865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7509" y="4866070"/>
            <a:ext cx="5781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Spacelike</a:t>
            </a:r>
            <a:r>
              <a:rPr lang="en-US" sz="2400" dirty="0" smtClean="0"/>
              <a:t> current in polar caps for realistic values of compactness.  Confirms and extends </a:t>
            </a:r>
            <a:r>
              <a:rPr lang="en-US" sz="2400" dirty="0" err="1" smtClean="0"/>
              <a:t>Philippov</a:t>
            </a:r>
            <a:r>
              <a:rPr lang="en-US" sz="2400" dirty="0" smtClean="0"/>
              <a:t> et al to slow-rotation.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3268" y="1133645"/>
            <a:ext cx="6734632" cy="5062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17229" y="6326410"/>
            <a:ext cx="236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Belyaev</a:t>
            </a:r>
            <a:r>
              <a:rPr lang="en-US" dirty="0" smtClean="0"/>
              <a:t> &amp; </a:t>
            </a:r>
            <a:r>
              <a:rPr lang="en-US" dirty="0" err="1" smtClean="0"/>
              <a:t>Parfrey</a:t>
            </a:r>
            <a:r>
              <a:rPr lang="en-US" dirty="0" smtClean="0"/>
              <a:t> 2016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2339" y="1854232"/>
            <a:ext cx="1066050" cy="7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547" y="226566"/>
            <a:ext cx="9203023" cy="6429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805" y="1691148"/>
            <a:ext cx="2359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(superposed quadrupole and dipole moments)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8894" y="3677477"/>
            <a:ext cx="2359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Northern cap is a circle of size ~</a:t>
            </a:r>
            <a:r>
              <a:rPr lang="el-GR" sz="2400" dirty="0" smtClean="0"/>
              <a:t>ε</a:t>
            </a:r>
            <a:r>
              <a:rPr lang="en-US" sz="2400" baseline="30000" dirty="0" smtClean="0"/>
              <a:t>1/2</a:t>
            </a:r>
            <a:endParaRPr lang="en-US" sz="24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28894" y="4773773"/>
            <a:ext cx="2359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Southern cap is an annulus of width ~</a:t>
            </a:r>
            <a:r>
              <a:rPr lang="el-GR" sz="2400" dirty="0" smtClean="0"/>
              <a:t>ε</a:t>
            </a:r>
            <a:endParaRPr lang="en-US" sz="2400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176982" y="314633"/>
            <a:ext cx="2979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Quadrudipole</a:t>
            </a:r>
            <a:r>
              <a:rPr lang="en-US" sz="3600" dirty="0" smtClean="0"/>
              <a:t> pulsar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72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1352" y="380629"/>
            <a:ext cx="6952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Multipolar </a:t>
            </a:r>
            <a:r>
              <a:rPr lang="en-US" sz="4000" u="sng" dirty="0" err="1" smtClean="0"/>
              <a:t>Spindown</a:t>
            </a:r>
            <a:r>
              <a:rPr lang="en-US" sz="4000" u="sng" dirty="0" smtClean="0"/>
              <a:t> Luminosity</a:t>
            </a:r>
            <a:endParaRPr lang="en-US" sz="4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973395" y="1481621"/>
            <a:ext cx="6410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Spindown</a:t>
            </a:r>
            <a:r>
              <a:rPr lang="en-US" sz="3200" dirty="0" smtClean="0"/>
              <a:t> luminosity determines only the dipolar component of field, and GR shifts the answer by ~60%.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673" y="1781029"/>
            <a:ext cx="3568950" cy="9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350" y="3657600"/>
            <a:ext cx="3221325" cy="95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274" y="5320267"/>
            <a:ext cx="5455702" cy="7617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970" y="5712683"/>
            <a:ext cx="213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 correction factor: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947" y="6160342"/>
            <a:ext cx="6048676" cy="435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78711" y="3539626"/>
            <a:ext cx="3598605" cy="1327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63" y="1481976"/>
            <a:ext cx="5747401" cy="111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5483" y="580103"/>
            <a:ext cx="760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/>
              <a:t>Conditions for validity of approximation</a:t>
            </a:r>
            <a:endParaRPr lang="en-US" sz="36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966452" y="2867852"/>
            <a:ext cx="7812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Dipole must dominate in overlap regime.  Higher moments can still dominate at the star.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224327" y="4201103"/>
            <a:ext cx="5296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Polar cap size and shape</a:t>
            </a:r>
            <a:endParaRPr lang="en-US" sz="40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003" y="5206116"/>
            <a:ext cx="5562001" cy="9918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6548284" y="2595576"/>
            <a:ext cx="2745880" cy="27227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94164" y="2579767"/>
            <a:ext cx="2156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Stellar field multipole moments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9781" y="428007"/>
            <a:ext cx="5161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Do multipoles matter?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229030" y="1343313"/>
            <a:ext cx="9468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radio emission, high multipoles are probably only important for millisecond pulsars, where emission might happen close in.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29030" y="3669011"/>
            <a:ext cx="9468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x-ray, emission happens at the star, so higher multipoles are likely to be of essential importance e.g. for NICER measurements.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29030" y="4779790"/>
            <a:ext cx="9468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gamma-ray, emission likely happens in the current sheet, so higher multipoles are probably irrelevant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48238" y="5890569"/>
            <a:ext cx="7430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Perhaps important for phase-lag between gamma and radio in MSPs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7962" y="2530180"/>
            <a:ext cx="9232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Do the narrow (~</a:t>
            </a:r>
            <a:r>
              <a:rPr lang="el-GR" sz="2000" b="1" dirty="0" smtClean="0">
                <a:solidFill>
                  <a:srgbClr val="C00000"/>
                </a:solidFill>
              </a:rPr>
              <a:t>ε</a:t>
            </a:r>
            <a:r>
              <a:rPr lang="en-US" sz="2000" b="1" dirty="0" smtClean="0">
                <a:solidFill>
                  <a:srgbClr val="C00000"/>
                </a:solidFill>
              </a:rPr>
              <a:t>) annular polar caps explain modified beam size scaling of MSPs?  </a:t>
            </a:r>
          </a:p>
          <a:p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Do multipoles explain the increased pulse complexity of MSPs?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9843" y="1240389"/>
            <a:ext cx="2890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Complete list of assumptions: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8589" y="411005"/>
            <a:ext cx="584384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/>
              <a:t> Stationary, Axisymmetric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 Force-free</a:t>
            </a:r>
          </a:p>
          <a:p>
            <a:pPr marL="342900" indent="-342900">
              <a:buAutoNum type="arabicPeriod"/>
            </a:pPr>
            <a:r>
              <a:rPr lang="en-US" sz="4000" dirty="0"/>
              <a:t> </a:t>
            </a:r>
            <a:r>
              <a:rPr lang="en-US" sz="4000" dirty="0" smtClean="0"/>
              <a:t>Perfect conductor</a:t>
            </a:r>
          </a:p>
          <a:p>
            <a:pPr marL="342900" indent="-342900">
              <a:buAutoNum type="arabicPeriod"/>
            </a:pPr>
            <a:r>
              <a:rPr lang="en-US" sz="4000" dirty="0"/>
              <a:t> </a:t>
            </a:r>
            <a:r>
              <a:rPr lang="en-US" sz="4000" dirty="0" smtClean="0"/>
              <a:t>Slow rotation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 Dipole dominates at 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4728" y="3911398"/>
            <a:ext cx="9468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then compute to leading non-trivial order in </a:t>
            </a:r>
            <a:r>
              <a:rPr lang="en-US" sz="3200" dirty="0"/>
              <a:t>R</a:t>
            </a:r>
            <a:r>
              <a:rPr lang="en-US" sz="3200" baseline="-25000" dirty="0"/>
              <a:t>*</a:t>
            </a:r>
            <a:r>
              <a:rPr lang="en-US" sz="3200" dirty="0"/>
              <a:t>/R</a:t>
            </a:r>
            <a:r>
              <a:rPr lang="en-US" sz="3200" baseline="-25000" dirty="0"/>
              <a:t>LC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73955" y="4774977"/>
            <a:ext cx="611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controlled (systematically improvable) approximation.  There are no “fudges” or otherwise incorrect steps.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8383" y="5612910"/>
            <a:ext cx="11226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method provides the near-field magnetosphere </a:t>
            </a:r>
            <a:r>
              <a:rPr lang="en-US" sz="2800" dirty="0" smtClean="0"/>
              <a:t>analytically.  We learn about </a:t>
            </a:r>
            <a:r>
              <a:rPr lang="en-US" sz="2800" dirty="0" err="1" smtClean="0"/>
              <a:t>spacelike</a:t>
            </a:r>
            <a:r>
              <a:rPr lang="en-US" sz="2800" dirty="0" smtClean="0"/>
              <a:t> current, shifted/narrowed polar caps, </a:t>
            </a:r>
            <a:r>
              <a:rPr lang="en-US" sz="2800" dirty="0" err="1" smtClean="0"/>
              <a:t>spindown</a:t>
            </a:r>
            <a:r>
              <a:rPr lang="en-US" sz="2800" dirty="0" smtClean="0"/>
              <a:t> luminosity.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50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3638" y="183734"/>
            <a:ext cx="5286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Types of Analytical Work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73393" y="1219199"/>
            <a:ext cx="10412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</a:t>
            </a:r>
            <a:r>
              <a:rPr lang="en-US" sz="2800" b="1" dirty="0" smtClean="0"/>
              <a:t>ype 5ass.  </a:t>
            </a:r>
            <a:r>
              <a:rPr lang="en-US" sz="2800" dirty="0" smtClean="0"/>
              <a:t>Make assumptions, some right and some wrong, until you have a simple model.  Justify by comparing to a correct treatment.  	</a:t>
            </a:r>
            <a:r>
              <a:rPr lang="en-US" sz="2800" dirty="0" smtClean="0">
                <a:solidFill>
                  <a:srgbClr val="C00000"/>
                </a:solidFill>
              </a:rPr>
              <a:t>Benefit: Now you can use a much simpler model.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3393" y="3003753"/>
            <a:ext cx="10943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</a:t>
            </a:r>
            <a:r>
              <a:rPr lang="en-US" sz="2800" b="1" dirty="0" smtClean="0"/>
              <a:t>ype 4c.  </a:t>
            </a:r>
            <a:r>
              <a:rPr lang="en-US" sz="2800" dirty="0" smtClean="0"/>
              <a:t>Study a precisely-defined model problem and solve it.</a:t>
            </a:r>
          </a:p>
          <a:p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Benefit: discover/define mechanisms that help interpret more complicated models or suggest new models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225" y="4896465"/>
            <a:ext cx="10943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</a:t>
            </a:r>
            <a:r>
              <a:rPr lang="en-US" sz="2800" b="1" dirty="0" smtClean="0"/>
              <a:t>ype </a:t>
            </a:r>
            <a:r>
              <a:rPr lang="en-US" sz="2800" b="1" dirty="0" smtClean="0">
                <a:sym typeface="Wingdings" panose="05000000000000000000" pitchFamily="2" charset="2"/>
              </a:rPr>
              <a:t></a:t>
            </a:r>
            <a:r>
              <a:rPr lang="en-US" sz="2800" b="1" dirty="0" smtClean="0"/>
              <a:t>.  </a:t>
            </a:r>
            <a:r>
              <a:rPr lang="en-US" sz="2800" dirty="0" smtClean="0"/>
              <a:t>Push into regimes that are inconvenient or inaccessible to numerical approaches.</a:t>
            </a:r>
          </a:p>
          <a:p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Benefit: quantitative precision and ease of varying parameters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9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5857" y="682091"/>
            <a:ext cx="1967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8404" y="3380651"/>
            <a:ext cx="521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 </a:t>
            </a:r>
            <a:r>
              <a:rPr lang="en-US" sz="2400" i="1" dirty="0" smtClean="0"/>
              <a:t>SEG, </a:t>
            </a:r>
            <a:r>
              <a:rPr lang="en-US" sz="2400" i="1" dirty="0" err="1" smtClean="0"/>
              <a:t>Lupsasca</a:t>
            </a:r>
            <a:r>
              <a:rPr lang="en-US" sz="2400" i="1" dirty="0" smtClean="0"/>
              <a:t>, Rodriguez 2015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	Flux function near a black hole 	for all values of spin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08404" y="1827832"/>
            <a:ext cx="5486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</a:t>
            </a:r>
            <a:r>
              <a:rPr lang="en-US" sz="2400" i="1" dirty="0" smtClean="0"/>
              <a:t> SEG, </a:t>
            </a:r>
            <a:r>
              <a:rPr lang="en-US" sz="2400" i="1" dirty="0" err="1" smtClean="0"/>
              <a:t>Lupsasca</a:t>
            </a:r>
            <a:r>
              <a:rPr lang="en-US" sz="2400" i="1" dirty="0" smtClean="0"/>
              <a:t>, Rodriguez 2015: 	</a:t>
            </a:r>
            <a:r>
              <a:rPr lang="en-US" sz="2400" dirty="0" smtClean="0"/>
              <a:t>“Hyperbolic” magnetospheres 	for stars and black holes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8404" y="4983020"/>
            <a:ext cx="502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</a:t>
            </a:r>
            <a:r>
              <a:rPr lang="en-US" sz="2400" i="1" dirty="0" smtClean="0"/>
              <a:t>SEG, </a:t>
            </a:r>
            <a:r>
              <a:rPr lang="en-US" sz="2400" i="1" dirty="0" err="1" smtClean="0"/>
              <a:t>Lupsasca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Strominger</a:t>
            </a:r>
            <a:r>
              <a:rPr lang="en-US" sz="2400" i="1" dirty="0" smtClean="0"/>
              <a:t> 2015:</a:t>
            </a:r>
            <a:br>
              <a:rPr lang="en-US" sz="2400" i="1" dirty="0" smtClean="0"/>
            </a:br>
            <a:r>
              <a:rPr lang="en-US" sz="2400" i="1" dirty="0" smtClean="0"/>
              <a:t> 	</a:t>
            </a:r>
            <a:r>
              <a:rPr lang="en-US" sz="2400" dirty="0" smtClean="0"/>
              <a:t>Plasma near rapidly spinning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black holes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94805" y="3380652"/>
            <a:ext cx="521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</a:t>
            </a:r>
            <a:r>
              <a:rPr lang="en-US" sz="2400" i="1" dirty="0" smtClean="0"/>
              <a:t>SEG &amp; Zimmerman 2016: </a:t>
            </a:r>
            <a:br>
              <a:rPr lang="en-US" sz="2400" i="1" dirty="0" smtClean="0"/>
            </a:br>
            <a:r>
              <a:rPr lang="en-US" sz="2400" i="1" dirty="0" smtClean="0"/>
              <a:t>	</a:t>
            </a:r>
            <a:r>
              <a:rPr lang="en-US" sz="2400" dirty="0"/>
              <a:t>P</a:t>
            </a:r>
            <a:r>
              <a:rPr lang="en-US" sz="2400" dirty="0" smtClean="0"/>
              <a:t>lasma waves and jets from 	moving conductors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94805" y="4983019"/>
            <a:ext cx="6053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</a:t>
            </a:r>
            <a:r>
              <a:rPr lang="en-US" sz="2400" i="1" dirty="0" smtClean="0"/>
              <a:t>SEG, </a:t>
            </a:r>
            <a:r>
              <a:rPr lang="en-US" sz="2400" i="1" dirty="0" err="1" smtClean="0"/>
              <a:t>Lupsasca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Philippov</a:t>
            </a:r>
            <a:r>
              <a:rPr lang="en-US" sz="2400" i="1" dirty="0" smtClean="0"/>
              <a:t> 2016: </a:t>
            </a:r>
          </a:p>
          <a:p>
            <a:r>
              <a:rPr lang="en-US" sz="2400" dirty="0" smtClean="0"/>
              <a:t>	GR pulsars with realistic magnetic 	fields and rotation rates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928" y="558368"/>
            <a:ext cx="2599072" cy="2538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557" y="220123"/>
            <a:ext cx="1710268" cy="29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3843" y="351139"/>
            <a:ext cx="2120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 this talk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8404" y="3380651"/>
            <a:ext cx="521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2</a:t>
            </a:r>
            <a:r>
              <a:rPr lang="en-US" sz="2400" dirty="0" smtClean="0">
                <a:solidFill>
                  <a:schemeClr val="accent3"/>
                </a:solidFill>
              </a:rPr>
              <a:t>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Rodriguez 2015</a:t>
            </a:r>
            <a:r>
              <a:rPr lang="en-US" sz="2400" dirty="0" smtClean="0">
                <a:solidFill>
                  <a:schemeClr val="accent3"/>
                </a:solidFill>
              </a:rPr>
              <a:t>: </a:t>
            </a:r>
            <a:br>
              <a:rPr lang="en-US" sz="2400" dirty="0" smtClean="0">
                <a:solidFill>
                  <a:schemeClr val="accent3"/>
                </a:solidFill>
              </a:rPr>
            </a:br>
            <a:r>
              <a:rPr lang="en-US" sz="2400" dirty="0" smtClean="0">
                <a:solidFill>
                  <a:schemeClr val="accent3"/>
                </a:solidFill>
              </a:rPr>
              <a:t>	Flux function near a black hole 	for all values of spin </a:t>
            </a:r>
            <a:r>
              <a:rPr lang="en-US" sz="2400" dirty="0">
                <a:solidFill>
                  <a:schemeClr val="accent3"/>
                </a:solidFill>
              </a:rPr>
              <a:t>(type 5ass</a:t>
            </a:r>
            <a:r>
              <a:rPr lang="en-US" sz="2400" dirty="0" smtClean="0">
                <a:solidFill>
                  <a:schemeClr val="accent3"/>
                </a:solidFill>
              </a:rPr>
              <a:t>).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404" y="1827832"/>
            <a:ext cx="5486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</a:t>
            </a:r>
            <a:r>
              <a:rPr lang="en-US" sz="2400" i="1" dirty="0" smtClean="0"/>
              <a:t> SEG, </a:t>
            </a:r>
            <a:r>
              <a:rPr lang="en-US" sz="2400" i="1" dirty="0" err="1" smtClean="0"/>
              <a:t>Lupsasca</a:t>
            </a:r>
            <a:r>
              <a:rPr lang="en-US" sz="2400" i="1" dirty="0" smtClean="0"/>
              <a:t>, Rodriguez 2015: 	</a:t>
            </a:r>
            <a:r>
              <a:rPr lang="en-US" sz="2400" dirty="0" smtClean="0"/>
              <a:t>“Hyperbolic” magnetospheres 	for stars and black holes (type 4c)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8404" y="4983020"/>
            <a:ext cx="502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3.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</a:t>
            </a:r>
            <a:r>
              <a:rPr lang="en-US" sz="2400" i="1" dirty="0" err="1" smtClean="0">
                <a:solidFill>
                  <a:schemeClr val="accent3"/>
                </a:solidFill>
              </a:rPr>
              <a:t>Strominger</a:t>
            </a:r>
            <a:r>
              <a:rPr lang="en-US" sz="2400" i="1" dirty="0" smtClean="0">
                <a:solidFill>
                  <a:schemeClr val="accent3"/>
                </a:solidFill>
              </a:rPr>
              <a:t> 2015:</a:t>
            </a:r>
            <a:br>
              <a:rPr lang="en-US" sz="2400" i="1" dirty="0" smtClean="0">
                <a:solidFill>
                  <a:schemeClr val="accent3"/>
                </a:solidFill>
              </a:rPr>
            </a:br>
            <a:r>
              <a:rPr lang="en-US" sz="2400" i="1" dirty="0" smtClean="0">
                <a:solidFill>
                  <a:schemeClr val="accent3"/>
                </a:solidFill>
              </a:rPr>
              <a:t> 	</a:t>
            </a:r>
            <a:r>
              <a:rPr lang="en-US" sz="2400" dirty="0" smtClean="0">
                <a:solidFill>
                  <a:schemeClr val="accent3"/>
                </a:solidFill>
              </a:rPr>
              <a:t>Plasma near rapidly spinning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	</a:t>
            </a:r>
            <a:r>
              <a:rPr lang="en-US" sz="2400" dirty="0" smtClean="0">
                <a:solidFill>
                  <a:schemeClr val="accent3"/>
                </a:solidFill>
              </a:rPr>
              <a:t> black holes (mixed type)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8484" y="987638"/>
            <a:ext cx="338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(note: we alphabetize author lists)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94805" y="3380652"/>
            <a:ext cx="521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4. </a:t>
            </a:r>
            <a:r>
              <a:rPr lang="en-US" sz="2400" i="1" dirty="0" smtClean="0">
                <a:solidFill>
                  <a:schemeClr val="accent3"/>
                </a:solidFill>
              </a:rPr>
              <a:t>SEG &amp; Zimmerman 2016: </a:t>
            </a:r>
            <a:br>
              <a:rPr lang="en-US" sz="2400" i="1" dirty="0" smtClean="0">
                <a:solidFill>
                  <a:schemeClr val="accent3"/>
                </a:solidFill>
              </a:rPr>
            </a:br>
            <a:r>
              <a:rPr lang="en-US" sz="2400" i="1" dirty="0" smtClean="0">
                <a:solidFill>
                  <a:schemeClr val="accent3"/>
                </a:solidFill>
              </a:rPr>
              <a:t>	</a:t>
            </a:r>
            <a:r>
              <a:rPr lang="en-US" sz="2400" dirty="0">
                <a:solidFill>
                  <a:schemeClr val="accent3"/>
                </a:solidFill>
              </a:rPr>
              <a:t>P</a:t>
            </a:r>
            <a:r>
              <a:rPr lang="en-US" sz="2400" dirty="0" smtClean="0">
                <a:solidFill>
                  <a:schemeClr val="accent3"/>
                </a:solidFill>
              </a:rPr>
              <a:t>lasma waves and jets from 	moving conductors (type 4c)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4805" y="4983019"/>
            <a:ext cx="6053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5.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</a:t>
            </a:r>
            <a:r>
              <a:rPr lang="en-US" sz="2400" i="1" dirty="0" err="1" smtClean="0">
                <a:solidFill>
                  <a:schemeClr val="accent3"/>
                </a:solidFill>
              </a:rPr>
              <a:t>Philippov</a:t>
            </a:r>
            <a:r>
              <a:rPr lang="en-US" sz="2400" i="1" dirty="0" smtClean="0">
                <a:solidFill>
                  <a:schemeClr val="accent3"/>
                </a:solidFill>
              </a:rPr>
              <a:t> 2016: 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	GR pulsars with realistic magnetic 	fields and rotation rates (type </a:t>
            </a:r>
            <a:r>
              <a:rPr lang="en-US" sz="24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</a:t>
            </a:r>
            <a:r>
              <a:rPr lang="en-US" sz="2400" dirty="0" smtClean="0">
                <a:solidFill>
                  <a:schemeClr val="accent3"/>
                </a:solidFill>
              </a:rPr>
              <a:t>)</a:t>
            </a:r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332" y="382889"/>
            <a:ext cx="5556041" cy="282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3843" y="351139"/>
            <a:ext cx="2120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 this talk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8404" y="3380651"/>
            <a:ext cx="521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 </a:t>
            </a:r>
            <a:r>
              <a:rPr lang="en-US" sz="2400" i="1" dirty="0" smtClean="0"/>
              <a:t>SEG, </a:t>
            </a:r>
            <a:r>
              <a:rPr lang="en-US" sz="2400" i="1" dirty="0" err="1" smtClean="0"/>
              <a:t>Lupsasca</a:t>
            </a:r>
            <a:r>
              <a:rPr lang="en-US" sz="2400" i="1" dirty="0" smtClean="0"/>
              <a:t>, Rodriguez 2015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	Flux function near a black hole 	for all values of spin </a:t>
            </a:r>
            <a:r>
              <a:rPr lang="en-US" sz="2400" dirty="0"/>
              <a:t>(type 5ass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08404" y="1827832"/>
            <a:ext cx="5486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1.</a:t>
            </a:r>
            <a:r>
              <a:rPr lang="en-US" sz="2400" i="1" dirty="0" smtClean="0">
                <a:solidFill>
                  <a:schemeClr val="accent3"/>
                </a:solidFill>
              </a:rPr>
              <a:t> 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Rodriguez 2015: 	</a:t>
            </a:r>
            <a:r>
              <a:rPr lang="en-US" sz="2400" dirty="0" smtClean="0">
                <a:solidFill>
                  <a:schemeClr val="accent3"/>
                </a:solidFill>
              </a:rPr>
              <a:t>“Hyperbolic” magnetospheres 	for stars and black holes (type 4c)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404" y="4983020"/>
            <a:ext cx="502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3.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</a:t>
            </a:r>
            <a:r>
              <a:rPr lang="en-US" sz="2400" i="1" dirty="0" err="1" smtClean="0">
                <a:solidFill>
                  <a:schemeClr val="accent3"/>
                </a:solidFill>
              </a:rPr>
              <a:t>Strominger</a:t>
            </a:r>
            <a:r>
              <a:rPr lang="en-US" sz="2400" i="1" dirty="0" smtClean="0">
                <a:solidFill>
                  <a:schemeClr val="accent3"/>
                </a:solidFill>
              </a:rPr>
              <a:t> 2015:</a:t>
            </a:r>
            <a:br>
              <a:rPr lang="en-US" sz="2400" i="1" dirty="0" smtClean="0">
                <a:solidFill>
                  <a:schemeClr val="accent3"/>
                </a:solidFill>
              </a:rPr>
            </a:br>
            <a:r>
              <a:rPr lang="en-US" sz="2400" i="1" dirty="0" smtClean="0">
                <a:solidFill>
                  <a:schemeClr val="accent3"/>
                </a:solidFill>
              </a:rPr>
              <a:t> 	</a:t>
            </a:r>
            <a:r>
              <a:rPr lang="en-US" sz="2400" dirty="0" smtClean="0">
                <a:solidFill>
                  <a:schemeClr val="accent3"/>
                </a:solidFill>
              </a:rPr>
              <a:t>Plasma near rapidly spinning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	</a:t>
            </a:r>
            <a:r>
              <a:rPr lang="en-US" sz="2400" dirty="0" smtClean="0">
                <a:solidFill>
                  <a:schemeClr val="accent3"/>
                </a:solidFill>
              </a:rPr>
              <a:t> black holes (mixed type)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8484" y="987638"/>
            <a:ext cx="338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(note: we alphabetize author lists)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94805" y="3380652"/>
            <a:ext cx="521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4. </a:t>
            </a:r>
            <a:r>
              <a:rPr lang="en-US" sz="2400" i="1" dirty="0" smtClean="0">
                <a:solidFill>
                  <a:schemeClr val="accent3"/>
                </a:solidFill>
              </a:rPr>
              <a:t>SEG &amp; Zimmerman 2016: </a:t>
            </a:r>
            <a:br>
              <a:rPr lang="en-US" sz="2400" i="1" dirty="0" smtClean="0">
                <a:solidFill>
                  <a:schemeClr val="accent3"/>
                </a:solidFill>
              </a:rPr>
            </a:br>
            <a:r>
              <a:rPr lang="en-US" sz="2400" i="1" dirty="0" smtClean="0">
                <a:solidFill>
                  <a:schemeClr val="accent3"/>
                </a:solidFill>
              </a:rPr>
              <a:t>	</a:t>
            </a:r>
            <a:r>
              <a:rPr lang="en-US" sz="2400" dirty="0">
                <a:solidFill>
                  <a:schemeClr val="accent3"/>
                </a:solidFill>
              </a:rPr>
              <a:t>P</a:t>
            </a:r>
            <a:r>
              <a:rPr lang="en-US" sz="2400" dirty="0" smtClean="0">
                <a:solidFill>
                  <a:schemeClr val="accent3"/>
                </a:solidFill>
              </a:rPr>
              <a:t>lasma waves and jets from 	moving conductors (type 4c)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4805" y="4983019"/>
            <a:ext cx="6053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5.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</a:t>
            </a:r>
            <a:r>
              <a:rPr lang="en-US" sz="2400" i="1" dirty="0" err="1" smtClean="0">
                <a:solidFill>
                  <a:schemeClr val="accent3"/>
                </a:solidFill>
              </a:rPr>
              <a:t>Philippov</a:t>
            </a:r>
            <a:r>
              <a:rPr lang="en-US" sz="2400" i="1" dirty="0" smtClean="0">
                <a:solidFill>
                  <a:schemeClr val="accent3"/>
                </a:solidFill>
              </a:rPr>
              <a:t> 2016: 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	GR pulsars with realistic magnetic 	fields and rotation rates (type </a:t>
            </a:r>
            <a:r>
              <a:rPr lang="en-US" sz="24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</a:t>
            </a:r>
            <a:r>
              <a:rPr lang="en-US" sz="2400" dirty="0" smtClean="0">
                <a:solidFill>
                  <a:schemeClr val="accent3"/>
                </a:solidFill>
              </a:rPr>
              <a:t>)</a:t>
            </a:r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896" y="351139"/>
            <a:ext cx="4328517" cy="28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3843" y="351139"/>
            <a:ext cx="2120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 this talk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8404" y="3380651"/>
            <a:ext cx="521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2</a:t>
            </a:r>
            <a:r>
              <a:rPr lang="en-US" sz="2400" dirty="0" smtClean="0">
                <a:solidFill>
                  <a:schemeClr val="accent3"/>
                </a:solidFill>
              </a:rPr>
              <a:t>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Rodriguez 2015</a:t>
            </a:r>
            <a:r>
              <a:rPr lang="en-US" sz="2400" dirty="0" smtClean="0">
                <a:solidFill>
                  <a:schemeClr val="accent3"/>
                </a:solidFill>
              </a:rPr>
              <a:t>: </a:t>
            </a:r>
            <a:br>
              <a:rPr lang="en-US" sz="2400" dirty="0" smtClean="0">
                <a:solidFill>
                  <a:schemeClr val="accent3"/>
                </a:solidFill>
              </a:rPr>
            </a:br>
            <a:r>
              <a:rPr lang="en-US" sz="2400" dirty="0" smtClean="0">
                <a:solidFill>
                  <a:schemeClr val="accent3"/>
                </a:solidFill>
              </a:rPr>
              <a:t>	Flux function near a black hole 	for all values of spin </a:t>
            </a:r>
            <a:r>
              <a:rPr lang="en-US" sz="2400" dirty="0">
                <a:solidFill>
                  <a:schemeClr val="accent3"/>
                </a:solidFill>
              </a:rPr>
              <a:t>(type 5ass</a:t>
            </a:r>
            <a:r>
              <a:rPr lang="en-US" sz="2400" dirty="0" smtClean="0">
                <a:solidFill>
                  <a:schemeClr val="accent3"/>
                </a:solidFill>
              </a:rPr>
              <a:t>).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404" y="1827832"/>
            <a:ext cx="5486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1.</a:t>
            </a:r>
            <a:r>
              <a:rPr lang="en-US" sz="2400" i="1" dirty="0" smtClean="0">
                <a:solidFill>
                  <a:schemeClr val="accent3"/>
                </a:solidFill>
              </a:rPr>
              <a:t> 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Rodriguez 2015: 	</a:t>
            </a:r>
            <a:r>
              <a:rPr lang="en-US" sz="2400" dirty="0" smtClean="0">
                <a:solidFill>
                  <a:schemeClr val="accent3"/>
                </a:solidFill>
              </a:rPr>
              <a:t>“Hyperbolic” magnetospheres 	for stars and black holes (type 4c)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404" y="4983020"/>
            <a:ext cx="502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</a:t>
            </a:r>
            <a:r>
              <a:rPr lang="en-US" sz="2400" i="1" dirty="0" smtClean="0"/>
              <a:t>SEG, </a:t>
            </a:r>
            <a:r>
              <a:rPr lang="en-US" sz="2400" i="1" dirty="0" err="1" smtClean="0"/>
              <a:t>Lupsasca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Strominger</a:t>
            </a:r>
            <a:r>
              <a:rPr lang="en-US" sz="2400" i="1" dirty="0" smtClean="0"/>
              <a:t> 2015:</a:t>
            </a:r>
            <a:br>
              <a:rPr lang="en-US" sz="2400" i="1" dirty="0" smtClean="0"/>
            </a:br>
            <a:r>
              <a:rPr lang="en-US" sz="2400" i="1" dirty="0" smtClean="0"/>
              <a:t> 	</a:t>
            </a:r>
            <a:r>
              <a:rPr lang="en-US" sz="2400" dirty="0" smtClean="0"/>
              <a:t>Plasma near rapidly spinning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black holes (mixed type)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18484" y="987638"/>
            <a:ext cx="338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(note: we alphabetize author lists)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94805" y="3380652"/>
            <a:ext cx="521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4. </a:t>
            </a:r>
            <a:r>
              <a:rPr lang="en-US" sz="2400" i="1" dirty="0" smtClean="0">
                <a:solidFill>
                  <a:schemeClr val="accent3"/>
                </a:solidFill>
              </a:rPr>
              <a:t>SEG &amp; Zimmerman 2016: </a:t>
            </a:r>
            <a:br>
              <a:rPr lang="en-US" sz="2400" i="1" dirty="0" smtClean="0">
                <a:solidFill>
                  <a:schemeClr val="accent3"/>
                </a:solidFill>
              </a:rPr>
            </a:br>
            <a:r>
              <a:rPr lang="en-US" sz="2400" i="1" dirty="0" smtClean="0">
                <a:solidFill>
                  <a:schemeClr val="accent3"/>
                </a:solidFill>
              </a:rPr>
              <a:t>	</a:t>
            </a:r>
            <a:r>
              <a:rPr lang="en-US" sz="2400" dirty="0">
                <a:solidFill>
                  <a:schemeClr val="accent3"/>
                </a:solidFill>
              </a:rPr>
              <a:t>P</a:t>
            </a:r>
            <a:r>
              <a:rPr lang="en-US" sz="2400" dirty="0" smtClean="0">
                <a:solidFill>
                  <a:schemeClr val="accent3"/>
                </a:solidFill>
              </a:rPr>
              <a:t>lasma waves and jets from 	moving conductors (type 4c)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4805" y="4983019"/>
            <a:ext cx="6053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5.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</a:t>
            </a:r>
            <a:r>
              <a:rPr lang="en-US" sz="2400" i="1" dirty="0" err="1" smtClean="0">
                <a:solidFill>
                  <a:schemeClr val="accent3"/>
                </a:solidFill>
              </a:rPr>
              <a:t>Philippov</a:t>
            </a:r>
            <a:r>
              <a:rPr lang="en-US" sz="2400" i="1" dirty="0" smtClean="0">
                <a:solidFill>
                  <a:schemeClr val="accent3"/>
                </a:solidFill>
              </a:rPr>
              <a:t> 2016: 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	GR pulsars with realistic magnetic 	fields and rotation rates (type </a:t>
            </a:r>
            <a:r>
              <a:rPr lang="en-US" sz="24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</a:t>
            </a:r>
            <a:r>
              <a:rPr lang="en-US" sz="2400" dirty="0" smtClean="0">
                <a:solidFill>
                  <a:schemeClr val="accent3"/>
                </a:solidFill>
              </a:rPr>
              <a:t>)</a:t>
            </a:r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296" y="235316"/>
            <a:ext cx="3778135" cy="293447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8337755" y="997470"/>
            <a:ext cx="1251914" cy="203069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60225" y="618306"/>
            <a:ext cx="85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BANG?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3843" y="351139"/>
            <a:ext cx="2120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 this talk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8404" y="3380651"/>
            <a:ext cx="521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2</a:t>
            </a:r>
            <a:r>
              <a:rPr lang="en-US" sz="2400" dirty="0" smtClean="0">
                <a:solidFill>
                  <a:schemeClr val="accent3"/>
                </a:solidFill>
              </a:rPr>
              <a:t>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Rodriguez 2015</a:t>
            </a:r>
            <a:r>
              <a:rPr lang="en-US" sz="2400" dirty="0" smtClean="0">
                <a:solidFill>
                  <a:schemeClr val="accent3"/>
                </a:solidFill>
              </a:rPr>
              <a:t>: </a:t>
            </a:r>
            <a:br>
              <a:rPr lang="en-US" sz="2400" dirty="0" smtClean="0">
                <a:solidFill>
                  <a:schemeClr val="accent3"/>
                </a:solidFill>
              </a:rPr>
            </a:br>
            <a:r>
              <a:rPr lang="en-US" sz="2400" dirty="0" smtClean="0">
                <a:solidFill>
                  <a:schemeClr val="accent3"/>
                </a:solidFill>
              </a:rPr>
              <a:t>	Flux function near a black hole 	for all values of spin </a:t>
            </a:r>
            <a:r>
              <a:rPr lang="en-US" sz="2400" dirty="0">
                <a:solidFill>
                  <a:schemeClr val="accent3"/>
                </a:solidFill>
              </a:rPr>
              <a:t>(type 5ass</a:t>
            </a:r>
            <a:r>
              <a:rPr lang="en-US" sz="2400" dirty="0" smtClean="0">
                <a:solidFill>
                  <a:schemeClr val="accent3"/>
                </a:solidFill>
              </a:rPr>
              <a:t>).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404" y="1827832"/>
            <a:ext cx="5486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1.</a:t>
            </a:r>
            <a:r>
              <a:rPr lang="en-US" sz="2400" i="1" dirty="0" smtClean="0">
                <a:solidFill>
                  <a:schemeClr val="accent3"/>
                </a:solidFill>
              </a:rPr>
              <a:t> 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Rodriguez 2015: 	</a:t>
            </a:r>
            <a:r>
              <a:rPr lang="en-US" sz="2400" dirty="0" smtClean="0">
                <a:solidFill>
                  <a:schemeClr val="accent3"/>
                </a:solidFill>
              </a:rPr>
              <a:t>“Hyperbolic” magnetospheres 	for stars and black holes (type 4c)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404" y="4983020"/>
            <a:ext cx="502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3.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</a:t>
            </a:r>
            <a:r>
              <a:rPr lang="en-US" sz="2400" i="1" dirty="0" err="1" smtClean="0">
                <a:solidFill>
                  <a:schemeClr val="accent3"/>
                </a:solidFill>
              </a:rPr>
              <a:t>Strominger</a:t>
            </a:r>
            <a:r>
              <a:rPr lang="en-US" sz="2400" i="1" dirty="0" smtClean="0">
                <a:solidFill>
                  <a:schemeClr val="accent3"/>
                </a:solidFill>
              </a:rPr>
              <a:t> 2015:</a:t>
            </a:r>
            <a:br>
              <a:rPr lang="en-US" sz="2400" i="1" dirty="0" smtClean="0">
                <a:solidFill>
                  <a:schemeClr val="accent3"/>
                </a:solidFill>
              </a:rPr>
            </a:br>
            <a:r>
              <a:rPr lang="en-US" sz="2400" i="1" dirty="0" smtClean="0">
                <a:solidFill>
                  <a:schemeClr val="accent3"/>
                </a:solidFill>
              </a:rPr>
              <a:t> 	</a:t>
            </a:r>
            <a:r>
              <a:rPr lang="en-US" sz="2400" dirty="0" smtClean="0">
                <a:solidFill>
                  <a:schemeClr val="accent3"/>
                </a:solidFill>
              </a:rPr>
              <a:t>Plasma near rapidly spinning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	</a:t>
            </a:r>
            <a:r>
              <a:rPr lang="en-US" sz="2400" dirty="0" smtClean="0">
                <a:solidFill>
                  <a:schemeClr val="accent3"/>
                </a:solidFill>
              </a:rPr>
              <a:t> black holes (mixed type)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8484" y="987638"/>
            <a:ext cx="338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(note: we alphabetize author lists)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94805" y="3380652"/>
            <a:ext cx="521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</a:t>
            </a:r>
            <a:r>
              <a:rPr lang="en-US" sz="2400" i="1" dirty="0" smtClean="0"/>
              <a:t>SEG &amp; Zimmerman 2016: </a:t>
            </a:r>
            <a:br>
              <a:rPr lang="en-US" sz="2400" i="1" dirty="0" smtClean="0"/>
            </a:br>
            <a:r>
              <a:rPr lang="en-US" sz="2400" i="1" dirty="0" smtClean="0"/>
              <a:t>	</a:t>
            </a:r>
            <a:r>
              <a:rPr lang="en-US" sz="2400" dirty="0"/>
              <a:t>P</a:t>
            </a:r>
            <a:r>
              <a:rPr lang="en-US" sz="2400" dirty="0" smtClean="0"/>
              <a:t>lasma waves and jets from 	moving conductors (type 4c)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94805" y="4983019"/>
            <a:ext cx="6053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5.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</a:t>
            </a:r>
            <a:r>
              <a:rPr lang="en-US" sz="2400" i="1" dirty="0" err="1" smtClean="0">
                <a:solidFill>
                  <a:schemeClr val="accent3"/>
                </a:solidFill>
              </a:rPr>
              <a:t>Philippov</a:t>
            </a:r>
            <a:r>
              <a:rPr lang="en-US" sz="2400" i="1" dirty="0" smtClean="0">
                <a:solidFill>
                  <a:schemeClr val="accent3"/>
                </a:solidFill>
              </a:rPr>
              <a:t> 2016: 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	GR pulsars with realistic magnetic 	fields and rotation rates (type </a:t>
            </a:r>
            <a:r>
              <a:rPr lang="en-US" sz="24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</a:t>
            </a:r>
            <a:r>
              <a:rPr lang="en-US" sz="2400" dirty="0" smtClean="0">
                <a:solidFill>
                  <a:schemeClr val="accent3"/>
                </a:solidFill>
              </a:rPr>
              <a:t>)</a:t>
            </a:r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802" y="522561"/>
            <a:ext cx="4913101" cy="25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3843" y="351139"/>
            <a:ext cx="2120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 this talk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8404" y="3380651"/>
            <a:ext cx="521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2</a:t>
            </a:r>
            <a:r>
              <a:rPr lang="en-US" sz="2400" dirty="0" smtClean="0">
                <a:solidFill>
                  <a:schemeClr val="accent3"/>
                </a:solidFill>
              </a:rPr>
              <a:t>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Rodriguez 2015</a:t>
            </a:r>
            <a:r>
              <a:rPr lang="en-US" sz="2400" dirty="0" smtClean="0">
                <a:solidFill>
                  <a:schemeClr val="accent3"/>
                </a:solidFill>
              </a:rPr>
              <a:t>: </a:t>
            </a:r>
            <a:br>
              <a:rPr lang="en-US" sz="2400" dirty="0" smtClean="0">
                <a:solidFill>
                  <a:schemeClr val="accent3"/>
                </a:solidFill>
              </a:rPr>
            </a:br>
            <a:r>
              <a:rPr lang="en-US" sz="2400" dirty="0" smtClean="0">
                <a:solidFill>
                  <a:schemeClr val="accent3"/>
                </a:solidFill>
              </a:rPr>
              <a:t>	Flux function near a black hole 	for all values of spin </a:t>
            </a:r>
            <a:r>
              <a:rPr lang="en-US" sz="2400" dirty="0">
                <a:solidFill>
                  <a:schemeClr val="accent3"/>
                </a:solidFill>
              </a:rPr>
              <a:t>(type 5ass</a:t>
            </a:r>
            <a:r>
              <a:rPr lang="en-US" sz="2400" dirty="0" smtClean="0">
                <a:solidFill>
                  <a:schemeClr val="accent3"/>
                </a:solidFill>
              </a:rPr>
              <a:t>).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404" y="1827832"/>
            <a:ext cx="5486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1.</a:t>
            </a:r>
            <a:r>
              <a:rPr lang="en-US" sz="2400" i="1" dirty="0" smtClean="0">
                <a:solidFill>
                  <a:schemeClr val="accent3"/>
                </a:solidFill>
              </a:rPr>
              <a:t> 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Rodriguez 2015: 	</a:t>
            </a:r>
            <a:r>
              <a:rPr lang="en-US" sz="2400" dirty="0" smtClean="0">
                <a:solidFill>
                  <a:schemeClr val="accent3"/>
                </a:solidFill>
              </a:rPr>
              <a:t>“Hyperbolic” magnetospheres 	for stars and black holes (type 4c)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404" y="4983020"/>
            <a:ext cx="502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3. </a:t>
            </a:r>
            <a:r>
              <a:rPr lang="en-US" sz="2400" i="1" dirty="0" smtClean="0">
                <a:solidFill>
                  <a:schemeClr val="accent3"/>
                </a:solidFill>
              </a:rPr>
              <a:t>SEG, </a:t>
            </a:r>
            <a:r>
              <a:rPr lang="en-US" sz="2400" i="1" dirty="0" err="1" smtClean="0">
                <a:solidFill>
                  <a:schemeClr val="accent3"/>
                </a:solidFill>
              </a:rPr>
              <a:t>Lupsasca</a:t>
            </a:r>
            <a:r>
              <a:rPr lang="en-US" sz="2400" i="1" dirty="0" smtClean="0">
                <a:solidFill>
                  <a:schemeClr val="accent3"/>
                </a:solidFill>
              </a:rPr>
              <a:t>, </a:t>
            </a:r>
            <a:r>
              <a:rPr lang="en-US" sz="2400" i="1" dirty="0" err="1" smtClean="0">
                <a:solidFill>
                  <a:schemeClr val="accent3"/>
                </a:solidFill>
              </a:rPr>
              <a:t>Strominger</a:t>
            </a:r>
            <a:r>
              <a:rPr lang="en-US" sz="2400" i="1" dirty="0" smtClean="0">
                <a:solidFill>
                  <a:schemeClr val="accent3"/>
                </a:solidFill>
              </a:rPr>
              <a:t> 2015:</a:t>
            </a:r>
            <a:br>
              <a:rPr lang="en-US" sz="2400" i="1" dirty="0" smtClean="0">
                <a:solidFill>
                  <a:schemeClr val="accent3"/>
                </a:solidFill>
              </a:rPr>
            </a:br>
            <a:r>
              <a:rPr lang="en-US" sz="2400" i="1" dirty="0" smtClean="0">
                <a:solidFill>
                  <a:schemeClr val="accent3"/>
                </a:solidFill>
              </a:rPr>
              <a:t> 	</a:t>
            </a:r>
            <a:r>
              <a:rPr lang="en-US" sz="2400" dirty="0" smtClean="0">
                <a:solidFill>
                  <a:schemeClr val="accent3"/>
                </a:solidFill>
              </a:rPr>
              <a:t>Plasma near rapidly spinning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	</a:t>
            </a:r>
            <a:r>
              <a:rPr lang="en-US" sz="2400" dirty="0" smtClean="0">
                <a:solidFill>
                  <a:schemeClr val="accent3"/>
                </a:solidFill>
              </a:rPr>
              <a:t> black holes (mixed type)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8484" y="987638"/>
            <a:ext cx="338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(note: we alphabetize author lists)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94805" y="3380652"/>
            <a:ext cx="521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4. </a:t>
            </a:r>
            <a:r>
              <a:rPr lang="en-US" sz="2400" i="1" dirty="0" smtClean="0">
                <a:solidFill>
                  <a:schemeClr val="accent3"/>
                </a:solidFill>
              </a:rPr>
              <a:t>SEG &amp; Zimmerman 2016: </a:t>
            </a:r>
            <a:br>
              <a:rPr lang="en-US" sz="2400" i="1" dirty="0" smtClean="0">
                <a:solidFill>
                  <a:schemeClr val="accent3"/>
                </a:solidFill>
              </a:rPr>
            </a:br>
            <a:r>
              <a:rPr lang="en-US" sz="2400" i="1" dirty="0" smtClean="0">
                <a:solidFill>
                  <a:schemeClr val="accent3"/>
                </a:solidFill>
              </a:rPr>
              <a:t>	</a:t>
            </a:r>
            <a:r>
              <a:rPr lang="en-US" sz="2400" dirty="0">
                <a:solidFill>
                  <a:schemeClr val="accent3"/>
                </a:solidFill>
              </a:rPr>
              <a:t>P</a:t>
            </a:r>
            <a:r>
              <a:rPr lang="en-US" sz="2400" dirty="0" smtClean="0">
                <a:solidFill>
                  <a:schemeClr val="accent3"/>
                </a:solidFill>
              </a:rPr>
              <a:t>lasma waves and jets from 	moving conductors (type 4c)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4805" y="4983019"/>
            <a:ext cx="6053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</a:t>
            </a:r>
            <a:r>
              <a:rPr lang="en-US" sz="2400" i="1" dirty="0" smtClean="0"/>
              <a:t>SEG, </a:t>
            </a:r>
            <a:r>
              <a:rPr lang="en-US" sz="2400" i="1" dirty="0" err="1" smtClean="0"/>
              <a:t>Lupsasca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Philippov</a:t>
            </a:r>
            <a:r>
              <a:rPr lang="en-US" sz="2400" i="1" dirty="0" smtClean="0"/>
              <a:t> 2016: </a:t>
            </a:r>
          </a:p>
          <a:p>
            <a:r>
              <a:rPr lang="en-US" sz="2400" dirty="0" smtClean="0"/>
              <a:t>	GR pulsars with realistic magnetic 	fields and rotation rates (type </a:t>
            </a:r>
            <a:r>
              <a:rPr lang="en-US" sz="2400" dirty="0" smtClean="0">
                <a:sym typeface="Wingdings" panose="05000000000000000000" pitchFamily="2" charset="2"/>
              </a:rPr>
              <a:t>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444" y="489233"/>
            <a:ext cx="2599072" cy="25389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155" y="489233"/>
            <a:ext cx="2882479" cy="248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1937</Words>
  <Application>Microsoft Office PowerPoint</Application>
  <PresentationFormat>Widescreen</PresentationFormat>
  <Paragraphs>294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sgralla</dc:creator>
  <cp:lastModifiedBy>sgralla</cp:lastModifiedBy>
  <cp:revision>120</cp:revision>
  <dcterms:created xsi:type="dcterms:W3CDTF">2016-05-08T12:21:34Z</dcterms:created>
  <dcterms:modified xsi:type="dcterms:W3CDTF">2016-05-09T15:33:36Z</dcterms:modified>
</cp:coreProperties>
</file>