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Microsoft_Equation1.bin" ContentType="application/vnd.openxmlformats-officedocument.oleObject"/>
  <Override PartName="/ppt/embeddings/oleObject9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5" r:id="rId9"/>
    <p:sldId id="264" r:id="rId10"/>
    <p:sldId id="279" r:id="rId11"/>
    <p:sldId id="267" r:id="rId12"/>
    <p:sldId id="266" r:id="rId13"/>
    <p:sldId id="280" r:id="rId14"/>
    <p:sldId id="277" r:id="rId15"/>
    <p:sldId id="278" r:id="rId16"/>
    <p:sldId id="273" r:id="rId17"/>
    <p:sldId id="271" r:id="rId18"/>
    <p:sldId id="274" r:id="rId19"/>
    <p:sldId id="275" r:id="rId20"/>
    <p:sldId id="281" r:id="rId21"/>
    <p:sldId id="270" r:id="rId22"/>
    <p:sldId id="272" r:id="rId23"/>
    <p:sldId id="268" r:id="rId24"/>
    <p:sldId id="269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6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9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3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9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2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82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0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9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591"/>
            <a:ext cx="9144000" cy="457169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5D1F-E318-FB41-8242-0C532084980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AF9EB-1557-BB48-9381-4A2473D61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3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1.emf"/><Relationship Id="rId6" Type="http://schemas.openxmlformats.org/officeDocument/2006/relationships/image" Target="../media/image3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3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5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4.bin"/><Relationship Id="rId12" Type="http://schemas.openxmlformats.org/officeDocument/2006/relationships/image" Target="../media/image15.emf"/><Relationship Id="rId13" Type="http://schemas.openxmlformats.org/officeDocument/2006/relationships/oleObject" Target="../embeddings/Microsoft_Equation5.bin"/><Relationship Id="rId14" Type="http://schemas.openxmlformats.org/officeDocument/2006/relationships/image" Target="../media/image1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2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13.emf"/><Relationship Id="rId9" Type="http://schemas.openxmlformats.org/officeDocument/2006/relationships/oleObject" Target="../embeddings/Microsoft_Equation3.bin"/><Relationship Id="rId10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042436" y="2644135"/>
            <a:ext cx="389574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Greg Werner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Dmitri 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Uzdensky</a:t>
            </a:r>
            <a:endParaRPr lang="en-US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Jake Fish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Mitchell </a:t>
            </a:r>
            <a:r>
              <a:rPr lang="en-US" dirty="0" err="1">
                <a:solidFill>
                  <a:srgbClr val="FF0000"/>
                </a:solidFill>
                <a:latin typeface="Helvetica"/>
                <a:cs typeface="Helvetica"/>
              </a:rPr>
              <a:t>Begelman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Krzysztof 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Nalewajko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dirty="0" err="1">
                <a:solidFill>
                  <a:srgbClr val="FF0000"/>
                </a:solidFill>
                <a:latin typeface="Helvetica"/>
                <a:cs typeface="Helvetica"/>
              </a:rPr>
              <a:t>Benoît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Cerutti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</a:t>
            </a:r>
            <a:r>
              <a:rPr lang="en-US" dirty="0" smtClean="0">
                <a:solidFill>
                  <a:srgbClr val="0000FF"/>
                </a:solidFill>
              </a:rPr>
              <a:t>elativistic </a:t>
            </a:r>
            <a:r>
              <a:rPr lang="en-US" dirty="0" err="1" smtClean="0">
                <a:solidFill>
                  <a:srgbClr val="0000FF"/>
                </a:solidFill>
              </a:rPr>
              <a:t>collisionless</a:t>
            </a:r>
            <a:r>
              <a:rPr lang="en-US" dirty="0" smtClean="0">
                <a:solidFill>
                  <a:srgbClr val="0000FF"/>
                </a:solidFill>
              </a:rPr>
              <a:t> reconnection in electron-ion plasmas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23067" y="2644135"/>
            <a:ext cx="37125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University of Colorado</a:t>
            </a:r>
          </a:p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JILA (Colorado)</a:t>
            </a:r>
          </a:p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NIST (Colorado)</a:t>
            </a:r>
          </a:p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Copernicus Astronomical Center</a:t>
            </a:r>
          </a:p>
          <a:p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University of 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Grenoble</a:t>
            </a:r>
          </a:p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CNRS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527240" y="2827974"/>
            <a:ext cx="20958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888330" y="2827974"/>
            <a:ext cx="1734737" cy="2263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607417" y="2827975"/>
            <a:ext cx="2015650" cy="5603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261872" y="3637362"/>
            <a:ext cx="1361195" cy="249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051040" y="2827974"/>
            <a:ext cx="1572027" cy="8093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51040" y="3101920"/>
            <a:ext cx="1572027" cy="5354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051040" y="3388320"/>
            <a:ext cx="1572027" cy="2490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769105" y="3914283"/>
            <a:ext cx="1853962" cy="3252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769105" y="4239512"/>
            <a:ext cx="1853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527240" y="1054707"/>
            <a:ext cx="40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Results from recent PIC simulations</a:t>
            </a:r>
          </a:p>
        </p:txBody>
      </p:sp>
    </p:spTree>
    <p:extLst>
      <p:ext uri="{BB962C8B-B14F-4D97-AF65-F5344CB8AC3E}">
        <p14:creationId xmlns:p14="http://schemas.microsoft.com/office/powerpoint/2010/main" val="269135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Other simulation parameters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7306" y="1315018"/>
            <a:ext cx="36093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Common aspects of simulations: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B</a:t>
            </a:r>
            <a:r>
              <a:rPr lang="en-US" sz="1600" baseline="-25000" dirty="0" smtClean="0">
                <a:solidFill>
                  <a:srgbClr val="000090"/>
                </a:solidFill>
                <a:latin typeface="Helvetica"/>
                <a:cs typeface="Helvetica"/>
              </a:rPr>
              <a:t>0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= 17 </a:t>
            </a:r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G</a:t>
            </a:r>
            <a:endParaRPr lang="en-US" sz="1600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B</a:t>
            </a:r>
            <a:r>
              <a:rPr lang="en-US" sz="1600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z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= 0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m</a:t>
            </a:r>
            <a:r>
              <a:rPr lang="en-US" sz="1600" baseline="-25000" dirty="0" smtClean="0">
                <a:solidFill>
                  <a:srgbClr val="000090"/>
                </a:solidFill>
                <a:latin typeface="Helvetica"/>
                <a:cs typeface="Helvetica"/>
              </a:rPr>
              <a:t>e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= electron mass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m</a:t>
            </a:r>
            <a:r>
              <a:rPr lang="en-US" sz="1600" baseline="-25000" dirty="0" smtClean="0">
                <a:solidFill>
                  <a:srgbClr val="000090"/>
                </a:solidFill>
                <a:latin typeface="Helvetica"/>
                <a:cs typeface="Helvetica"/>
              </a:rPr>
              <a:t>i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= proton mass</a:t>
            </a:r>
          </a:p>
          <a:p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n</a:t>
            </a:r>
            <a:r>
              <a:rPr lang="en-US" sz="1600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b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/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n</a:t>
            </a:r>
            <a:r>
              <a:rPr lang="en-US" sz="1600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d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= 0.5</a:t>
            </a:r>
          </a:p>
          <a:p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       = background/layer density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β</a:t>
            </a:r>
            <a:r>
              <a:rPr lang="en-US" sz="1600" baseline="-25000" dirty="0" smtClean="0">
                <a:solidFill>
                  <a:srgbClr val="000090"/>
                </a:solidFill>
                <a:latin typeface="Helvetica"/>
                <a:cs typeface="Helvetica"/>
              </a:rPr>
              <a:t>d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= 0.3</a:t>
            </a:r>
          </a:p>
          <a:p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   = drift layer speed/c</a:t>
            </a:r>
          </a:p>
          <a:p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T</a:t>
            </a:r>
            <a:r>
              <a:rPr lang="en-US" sz="1600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de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=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T</a:t>
            </a:r>
            <a:r>
              <a:rPr lang="en-US" sz="1600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di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=T</a:t>
            </a:r>
            <a:r>
              <a:rPr lang="en-US" sz="1600" baseline="-25000" dirty="0" smtClean="0">
                <a:solidFill>
                  <a:srgbClr val="000090"/>
                </a:solidFill>
                <a:latin typeface="Helvetica"/>
                <a:cs typeface="Helvetica"/>
              </a:rPr>
              <a:t>d</a:t>
            </a:r>
            <a:endParaRPr lang="en-US" sz="1600" dirty="0">
              <a:solidFill>
                <a:srgbClr val="000090"/>
              </a:solidFill>
              <a:latin typeface="Helvetica"/>
              <a:cs typeface="Helvetica"/>
            </a:endParaRPr>
          </a:p>
          <a:p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     = drift layer temperature</a:t>
            </a:r>
            <a:endParaRPr lang="en-US" sz="1600" baseline="-25000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T</a:t>
            </a:r>
            <a:r>
              <a:rPr lang="en-US" sz="1600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be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=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T</a:t>
            </a:r>
            <a:r>
              <a:rPr lang="en-US" sz="1600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bi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=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σ</a:t>
            </a:r>
            <a:r>
              <a:rPr lang="en-US" sz="1600" baseline="-25000" dirty="0" smtClean="0">
                <a:solidFill>
                  <a:srgbClr val="000090"/>
                </a:solidFill>
                <a:latin typeface="Helvetica"/>
                <a:cs typeface="Helvetica"/>
              </a:rPr>
              <a:t>e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m</a:t>
            </a:r>
            <a:r>
              <a:rPr lang="en-US" sz="1600" baseline="-25000" dirty="0" smtClean="0">
                <a:solidFill>
                  <a:srgbClr val="000090"/>
                </a:solidFill>
                <a:latin typeface="Helvetica"/>
                <a:cs typeface="Helvetica"/>
              </a:rPr>
              <a:t>e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c</a:t>
            </a:r>
            <a:r>
              <a:rPr lang="en-US" sz="1600" baseline="30000" dirty="0" smtClean="0">
                <a:solidFill>
                  <a:srgbClr val="000090"/>
                </a:solidFill>
                <a:latin typeface="Helvetica"/>
                <a:cs typeface="Helvetica"/>
              </a:rPr>
              <a:t>2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/200</a:t>
            </a:r>
            <a:endParaRPr lang="en-US" sz="1600" dirty="0">
              <a:solidFill>
                <a:srgbClr val="000090"/>
              </a:solidFill>
              <a:latin typeface="Helvetica"/>
              <a:cs typeface="Helvetica"/>
            </a:endParaRPr>
          </a:p>
          <a:p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     = background temperature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1% perturbation of B very gently starts reconnection.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3646" y="5225786"/>
            <a:ext cx="51574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(subscript d = drift particles that form current layer</a:t>
            </a:r>
          </a:p>
          <a:p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subscript b = uniform background density) 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8334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B</a:t>
            </a:r>
            <a:r>
              <a:rPr lang="en-US" dirty="0" smtClean="0">
                <a:solidFill>
                  <a:srgbClr val="000090"/>
                </a:solidFill>
              </a:rPr>
              <a:t> evolution vs.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sigip1-BvsTim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26" y="527476"/>
            <a:ext cx="4460477" cy="5947303"/>
          </a:xfrm>
          <a:prstGeom prst="rect">
            <a:avLst/>
          </a:prstGeom>
        </p:spPr>
      </p:pic>
      <p:pic>
        <p:nvPicPr>
          <p:cNvPr id="4" name="sigi10-BvsTim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3523" y="538094"/>
            <a:ext cx="4460477" cy="5947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3487" y="31327"/>
            <a:ext cx="116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FF"/>
                </a:solidFill>
                <a:latin typeface="Helvetica"/>
                <a:cs typeface="Helvetica"/>
              </a:rPr>
              <a:t>σ</a:t>
            </a:r>
            <a:r>
              <a:rPr lang="en-US" sz="2800" baseline="-25000" dirty="0" err="1" smtClean="0">
                <a:solidFill>
                  <a:srgbClr val="FF00FF"/>
                </a:solidFill>
                <a:latin typeface="Helvetica"/>
                <a:cs typeface="Helvetica"/>
              </a:rPr>
              <a:t>i</a:t>
            </a:r>
            <a:r>
              <a:rPr lang="en-US" sz="2800" dirty="0" smtClean="0">
                <a:solidFill>
                  <a:srgbClr val="FF00FF"/>
                </a:solidFill>
                <a:latin typeface="Helvetica"/>
                <a:cs typeface="Helvetica"/>
              </a:rPr>
              <a:t>=0.1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3397" y="46139"/>
            <a:ext cx="1066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800080"/>
                </a:solidFill>
                <a:latin typeface="Helvetica"/>
                <a:cs typeface="Helvetica"/>
              </a:rPr>
              <a:t>σ</a:t>
            </a:r>
            <a:r>
              <a:rPr lang="en-US" sz="2800" baseline="-25000" dirty="0" err="1" smtClean="0">
                <a:solidFill>
                  <a:srgbClr val="800080"/>
                </a:solidFill>
                <a:latin typeface="Helvetica"/>
                <a:cs typeface="Helvetica"/>
              </a:rPr>
              <a:t>i</a:t>
            </a:r>
            <a:r>
              <a:rPr lang="en-US" sz="2800" dirty="0" smtClean="0">
                <a:solidFill>
                  <a:srgbClr val="800080"/>
                </a:solidFill>
                <a:latin typeface="Helvetica"/>
                <a:cs typeface="Helvetica"/>
              </a:rPr>
              <a:t>=10</a:t>
            </a:r>
          </a:p>
        </p:txBody>
      </p:sp>
    </p:spTree>
    <p:extLst>
      <p:ext uri="{BB962C8B-B14F-4D97-AF65-F5344CB8AC3E}">
        <p14:creationId xmlns:p14="http://schemas.microsoft.com/office/powerpoint/2010/main" val="30940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Density evolution vs.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" y="2085289"/>
            <a:ext cx="3154928" cy="2749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3183" y="1255975"/>
            <a:ext cx="1327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σ</a:t>
            </a:r>
            <a:r>
              <a:rPr lang="en-US" sz="2800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 =0.03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1730" y="1255975"/>
            <a:ext cx="872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σ</a:t>
            </a:r>
            <a:r>
              <a:rPr lang="en-US" sz="2800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 =1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5821" y="1285533"/>
            <a:ext cx="1054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σ</a:t>
            </a:r>
            <a:r>
              <a:rPr lang="en-US" sz="2800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 =30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5495" y="703347"/>
            <a:ext cx="4251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(background) electron density vs. time.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7" descr="dnbgeNumDensLog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34" y="2088049"/>
            <a:ext cx="3161609" cy="2755116"/>
          </a:xfrm>
          <a:prstGeom prst="rect">
            <a:avLst/>
          </a:prstGeom>
        </p:spPr>
      </p:pic>
      <p:pic>
        <p:nvPicPr>
          <p:cNvPr id="9" name="Picture 8" descr="sigi30dnbgeNumDensLogMovi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67" y="2096630"/>
            <a:ext cx="3112374" cy="27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Next several slides: comparing </a:t>
            </a:r>
            <a:r>
              <a:rPr lang="en-US" dirty="0" err="1" smtClean="0">
                <a:solidFill>
                  <a:srgbClr val="FF00FF"/>
                </a:solidFill>
              </a:rPr>
              <a:t>σ</a:t>
            </a:r>
            <a:r>
              <a:rPr lang="en-US" baseline="-25000" dirty="0" err="1" smtClean="0">
                <a:solidFill>
                  <a:srgbClr val="FF00FF"/>
                </a:solidFill>
              </a:rPr>
              <a:t>i</a:t>
            </a:r>
            <a:r>
              <a:rPr lang="en-US" dirty="0" smtClean="0">
                <a:solidFill>
                  <a:srgbClr val="FF00FF"/>
                </a:solidFill>
              </a:rPr>
              <a:t>=0.1 </a:t>
            </a:r>
            <a:r>
              <a:rPr lang="en-US" dirty="0" smtClean="0">
                <a:solidFill>
                  <a:srgbClr val="000090"/>
                </a:solidFill>
              </a:rPr>
              <a:t>and </a:t>
            </a:r>
            <a:r>
              <a:rPr lang="en-US" dirty="0" err="1" smtClean="0">
                <a:solidFill>
                  <a:srgbClr val="800080"/>
                </a:solidFill>
              </a:rPr>
              <a:t>σ</a:t>
            </a:r>
            <a:r>
              <a:rPr lang="en-US" baseline="-25000" dirty="0" err="1" smtClean="0">
                <a:solidFill>
                  <a:srgbClr val="800080"/>
                </a:solidFill>
              </a:rPr>
              <a:t>i</a:t>
            </a:r>
            <a:r>
              <a:rPr lang="en-US" dirty="0" smtClean="0">
                <a:solidFill>
                  <a:srgbClr val="800080"/>
                </a:solidFill>
              </a:rPr>
              <a:t>=10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079" y="1120476"/>
            <a:ext cx="8398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Displayed are various quantities vs. x and y, after ~1/2 of flux has reconnected.</a:t>
            </a:r>
          </a:p>
          <a:p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At this time (roughly midway through reconnection), the initially-drifting particles have been swept out of X-points into O-points.</a:t>
            </a:r>
          </a:p>
        </p:txBody>
      </p:sp>
    </p:spTree>
    <p:extLst>
      <p:ext uri="{BB962C8B-B14F-4D97-AF65-F5344CB8AC3E}">
        <p14:creationId xmlns:p14="http://schemas.microsoft.com/office/powerpoint/2010/main" val="423860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D</a:t>
            </a:r>
            <a:r>
              <a:rPr lang="en-US" dirty="0" smtClean="0">
                <a:solidFill>
                  <a:srgbClr val="000090"/>
                </a:solidFill>
              </a:rPr>
              <a:t>rift particles have left X-point regions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 descr="m1836-60-sigip1-4-driftDensityLog-n7700-h10-lay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t="4277" r="7606" b="9528"/>
          <a:stretch/>
        </p:blipFill>
        <p:spPr>
          <a:xfrm>
            <a:off x="1825569" y="4225109"/>
            <a:ext cx="7318431" cy="2675939"/>
          </a:xfrm>
          <a:prstGeom prst="rect">
            <a:avLst/>
          </a:prstGeom>
        </p:spPr>
      </p:pic>
      <p:pic>
        <p:nvPicPr>
          <p:cNvPr id="5" name="Picture 4" descr="m1836-60-sigip1-4-bgDensityLog-n7700-h10-lay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t="4277" r="7606" b="9528"/>
          <a:stretch/>
        </p:blipFill>
        <p:spPr>
          <a:xfrm>
            <a:off x="1825570" y="1484599"/>
            <a:ext cx="7318430" cy="2675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9653" y="539019"/>
            <a:ext cx="116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FF"/>
                </a:solidFill>
                <a:latin typeface="Helvetica"/>
                <a:cs typeface="Helvetica"/>
              </a:rPr>
              <a:t>σ</a:t>
            </a:r>
            <a:r>
              <a:rPr lang="en-US" sz="2800" baseline="-25000" dirty="0" err="1" smtClean="0">
                <a:solidFill>
                  <a:srgbClr val="FF00FF"/>
                </a:solidFill>
                <a:latin typeface="Helvetica"/>
                <a:cs typeface="Helvetica"/>
              </a:rPr>
              <a:t>i</a:t>
            </a:r>
            <a:r>
              <a:rPr lang="en-US" sz="2800" dirty="0" smtClean="0">
                <a:solidFill>
                  <a:srgbClr val="FF00FF"/>
                </a:solidFill>
                <a:latin typeface="Helvetica"/>
                <a:cs typeface="Helvetica"/>
              </a:rPr>
              <a:t>=0.1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61" y="964662"/>
            <a:ext cx="3712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Background plasma density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(initially uniform across simulation)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772801"/>
            <a:ext cx="3340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Drifting plasma density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(that formed initial Harris layer)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183440" y="2617153"/>
            <a:ext cx="538802" cy="163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6861" y="2703750"/>
            <a:ext cx="140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(normalized to 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ρ</a:t>
            </a:r>
            <a:r>
              <a:rPr lang="en-US" baseline="-25000" dirty="0" err="1" smtClean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526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1836-60-sigi10-2-bgDensityLog-n5000-h10-lay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5821" r="7724" b="8911"/>
          <a:stretch/>
        </p:blipFill>
        <p:spPr>
          <a:xfrm>
            <a:off x="1976237" y="1545810"/>
            <a:ext cx="7178518" cy="2603382"/>
          </a:xfrm>
          <a:prstGeom prst="rect">
            <a:avLst/>
          </a:prstGeom>
        </p:spPr>
      </p:pic>
      <p:pic>
        <p:nvPicPr>
          <p:cNvPr id="10" name="Picture 9" descr="m1836-60-sigi10-2-driftDensityLog-n5000-h10-lay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4460" r="7724" b="9654"/>
          <a:stretch/>
        </p:blipFill>
        <p:spPr>
          <a:xfrm>
            <a:off x="1965482" y="4243827"/>
            <a:ext cx="7178518" cy="2622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Drift particles have left X-point regions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160" y="489555"/>
            <a:ext cx="1066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800080"/>
                </a:solidFill>
                <a:latin typeface="Helvetica"/>
                <a:cs typeface="Helvetica"/>
              </a:rPr>
              <a:t>σ</a:t>
            </a:r>
            <a:r>
              <a:rPr lang="en-US" sz="2800" baseline="-25000" dirty="0" err="1" smtClean="0">
                <a:solidFill>
                  <a:srgbClr val="800080"/>
                </a:solidFill>
                <a:latin typeface="Helvetica"/>
                <a:cs typeface="Helvetica"/>
              </a:rPr>
              <a:t>i</a:t>
            </a:r>
            <a:r>
              <a:rPr lang="en-US" sz="2800" dirty="0" smtClean="0">
                <a:solidFill>
                  <a:srgbClr val="800080"/>
                </a:solidFill>
                <a:latin typeface="Helvetica"/>
                <a:cs typeface="Helvetica"/>
              </a:rPr>
              <a:t>=10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61" y="964662"/>
            <a:ext cx="3712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Background plasma density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(initially uniform across simulation)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708229"/>
            <a:ext cx="3340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Drifting plasma density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(that formed initial Harris layer)</a:t>
            </a:r>
          </a:p>
        </p:txBody>
      </p:sp>
    </p:spTree>
    <p:extLst>
      <p:ext uri="{BB962C8B-B14F-4D97-AF65-F5344CB8AC3E}">
        <p14:creationId xmlns:p14="http://schemas.microsoft.com/office/powerpoint/2010/main" val="304958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T</a:t>
            </a:r>
            <a:r>
              <a:rPr lang="en-US" dirty="0" smtClean="0">
                <a:solidFill>
                  <a:srgbClr val="000090"/>
                </a:solidFill>
              </a:rPr>
              <a:t>he current layer size shrinks (rel. to </a:t>
            </a:r>
            <a:r>
              <a:rPr lang="en-US" dirty="0" err="1" smtClean="0">
                <a:solidFill>
                  <a:srgbClr val="000090"/>
                </a:solidFill>
              </a:rPr>
              <a:t>ρ</a:t>
            </a:r>
            <a:r>
              <a:rPr lang="en-US" baseline="-25000" dirty="0" err="1" smtClean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) as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 increases.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m1836-60-sigip1-4-Jz-n7700-h10-lay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t="6218" r="8078" b="12573"/>
          <a:stretch/>
        </p:blipFill>
        <p:spPr>
          <a:xfrm>
            <a:off x="430496" y="1635027"/>
            <a:ext cx="7974935" cy="2475230"/>
          </a:xfrm>
          <a:prstGeom prst="rect">
            <a:avLst/>
          </a:prstGeom>
        </p:spPr>
      </p:pic>
      <p:pic>
        <p:nvPicPr>
          <p:cNvPr id="4" name="Picture 3" descr="m1836-60-sigi10-2-Jz-n5000-h10-lay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t="6571" r="8078" b="13280"/>
          <a:stretch/>
        </p:blipFill>
        <p:spPr>
          <a:xfrm>
            <a:off x="430496" y="4325501"/>
            <a:ext cx="7974935" cy="2442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62" y="1353595"/>
            <a:ext cx="1025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FF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FF00FF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FF00FF"/>
                </a:solidFill>
                <a:latin typeface="Helvetica"/>
                <a:cs typeface="Helvetica"/>
              </a:rPr>
              <a:t>=0.1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862" y="3994353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0080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800080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800080"/>
                </a:solidFill>
                <a:latin typeface="Helvetica"/>
                <a:cs typeface="Helvetica"/>
              </a:rPr>
              <a:t>=10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0398" y="792806"/>
            <a:ext cx="3883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3366FF"/>
                </a:solidFill>
                <a:latin typeface="Helvetica"/>
                <a:cs typeface="Helvetica"/>
              </a:rPr>
              <a:t>J</a:t>
            </a:r>
            <a:r>
              <a:rPr lang="en-US" sz="2800" baseline="-25000" dirty="0" err="1" smtClean="0">
                <a:solidFill>
                  <a:srgbClr val="3366FF"/>
                </a:solidFill>
                <a:latin typeface="Helvetica"/>
                <a:cs typeface="Helvetica"/>
              </a:rPr>
              <a:t>z</a:t>
            </a:r>
            <a:r>
              <a:rPr lang="en-US" sz="2800" dirty="0">
                <a:solidFill>
                  <a:srgbClr val="3366FF"/>
                </a:solidFill>
                <a:latin typeface="Helvetica"/>
                <a:cs typeface="Helvetica"/>
              </a:rPr>
              <a:t>:</a:t>
            </a:r>
            <a:r>
              <a:rPr lang="en-US" sz="2800" baseline="-25000" dirty="0" smtClean="0">
                <a:solidFill>
                  <a:srgbClr val="3366FF"/>
                </a:solidFill>
                <a:latin typeface="Helvetica"/>
                <a:cs typeface="Helvetica"/>
              </a:rPr>
              <a:t> </a:t>
            </a:r>
            <a:r>
              <a:rPr lang="en-US" sz="2800" dirty="0">
                <a:solidFill>
                  <a:srgbClr val="3366FF"/>
                </a:solidFill>
                <a:latin typeface="Helvetica"/>
                <a:cs typeface="Helvetica"/>
              </a:rPr>
              <a:t>o</a:t>
            </a:r>
            <a:r>
              <a:rPr lang="en-US" sz="2800" dirty="0" smtClean="0">
                <a:solidFill>
                  <a:srgbClr val="3366FF"/>
                </a:solidFill>
                <a:latin typeface="Helvetica"/>
                <a:cs typeface="Helvetica"/>
              </a:rPr>
              <a:t>ut-of-plane current.</a:t>
            </a:r>
          </a:p>
        </p:txBody>
      </p:sp>
    </p:spTree>
    <p:extLst>
      <p:ext uri="{BB962C8B-B14F-4D97-AF65-F5344CB8AC3E}">
        <p14:creationId xmlns:p14="http://schemas.microsoft.com/office/powerpoint/2010/main" val="31342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Current separation/Hall effect weakens as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increases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m1836-60-sigi10-2-Bz-n5000-h10-lay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" b="12220"/>
          <a:stretch/>
        </p:blipFill>
        <p:spPr>
          <a:xfrm>
            <a:off x="10762" y="4295997"/>
            <a:ext cx="9144000" cy="2518277"/>
          </a:xfrm>
          <a:prstGeom prst="rect">
            <a:avLst/>
          </a:prstGeom>
        </p:spPr>
      </p:pic>
      <p:pic>
        <p:nvPicPr>
          <p:cNvPr id="4" name="Picture 3" descr="m1836-60-sigip1-4-Bz-n7700-h10-22-lay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 b="12655"/>
          <a:stretch/>
        </p:blipFill>
        <p:spPr>
          <a:xfrm>
            <a:off x="10762" y="1777718"/>
            <a:ext cx="9144000" cy="2502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62" y="1420949"/>
            <a:ext cx="1025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FF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FF00FF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FF00FF"/>
                </a:solidFill>
                <a:latin typeface="Helvetica"/>
                <a:cs typeface="Helvetica"/>
              </a:rPr>
              <a:t>=0.1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862" y="4061707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0080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800080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800080"/>
                </a:solidFill>
                <a:latin typeface="Helvetica"/>
                <a:cs typeface="Helvetica"/>
              </a:rPr>
              <a:t>=10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6139" y="805280"/>
            <a:ext cx="5074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3366FF"/>
                </a:solidFill>
                <a:latin typeface="Helvetica"/>
                <a:cs typeface="Helvetica"/>
              </a:rPr>
              <a:t>B</a:t>
            </a:r>
            <a:r>
              <a:rPr lang="en-US" sz="2800" baseline="-25000" dirty="0" err="1" smtClean="0">
                <a:solidFill>
                  <a:srgbClr val="3366FF"/>
                </a:solidFill>
                <a:latin typeface="Helvetica"/>
                <a:cs typeface="Helvetica"/>
              </a:rPr>
              <a:t>z</a:t>
            </a:r>
            <a:r>
              <a:rPr lang="en-US" sz="2800" dirty="0" smtClean="0">
                <a:solidFill>
                  <a:srgbClr val="3366FF"/>
                </a:solidFill>
                <a:latin typeface="Helvetica"/>
                <a:cs typeface="Helvetica"/>
              </a:rPr>
              <a:t>: out-of-plane magnetic field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0449" y="2382182"/>
            <a:ext cx="656506" cy="299534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13498" y="4807703"/>
            <a:ext cx="656506" cy="299534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1836-60-sigi10-2-bulkElectronGammaVx-n5000-h10-lay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4150" r="4075" b="9346"/>
          <a:stretch/>
        </p:blipFill>
        <p:spPr>
          <a:xfrm>
            <a:off x="1062866" y="4043800"/>
            <a:ext cx="8075877" cy="2854968"/>
          </a:xfrm>
          <a:prstGeom prst="rect">
            <a:avLst/>
          </a:prstGeom>
        </p:spPr>
      </p:pic>
      <p:pic>
        <p:nvPicPr>
          <p:cNvPr id="6" name="Picture 5" descr="m1836-60-sigip1-4-bulkElectronGammaVx-n7700-h10-lay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-3926" r="7018" b="18657"/>
          <a:stretch/>
        </p:blipFill>
        <p:spPr>
          <a:xfrm>
            <a:off x="1048726" y="1268106"/>
            <a:ext cx="7820957" cy="2814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Electron outflows are relativistic even for small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5224" y="572846"/>
            <a:ext cx="415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Helvetica"/>
                <a:cs typeface="Helvetica"/>
              </a:rPr>
              <a:t>for background-electrons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458910"/>
              </p:ext>
            </p:extLst>
          </p:nvPr>
        </p:nvGraphicFramePr>
        <p:xfrm>
          <a:off x="2601285" y="611313"/>
          <a:ext cx="1144675" cy="53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5" imgW="520700" imgH="241300" progId="Equation.3">
                  <p:embed/>
                </p:oleObj>
              </mc:Choice>
              <mc:Fallback>
                <p:oleObj name="Equation" r:id="rId5" imgW="520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01285" y="611313"/>
                        <a:ext cx="1144675" cy="533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050" y="3933964"/>
            <a:ext cx="135165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0080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800080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800080"/>
                </a:solidFill>
                <a:latin typeface="Helvetica"/>
                <a:cs typeface="Helvetica"/>
              </a:rPr>
              <a:t>=10</a:t>
            </a:r>
          </a:p>
          <a:p>
            <a:r>
              <a:rPr lang="en-US" sz="2400" dirty="0" err="1" smtClean="0">
                <a:solidFill>
                  <a:srgbClr val="800080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800080"/>
                </a:solidFill>
                <a:latin typeface="Helvetica"/>
                <a:cs typeface="Helvetica"/>
              </a:rPr>
              <a:t>e,hot</a:t>
            </a:r>
            <a:r>
              <a:rPr lang="en-US" sz="2400" dirty="0" smtClean="0">
                <a:solidFill>
                  <a:srgbClr val="800080"/>
                </a:solidFill>
                <a:latin typeface="Helvetica"/>
                <a:cs typeface="Helvetica"/>
              </a:rPr>
              <a:t>=50</a:t>
            </a:r>
          </a:p>
          <a:p>
            <a:endParaRPr lang="en-US" sz="2400" dirty="0" smtClean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456279"/>
            <a:ext cx="135165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FF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FF00FF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FF00FF"/>
                </a:solidFill>
                <a:latin typeface="Helvetica"/>
                <a:cs typeface="Helvetica"/>
              </a:rPr>
              <a:t>=0.1</a:t>
            </a:r>
          </a:p>
          <a:p>
            <a:r>
              <a:rPr lang="en-US" sz="2400" dirty="0" err="1" smtClean="0">
                <a:solidFill>
                  <a:srgbClr val="FF00FF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FF00FF"/>
                </a:solidFill>
                <a:latin typeface="Helvetica"/>
                <a:cs typeface="Helvetica"/>
              </a:rPr>
              <a:t>e,hot</a:t>
            </a:r>
            <a:r>
              <a:rPr lang="en-US" sz="2400" dirty="0" smtClean="0">
                <a:solidFill>
                  <a:srgbClr val="FF00FF"/>
                </a:solidFill>
                <a:latin typeface="Helvetica"/>
                <a:cs typeface="Helvetica"/>
              </a:rPr>
              <a:t>=50</a:t>
            </a:r>
          </a:p>
          <a:p>
            <a:endParaRPr lang="en-US" sz="2400" dirty="0" smtClean="0">
              <a:solidFill>
                <a:srgbClr val="FF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5022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1836-60-sigip1-4-bulkIonGammaVx-n7700-h10-lay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3968" r="4663" b="17927"/>
          <a:stretch/>
        </p:blipFill>
        <p:spPr>
          <a:xfrm>
            <a:off x="1392838" y="1599040"/>
            <a:ext cx="7742173" cy="2480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Ion outflows are sub-relativistic for small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66" y="3947202"/>
            <a:ext cx="111140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0080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800080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800080"/>
                </a:solidFill>
                <a:latin typeface="Helvetica"/>
                <a:cs typeface="Helvetica"/>
              </a:rPr>
              <a:t>=10</a:t>
            </a:r>
          </a:p>
          <a:p>
            <a:r>
              <a:rPr lang="en-US" sz="2400" dirty="0" err="1" smtClean="0">
                <a:solidFill>
                  <a:srgbClr val="800080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>
                <a:solidFill>
                  <a:srgbClr val="800080"/>
                </a:solidFill>
                <a:latin typeface="Helvetica"/>
                <a:cs typeface="Helvetica"/>
              </a:rPr>
              <a:t>i</a:t>
            </a:r>
            <a:r>
              <a:rPr lang="en-US" sz="2400" baseline="-25000" dirty="0" err="1" smtClean="0">
                <a:solidFill>
                  <a:srgbClr val="800080"/>
                </a:solidFill>
                <a:latin typeface="Helvetica"/>
                <a:cs typeface="Helvetica"/>
              </a:rPr>
              <a:t>,hot</a:t>
            </a:r>
            <a:r>
              <a:rPr lang="en-US" sz="2400" dirty="0" smtClean="0">
                <a:solidFill>
                  <a:srgbClr val="800080"/>
                </a:solidFill>
                <a:latin typeface="Helvetica"/>
                <a:cs typeface="Helvetica"/>
              </a:rPr>
              <a:t>=8</a:t>
            </a:r>
          </a:p>
          <a:p>
            <a:endParaRPr lang="en-US" sz="2400" dirty="0" smtClean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1817" y="684674"/>
            <a:ext cx="3358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Helvetica"/>
                <a:cs typeface="Helvetica"/>
              </a:rPr>
              <a:t>for background-ions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401596"/>
              </p:ext>
            </p:extLst>
          </p:nvPr>
        </p:nvGraphicFramePr>
        <p:xfrm>
          <a:off x="2713254" y="723671"/>
          <a:ext cx="1119300" cy="52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tion" r:id="rId4" imgW="520700" imgH="241300" progId="Equation.3">
                  <p:embed/>
                </p:oleObj>
              </mc:Choice>
              <mc:Fallback>
                <p:oleObj name="Equation" r:id="rId4" imgW="520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3254" y="723671"/>
                        <a:ext cx="1119300" cy="521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0766" y="1537914"/>
            <a:ext cx="136808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FF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FF00FF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FF00FF"/>
                </a:solidFill>
                <a:latin typeface="Helvetica"/>
                <a:cs typeface="Helvetica"/>
              </a:rPr>
              <a:t>=0.1</a:t>
            </a:r>
          </a:p>
          <a:p>
            <a:r>
              <a:rPr lang="en-US" sz="2400" dirty="0" err="1" smtClean="0">
                <a:solidFill>
                  <a:srgbClr val="FF00FF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>
                <a:solidFill>
                  <a:srgbClr val="FF00FF"/>
                </a:solidFill>
                <a:latin typeface="Helvetica"/>
                <a:cs typeface="Helvetica"/>
              </a:rPr>
              <a:t>i</a:t>
            </a:r>
            <a:r>
              <a:rPr lang="en-US" sz="2400" baseline="-25000" dirty="0" err="1" smtClean="0">
                <a:solidFill>
                  <a:srgbClr val="FF00FF"/>
                </a:solidFill>
                <a:latin typeface="Helvetica"/>
                <a:cs typeface="Helvetica"/>
              </a:rPr>
              <a:t>,hot</a:t>
            </a:r>
            <a:r>
              <a:rPr lang="en-US" sz="2400" dirty="0" smtClean="0">
                <a:solidFill>
                  <a:srgbClr val="FF00FF"/>
                </a:solidFill>
                <a:latin typeface="Helvetica"/>
                <a:cs typeface="Helvetica"/>
              </a:rPr>
              <a:t>=0.1</a:t>
            </a:r>
          </a:p>
          <a:p>
            <a:endParaRPr lang="en-US" sz="2400" dirty="0" smtClean="0">
              <a:solidFill>
                <a:srgbClr val="FF00FF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82392" y="4029893"/>
            <a:ext cx="7634234" cy="2847351"/>
            <a:chOff x="1382392" y="4029893"/>
            <a:chExt cx="7634234" cy="2847351"/>
          </a:xfrm>
        </p:grpSpPr>
        <p:pic>
          <p:nvPicPr>
            <p:cNvPr id="10" name="Picture 9" descr="m1836-60-sigi10-2-bulkIonGammaVx-n5000-h10-layer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1" t="4459" r="5958" b="9345"/>
            <a:stretch/>
          </p:blipFill>
          <p:spPr>
            <a:xfrm>
              <a:off x="1382392" y="4139652"/>
              <a:ext cx="7634234" cy="27375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38012" y="4029893"/>
              <a:ext cx="15574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         bulk 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4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Relativistic pair (e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r>
              <a:rPr lang="en-US" dirty="0" smtClean="0">
                <a:solidFill>
                  <a:srgbClr val="000090"/>
                </a:solidFill>
              </a:rPr>
              <a:t>/e</a:t>
            </a:r>
            <a:r>
              <a:rPr lang="en-US" baseline="30000" dirty="0" smtClean="0">
                <a:solidFill>
                  <a:srgbClr val="000090"/>
                </a:solidFill>
              </a:rPr>
              <a:t>+</a:t>
            </a:r>
            <a:r>
              <a:rPr lang="en-US" dirty="0" smtClean="0">
                <a:solidFill>
                  <a:srgbClr val="000090"/>
                </a:solidFill>
              </a:rPr>
              <a:t>) reconnection yields </a:t>
            </a:r>
            <a:r>
              <a:rPr lang="en-US" dirty="0" err="1" smtClean="0">
                <a:solidFill>
                  <a:srgbClr val="000090"/>
                </a:solidFill>
              </a:rPr>
              <a:t>nonthermal</a:t>
            </a:r>
            <a:r>
              <a:rPr lang="en-US" dirty="0" smtClean="0">
                <a:solidFill>
                  <a:srgbClr val="000090"/>
                </a:solidFill>
              </a:rPr>
              <a:t> particle acceleration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m1-1600-sig30-distVs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7" y="2318406"/>
            <a:ext cx="4861059" cy="367108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174711" y="3345977"/>
            <a:ext cx="1659533" cy="299756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640401">
            <a:off x="2227516" y="3099059"/>
            <a:ext cx="146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slope = -</a:t>
            </a:r>
            <a:r>
              <a:rPr lang="en-US" dirty="0">
                <a:latin typeface="Helvetica"/>
                <a:cs typeface="Helvetica"/>
              </a:rPr>
              <a:t>p</a:t>
            </a:r>
            <a:r>
              <a:rPr lang="en-US" dirty="0" smtClean="0">
                <a:latin typeface="Helvetica"/>
                <a:cs typeface="Helvetica"/>
              </a:rPr>
              <a:t>+1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272999" y="3910257"/>
            <a:ext cx="809661" cy="13006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99280" y="3530145"/>
            <a:ext cx="1010111" cy="4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high-energy cutoff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436039"/>
              </p:ext>
            </p:extLst>
          </p:nvPr>
        </p:nvGraphicFramePr>
        <p:xfrm>
          <a:off x="1562148" y="1428750"/>
          <a:ext cx="2633663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4" imgW="1282700" imgH="431800" progId="Equation.3">
                  <p:embed/>
                </p:oleObj>
              </mc:Choice>
              <mc:Fallback>
                <p:oleObj name="Equation" r:id="rId4" imgW="1282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2148" y="1428750"/>
                        <a:ext cx="2633663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09391" y="2353034"/>
            <a:ext cx="363460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last few years, several groups have found </a:t>
            </a:r>
            <a:r>
              <a:rPr lang="en-US" dirty="0" err="1" smtClean="0"/>
              <a:t>nonthermal</a:t>
            </a:r>
            <a:r>
              <a:rPr lang="en-US" dirty="0" smtClean="0"/>
              <a:t> acceleration in electron/positron reconnection simulations (</a:t>
            </a:r>
            <a:r>
              <a:rPr lang="en-US" dirty="0" err="1" smtClean="0"/>
              <a:t>Sironi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Spitkovsky</a:t>
            </a:r>
            <a:r>
              <a:rPr lang="en-US" dirty="0" smtClean="0"/>
              <a:t>, 2014; </a:t>
            </a:r>
            <a:r>
              <a:rPr lang="en-US" dirty="0" err="1" smtClean="0"/>
              <a:t>Guo</a:t>
            </a:r>
            <a:r>
              <a:rPr lang="en-US" dirty="0" smtClean="0"/>
              <a:t> et al, 2014; Werner et al 2016).</a:t>
            </a:r>
          </a:p>
          <a:p>
            <a:endParaRPr lang="en-US" dirty="0"/>
          </a:p>
          <a:p>
            <a:r>
              <a:rPr lang="en-US" dirty="0" smtClean="0"/>
              <a:t>Electron/positron makes for the easiest simulation, and is relevant, e.g., to </a:t>
            </a:r>
            <a:r>
              <a:rPr lang="en-US" dirty="0" err="1" smtClean="0"/>
              <a:t>PWNe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5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Next several slides: summary of variation with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5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nRateVsSigma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81"/>
            <a:ext cx="4416253" cy="3312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0090"/>
                </a:solidFill>
                <a:latin typeface="Helvetica"/>
                <a:cs typeface="Helvetica"/>
              </a:rPr>
              <a:t>Reconnection rate increases with </a:t>
            </a:r>
            <a:r>
              <a:rPr lang="en-US" sz="2400" dirty="0" err="1" smtClean="0">
                <a:solidFill>
                  <a:srgbClr val="000090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i</a:t>
            </a:r>
            <a:endParaRPr lang="en-US" sz="24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normReconRateVsSigma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334"/>
            <a:ext cx="4416253" cy="3312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6216" y="688760"/>
            <a:ext cx="422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Absolute rate of flux reconnection goes down as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decreases.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0196" y="3917641"/>
            <a:ext cx="4229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Rate, relative to the Alfven velocity remains around 0.1 (as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varies over a few orders of magnitude).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615483"/>
              </p:ext>
            </p:extLst>
          </p:nvPr>
        </p:nvGraphicFramePr>
        <p:xfrm>
          <a:off x="5815972" y="5034907"/>
          <a:ext cx="2195512" cy="174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Equation" r:id="rId5" imgW="1155700" imgH="914400" progId="Equation.3">
                  <p:embed/>
                </p:oleObj>
              </mc:Choice>
              <mc:Fallback>
                <p:oleObj name="Equation" r:id="rId5" imgW="11557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5972" y="5034907"/>
                        <a:ext cx="2195512" cy="174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3732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Helvetica"/>
                <a:cs typeface="Helvetica"/>
              </a:rPr>
              <a:t>But normalized reconnection rate is roughly independent of </a:t>
            </a:r>
            <a:r>
              <a:rPr lang="en-US" sz="2400" dirty="0" err="1" smtClean="0">
                <a:solidFill>
                  <a:srgbClr val="000090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i</a:t>
            </a:r>
            <a:endParaRPr lang="en-US" sz="2400" dirty="0" smtClean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5434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Ions gain more energy than electrons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energyPartitionVsSigma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40" y="1086949"/>
            <a:ext cx="7315932" cy="5486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208" y="763783"/>
            <a:ext cx="8080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At low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ions gain about 2/3 of the dissipated magnetic energy, electrons 1/3;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At high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(of course), electrons and ions are nearly identical.</a:t>
            </a:r>
          </a:p>
        </p:txBody>
      </p:sp>
    </p:spTree>
    <p:extLst>
      <p:ext uri="{BB962C8B-B14F-4D97-AF65-F5344CB8AC3E}">
        <p14:creationId xmlns:p14="http://schemas.microsoft.com/office/powerpoint/2010/main" val="35206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Nonthermal</a:t>
            </a:r>
            <a:r>
              <a:rPr lang="en-US" dirty="0" smtClean="0">
                <a:solidFill>
                  <a:srgbClr val="000090"/>
                </a:solidFill>
              </a:rPr>
              <a:t> (power-law) electron acceleration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even for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&lt;1 and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hot</a:t>
            </a:r>
            <a:r>
              <a:rPr lang="en-US" dirty="0" smtClean="0">
                <a:solidFill>
                  <a:srgbClr val="000090"/>
                </a:solidFill>
              </a:rPr>
              <a:t>&lt;1 (but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e,hot</a:t>
            </a:r>
            <a:r>
              <a:rPr lang="en-US" dirty="0" smtClean="0">
                <a:solidFill>
                  <a:srgbClr val="000090"/>
                </a:solidFill>
              </a:rPr>
              <a:t>&gt;1)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m1836-60-120-sigip1-res16-ppc64-pertp01-4-bgElectronsGammaDist_0-5-10-15-20-40-80-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" y="1736662"/>
            <a:ext cx="6281203" cy="47435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308" y="1302186"/>
            <a:ext cx="541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Evolution of background electron spectrum vs.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6586" y="2442944"/>
            <a:ext cx="1802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= 0.1</a:t>
            </a:r>
          </a:p>
          <a:p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hot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≈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i,hot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≈ 0.1</a:t>
            </a:r>
          </a:p>
          <a:p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= 183.6</a:t>
            </a:r>
          </a:p>
          <a:p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e,hot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≈ 50</a:t>
            </a:r>
          </a:p>
        </p:txBody>
      </p:sp>
    </p:spTree>
    <p:extLst>
      <p:ext uri="{BB962C8B-B14F-4D97-AF65-F5344CB8AC3E}">
        <p14:creationId xmlns:p14="http://schemas.microsoft.com/office/powerpoint/2010/main" val="63814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Larger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 yields harder (electron) power law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pVsSigma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5" y="462760"/>
            <a:ext cx="7315932" cy="5486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187" y="6040512"/>
            <a:ext cx="881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Note: With e</a:t>
            </a:r>
            <a:r>
              <a:rPr lang="en-US" baseline="30000" dirty="0" smtClean="0">
                <a:solidFill>
                  <a:srgbClr val="000090"/>
                </a:solidFill>
                <a:latin typeface="Helvetica"/>
                <a:cs typeface="Helvetica"/>
              </a:rPr>
              <a:t>-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/e</a:t>
            </a:r>
            <a:r>
              <a:rPr lang="en-US" baseline="30000" dirty="0" smtClean="0">
                <a:solidFill>
                  <a:srgbClr val="000090"/>
                </a:solidFill>
                <a:latin typeface="Helvetica"/>
                <a:cs typeface="Helvetica"/>
              </a:rPr>
              <a:t>+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reconnection p~1 for large 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hot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.  However, p~3 is possible only for small 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hot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.  With e/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reconnection we can obtain p~3 with larger 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e,hot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but smaller 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  <a:latin typeface="Helvetica"/>
                <a:cs typeface="Helvetica"/>
              </a:rPr>
              <a:t>i,hot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935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Conclusions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624" y="753331"/>
            <a:ext cx="895431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Relativistic e/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reconnection is the same as pair reconnection when ions are highly relativistic (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&gt;&gt;1) and radiation is negligible.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(For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not too small) we simulated a realistic mass ratio, m</a:t>
            </a:r>
            <a:r>
              <a:rPr lang="en-US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/m</a:t>
            </a:r>
            <a:r>
              <a:rPr lang="en-US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= 1836.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As ions become less relativistic, their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Larmor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radii become large (compared to electrons’) and charge separation increases: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reconnection (the rate of flux reconnection) slows;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structures (e.g., current layer) increase in size;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corresponding effects (e.g., Hall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quadrupole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field, in-plane electric field).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Modest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i,hot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~ 1 can result in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significant acceleration of electrons (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e,hot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&gt;&gt; 1) to a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nonthermal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power law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relativistic electron outflows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Decreasing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steepens the electron power law, even while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e,hot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remains constant.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Possibly important consequence for systems with significant relativistic acceleration,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e,hot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&gt;&gt; 1: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In this case, pair reconnection yields hard power laws, p approaching 1.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However, e/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reconnection can explain a range of p &gt; 1.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2738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What about relativistic electron/proton(ion) reconnection?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7942" y="1234186"/>
            <a:ext cx="72215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Relativistic e/</a:t>
            </a:r>
            <a:r>
              <a:rPr lang="en-US" sz="2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 reconnection is relevant to various astrophysical applications, possibly including accretion disc coronae of black holes, AGN jets, </a:t>
            </a:r>
            <a:r>
              <a:rPr lang="en-US" sz="2000" dirty="0" err="1" smtClean="0">
                <a:solidFill>
                  <a:srgbClr val="0000FF"/>
                </a:solidFill>
                <a:latin typeface="Helvetica"/>
                <a:cs typeface="Helvetica"/>
              </a:rPr>
              <a:t>blazars</a:t>
            </a: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...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Relativistic e/</a:t>
            </a:r>
            <a:r>
              <a:rPr lang="en-US" sz="2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 reconnection studies bridge the recent work on relativistic pair reconnection and (the majority of reconnection research) work on non-relativistic e/</a:t>
            </a:r>
            <a:r>
              <a:rPr lang="en-US" sz="2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 reconnection</a:t>
            </a: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This presentation: </a:t>
            </a: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start from relativistic pair reconnection, work toward non-relativistic e/</a:t>
            </a:r>
            <a:r>
              <a:rPr lang="en-US" sz="2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 reconnection.</a:t>
            </a:r>
            <a:endParaRPr lang="en-US" sz="20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035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e/</a:t>
            </a:r>
            <a:r>
              <a:rPr lang="en-US" dirty="0" err="1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 reconnection: focus on mass ratio and (upstream) sigma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506" y="752327"/>
            <a:ext cx="8028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mass ratio M=m</a:t>
            </a:r>
            <a:r>
              <a:rPr lang="en-US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/m</a:t>
            </a:r>
            <a:r>
              <a:rPr lang="en-US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=1836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(upstream, cold) magnetization sigma: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064978"/>
              </p:ext>
            </p:extLst>
          </p:nvPr>
        </p:nvGraphicFramePr>
        <p:xfrm>
          <a:off x="854075" y="1527547"/>
          <a:ext cx="2703513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7" name="Equation" r:id="rId3" imgW="1422400" imgH="444500" progId="Equation.3">
                  <p:embed/>
                </p:oleObj>
              </mc:Choice>
              <mc:Fallback>
                <p:oleObj name="Equation" r:id="rId3" imgW="1422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4075" y="1527547"/>
                        <a:ext cx="2703513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21997" y="1527547"/>
            <a:ext cx="467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scale of average ion energy gain relative to rest mass energy; i.e., how relativistic a typical ion is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411566"/>
              </p:ext>
            </p:extLst>
          </p:nvPr>
        </p:nvGraphicFramePr>
        <p:xfrm>
          <a:off x="831850" y="2426072"/>
          <a:ext cx="24606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8" name="Equation" r:id="rId5" imgW="1295400" imgH="444500" progId="Equation.3">
                  <p:embed/>
                </p:oleObj>
              </mc:Choice>
              <mc:Fallback>
                <p:oleObj name="Equation" r:id="rId5" imgW="1295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1850" y="2426072"/>
                        <a:ext cx="24606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21997" y="2569235"/>
            <a:ext cx="467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scale of average electron energy gain (assuming relativistic electrons)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388029"/>
              </p:ext>
            </p:extLst>
          </p:nvPr>
        </p:nvGraphicFramePr>
        <p:xfrm>
          <a:off x="812841" y="3367246"/>
          <a:ext cx="233997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" name="Equation" r:id="rId7" imgW="1231900" imgH="215900" progId="Equation.3">
                  <p:embed/>
                </p:oleObj>
              </mc:Choice>
              <mc:Fallback>
                <p:oleObj name="Equation" r:id="rId7" imgW="1231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2841" y="3367246"/>
                        <a:ext cx="2339975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21997" y="3367246"/>
            <a:ext cx="42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upstream density of electrons, 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84687"/>
            <a:ext cx="9051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Importance of sigma parameters: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they set scale of “average” energy gain per particle;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they determine how relativistic particles are;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they determine length scales of “average”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Larmor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radius.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herefore, we define a useful length scale: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965843"/>
              </p:ext>
            </p:extLst>
          </p:nvPr>
        </p:nvGraphicFramePr>
        <p:xfrm>
          <a:off x="2215714" y="5362015"/>
          <a:ext cx="26797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" name="Equation" r:id="rId9" imgW="1409700" imgH="444500" progId="Equation.3">
                  <p:embed/>
                </p:oleObj>
              </mc:Choice>
              <mc:Fallback>
                <p:oleObj name="Equation" r:id="rId9" imgW="1409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15714" y="5362015"/>
                        <a:ext cx="2679700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4503" y="6282951"/>
            <a:ext cx="729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In this talk, all lengths scale with </a:t>
            </a:r>
            <a:r>
              <a:rPr lang="en-US" sz="2400" dirty="0" err="1" smtClean="0">
                <a:solidFill>
                  <a:srgbClr val="FF0000"/>
                </a:solidFill>
                <a:latin typeface="Helvetica"/>
                <a:cs typeface="Helvetica"/>
              </a:rPr>
              <a:t>ρ</a:t>
            </a:r>
            <a:r>
              <a:rPr lang="en-US" sz="2400" baseline="-25000" dirty="0" err="1" smtClean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— hence with </a:t>
            </a:r>
            <a:r>
              <a:rPr lang="en-US" sz="2400" dirty="0" err="1" smtClean="0">
                <a:solidFill>
                  <a:srgbClr val="FF0000"/>
                </a:solidFill>
                <a:latin typeface="Helvetica"/>
                <a:cs typeface="Helvetica"/>
              </a:rPr>
              <a:t>σ</a:t>
            </a:r>
            <a:r>
              <a:rPr lang="en-US" sz="2400" baseline="-25000" dirty="0" err="1" smtClean="0">
                <a:solidFill>
                  <a:srgbClr val="FF0000"/>
                </a:solidFill>
                <a:latin typeface="Helvetica"/>
                <a:cs typeface="Helvetica"/>
              </a:rPr>
              <a:t>i</a:t>
            </a: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09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Varying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controls the effect of </a:t>
            </a:r>
            <a:r>
              <a:rPr lang="en-US" dirty="0" smtClean="0">
                <a:solidFill>
                  <a:srgbClr val="000090"/>
                </a:solidFill>
              </a:rPr>
              <a:t>m</a:t>
            </a:r>
            <a:r>
              <a:rPr lang="en-US" baseline="-25000" dirty="0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/m</a:t>
            </a:r>
            <a:r>
              <a:rPr lang="en-US" baseline="-25000" dirty="0" smtClean="0">
                <a:solidFill>
                  <a:srgbClr val="000090"/>
                </a:solidFill>
              </a:rPr>
              <a:t>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baseline="-250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579" y="2618636"/>
            <a:ext cx="80610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When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&gt;&gt; 1, ions are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ultrarelativistic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and follow the same trajectories as positrons with the same energy/particle (as long as radiation is irrelevant).  In this regime e/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and pair reconnection are the same.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As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decreases, ions become less relativistic; the ion rest mass becomes more important, and the typical ion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Larmor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radius becomes larger than the typical electron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Larmor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radius.</a:t>
            </a:r>
          </a:p>
          <a:p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(Note: Jake Fish is currently exploring relativistic reconnection in situations where radiation is non-negligible, in the sense that it slows/cools high-energy electrons/positrons.)</a:t>
            </a:r>
          </a:p>
          <a:p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255795"/>
              </p:ext>
            </p:extLst>
          </p:nvPr>
        </p:nvGraphicFramePr>
        <p:xfrm>
          <a:off x="1106488" y="1150938"/>
          <a:ext cx="6373812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Equation" r:id="rId3" imgW="3352800" imgH="469900" progId="Equation.3">
                  <p:embed/>
                </p:oleObj>
              </mc:Choice>
              <mc:Fallback>
                <p:oleObj name="Equation" r:id="rId3" imgW="3352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6488" y="1150938"/>
                        <a:ext cx="6373812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821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This talk: reconnection with relativistic electrons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and sub/trans/very relativistic ions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78" y="1580217"/>
            <a:ext cx="5034957" cy="377621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190504" y="3307605"/>
            <a:ext cx="4935500" cy="291053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813841">
            <a:off x="2450134" y="3818558"/>
            <a:ext cx="28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&gt;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1: relativistic electrons</a:t>
            </a:r>
          </a:p>
        </p:txBody>
      </p:sp>
      <p:sp>
        <p:nvSpPr>
          <p:cNvPr id="13" name="Up Arrow 12"/>
          <p:cNvSpPr/>
          <p:nvPr/>
        </p:nvSpPr>
        <p:spPr>
          <a:xfrm>
            <a:off x="2172592" y="1489706"/>
            <a:ext cx="170156" cy="1656706"/>
          </a:xfrm>
          <a:prstGeom prst="up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80890" y="1182377"/>
            <a:ext cx="303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  <a:latin typeface="Helvetica"/>
                <a:cs typeface="Helvetica"/>
              </a:rPr>
              <a:t>relativistic pair reconnection</a:t>
            </a:r>
          </a:p>
        </p:txBody>
      </p:sp>
      <p:sp>
        <p:nvSpPr>
          <p:cNvPr id="16" name="Down Arrow 15"/>
          <p:cNvSpPr/>
          <p:nvPr/>
        </p:nvSpPr>
        <p:spPr>
          <a:xfrm rot="20097222">
            <a:off x="6135864" y="6134264"/>
            <a:ext cx="290584" cy="645712"/>
          </a:xfrm>
          <a:prstGeom prst="down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73325" y="5996010"/>
            <a:ext cx="1814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  <a:latin typeface="Helvetica"/>
                <a:cs typeface="Helvetica"/>
              </a:rPr>
              <a:t>non-relativistic</a:t>
            </a:r>
          </a:p>
          <a:p>
            <a:r>
              <a:rPr lang="en-US" dirty="0" smtClean="0">
                <a:solidFill>
                  <a:srgbClr val="800080"/>
                </a:solidFill>
                <a:latin typeface="Helvetica"/>
                <a:cs typeface="Helvetica"/>
              </a:rPr>
              <a:t>e/</a:t>
            </a:r>
            <a:r>
              <a:rPr lang="en-US" dirty="0" err="1" smtClean="0">
                <a:solidFill>
                  <a:srgbClr val="800080"/>
                </a:solidFill>
                <a:latin typeface="Helvetica"/>
                <a:cs typeface="Helvetica"/>
              </a:rPr>
              <a:t>i</a:t>
            </a:r>
            <a:r>
              <a:rPr lang="en-US" dirty="0">
                <a:solidFill>
                  <a:srgbClr val="800080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800080"/>
                </a:solidFill>
                <a:latin typeface="Helvetica"/>
                <a:cs typeface="Helvetica"/>
              </a:rPr>
              <a:t>reconnection</a:t>
            </a:r>
          </a:p>
        </p:txBody>
      </p:sp>
      <p:sp>
        <p:nvSpPr>
          <p:cNvPr id="19" name="Left Arrow 18"/>
          <p:cNvSpPr/>
          <p:nvPr/>
        </p:nvSpPr>
        <p:spPr>
          <a:xfrm>
            <a:off x="3048480" y="5840651"/>
            <a:ext cx="1065286" cy="37749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157305" y="6062231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easier computation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9979" y="1043763"/>
            <a:ext cx="2644398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PIC simulations of relativistic e/</a:t>
            </a:r>
            <a:r>
              <a:rPr lang="en-US" sz="1600" dirty="0" err="1" smtClean="0">
                <a:latin typeface="Helvetica"/>
                <a:cs typeface="Helvetica"/>
              </a:rPr>
              <a:t>i</a:t>
            </a:r>
            <a:r>
              <a:rPr lang="en-US" sz="1600" dirty="0" smtClean="0">
                <a:latin typeface="Helvetica"/>
                <a:cs typeface="Helvetica"/>
              </a:rPr>
              <a:t> reconnection </a:t>
            </a:r>
          </a:p>
        </p:txBody>
      </p:sp>
      <p:sp>
        <p:nvSpPr>
          <p:cNvPr id="22" name="Up Arrow 21"/>
          <p:cNvSpPr/>
          <p:nvPr/>
        </p:nvSpPr>
        <p:spPr>
          <a:xfrm>
            <a:off x="6609998" y="1643100"/>
            <a:ext cx="344397" cy="157929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 flipV="1">
            <a:off x="6609998" y="3420751"/>
            <a:ext cx="344397" cy="157929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913945" y="2222733"/>
            <a:ext cx="1197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relativistic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3945" y="3513724"/>
            <a:ext cx="1329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non-relativistic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ions</a:t>
            </a:r>
          </a:p>
        </p:txBody>
      </p:sp>
      <p:sp>
        <p:nvSpPr>
          <p:cNvPr id="26" name="TextBox 25"/>
          <p:cNvSpPr txBox="1"/>
          <p:nvPr/>
        </p:nvSpPr>
        <p:spPr>
          <a:xfrm rot="1813841">
            <a:off x="2227205" y="4017264"/>
            <a:ext cx="211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&lt;1: non-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rel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elec.</a:t>
            </a:r>
          </a:p>
        </p:txBody>
      </p:sp>
      <p:sp>
        <p:nvSpPr>
          <p:cNvPr id="27" name="Oval 26"/>
          <p:cNvSpPr/>
          <p:nvPr/>
        </p:nvSpPr>
        <p:spPr>
          <a:xfrm>
            <a:off x="5977844" y="1991731"/>
            <a:ext cx="415100" cy="2338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492799"/>
              </p:ext>
            </p:extLst>
          </p:nvPr>
        </p:nvGraphicFramePr>
        <p:xfrm>
          <a:off x="1157858" y="2824439"/>
          <a:ext cx="673001" cy="818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Equation" r:id="rId4" imgW="177800" imgH="215900" progId="Equation.3">
                  <p:embed/>
                </p:oleObj>
              </mc:Choice>
              <mc:Fallback>
                <p:oleObj name="Equation" r:id="rId4" imgW="177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7858" y="2824439"/>
                        <a:ext cx="673001" cy="8183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513739"/>
              </p:ext>
            </p:extLst>
          </p:nvPr>
        </p:nvGraphicFramePr>
        <p:xfrm>
          <a:off x="3296752" y="4991173"/>
          <a:ext cx="1682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Equation" r:id="rId6" imgW="444500" imgH="215900" progId="Equation.3">
                  <p:embed/>
                </p:oleObj>
              </mc:Choice>
              <mc:Fallback>
                <p:oleObj name="Equation" r:id="rId6" imgW="444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96752" y="4991173"/>
                        <a:ext cx="1682750" cy="817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41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A measure of bulk relativistic-ness: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hot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218369"/>
              </p:ext>
            </p:extLst>
          </p:nvPr>
        </p:nvGraphicFramePr>
        <p:xfrm>
          <a:off x="616187" y="1049700"/>
          <a:ext cx="4321175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6" name="Equation" r:id="rId3" imgW="2273300" imgH="469900" progId="Equation.3">
                  <p:embed/>
                </p:oleObj>
              </mc:Choice>
              <mc:Fallback>
                <p:oleObj name="Equation" r:id="rId3" imgW="2273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6187" y="1049700"/>
                        <a:ext cx="4321175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88804" y="923618"/>
            <a:ext cx="4155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“hot sigma”: scale of energy gain per particle relative to h, enthalpy per particle – i.e., relative to a particle’s rest-mass plus its thermal energy.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438" y="3716052"/>
            <a:ext cx="7530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When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hot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&gt;&gt;1, we expect not only relativistic individual particle motion, but also relativistic bulk outflows from reconnection.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527895"/>
              </p:ext>
            </p:extLst>
          </p:nvPr>
        </p:nvGraphicFramePr>
        <p:xfrm>
          <a:off x="616187" y="2818175"/>
          <a:ext cx="2413000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7" name="Equation" r:id="rId5" imgW="1270000" imgH="444500" progId="Equation.3">
                  <p:embed/>
                </p:oleObj>
              </mc:Choice>
              <mc:Fallback>
                <p:oleObj name="Equation" r:id="rId5" imgW="1270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187" y="2818175"/>
                        <a:ext cx="2413000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993122"/>
              </p:ext>
            </p:extLst>
          </p:nvPr>
        </p:nvGraphicFramePr>
        <p:xfrm>
          <a:off x="3048000" y="4994275"/>
          <a:ext cx="287337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8" name="Equation" r:id="rId7" imgW="1511300" imgH="444500" progId="Equation.3">
                  <p:embed/>
                </p:oleObj>
              </mc:Choice>
              <mc:Fallback>
                <p:oleObj name="Equation" r:id="rId7" imgW="1511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0" y="4994275"/>
                        <a:ext cx="287337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718826"/>
              </p:ext>
            </p:extLst>
          </p:nvPr>
        </p:nvGraphicFramePr>
        <p:xfrm>
          <a:off x="3025775" y="5892800"/>
          <a:ext cx="2630488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9" name="Equation" r:id="rId9" imgW="1384300" imgH="444500" progId="Equation.3">
                  <p:embed/>
                </p:oleObj>
              </mc:Choice>
              <mc:Fallback>
                <p:oleObj name="Equation" r:id="rId9" imgW="1384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25775" y="5892800"/>
                        <a:ext cx="2630488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60988" y="5430406"/>
            <a:ext cx="1871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(A reminder of cold sigma definitions)</a:t>
            </a:r>
            <a:endParaRPr lang="en-US" dirty="0" smtClean="0">
              <a:latin typeface="Helvetica"/>
              <a:cs typeface="Helvetica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688538"/>
              </p:ext>
            </p:extLst>
          </p:nvPr>
        </p:nvGraphicFramePr>
        <p:xfrm>
          <a:off x="6142038" y="5416550"/>
          <a:ext cx="25828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" name="Equation" r:id="rId11" imgW="1358900" imgH="444500" progId="Equation.3">
                  <p:embed/>
                </p:oleObj>
              </mc:Choice>
              <mc:Fallback>
                <p:oleObj name="Equation" r:id="rId11" imgW="1358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42038" y="5416550"/>
                        <a:ext cx="25828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375887"/>
              </p:ext>
            </p:extLst>
          </p:nvPr>
        </p:nvGraphicFramePr>
        <p:xfrm>
          <a:off x="616187" y="2013680"/>
          <a:ext cx="4441825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" name="Equation" r:id="rId13" imgW="2336800" imgH="469900" progId="Equation.3">
                  <p:embed/>
                </p:oleObj>
              </mc:Choice>
              <mc:Fallback>
                <p:oleObj name="Equation" r:id="rId13" imgW="2336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6187" y="2013680"/>
                        <a:ext cx="4441825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44405" y="2495009"/>
            <a:ext cx="172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For this slide:</a:t>
            </a:r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 1=3/2=3</a:t>
            </a:r>
            <a:endParaRPr lang="en-US" dirty="0" smtClean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8661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This work varies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.  Other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dirty="0" smtClean="0">
                <a:solidFill>
                  <a:srgbClr val="000090"/>
                </a:solidFill>
              </a:rPr>
              <a:t>-quantities vary in this way: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sigmaVsSigma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8" y="893235"/>
            <a:ext cx="7315932" cy="5486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103" y="3187227"/>
            <a:ext cx="308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choose </a:t>
            </a:r>
            <a:r>
              <a:rPr lang="en-US" dirty="0" err="1" smtClean="0">
                <a:solidFill>
                  <a:srgbClr val="008000"/>
                </a:solidFill>
                <a:latin typeface="Helvetica"/>
                <a:cs typeface="Helvetica"/>
              </a:rPr>
              <a:t>σ</a:t>
            </a:r>
            <a:r>
              <a:rPr lang="en-US" baseline="-25000" dirty="0" err="1" smtClean="0">
                <a:solidFill>
                  <a:srgbClr val="008000"/>
                </a:solidFill>
                <a:latin typeface="Helvetica"/>
                <a:cs typeface="Helvetica"/>
              </a:rPr>
              <a:t>e,hot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≈ 50: i.e., </a:t>
            </a:r>
            <a:r>
              <a:rPr lang="en-US" dirty="0" err="1" smtClean="0">
                <a:solidFill>
                  <a:srgbClr val="008000"/>
                </a:solidFill>
                <a:latin typeface="Helvetica"/>
                <a:cs typeface="Helvetica"/>
              </a:rPr>
              <a:t>T</a:t>
            </a:r>
            <a:r>
              <a:rPr lang="en-US" baseline="-25000" dirty="0" err="1">
                <a:solidFill>
                  <a:srgbClr val="008000"/>
                </a:solidFill>
                <a:latin typeface="Helvetica"/>
                <a:cs typeface="Helvetica"/>
              </a:rPr>
              <a:t>b</a:t>
            </a:r>
            <a:r>
              <a:rPr lang="en-US" dirty="0" err="1" smtClean="0">
                <a:solidFill>
                  <a:srgbClr val="008000"/>
                </a:solidFill>
                <a:latin typeface="Helvetica"/>
                <a:cs typeface="Helvetica"/>
              </a:rPr>
              <a:t>~σ</a:t>
            </a:r>
            <a:r>
              <a:rPr lang="en-US" baseline="-25000" dirty="0" err="1" smtClean="0">
                <a:solidFill>
                  <a:srgbClr val="008000"/>
                </a:solidFill>
                <a:latin typeface="Helvetica"/>
                <a:cs typeface="Helvetica"/>
              </a:rPr>
              <a:t>i</a:t>
            </a:r>
            <a:endParaRPr lang="en-US" dirty="0" smtClean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341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fullYeeB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9566" r="5278" b="6445"/>
          <a:stretch/>
        </p:blipFill>
        <p:spPr>
          <a:xfrm>
            <a:off x="4756979" y="1993978"/>
            <a:ext cx="3282236" cy="4570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PIC Simulation allows self-consistent simulation or reconnection including kinetic effects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993978"/>
            <a:ext cx="4110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Vorpal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VSim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using explicit, EM-PIC solver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distributed by Tech-X Corp.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2654" y="1016739"/>
            <a:ext cx="6161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Start with “Double periodic” box,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with 2 (Harris) current sheets (layers) plus uniform background plasma.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Zero guide field (</a:t>
            </a:r>
            <a:r>
              <a:rPr lang="en-US" sz="1600" dirty="0" err="1" smtClean="0">
                <a:solidFill>
                  <a:srgbClr val="0000FF"/>
                </a:solidFill>
              </a:rPr>
              <a:t>B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z</a:t>
            </a:r>
            <a:r>
              <a:rPr lang="en-US" sz="1600" dirty="0" smtClean="0">
                <a:solidFill>
                  <a:srgbClr val="0000FF"/>
                </a:solidFill>
              </a:rPr>
              <a:t> = 0 for this talk).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244517" y="5472822"/>
            <a:ext cx="771736" cy="1331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244517" y="5044396"/>
            <a:ext cx="771736" cy="1331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01531" y="4510922"/>
            <a:ext cx="329442" cy="33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0</a:t>
            </a:r>
            <a:endParaRPr lang="en-US" sz="2400" baseline="-25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266344" y="5086003"/>
            <a:ext cx="2006907" cy="309402"/>
            <a:chOff x="1838716" y="3366392"/>
            <a:chExt cx="2395638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3843990" y="3366392"/>
              <a:ext cx="39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38716" y="3366392"/>
              <a:ext cx="39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72929" y="3366392"/>
              <a:ext cx="39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07142" y="3366392"/>
              <a:ext cx="39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41355" y="3366392"/>
              <a:ext cx="39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75568" y="3366392"/>
              <a:ext cx="39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09781" y="3366392"/>
              <a:ext cx="39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6425189" y="3399951"/>
            <a:ext cx="771736" cy="1331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15253" y="2831822"/>
            <a:ext cx="771736" cy="1331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63293" y="501211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</a:rPr>
              <a:t>J</a:t>
            </a:r>
            <a:r>
              <a:rPr lang="en-US" sz="2400" baseline="-25000" dirty="0" err="1" smtClean="0">
                <a:solidFill>
                  <a:srgbClr val="008000"/>
                </a:solidFill>
              </a:rPr>
              <a:t>z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5447483" y="2692326"/>
            <a:ext cx="119235" cy="2789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flipV="1">
            <a:off x="5447483" y="3197589"/>
            <a:ext cx="119235" cy="2789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5400000" flipV="1">
            <a:off x="5925123" y="2949990"/>
            <a:ext cx="119235" cy="2789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6200000" flipH="1" flipV="1">
            <a:off x="5028006" y="2949990"/>
            <a:ext cx="119235" cy="2789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81599" y="2832663"/>
            <a:ext cx="330890" cy="33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-</a:t>
            </a:r>
            <a:r>
              <a:rPr lang="en-US" sz="2400" dirty="0" err="1" smtClean="0">
                <a:solidFill>
                  <a:srgbClr val="008000"/>
                </a:solidFill>
              </a:rPr>
              <a:t>J</a:t>
            </a:r>
            <a:r>
              <a:rPr lang="en-US" sz="2400" baseline="-25000" dirty="0" err="1" smtClean="0">
                <a:solidFill>
                  <a:srgbClr val="008000"/>
                </a:solidFill>
              </a:rPr>
              <a:t>z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3368464"/>
            <a:ext cx="3411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Lengths scale with 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ρ</a:t>
            </a:r>
            <a:r>
              <a:rPr lang="en-US" baseline="-25000" dirty="0" err="1" smtClean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x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=120ρ</a:t>
            </a:r>
            <a:r>
              <a:rPr lang="en-US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endParaRPr lang="en-US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y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=2L</a:t>
            </a:r>
            <a:r>
              <a:rPr lang="en-US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x</a:t>
            </a:r>
            <a:endParaRPr lang="en-US" dirty="0" smtClean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4161469" y="4088090"/>
            <a:ext cx="686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y</a:t>
            </a:r>
            <a:r>
              <a:rPr lang="en-US" sz="2400" dirty="0" smtClean="0">
                <a:latin typeface="Times"/>
                <a:cs typeface="Times"/>
              </a:rPr>
              <a:t>/</a:t>
            </a:r>
            <a:r>
              <a:rPr lang="en-US" sz="2400" dirty="0" err="1" smtClean="0">
                <a:latin typeface="Times"/>
                <a:cs typeface="Times"/>
              </a:rPr>
              <a:t>ρ</a:t>
            </a:r>
            <a:r>
              <a:rPr lang="en-US" sz="2400" baseline="-25000" dirty="0" err="1" smtClean="0">
                <a:latin typeface="Times"/>
                <a:cs typeface="Times"/>
              </a:rPr>
              <a:t>c</a:t>
            </a:r>
            <a:endParaRPr lang="en-US" sz="2400" dirty="0" smtClean="0">
              <a:latin typeface="Times"/>
              <a:cs typeface="Time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33927" y="6402572"/>
            <a:ext cx="686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x/</a:t>
            </a:r>
            <a:r>
              <a:rPr lang="en-US" sz="2400" dirty="0" err="1" smtClean="0">
                <a:latin typeface="Times"/>
                <a:cs typeface="Times"/>
              </a:rPr>
              <a:t>ρ</a:t>
            </a:r>
            <a:r>
              <a:rPr lang="en-US" sz="2400" baseline="-25000" dirty="0" err="1" smtClean="0">
                <a:latin typeface="Times"/>
                <a:cs typeface="Times"/>
              </a:rPr>
              <a:t>c</a:t>
            </a:r>
            <a:endParaRPr lang="en-US" sz="2400" dirty="0" smtClean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7681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Helvetica"/>
            <a:cs typeface="Helvetica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1470</Words>
  <Application>Microsoft Macintosh PowerPoint</Application>
  <PresentationFormat>On-screen Show (4:3)</PresentationFormat>
  <Paragraphs>178</Paragraphs>
  <Slides>25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Equation</vt:lpstr>
      <vt:lpstr>Microsoft Equation</vt:lpstr>
      <vt:lpstr>Relativistic collisionless reconnection in electron-ion plasmas</vt:lpstr>
      <vt:lpstr>Relativistic pair (e-/e+) reconnection yields nonthermal particle acceleration</vt:lpstr>
      <vt:lpstr>What about relativistic electron/proton(ion) reconnection?</vt:lpstr>
      <vt:lpstr>e/i reconnection: focus on mass ratio and (upstream) sigma</vt:lpstr>
      <vt:lpstr>Varying σi controls the effect of mi/me </vt:lpstr>
      <vt:lpstr>This talk: reconnection with relativistic electrons  and sub/trans/very relativistic ions</vt:lpstr>
      <vt:lpstr>A measure of bulk relativistic-ness: σhot </vt:lpstr>
      <vt:lpstr>This work varies σi.  Other σ-quantities vary in this way:</vt:lpstr>
      <vt:lpstr>PIC Simulation allows self-consistent simulation or reconnection including kinetic effects</vt:lpstr>
      <vt:lpstr>Other simulation parameters</vt:lpstr>
      <vt:lpstr>B evolution vs. σi </vt:lpstr>
      <vt:lpstr>Density evolution vs. σi </vt:lpstr>
      <vt:lpstr>Next several slides: comparing σi=0.1 and σi=10</vt:lpstr>
      <vt:lpstr>Drift particles have left X-point regions</vt:lpstr>
      <vt:lpstr>Drift particles have left X-point regions</vt:lpstr>
      <vt:lpstr>The current layer size shrinks (rel. to ρc) as σi increases.</vt:lpstr>
      <vt:lpstr>Current separation/Hall effect weakens as σi increases</vt:lpstr>
      <vt:lpstr>Electron outflows are relativistic even for small σi</vt:lpstr>
      <vt:lpstr>Ion outflows are sub-relativistic for small σi</vt:lpstr>
      <vt:lpstr>Next several slides: summary of variation with σi </vt:lpstr>
      <vt:lpstr>Reconnection rate increases with σi</vt:lpstr>
      <vt:lpstr>Ions gain more energy than electrons</vt:lpstr>
      <vt:lpstr>Nonthermal (power-law) electron acceleration even for σi&lt;1 and σhot&lt;1 (but σe,hot&gt;1)</vt:lpstr>
      <vt:lpstr>Larger σi yields harder (electron) power law</vt:lpstr>
      <vt:lpstr>Conclusions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acceleration in relativistic collisionless reconnection in pair and electron-ion plasmas</dc:title>
  <dc:creator>Greg Werner</dc:creator>
  <cp:lastModifiedBy>Greg Werner</cp:lastModifiedBy>
  <cp:revision>74</cp:revision>
  <dcterms:created xsi:type="dcterms:W3CDTF">2016-05-07T18:57:02Z</dcterms:created>
  <dcterms:modified xsi:type="dcterms:W3CDTF">2016-05-09T15:28:26Z</dcterms:modified>
</cp:coreProperties>
</file>