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82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C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1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D126-5B9B-4F99-B89F-1EB067C7689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16FB-A97C-4E42-A3DD-5FAC0489B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16FB-A97C-4E42-A3DD-5FAC0489B3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5AB4-1883-44A8-80A7-D04374771FB5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6FD9-DBA1-44FC-B203-06D8DAD52E80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3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31E-03BB-436B-8D09-CA6945ABF8C4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D63B-06FB-4FBA-8D2E-EE012D45D667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22D5-6290-44B0-A6C8-5EF2235EDC1D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79C1-1AF7-4FEF-AC4C-FAAC42906288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6671-92F4-4EA4-BB06-B53D3F5F9573}" type="datetime1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0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1F00-CFF5-4C65-922C-CA8B000DBE95}" type="datetime1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1020-3766-499A-A5DC-78507C36A7E5}" type="datetime1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0520-BB9F-4E88-AC46-5BDAC3E04552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EF7B-FC5A-4558-BEE1-438DC6271065}" type="datetime1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49C9-7FCF-4734-A6D6-8CDBE5EABB4A}" type="datetime1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4988-7488-41C5-BCF7-37D62CA1F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kim46@nd.edu" TargetMode="External"/><Relationship Id="rId2" Type="http://schemas.openxmlformats.org/officeDocument/2006/relationships/hyperlink" Target="mailto:dbalsara@n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cad=rja&amp;uact=8&amp;ved=&amp;url=http://www.math.univ-montp2.fr/~mendez/smResearch.html&amp;psig=AFQjCNELQiUgi2TRTkz14jss1MTI3LIlWQ&amp;ust=146222422694376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jpeg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of Astrophysical Jets – Steps Towards Greater Realism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84412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Dinshaw</a:t>
            </a:r>
            <a:r>
              <a:rPr lang="en-US" dirty="0" smtClean="0">
                <a:solidFill>
                  <a:srgbClr val="3366FF"/>
                </a:solidFill>
              </a:rPr>
              <a:t> S. Balsara and </a:t>
            </a:r>
            <a:r>
              <a:rPr lang="en-US" dirty="0" err="1" smtClean="0">
                <a:solidFill>
                  <a:srgbClr val="3366FF"/>
                </a:solidFill>
              </a:rPr>
              <a:t>Jinho</a:t>
            </a:r>
            <a:r>
              <a:rPr lang="en-US" dirty="0" smtClean="0">
                <a:solidFill>
                  <a:srgbClr val="3366FF"/>
                </a:solidFill>
              </a:rPr>
              <a:t> Kim (Univ. of Notre Dame)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smtClean="0">
                <a:solidFill>
                  <a:srgbClr val="3366FF"/>
                </a:solidFill>
                <a:hlinkClick r:id="rId2"/>
              </a:rPr>
              <a:t>dbalsara@nd.edu</a:t>
            </a:r>
            <a:r>
              <a:rPr lang="en-US" dirty="0" smtClean="0">
                <a:solidFill>
                  <a:srgbClr val="3366FF"/>
                </a:solidFill>
              </a:rPr>
              <a:t>; </a:t>
            </a:r>
            <a:r>
              <a:rPr lang="en-US" dirty="0" smtClean="0">
                <a:solidFill>
                  <a:srgbClr val="3366FF"/>
                </a:solidFill>
                <a:hlinkClick r:id="rId3"/>
              </a:rPr>
              <a:t>jkim46@nd.edu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Maxim </a:t>
            </a:r>
            <a:r>
              <a:rPr lang="en-US" dirty="0" err="1" smtClean="0">
                <a:solidFill>
                  <a:srgbClr val="3366FF"/>
                </a:solidFill>
              </a:rPr>
              <a:t>Lyutikov</a:t>
            </a:r>
            <a:r>
              <a:rPr lang="en-US" dirty="0" smtClean="0">
                <a:solidFill>
                  <a:srgbClr val="3366FF"/>
                </a:solidFill>
              </a:rPr>
              <a:t> (Purdue University)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Serguei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Komissarov</a:t>
            </a:r>
            <a:r>
              <a:rPr lang="en-US" dirty="0" smtClean="0">
                <a:solidFill>
                  <a:srgbClr val="3366FF"/>
                </a:solidFill>
              </a:rPr>
              <a:t> (University of Leeds)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731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III) Magnetized Current-Sheet Free Jets with Top-Hat Velocity Profiles 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Fundamental Mode of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Pinch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Instability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(m=0)</a:t>
            </a:r>
            <a:endParaRPr lang="en-US" sz="2400" b="1" u="sng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Fiducial Jet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(M=4,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=0.1)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various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/>
              </a:rPr>
              <a:t>values of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magnetic field “</a:t>
            </a:r>
            <a:r>
              <a:rPr lang="en-US" sz="2400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”.</a:t>
            </a:r>
            <a:endParaRPr lang="en-US" sz="2400" dirty="0">
              <a:solidFill>
                <a:srgbClr val="CC00CC"/>
              </a:solidFill>
              <a:latin typeface="Times New Roman" panose="02020603050405020304"/>
            </a:endParaRPr>
          </a:p>
          <a:p>
            <a:r>
              <a:rPr lang="en-US" sz="2400" dirty="0">
                <a:latin typeface="Times New Roman" panose="02020603050405020304"/>
              </a:rPr>
              <a:t>(</a:t>
            </a:r>
            <a:r>
              <a:rPr lang="en-US" sz="2400" i="1" dirty="0">
                <a:latin typeface="Symbol" panose="05050102010706020507" pitchFamily="18" charset="2"/>
              </a:rPr>
              <a:t>b</a:t>
            </a:r>
            <a:r>
              <a:rPr lang="en-US" sz="2400" dirty="0">
                <a:latin typeface="Times New Roman" panose="02020603050405020304"/>
              </a:rPr>
              <a:t>=∞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 no field; </a:t>
            </a:r>
            <a:r>
              <a:rPr lang="en-US" sz="2400" i="1" dirty="0">
                <a:latin typeface="Symbol" panose="05050102010706020507" pitchFamily="18" charset="2"/>
              </a:rPr>
              <a:t>b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=1/2  strong field)</a:t>
            </a:r>
          </a:p>
          <a:p>
            <a:pPr lvl="0"/>
            <a:endParaRPr lang="en-US" sz="2400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Magnetic field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helps stabilize the fundamental pinch modes of jets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mostly 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short wavelengths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2236089"/>
            <a:ext cx="6602730" cy="4621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54" y="363246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8162" y="4978400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79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Top-Hat Velocity Profiles 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Fundamental Mode of Pinch Instability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(m=0)</a:t>
            </a:r>
            <a:endParaRPr lang="en-US" sz="2400" b="1" u="sng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Fiducial Jet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(M=4,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=0.1)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various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/>
              </a:rPr>
              <a:t>values of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magnetic field “</a:t>
            </a:r>
            <a:r>
              <a:rPr lang="en-US" sz="2400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”.</a:t>
            </a:r>
          </a:p>
          <a:p>
            <a:r>
              <a:rPr lang="en-US" sz="2400" dirty="0">
                <a:latin typeface="Times New Roman" panose="02020603050405020304"/>
              </a:rPr>
              <a:t>(</a:t>
            </a:r>
            <a:r>
              <a:rPr lang="en-US" sz="2400" i="1" dirty="0">
                <a:latin typeface="Symbol" panose="05050102010706020507" pitchFamily="18" charset="2"/>
              </a:rPr>
              <a:t>b</a:t>
            </a:r>
            <a:r>
              <a:rPr lang="en-US" sz="2400" dirty="0">
                <a:latin typeface="Times New Roman" panose="02020603050405020304"/>
              </a:rPr>
              <a:t>=∞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 no field; </a:t>
            </a:r>
            <a:r>
              <a:rPr lang="en-US" sz="2400" i="1" dirty="0">
                <a:latin typeface="Symbol" panose="05050102010706020507" pitchFamily="18" charset="2"/>
              </a:rPr>
              <a:t>b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=1/2  strong field</a:t>
            </a:r>
            <a:r>
              <a:rPr lang="en-US" sz="2400" dirty="0" smtClean="0">
                <a:latin typeface="Times New Roman" panose="02020603050405020304"/>
                <a:sym typeface="Wingdings" panose="05000000000000000000" pitchFamily="2" charset="2"/>
              </a:rPr>
              <a:t>) Strong B-field restricts the pressure fluctuations to lie within a narrow channel.</a:t>
            </a:r>
            <a:endParaRPr lang="en-US" sz="2400" dirty="0">
              <a:solidFill>
                <a:srgbClr val="CC00CC"/>
              </a:solidFill>
              <a:latin typeface="Times New Roman" panose="02020603050405020304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Magnetic field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helps stabilize the fundamental pinch modes of jets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mostly 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short wavelengths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!</a:t>
            </a:r>
          </a:p>
          <a:p>
            <a:pPr lvl="0"/>
            <a:endParaRPr lang="en-US" sz="2400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Notice that toroidal field restricts the perturbations to a narrow channel within the jet.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" y="3628338"/>
            <a:ext cx="5864345" cy="2258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31" y="3628339"/>
            <a:ext cx="5613240" cy="2223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0062" y="602072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C00CC"/>
                </a:solidFill>
              </a:rPr>
              <a:t>Unmagnetized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9947" y="601043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Strongly magnetized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09077" y="6353300"/>
            <a:ext cx="2743200" cy="365125"/>
          </a:xfrm>
        </p:spPr>
        <p:txBody>
          <a:bodyPr/>
          <a:lstStyle/>
          <a:p>
            <a:fld id="{733C4988-7488-41C5-BCF7-37D62CA1F9F1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6926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Top-Hat Velocity Profiles 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1</a:t>
            </a:r>
            <a:r>
              <a:rPr lang="en-US" sz="2400" baseline="30000" dirty="0" smtClean="0">
                <a:solidFill>
                  <a:srgbClr val="3366FF"/>
                </a:solidFill>
                <a:latin typeface="Times New Roman" panose="02020603050405020304"/>
              </a:rPr>
              <a:t>st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 reflection Mode of Pinch Instability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(m=0)</a:t>
            </a:r>
            <a:endParaRPr lang="en-US" sz="2400" b="1" u="sng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Fiducial Jet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(M=4,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=0.1)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various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/>
              </a:rPr>
              <a:t>values of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magnetic field “</a:t>
            </a:r>
            <a:r>
              <a:rPr lang="en-US" sz="2400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”.</a:t>
            </a:r>
            <a:endParaRPr lang="en-US" sz="2400" dirty="0">
              <a:solidFill>
                <a:srgbClr val="CC00CC"/>
              </a:solidFill>
              <a:latin typeface="Times New Roman" panose="02020603050405020304"/>
            </a:endParaRPr>
          </a:p>
          <a:p>
            <a:r>
              <a:rPr lang="en-US" sz="2400" dirty="0">
                <a:latin typeface="Times New Roman" panose="02020603050405020304"/>
              </a:rPr>
              <a:t>(</a:t>
            </a:r>
            <a:r>
              <a:rPr lang="en-US" sz="2400" i="1" dirty="0">
                <a:latin typeface="Symbol" panose="05050102010706020507" pitchFamily="18" charset="2"/>
              </a:rPr>
              <a:t>b</a:t>
            </a:r>
            <a:r>
              <a:rPr lang="en-US" sz="2400" dirty="0">
                <a:latin typeface="Times New Roman" panose="02020603050405020304"/>
              </a:rPr>
              <a:t>=∞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 no field; </a:t>
            </a:r>
            <a:r>
              <a:rPr lang="en-US" sz="2400" i="1" dirty="0">
                <a:latin typeface="Symbol" panose="05050102010706020507" pitchFamily="18" charset="2"/>
              </a:rPr>
              <a:t>b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=1/2  strong field)</a:t>
            </a:r>
          </a:p>
          <a:p>
            <a:pPr lvl="0"/>
            <a:endParaRPr lang="en-US" sz="2400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Magnetic field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helps stabilize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 reflection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pinch modes of jets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only 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short wavelengths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2755264"/>
            <a:ext cx="5868697" cy="4108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2685" y="5150339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546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Top-Hat Velocity Profiles 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Fundamental Mode of Kink Instability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(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m=1)</a:t>
            </a:r>
            <a:endParaRPr lang="en-US" sz="2400" b="1" u="sng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Fiducial Jet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(M=4,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=0.1)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various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/>
              </a:rPr>
              <a:t>values of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magnetic field “</a:t>
            </a:r>
            <a:r>
              <a:rPr lang="en-US" sz="2400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”.</a:t>
            </a:r>
            <a:endParaRPr lang="en-US" sz="2400" dirty="0">
              <a:solidFill>
                <a:srgbClr val="CC00CC"/>
              </a:solidFill>
              <a:latin typeface="Times New Roman" panose="02020603050405020304"/>
            </a:endParaRPr>
          </a:p>
          <a:p>
            <a:r>
              <a:rPr lang="en-US" sz="2400" dirty="0">
                <a:latin typeface="Times New Roman" panose="02020603050405020304"/>
              </a:rPr>
              <a:t>(</a:t>
            </a:r>
            <a:r>
              <a:rPr lang="en-US" sz="2400" i="1" dirty="0">
                <a:latin typeface="Symbol" panose="05050102010706020507" pitchFamily="18" charset="2"/>
              </a:rPr>
              <a:t>b</a:t>
            </a:r>
            <a:r>
              <a:rPr lang="en-US" sz="2400" dirty="0">
                <a:latin typeface="Times New Roman" panose="02020603050405020304"/>
              </a:rPr>
              <a:t>=∞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 no field; </a:t>
            </a:r>
            <a:r>
              <a:rPr lang="en-US" sz="2400" i="1" dirty="0">
                <a:latin typeface="Symbol" panose="05050102010706020507" pitchFamily="18" charset="2"/>
              </a:rPr>
              <a:t>b 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=1/2  strong field)</a:t>
            </a:r>
          </a:p>
          <a:p>
            <a:pPr lvl="0"/>
            <a:endParaRPr lang="en-US" sz="2400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Magnetic field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helps stabilize the fundamental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kink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modes of jets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only 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short wavelengths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29" y="2638933"/>
            <a:ext cx="6077131" cy="4253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6273" y="5102411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Top-Hat Velocity Profiles 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Fundamental Mode of Kink Instability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(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m=1)</a:t>
            </a:r>
            <a:endParaRPr lang="en-US" sz="2400" b="1" u="sng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Fiducial Jet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(M=4,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=0.1)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various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/>
              </a:rPr>
              <a:t>values of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magnetic field “</a:t>
            </a:r>
            <a:r>
              <a:rPr lang="en-US" sz="2400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”. </a:t>
            </a:r>
          </a:p>
          <a:p>
            <a:pPr lvl="0"/>
            <a:r>
              <a:rPr lang="en-US" sz="2400" dirty="0" smtClean="0">
                <a:latin typeface="Times New Roman" panose="02020603050405020304"/>
              </a:rPr>
              <a:t>(</a:t>
            </a:r>
            <a:r>
              <a:rPr lang="en-US" sz="2400" i="1" dirty="0" smtClean="0"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latin typeface="Times New Roman" panose="02020603050405020304"/>
              </a:rPr>
              <a:t>=∞ </a:t>
            </a:r>
            <a:r>
              <a:rPr lang="en-US" sz="2400" dirty="0" smtClean="0">
                <a:latin typeface="Times New Roman" panose="02020603050405020304"/>
                <a:sym typeface="Wingdings" panose="05000000000000000000" pitchFamily="2" charset="2"/>
              </a:rPr>
              <a:t> no field; </a:t>
            </a:r>
            <a:r>
              <a:rPr lang="en-US" sz="2400" i="1" dirty="0">
                <a:latin typeface="Symbol" panose="05050102010706020507" pitchFamily="18" charset="2"/>
              </a:rPr>
              <a:t>b </a:t>
            </a:r>
            <a:r>
              <a:rPr lang="en-US" sz="2400" dirty="0" smtClean="0">
                <a:latin typeface="Times New Roman" panose="02020603050405020304"/>
                <a:sym typeface="Wingdings" panose="05000000000000000000" pitchFamily="2" charset="2"/>
              </a:rPr>
              <a:t>=1/2  strong field</a:t>
            </a:r>
            <a:r>
              <a:rPr lang="en-US" sz="2400" dirty="0">
                <a:latin typeface="Times New Roman" panose="02020603050405020304"/>
                <a:sym typeface="Wingdings" panose="05000000000000000000" pitchFamily="2" charset="2"/>
              </a:rPr>
              <a:t>) Strong B-field restricts the pressure fluctuations to lie within a narrow channel.</a:t>
            </a:r>
            <a:endParaRPr lang="en-US" sz="2400" dirty="0" smtClean="0">
              <a:latin typeface="Times New Roman" panose="02020603050405020304"/>
              <a:sym typeface="Wingdings" panose="05000000000000000000" pitchFamily="2" charset="2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Magnetic field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helps stabilize the fundamental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kink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modes of jets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only 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short wavelengths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2431785"/>
            <a:ext cx="3783330" cy="441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72" y="2431785"/>
            <a:ext cx="3788208" cy="4425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1272" y="538767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C00CC"/>
                </a:solidFill>
              </a:rPr>
              <a:t>Unmagnetized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5971" y="53905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Strongly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dirty="0" smtClean="0">
                <a:solidFill>
                  <a:srgbClr val="CC00CC"/>
                </a:solidFill>
              </a:rPr>
              <a:t>magnetized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5563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Top-Hat Velocity Profiles </a:t>
            </a:r>
          </a:p>
          <a:p>
            <a:pPr lvl="0"/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1</a:t>
            </a:r>
            <a:r>
              <a:rPr lang="en-US" sz="2400" baseline="30000" dirty="0" smtClean="0">
                <a:solidFill>
                  <a:srgbClr val="3366FF"/>
                </a:solidFill>
                <a:latin typeface="Times New Roman" panose="02020603050405020304"/>
              </a:rPr>
              <a:t>st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 reflection Mode of Kink Instability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/>
              </a:rPr>
              <a:t>(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/>
              </a:rPr>
              <a:t>m=1)</a:t>
            </a:r>
            <a:endParaRPr lang="en-US" sz="2400" b="1" u="sng" dirty="0">
              <a:solidFill>
                <a:srgbClr val="FF0000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Fiducial Jet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(M=4, </a:t>
            </a:r>
            <a:r>
              <a:rPr lang="en-US" sz="2400" i="1" dirty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/>
              </a:rPr>
              <a:t>=0.1)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various 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/>
              </a:rPr>
              <a:t>values of 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magnetic field “</a:t>
            </a:r>
            <a:r>
              <a:rPr lang="en-US" sz="2400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00CC"/>
                </a:solidFill>
                <a:latin typeface="Times New Roman" panose="02020603050405020304"/>
              </a:rPr>
              <a:t>”. </a:t>
            </a:r>
          </a:p>
          <a:p>
            <a:pPr lvl="0"/>
            <a:r>
              <a:rPr lang="en-US" sz="2400" dirty="0" smtClean="0">
                <a:latin typeface="Times New Roman" panose="02020603050405020304"/>
              </a:rPr>
              <a:t>(</a:t>
            </a:r>
            <a:r>
              <a:rPr lang="en-US" sz="2400" i="1" dirty="0" smtClean="0"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latin typeface="Times New Roman" panose="02020603050405020304"/>
              </a:rPr>
              <a:t>=∞ </a:t>
            </a:r>
            <a:r>
              <a:rPr lang="en-US" sz="2400" dirty="0" smtClean="0">
                <a:latin typeface="Times New Roman" panose="02020603050405020304"/>
                <a:sym typeface="Wingdings" panose="05000000000000000000" pitchFamily="2" charset="2"/>
              </a:rPr>
              <a:t> no field; </a:t>
            </a:r>
            <a:r>
              <a:rPr lang="en-US" sz="2400" i="1" dirty="0">
                <a:latin typeface="Symbol" panose="05050102010706020507" pitchFamily="18" charset="2"/>
              </a:rPr>
              <a:t>b </a:t>
            </a:r>
            <a:r>
              <a:rPr lang="en-US" sz="2400" dirty="0" smtClean="0">
                <a:latin typeface="Times New Roman" panose="02020603050405020304"/>
                <a:sym typeface="Wingdings" panose="05000000000000000000" pitchFamily="2" charset="2"/>
              </a:rPr>
              <a:t>=1/2  strong field)</a:t>
            </a:r>
          </a:p>
          <a:p>
            <a:pPr lvl="0"/>
            <a:endParaRPr lang="en-US" sz="2400" dirty="0">
              <a:latin typeface="Times New Roman" panose="02020603050405020304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Magnetic field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helps stabilize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 reflection kink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modes of jets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only 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/>
              </a:rPr>
              <a:t>short wavelengths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/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2476119"/>
            <a:ext cx="6259830" cy="4381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4848" y="5064370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8561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IV) 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Fundamental Mode of Pinch Instability (</a:t>
            </a:r>
            <a:r>
              <a:rPr lang="en-US" sz="2400" dirty="0">
                <a:solidFill>
                  <a:srgbClr val="3366FF"/>
                </a:solidFill>
                <a:latin typeface="+mj-lt"/>
              </a:rPr>
              <a:t>m=0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(a=0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no shear;  a=0.9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high shear)</a:t>
            </a:r>
          </a:p>
          <a:p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fundamental pinch modes of jets at long as well as short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0" y="2331720"/>
            <a:ext cx="6466116" cy="452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7511" y="5005010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84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Fundamental Mode of Pinch Instability (</a:t>
            </a:r>
            <a:r>
              <a:rPr lang="en-US" sz="2400" dirty="0">
                <a:solidFill>
                  <a:srgbClr val="3366FF"/>
                </a:solidFill>
                <a:latin typeface="+mj-lt"/>
              </a:rPr>
              <a:t>m=0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(a=0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no shear;  a=0.9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high shear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) For same boundary amplitude, pressure perturbations decrease with increasing shear.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fundamental pinch modes of jets at long as well as short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8973"/>
            <a:ext cx="5646420" cy="1853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81" y="2648973"/>
            <a:ext cx="5646420" cy="1853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2203"/>
            <a:ext cx="5647565" cy="1854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83" y="4992203"/>
            <a:ext cx="5647565" cy="18543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7632" y="22550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No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1380" y="224859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Low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155" y="456291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Modest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0655" y="455691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High shear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5929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1</a:t>
            </a:r>
            <a:r>
              <a:rPr lang="en-US" sz="2400" baseline="30000" dirty="0" smtClean="0">
                <a:solidFill>
                  <a:srgbClr val="3366FF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 Reflection Mode of Pinch Instability (</a:t>
            </a:r>
            <a:r>
              <a:rPr lang="en-US" sz="2400" dirty="0">
                <a:solidFill>
                  <a:srgbClr val="3366FF"/>
                </a:solidFill>
                <a:latin typeface="+mj-lt"/>
              </a:rPr>
              <a:t>m=0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(a=0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no shear;  a=0.9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high shear)</a:t>
            </a:r>
          </a:p>
          <a:p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1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reflection pinch modes of jets only at short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62" y="2468880"/>
            <a:ext cx="6270171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0109" y="5064369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66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1</a:t>
            </a:r>
            <a:r>
              <a:rPr lang="en-US" sz="2400" baseline="30000" dirty="0" smtClean="0">
                <a:solidFill>
                  <a:srgbClr val="3366FF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 Reflection Mode of Pinch Instability (</a:t>
            </a:r>
            <a:r>
              <a:rPr lang="en-US" sz="2400" dirty="0">
                <a:solidFill>
                  <a:srgbClr val="3366FF"/>
                </a:solidFill>
                <a:latin typeface="+mj-lt"/>
              </a:rPr>
              <a:t>m=0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(a=0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no shear;  a=0.9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high shear) For same boundary amplitude, pressure perturbations decrease with increasing shear.</a:t>
            </a:r>
            <a:endParaRPr lang="en-US" sz="2400" dirty="0" smtClean="0">
              <a:solidFill>
                <a:srgbClr val="CC00CC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1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reflection pinch modes of jets only at short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1" y="3087541"/>
            <a:ext cx="2819399" cy="3071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542"/>
            <a:ext cx="2819400" cy="3071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087540"/>
            <a:ext cx="2819399" cy="3071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2" y="3087540"/>
            <a:ext cx="2819399" cy="3071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1725" y="260705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Low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290" y="260705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No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2400" y="252135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Modest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3075" y="252135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High shear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910" y="342900"/>
            <a:ext cx="822250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Plan of the Talk:-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Introduction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Setting up the Problem – The Need for Greater Realism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Stability of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Current-Sheet Free </a:t>
            </a:r>
            <a:r>
              <a:rPr lang="en-US" sz="2400" dirty="0" smtClean="0">
                <a:latin typeface="+mj-lt"/>
              </a:rPr>
              <a:t>Jets with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Top Hat </a:t>
            </a:r>
            <a:r>
              <a:rPr lang="en-US" sz="2400" dirty="0" smtClean="0">
                <a:latin typeface="+mj-lt"/>
              </a:rPr>
              <a:t>Velocity Profile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Stability of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Current-Sheet Free </a:t>
            </a:r>
            <a:r>
              <a:rPr lang="en-US" sz="2400" dirty="0">
                <a:latin typeface="+mj-lt"/>
              </a:rPr>
              <a:t>Jets with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Sheared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Velocity </a:t>
            </a:r>
            <a:r>
              <a:rPr lang="en-US" sz="2400" dirty="0" smtClean="0">
                <a:latin typeface="+mj-lt"/>
              </a:rPr>
              <a:t>Profile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Conclusions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Fundamental Mode of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Kink (m=1)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(a=0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no shear;  a=0.9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high shear)</a:t>
            </a:r>
          </a:p>
          <a:p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fundamental kink modes of jets at short wavelengths + little at long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437496"/>
            <a:ext cx="6315006" cy="4420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9896" y="5005010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Fundamental </a:t>
            </a:r>
            <a:r>
              <a:rPr lang="en-US" sz="2400" dirty="0">
                <a:solidFill>
                  <a:srgbClr val="3366FF"/>
                </a:solidFill>
                <a:latin typeface="+mj-lt"/>
              </a:rPr>
              <a:t>Modes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of Kink (m=1)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(a=0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no shear;  a=0.9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 high shear) For same boundary amplitude, pressure perturbations decrease with increasing shear.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fundamental kink modes of jets at short wavelengths + little for long waves!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308324"/>
            <a:ext cx="3975100" cy="2276477"/>
          </a:xfrm>
          <a:prstGeom prst="rect">
            <a:avLst/>
          </a:prstGeom>
        </p:spPr>
      </p:pic>
      <p:pic>
        <p:nvPicPr>
          <p:cNvPr id="5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308324"/>
            <a:ext cx="4015910" cy="2299849"/>
          </a:xfrm>
          <a:prstGeom prst="rect">
            <a:avLst/>
          </a:prstGeom>
        </p:spPr>
      </p:pic>
      <p:pic>
        <p:nvPicPr>
          <p:cNvPr id="6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4572581"/>
            <a:ext cx="3990714" cy="2285419"/>
          </a:xfrm>
          <a:prstGeom prst="rect">
            <a:avLst/>
          </a:prstGeom>
        </p:spPr>
      </p:pic>
      <p:pic>
        <p:nvPicPr>
          <p:cNvPr id="7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572581"/>
            <a:ext cx="3928563" cy="2249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740" y="325578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No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9236" y="325578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Low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4" y="569749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Modest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9610" y="569749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High shear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04567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1</a:t>
            </a:r>
            <a:r>
              <a:rPr lang="en-US" sz="2400" baseline="30000" dirty="0" smtClean="0">
                <a:solidFill>
                  <a:srgbClr val="3366FF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 reflection Mode of Kink (m=1)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r>
              <a:rPr lang="en-US" sz="2400" dirty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a=0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no shear;  a=0.9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high shear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1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reflection kink modes of jets only at short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528571"/>
            <a:ext cx="6184900" cy="432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3910" y="642366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0339" y="642366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4488" y="6618605"/>
            <a:ext cx="3659422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54" y="3616837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5300" y="5080000"/>
            <a:ext cx="2928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Threshold for propagating 400 radii with &lt; 1 e-folding.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Magnetized Current-Sheet Free Jets with Sheared Velocity Profiles 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1</a:t>
            </a:r>
            <a:r>
              <a:rPr lang="en-US" sz="2400" baseline="30000" dirty="0" smtClean="0">
                <a:solidFill>
                  <a:srgbClr val="3366FF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 reflection Mode of Kink Instability (m=1)</a:t>
            </a:r>
            <a:endParaRPr lang="en-US" sz="24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Fiducial Jet </a:t>
            </a:r>
            <a:r>
              <a:rPr lang="en-US" sz="2400" i="1" dirty="0" smtClean="0">
                <a:latin typeface="+mj-lt"/>
              </a:rPr>
              <a:t>(M=4,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=0.1) </a:t>
            </a:r>
            <a:r>
              <a:rPr lang="en-US" sz="2400" i="1" dirty="0" smtClean="0">
                <a:latin typeface="Symbol" panose="05050102010706020507" pitchFamily="18" charset="2"/>
              </a:rPr>
              <a:t>b  </a:t>
            </a:r>
            <a:r>
              <a:rPr lang="en-US" sz="2400" dirty="0" smtClean="0">
                <a:latin typeface="+mj-lt"/>
              </a:rPr>
              <a:t>= 1/2  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various values of shear “a”.</a:t>
            </a:r>
          </a:p>
          <a:p>
            <a:r>
              <a:rPr lang="en-US" sz="2400" dirty="0" smtClean="0">
                <a:latin typeface="+mj-lt"/>
              </a:rPr>
              <a:t>(a=0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no shear;  a=0.9  high shear)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For same boundary amplitude, pressure perturbations decrease with increasing shear.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Shear helps stabilize the 1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reflection kink modes of jets only at short wavelengths!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615"/>
            <a:ext cx="2590799" cy="3275459"/>
          </a:xfrm>
          <a:prstGeom prst="rect">
            <a:avLst/>
          </a:prstGeom>
        </p:spPr>
      </p:pic>
      <p:pic>
        <p:nvPicPr>
          <p:cNvPr id="5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244615"/>
            <a:ext cx="2590799" cy="3275459"/>
          </a:xfrm>
          <a:prstGeom prst="rect">
            <a:avLst/>
          </a:prstGeom>
        </p:spPr>
      </p:pic>
      <p:pic>
        <p:nvPicPr>
          <p:cNvPr id="6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3244615"/>
            <a:ext cx="2590799" cy="3275459"/>
          </a:xfrm>
          <a:prstGeom prst="rect">
            <a:avLst/>
          </a:prstGeom>
        </p:spPr>
      </p:pic>
      <p:pic>
        <p:nvPicPr>
          <p:cNvPr id="7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1" y="3244614"/>
            <a:ext cx="2590799" cy="3275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1725" y="260705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Low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290" y="260705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No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2400" y="252135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Modest shear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3075" y="252135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High shear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Conclusions</a:t>
            </a:r>
          </a:p>
          <a:p>
            <a:endParaRPr lang="en-US" altLang="ko-KR" sz="2400" dirty="0" smtClean="0">
              <a:latin typeface="+mj-lt"/>
            </a:endParaRPr>
          </a:p>
          <a:p>
            <a:r>
              <a:rPr lang="en-US" altLang="ko-KR" sz="2400" dirty="0" smtClean="0">
                <a:latin typeface="+mj-lt"/>
              </a:rPr>
              <a:t>We </a:t>
            </a:r>
            <a:r>
              <a:rPr lang="en-US" altLang="ko-KR" sz="2400" dirty="0">
                <a:latin typeface="+mj-lt"/>
              </a:rPr>
              <a:t>have </a:t>
            </a:r>
            <a:r>
              <a:rPr lang="en-US" altLang="ko-KR" sz="2400" dirty="0" smtClean="0">
                <a:latin typeface="+mj-lt"/>
              </a:rPr>
              <a:t>carried out </a:t>
            </a:r>
            <a:r>
              <a:rPr lang="en-US" altLang="ko-KR" sz="2400" dirty="0">
                <a:latin typeface="+mj-lt"/>
              </a:rPr>
              <a:t>the stability analysis of </a:t>
            </a:r>
            <a:r>
              <a:rPr lang="en-US" altLang="ko-KR" sz="2400" dirty="0">
                <a:solidFill>
                  <a:srgbClr val="FF0000"/>
                </a:solidFill>
                <a:latin typeface="+mj-lt"/>
              </a:rPr>
              <a:t>current sheet free jets </a:t>
            </a:r>
            <a:r>
              <a:rPr lang="en-US" altLang="ko-KR" sz="2400" dirty="0">
                <a:latin typeface="+mj-lt"/>
              </a:rPr>
              <a:t>proposed by </a:t>
            </a:r>
            <a:r>
              <a:rPr lang="en-US" altLang="ko-KR" sz="2400" dirty="0" err="1">
                <a:latin typeface="+mj-lt"/>
              </a:rPr>
              <a:t>Gourgouliatos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i="1" dirty="0">
                <a:latin typeface="+mj-lt"/>
              </a:rPr>
              <a:t>et al</a:t>
            </a:r>
            <a:r>
              <a:rPr lang="en-US" altLang="ko-KR" sz="2400" dirty="0">
                <a:latin typeface="+mj-lt"/>
              </a:rPr>
              <a:t>. (2012</a:t>
            </a:r>
            <a:r>
              <a:rPr lang="en-US" altLang="ko-KR" sz="2400" dirty="0" smtClean="0">
                <a:latin typeface="+mj-lt"/>
              </a:rPr>
              <a:t>), as well as 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</a:rPr>
              <a:t>sheared jets </a:t>
            </a:r>
            <a:r>
              <a:rPr lang="da-DK" altLang="ko-KR" sz="2400" dirty="0">
                <a:latin typeface="+mj-lt"/>
              </a:rPr>
              <a:t>(Mizuno, Lyubarsky </a:t>
            </a:r>
            <a:r>
              <a:rPr lang="da-DK" altLang="ko-KR" sz="2400" i="1" dirty="0">
                <a:latin typeface="+mj-lt"/>
              </a:rPr>
              <a:t>et al</a:t>
            </a:r>
            <a:r>
              <a:rPr lang="da-DK" altLang="ko-KR" sz="2400" dirty="0">
                <a:latin typeface="+mj-lt"/>
              </a:rPr>
              <a:t>. 2012)</a:t>
            </a:r>
            <a:r>
              <a:rPr lang="en-US" altLang="ko-KR" sz="2400" dirty="0" smtClean="0">
                <a:latin typeface="+mj-lt"/>
              </a:rPr>
              <a:t>.</a:t>
            </a:r>
            <a:endParaRPr lang="en-US" altLang="ko-KR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We adopt a different, </a:t>
            </a:r>
            <a:r>
              <a:rPr lang="en-US" sz="2400" dirty="0">
                <a:solidFill>
                  <a:srgbClr val="CC00CC"/>
                </a:solidFill>
                <a:latin typeface="+mj-lt"/>
              </a:rPr>
              <a:t>numerically motivated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approach</a:t>
            </a:r>
            <a:r>
              <a:rPr lang="en-US" sz="2400" dirty="0" smtClean="0">
                <a:latin typeface="+mj-lt"/>
              </a:rPr>
              <a:t>; jet can have any velocity and field profile. No further approximations, like considering only analytic functions, or jets with zero pressure.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We find that </a:t>
            </a:r>
            <a:r>
              <a:rPr lang="en-US" sz="2400" u="sng" dirty="0">
                <a:latin typeface="+mj-lt"/>
              </a:rPr>
              <a:t>current-sheet-free </a:t>
            </a:r>
            <a:r>
              <a:rPr lang="en-US" sz="2400" u="sng" dirty="0">
                <a:solidFill>
                  <a:srgbClr val="3366FF"/>
                </a:solidFill>
                <a:latin typeface="+mj-lt"/>
              </a:rPr>
              <a:t>magnetic field </a:t>
            </a:r>
            <a:r>
              <a:rPr lang="en-US" sz="2400" dirty="0">
                <a:latin typeface="+mj-lt"/>
              </a:rPr>
              <a:t>can significantly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improve </a:t>
            </a:r>
            <a:r>
              <a:rPr lang="en-US" sz="2400" dirty="0">
                <a:solidFill>
                  <a:srgbClr val="3366FF"/>
                </a:solidFill>
                <a:latin typeface="+mj-lt"/>
              </a:rPr>
              <a:t>the jet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stability at short wavelengths</a:t>
            </a:r>
            <a:r>
              <a:rPr lang="en-US" sz="2400" dirty="0" smtClean="0">
                <a:latin typeface="+mj-lt"/>
              </a:rPr>
              <a:t> for all modes. For fields in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excess of equipartition</a:t>
            </a:r>
            <a:r>
              <a:rPr lang="en-US" sz="2400" dirty="0" smtClean="0">
                <a:latin typeface="+mj-lt"/>
              </a:rPr>
              <a:t>, the stability properties improve dramatically!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u="sng" dirty="0" smtClean="0">
                <a:solidFill>
                  <a:srgbClr val="009900"/>
                </a:solidFill>
                <a:latin typeface="+mj-lt"/>
              </a:rPr>
              <a:t>Shear</a:t>
            </a:r>
            <a:r>
              <a:rPr lang="en-US" sz="2400" dirty="0" smtClean="0">
                <a:latin typeface="+mj-lt"/>
              </a:rPr>
              <a:t>, by contrast, 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improves</a:t>
            </a:r>
            <a:r>
              <a:rPr lang="en-US" sz="2400" dirty="0" smtClean="0">
                <a:latin typeface="+mj-lt"/>
              </a:rPr>
              <a:t> the stability properties of 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pinch</a:t>
            </a:r>
            <a:r>
              <a:rPr lang="en-US" sz="2400" dirty="0" smtClean="0">
                <a:latin typeface="+mj-lt"/>
              </a:rPr>
              <a:t> modes at 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short and long wavelengths</a:t>
            </a:r>
            <a:r>
              <a:rPr lang="en-US" sz="2400" dirty="0" smtClean="0">
                <a:latin typeface="+mj-lt"/>
              </a:rPr>
              <a:t>.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Shear</a:t>
            </a:r>
            <a:r>
              <a:rPr lang="en-US" sz="2400" dirty="0" smtClean="0">
                <a:latin typeface="+mj-lt"/>
              </a:rPr>
              <a:t> also improved the stability properties of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kink</a:t>
            </a:r>
            <a:r>
              <a:rPr lang="en-US" sz="2400" dirty="0" smtClean="0">
                <a:latin typeface="+mj-lt"/>
              </a:rPr>
              <a:t> modes at short wavelengths.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hough the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improvement at long wavelengths is present, it is not as dramatic</a:t>
            </a:r>
            <a:r>
              <a:rPr lang="en-US" sz="2400" dirty="0" smtClean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It is important to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get past top hat velocity profiles and simple B-fields </a:t>
            </a:r>
            <a:r>
              <a:rPr lang="en-US" sz="2400" dirty="0" smtClean="0">
                <a:latin typeface="+mj-lt"/>
              </a:rPr>
              <a:t>in jet stability studies.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6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74320"/>
            <a:ext cx="9865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I) Introduction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Extragalactic;	 </a:t>
            </a:r>
            <a:r>
              <a:rPr lang="en-US" sz="2400" dirty="0" err="1" smtClean="0">
                <a:latin typeface="+mj-lt"/>
              </a:rPr>
              <a:t>Protostellar</a:t>
            </a:r>
            <a:r>
              <a:rPr lang="en-US" sz="2400" dirty="0" smtClean="0">
                <a:latin typeface="+mj-lt"/>
              </a:rPr>
              <a:t>; 	X-Ray Binaries;   GRB all show evidence of jets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Amazingly stable – Jets propagate thousands to millions of jet radii. 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 descr="http://www.math.univ-montp2.fr/~mendez/GALLERY/smc015_rhoNB_51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49457"/>
            <a:ext cx="6069330" cy="36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enajet_cxcnrao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80" y="3078162"/>
            <a:ext cx="4876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50" y="2628900"/>
            <a:ext cx="4729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Laboratory jet – destabilizes in ~20 jet radii</a:t>
            </a:r>
            <a:endParaRPr lang="en-US" sz="2000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122" y="2628900"/>
            <a:ext cx="406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Cen A, Astrophysical jet – very stabl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7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Possible Reasons for the Improved Stability of Astrophysical Jets:-</a:t>
            </a:r>
          </a:p>
          <a:p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Effect of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Environment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Porth</a:t>
            </a:r>
            <a:r>
              <a:rPr lang="en-US" sz="2400" dirty="0" smtClean="0">
                <a:latin typeface="+mj-lt"/>
              </a:rPr>
              <a:t> &amp; </a:t>
            </a:r>
            <a:r>
              <a:rPr lang="en-US" sz="2400" dirty="0" err="1" smtClean="0">
                <a:latin typeface="+mj-lt"/>
              </a:rPr>
              <a:t>Komissarov</a:t>
            </a:r>
            <a:r>
              <a:rPr lang="en-US" sz="2400" dirty="0" smtClean="0">
                <a:latin typeface="+mj-lt"/>
              </a:rPr>
              <a:t> 2015)</a:t>
            </a:r>
          </a:p>
          <a:p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Magnetic Fields –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Current Sheet Free Jets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+mj-lt"/>
              </a:rPr>
              <a:t>Gourgouliatos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et al</a:t>
            </a:r>
            <a:r>
              <a:rPr lang="en-US" sz="2400" dirty="0" smtClean="0">
                <a:latin typeface="+mj-lt"/>
              </a:rPr>
              <a:t>. 2012)</a:t>
            </a:r>
          </a:p>
          <a:p>
            <a:endParaRPr lang="en-US" dirty="0">
              <a:latin typeface="+mj-lt"/>
            </a:endParaRPr>
          </a:p>
          <a:p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Sheared Velocity Profile </a:t>
            </a:r>
            <a:r>
              <a:rPr lang="en-US" sz="2400" dirty="0" smtClean="0">
                <a:latin typeface="+mj-lt"/>
              </a:rPr>
              <a:t>(Mizuno, </a:t>
            </a:r>
            <a:r>
              <a:rPr lang="en-US" sz="2400" dirty="0" err="1" smtClean="0">
                <a:latin typeface="+mj-lt"/>
              </a:rPr>
              <a:t>Lyubarsky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et al</a:t>
            </a:r>
            <a:r>
              <a:rPr lang="en-US" sz="2400" dirty="0" smtClean="0">
                <a:latin typeface="+mj-lt"/>
              </a:rPr>
              <a:t>. 2012)</a:t>
            </a:r>
          </a:p>
          <a:p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Realization that greater level of realism is needed in Stability Studies.</a:t>
            </a:r>
          </a:p>
          <a:p>
            <a:endParaRPr lang="en-US" dirty="0">
              <a:latin typeface="+mj-lt"/>
            </a:endParaRPr>
          </a:p>
          <a:p>
            <a:r>
              <a:rPr lang="en-US" sz="2400" b="1" u="sng" dirty="0" smtClean="0">
                <a:latin typeface="+mj-lt"/>
              </a:rPr>
              <a:t>Older studies of jet stability did not include these effects; Why?</a:t>
            </a:r>
          </a:p>
          <a:p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If some of these effects were included, other simplifying assumptions had to be made.</a:t>
            </a:r>
          </a:p>
          <a:p>
            <a:r>
              <a:rPr lang="en-US" sz="2400" dirty="0" err="1" smtClean="0">
                <a:latin typeface="+mj-lt"/>
              </a:rPr>
              <a:t>Eg</a:t>
            </a:r>
            <a:r>
              <a:rPr lang="en-US" sz="2400" dirty="0" smtClean="0">
                <a:latin typeface="+mj-lt"/>
              </a:rPr>
              <a:t>. Zero pressure; Simple magnetic field geometry.</a:t>
            </a:r>
          </a:p>
          <a:p>
            <a:endParaRPr lang="en-US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Simplifications were introduced because there was a great desire to use analytical functions, like Bessel functions, to carry out the stability analysis.</a:t>
            </a:r>
          </a:p>
          <a:p>
            <a:endParaRPr lang="en-US" dirty="0">
              <a:latin typeface="+mj-lt"/>
            </a:endParaRPr>
          </a:p>
          <a:p>
            <a:r>
              <a:rPr lang="en-US" sz="2400" b="1" u="sng" dirty="0" smtClean="0">
                <a:latin typeface="+mj-lt"/>
              </a:rPr>
              <a:t>Goal Of This Study:- </a:t>
            </a:r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nclude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realistic magnetic-fields</a:t>
            </a:r>
            <a:r>
              <a:rPr lang="en-US" sz="2400" dirty="0" smtClean="0">
                <a:latin typeface="+mj-lt"/>
              </a:rPr>
              <a:t>; 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realistic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Shear</a:t>
            </a:r>
            <a:r>
              <a:rPr lang="en-US" sz="2400" dirty="0" smtClean="0">
                <a:latin typeface="+mj-lt"/>
              </a:rPr>
              <a:t>; </a:t>
            </a:r>
            <a:r>
              <a:rPr lang="en-US" sz="2400" dirty="0" smtClean="0">
                <a:solidFill>
                  <a:srgbClr val="CC00CC"/>
                </a:solidFill>
                <a:latin typeface="+mj-lt"/>
              </a:rPr>
              <a:t>Non-Zero Pressure</a:t>
            </a:r>
            <a:r>
              <a:rPr lang="en-US" sz="2400" dirty="0" smtClean="0">
                <a:latin typeface="+mj-lt"/>
              </a:rPr>
              <a:t>; 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Go beyond Analytic functions</a:t>
            </a:r>
            <a:endParaRPr lang="en-US" sz="24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00"/>
            <a:ext cx="121494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II) Setting up the Problem:-</a:t>
            </a:r>
          </a:p>
          <a:p>
            <a:r>
              <a:rPr lang="en-US" sz="2400" u="sng" dirty="0" smtClean="0">
                <a:latin typeface="+mj-lt"/>
              </a:rPr>
              <a:t>Part 1 of our linear stability analysis</a:t>
            </a:r>
            <a:r>
              <a:rPr lang="en-US" sz="2400" dirty="0" smtClean="0">
                <a:latin typeface="+mj-lt"/>
              </a:rPr>
              <a:t>:-</a:t>
            </a:r>
          </a:p>
          <a:p>
            <a:r>
              <a:rPr lang="en-US" sz="2400" dirty="0" smtClean="0">
                <a:latin typeface="+mj-lt"/>
              </a:rPr>
              <a:t>	</a:t>
            </a:r>
            <a:r>
              <a:rPr lang="en-US" u="sng" dirty="0" smtClean="0">
                <a:latin typeface="+mj-lt"/>
              </a:rPr>
              <a:t>Current-Sheet-Free</a:t>
            </a:r>
            <a:r>
              <a:rPr lang="en-US" dirty="0" smtClean="0">
                <a:latin typeface="+mj-lt"/>
              </a:rPr>
              <a:t>	</a:t>
            </a:r>
            <a:r>
              <a:rPr lang="en-US" dirty="0" smtClean="0">
                <a:solidFill>
                  <a:srgbClr val="CC00CC"/>
                </a:solidFill>
                <a:latin typeface="+mj-lt"/>
              </a:rPr>
              <a:t>Magnetic Fields 			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Realistic Pressure Profile (solve Grad-</a:t>
            </a:r>
            <a:r>
              <a:rPr lang="en-US" dirty="0" err="1" smtClean="0">
                <a:latin typeface="+mj-lt"/>
              </a:rPr>
              <a:t>Shafranov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	Parametrized by plasma </a:t>
            </a:r>
            <a:r>
              <a:rPr lang="en-US" i="1" dirty="0" smtClean="0">
                <a:solidFill>
                  <a:srgbClr val="CC00CC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CC00CC"/>
                </a:solidFill>
                <a:latin typeface="+mj-lt"/>
              </a:rPr>
              <a:t> = gas pressure/mag. pressure</a:t>
            </a:r>
            <a:r>
              <a:rPr lang="en-US" dirty="0" smtClean="0">
                <a:latin typeface="+mj-lt"/>
              </a:rPr>
              <a:t>		Needed for Equilibrium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62" y="1562100"/>
            <a:ext cx="425265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62100"/>
            <a:ext cx="4252657" cy="2819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14822"/>
              </p:ext>
            </p:extLst>
          </p:nvPr>
        </p:nvGraphicFramePr>
        <p:xfrm>
          <a:off x="5137150" y="1889125"/>
          <a:ext cx="1631950" cy="130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7150" y="1889125"/>
                        <a:ext cx="1631950" cy="130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4381500"/>
            <a:ext cx="4828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Part 2 of our linear stability analysis</a:t>
            </a:r>
            <a:r>
              <a:rPr lang="en-US" sz="2400" dirty="0" smtClean="0">
                <a:latin typeface="+mj-lt"/>
              </a:rPr>
              <a:t>:-</a:t>
            </a:r>
          </a:p>
          <a:p>
            <a:r>
              <a:rPr lang="en-US" dirty="0" smtClean="0">
                <a:latin typeface="+mj-lt"/>
              </a:rPr>
              <a:t>	Realistic </a:t>
            </a:r>
            <a:r>
              <a:rPr lang="en-US" u="sng" dirty="0" smtClean="0">
                <a:latin typeface="+mj-lt"/>
              </a:rPr>
              <a:t>shear profile </a:t>
            </a:r>
            <a:r>
              <a:rPr lang="en-US" dirty="0" smtClean="0">
                <a:latin typeface="+mj-lt"/>
              </a:rPr>
              <a:t>introduced;</a:t>
            </a:r>
          </a:p>
          <a:p>
            <a:r>
              <a:rPr lang="en-US" dirty="0" smtClean="0">
                <a:latin typeface="+mj-lt"/>
              </a:rPr>
              <a:t>	</a:t>
            </a:r>
            <a:r>
              <a:rPr lang="en-US" dirty="0" smtClean="0">
                <a:solidFill>
                  <a:srgbClr val="3366FF"/>
                </a:solidFill>
                <a:latin typeface="+mj-lt"/>
              </a:rPr>
              <a:t>Shear parametrized by “a”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pic>
        <p:nvPicPr>
          <p:cNvPr id="10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9" y="4136254"/>
            <a:ext cx="4175734" cy="292301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405057" y="3194685"/>
            <a:ext cx="575909" cy="234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82529"/>
              </p:ext>
            </p:extLst>
          </p:nvPr>
        </p:nvGraphicFramePr>
        <p:xfrm>
          <a:off x="4981440" y="3194686"/>
          <a:ext cx="1864651" cy="71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8" imgW="1333440" imgH="507960" progId="Equation.DSMT4">
                  <p:embed/>
                </p:oleObj>
              </mc:Choice>
              <mc:Fallback>
                <p:oleObj name="Equation" r:id="rId8" imgW="13334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1440" y="3194686"/>
                        <a:ext cx="1864651" cy="710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3230" y="16285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z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1664677" y="1813193"/>
            <a:ext cx="198553" cy="1875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5374" y="21364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latin typeface="Symbol" panose="05050102010706020507" pitchFamily="18" charset="2"/>
              </a:rPr>
              <a:t>f</a:t>
            </a:r>
            <a:endParaRPr lang="en-US" dirty="0">
              <a:latin typeface="Symbol" panose="05050102010706020507" pitchFamily="18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46543" y="2387351"/>
            <a:ext cx="218831" cy="283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38867"/>
              </p:ext>
            </p:extLst>
          </p:nvPr>
        </p:nvGraphicFramePr>
        <p:xfrm>
          <a:off x="1157653" y="5480869"/>
          <a:ext cx="2701746" cy="98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Equation" r:id="rId10" imgW="1676160" imgH="609480" progId="Equation.DSMT4">
                  <p:embed/>
                </p:oleObj>
              </mc:Choice>
              <mc:Fallback>
                <p:oleObj name="Equation" r:id="rId10" imgW="16761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7653" y="5480869"/>
                        <a:ext cx="2701746" cy="982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3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2029128" y="1319404"/>
            <a:ext cx="7899990" cy="398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+mj-lt"/>
              </a:rPr>
              <a:t>1) Start with MHD equation:</a:t>
            </a:r>
          </a:p>
          <a:p>
            <a:pPr algn="just"/>
            <a:endParaRPr lang="en-US" altLang="ko-KR" dirty="0" smtClean="0"/>
          </a:p>
          <a:p>
            <a:pPr algn="just"/>
            <a:endParaRPr lang="en-US" altLang="ko-KR" dirty="0" smtClean="0"/>
          </a:p>
          <a:p>
            <a:pPr algn="just"/>
            <a:endParaRPr lang="en-US" altLang="ko-KR" dirty="0" smtClean="0"/>
          </a:p>
          <a:p>
            <a:pPr algn="just"/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2214769" y="1728616"/>
                <a:ext cx="196444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ko-KR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ko-KR" altLang="en-US" b="1" i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69" y="1728616"/>
                <a:ext cx="1964448" cy="6190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4179217" y="1727870"/>
                <a:ext cx="3667671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b="1" i="0"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ko-KR" altLang="en-US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ko-KR" altLang="en-US" b="1" i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ko-KR" alt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ko-KR" altLang="en-US" b="1" i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ko-KR" altLang="en-US" b="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17" y="1727870"/>
                <a:ext cx="3667671" cy="619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7847426" y="1727870"/>
                <a:ext cx="1972848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num>
                        <m:den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1" i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ko-KR" altLang="en-US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26" y="1727870"/>
                <a:ext cx="1972848" cy="619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직사각형 12"/>
          <p:cNvSpPr/>
          <p:nvPr/>
        </p:nvSpPr>
        <p:spPr>
          <a:xfrm>
            <a:off x="2115669" y="1718300"/>
            <a:ext cx="7704605" cy="12023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3664950" y="3147783"/>
            <a:ext cx="4596474" cy="1108878"/>
            <a:chOff x="3664950" y="3147783"/>
            <a:chExt cx="4596474" cy="1108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직사각형 14"/>
                <p:cNvSpPr/>
                <p:nvPr/>
              </p:nvSpPr>
              <p:spPr>
                <a:xfrm>
                  <a:off x="3702742" y="3887329"/>
                  <a:ext cx="45454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ko-KR" altLang="en-US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ko-KR" alt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𝑖𝑘𝑧</m:t>
                            </m: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직사각형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742" y="3887329"/>
                  <a:ext cx="454547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20000" r="-10724" b="-19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아래쪽 화살표 15"/>
            <p:cNvSpPr/>
            <p:nvPr/>
          </p:nvSpPr>
          <p:spPr>
            <a:xfrm>
              <a:off x="5724441" y="3147783"/>
              <a:ext cx="487059" cy="308452"/>
            </a:xfrm>
            <a:prstGeom prst="down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64950" y="3471248"/>
              <a:ext cx="45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+mj-lt"/>
                </a:rPr>
                <a:t>2) Linearize </a:t>
              </a:r>
              <a:r>
                <a:rPr lang="en-US" altLang="ko-KR" sz="2000" dirty="0">
                  <a:latin typeface="+mj-lt"/>
                </a:rPr>
                <a:t>MHD </a:t>
              </a:r>
              <a:r>
                <a:rPr lang="en-US" altLang="ko-KR" sz="2000" dirty="0" smtClean="0">
                  <a:latin typeface="+mj-lt"/>
                </a:rPr>
                <a:t>equations with</a:t>
              </a:r>
              <a:endParaRPr lang="ko-KR" altLang="en-US" sz="2000" dirty="0">
                <a:latin typeface="+mj-lt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711615" y="3882125"/>
              <a:ext cx="4501878" cy="37453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004639" y="4411516"/>
            <a:ext cx="7923939" cy="1204297"/>
            <a:chOff x="2004639" y="4411516"/>
            <a:chExt cx="7923939" cy="1204297"/>
          </a:xfrm>
        </p:grpSpPr>
        <p:sp>
          <p:nvSpPr>
            <p:cNvPr id="20" name="아래쪽 화살표 19"/>
            <p:cNvSpPr/>
            <p:nvPr/>
          </p:nvSpPr>
          <p:spPr>
            <a:xfrm>
              <a:off x="5724440" y="4411516"/>
              <a:ext cx="487059" cy="308452"/>
            </a:xfrm>
            <a:prstGeom prst="down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4639" y="4765516"/>
              <a:ext cx="7923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+mj-lt"/>
                </a:rPr>
                <a:t>3) Obtain </a:t>
              </a:r>
              <a:r>
                <a:rPr lang="en-US" altLang="ko-KR" sz="2000" dirty="0">
                  <a:solidFill>
                    <a:srgbClr val="FF0000"/>
                  </a:solidFill>
                  <a:latin typeface="+mj-lt"/>
                </a:rPr>
                <a:t>two</a:t>
              </a:r>
              <a:r>
                <a:rPr lang="en-US" altLang="ko-KR" sz="2000" dirty="0">
                  <a:solidFill>
                    <a:schemeClr val="accent3"/>
                  </a:solidFill>
                  <a:latin typeface="+mj-lt"/>
                </a:rPr>
                <a:t> </a:t>
              </a:r>
              <a:r>
                <a:rPr lang="en-US" altLang="ko-KR" sz="2000" dirty="0">
                  <a:latin typeface="+mj-lt"/>
                </a:rPr>
                <a:t>ordinary differential and </a:t>
              </a:r>
              <a:r>
                <a:rPr lang="en-US" altLang="ko-KR" sz="2000" dirty="0">
                  <a:solidFill>
                    <a:srgbClr val="FF0000"/>
                  </a:solidFill>
                  <a:latin typeface="+mj-lt"/>
                </a:rPr>
                <a:t>seven </a:t>
              </a:r>
              <a:r>
                <a:rPr lang="en-US" altLang="ko-KR" sz="2000" dirty="0">
                  <a:latin typeface="+mj-lt"/>
                </a:rPr>
                <a:t>algebraic equations</a:t>
              </a:r>
              <a:endParaRPr lang="ko-KR" altLang="en-US" sz="2000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523840" y="5266127"/>
                  <a:ext cx="7548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𝛿𝜋</m:t>
                      </m:r>
                    </m:oMath>
                  </a14:m>
                  <a:r>
                    <a:rPr lang="en-US" altLang="ko-KR" dirty="0" smtClean="0"/>
                    <a:t>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840" y="5266127"/>
                  <a:ext cx="75488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290" r="-1613"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436606" y="5277702"/>
                  <a:ext cx="3020122" cy="3016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𝛿𝜌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606" y="5277702"/>
                  <a:ext cx="3020122" cy="3016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08" b="-2653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아래쪽 화살표 23"/>
            <p:cNvSpPr/>
            <p:nvPr/>
          </p:nvSpPr>
          <p:spPr>
            <a:xfrm>
              <a:off x="3753940" y="5076778"/>
              <a:ext cx="284705" cy="119899"/>
            </a:xfrm>
            <a:prstGeom prst="down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아래쪽 화살표 24"/>
            <p:cNvSpPr/>
            <p:nvPr/>
          </p:nvSpPr>
          <p:spPr>
            <a:xfrm>
              <a:off x="6814654" y="5076778"/>
              <a:ext cx="273431" cy="119899"/>
            </a:xfrm>
            <a:prstGeom prst="down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490348" y="5213960"/>
              <a:ext cx="811071" cy="37453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436606" y="5241277"/>
              <a:ext cx="3020122" cy="37453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866096" y="5806139"/>
            <a:ext cx="8203744" cy="1094108"/>
            <a:chOff x="421759" y="5224848"/>
            <a:chExt cx="8203744" cy="1094108"/>
          </a:xfrm>
        </p:grpSpPr>
        <p:sp>
          <p:nvSpPr>
            <p:cNvPr id="29" name="아래쪽 화살표 28"/>
            <p:cNvSpPr/>
            <p:nvPr/>
          </p:nvSpPr>
          <p:spPr>
            <a:xfrm>
              <a:off x="4291256" y="5224848"/>
              <a:ext cx="487059" cy="308452"/>
            </a:xfrm>
            <a:prstGeom prst="down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1759" y="5611070"/>
              <a:ext cx="8203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+mj-lt"/>
                </a:rPr>
                <a:t>4) For each </a:t>
              </a:r>
              <a:r>
                <a:rPr lang="en-US" altLang="ko-KR" sz="2000" u="sng" dirty="0" smtClean="0">
                  <a:latin typeface="+mj-lt"/>
                </a:rPr>
                <a:t>wavenumber</a:t>
              </a:r>
              <a:r>
                <a:rPr lang="en-US" altLang="ko-KR" sz="2000" dirty="0" smtClean="0">
                  <a:latin typeface="+mj-lt"/>
                </a:rPr>
                <a:t> “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j-lt"/>
                </a:rPr>
                <a:t>k</a:t>
              </a:r>
              <a:r>
                <a:rPr lang="en-US" altLang="ko-KR" sz="2000" dirty="0" smtClean="0">
                  <a:latin typeface="+mj-lt"/>
                </a:rPr>
                <a:t>”, determine </a:t>
              </a:r>
              <a:r>
                <a:rPr lang="en-US" altLang="ko-KR" sz="2000" dirty="0" smtClean="0">
                  <a:solidFill>
                    <a:srgbClr val="FF0000"/>
                  </a:solidFill>
                  <a:latin typeface="+mj-lt"/>
                </a:rPr>
                <a:t>real and imaginary </a:t>
              </a:r>
              <a:r>
                <a:rPr lang="en-US" altLang="ko-KR" sz="2000" u="sng" dirty="0">
                  <a:latin typeface="+mj-lt"/>
                </a:rPr>
                <a:t>frequency</a:t>
              </a:r>
              <a:r>
                <a:rPr lang="en-US" altLang="ko-KR" sz="2000" dirty="0">
                  <a:latin typeface="+mj-lt"/>
                </a:rPr>
                <a:t> (</a:t>
              </a:r>
              <a:r>
                <a:rPr lang="en-US" altLang="ko-KR" sz="2000" i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ko-KR" sz="2000" dirty="0" smtClean="0">
                  <a:latin typeface="+mj-lt"/>
                </a:rPr>
                <a:t>) from boundary condition</a:t>
              </a:r>
              <a:r>
                <a:rPr lang="en-US" altLang="ko-KR" sz="2000" dirty="0" smtClean="0">
                  <a:latin typeface="+mj-lt"/>
                </a:rPr>
                <a:t>. </a:t>
              </a:r>
              <a:r>
                <a:rPr lang="en-US" altLang="ko-KR" sz="2000" dirty="0" err="1" smtClean="0">
                  <a:solidFill>
                    <a:srgbClr val="3366FF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ko-KR" sz="2000" baseline="-25000" dirty="0" err="1" smtClean="0">
                  <a:solidFill>
                    <a:srgbClr val="3366FF"/>
                  </a:solidFill>
                  <a:latin typeface="+mj-lt"/>
                </a:rPr>
                <a:t>R</a:t>
              </a:r>
              <a:r>
                <a:rPr lang="en-US" altLang="ko-KR" sz="2000" baseline="-25000" dirty="0" smtClean="0">
                  <a:solidFill>
                    <a:srgbClr val="3366FF"/>
                  </a:solidFill>
                  <a:latin typeface="+mj-lt"/>
                </a:rPr>
                <a:t> </a:t>
              </a:r>
              <a:r>
                <a:rPr lang="en-US" altLang="ko-KR" sz="2000" dirty="0" smtClean="0">
                  <a:solidFill>
                    <a:srgbClr val="3366FF"/>
                  </a:solidFill>
                  <a:latin typeface="+mj-lt"/>
                </a:rPr>
                <a:t>– oscillation; </a:t>
              </a:r>
              <a:r>
                <a:rPr lang="en-US" altLang="ko-KR" sz="2000" dirty="0" err="1" smtClean="0">
                  <a:solidFill>
                    <a:srgbClr val="3366FF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ko-KR" sz="2000" baseline="-25000" dirty="0" err="1" smtClean="0">
                  <a:solidFill>
                    <a:srgbClr val="3366FF"/>
                  </a:solidFill>
                  <a:latin typeface="+mj-lt"/>
                </a:rPr>
                <a:t>I</a:t>
              </a:r>
              <a:r>
                <a:rPr lang="en-US" altLang="ko-KR" sz="2000" baseline="-25000" dirty="0" smtClean="0">
                  <a:solidFill>
                    <a:srgbClr val="3366FF"/>
                  </a:solidFill>
                  <a:latin typeface="+mj-lt"/>
                </a:rPr>
                <a:t> </a:t>
              </a:r>
              <a:r>
                <a:rPr lang="en-US" altLang="ko-KR" sz="2000" dirty="0" smtClean="0">
                  <a:solidFill>
                    <a:srgbClr val="3366FF"/>
                  </a:solidFill>
                  <a:latin typeface="+mj-lt"/>
                </a:rPr>
                <a:t>– growth of instability</a:t>
              </a:r>
              <a:r>
                <a:rPr lang="en-US" altLang="ko-KR" sz="2000" dirty="0" smtClean="0">
                  <a:latin typeface="+mj-lt"/>
                </a:rPr>
                <a:t>!</a:t>
              </a:r>
              <a:endParaRPr lang="ko-KR" altLang="en-US" sz="2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67630" y="2505310"/>
                <a:ext cx="958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630" y="2505310"/>
                <a:ext cx="95840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063" r="-5063" b="-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22652" y="2505139"/>
                <a:ext cx="888898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52" y="2505139"/>
                <a:ext cx="888898" cy="281937"/>
              </a:xfrm>
              <a:prstGeom prst="rect">
                <a:avLst/>
              </a:prstGeom>
              <a:blipFill rotWithShape="0">
                <a:blip r:embed="rId9"/>
                <a:stretch>
                  <a:fillRect l="-5479" t="-2174" r="-137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02672" y="603311"/>
            <a:ext cx="218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u="sng" dirty="0" smtClean="0">
                <a:latin typeface="+mj-lt"/>
              </a:rPr>
              <a:t>Linear analysis</a:t>
            </a:r>
            <a:endParaRPr lang="ko-KR" altLang="en-US" sz="2400" b="1" u="sng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38" y="0"/>
            <a:ext cx="6075295" cy="4246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756" y="0"/>
            <a:ext cx="39100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3366FF"/>
                </a:solidFill>
                <a:latin typeface="+mj-lt"/>
              </a:rPr>
              <a:t>Hydrodynamic Pinch Modes</a:t>
            </a:r>
            <a:r>
              <a:rPr lang="en-US" sz="2400" dirty="0" smtClean="0">
                <a:latin typeface="+mj-lt"/>
              </a:rPr>
              <a:t>:-</a:t>
            </a:r>
          </a:p>
          <a:p>
            <a:r>
              <a:rPr lang="en-US" sz="2400" dirty="0" smtClean="0">
                <a:latin typeface="+mj-lt"/>
              </a:rPr>
              <a:t>	m=0</a:t>
            </a:r>
          </a:p>
          <a:p>
            <a:r>
              <a:rPr lang="en-US" sz="2400" dirty="0" smtClean="0">
                <a:latin typeface="+mj-lt"/>
              </a:rPr>
              <a:t>(Setting up a Baseline)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Stability Analysis</a:t>
            </a:r>
          </a:p>
          <a:p>
            <a:r>
              <a:rPr lang="en-US" sz="2400" dirty="0" smtClean="0">
                <a:latin typeface="+mj-lt"/>
              </a:rPr>
              <a:t>+</a:t>
            </a:r>
          </a:p>
          <a:p>
            <a:r>
              <a:rPr lang="en-US" sz="2400" dirty="0" smtClean="0">
                <a:latin typeface="+mj-lt"/>
              </a:rPr>
              <a:t>Pressure Profiles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Solid curve – </a:t>
            </a:r>
            <a:r>
              <a:rPr lang="en-US" sz="2400" dirty="0" err="1" smtClean="0"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latin typeface="+mj-lt"/>
              </a:rPr>
              <a:t>R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Dashed curve -- </a:t>
            </a:r>
            <a:r>
              <a:rPr lang="en-US" sz="2400" dirty="0" err="1" smtClean="0"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173521"/>
            <a:ext cx="5060616" cy="2590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26" y="3886200"/>
            <a:ext cx="3682414" cy="2971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257800" y="3024554"/>
            <a:ext cx="490735" cy="16363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936638" y="2962031"/>
            <a:ext cx="1106643" cy="2068740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38626" y="367263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0339" y="366481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764488" y="3994017"/>
            <a:ext cx="2964648" cy="22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94" y="0"/>
            <a:ext cx="6075295" cy="4246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756" y="0"/>
            <a:ext cx="38250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3366FF"/>
                </a:solidFill>
                <a:latin typeface="+mj-lt"/>
              </a:rPr>
              <a:t>Hydrodynamic Kink Modes</a:t>
            </a:r>
            <a:r>
              <a:rPr lang="en-US" sz="2400" dirty="0" smtClean="0">
                <a:latin typeface="+mj-lt"/>
              </a:rPr>
              <a:t>:-</a:t>
            </a:r>
          </a:p>
          <a:p>
            <a:r>
              <a:rPr lang="en-US" sz="2400" dirty="0" smtClean="0">
                <a:latin typeface="+mj-lt"/>
              </a:rPr>
              <a:t>	m=1</a:t>
            </a:r>
          </a:p>
          <a:p>
            <a:r>
              <a:rPr lang="en-US" sz="2400" dirty="0" smtClean="0">
                <a:latin typeface="+mj-lt"/>
              </a:rPr>
              <a:t>(Setting up a Baseline)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Stability Analysis</a:t>
            </a:r>
          </a:p>
          <a:p>
            <a:r>
              <a:rPr lang="en-US" sz="2400" dirty="0" smtClean="0">
                <a:latin typeface="+mj-lt"/>
              </a:rPr>
              <a:t>+</a:t>
            </a:r>
          </a:p>
          <a:p>
            <a:r>
              <a:rPr lang="en-US" sz="2400" dirty="0" smtClean="0">
                <a:latin typeface="+mj-lt"/>
              </a:rPr>
              <a:t>Pressure Profiles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Solid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– </a:t>
            </a:r>
            <a:r>
              <a:rPr lang="en-US" sz="2400" dirty="0" err="1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/>
              </a:rPr>
              <a:t>R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Dashed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/>
              </a:rPr>
              <a:t>curve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/>
              </a:rPr>
              <a:t>-- </a:t>
            </a:r>
            <a:r>
              <a:rPr lang="en-US" sz="24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err="1" smtClean="0">
                <a:solidFill>
                  <a:prstClr val="black"/>
                </a:solidFill>
                <a:latin typeface="Times New Roman" panose="02020603050405020304"/>
              </a:rPr>
              <a:t>I</a:t>
            </a:r>
            <a:endParaRPr lang="en-US" sz="2400" dirty="0">
              <a:solidFill>
                <a:prstClr val="black"/>
              </a:solidFill>
              <a:latin typeface="Times New Roman" panose="02020603050405020304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760677" y="2674103"/>
            <a:ext cx="1444545" cy="2147989"/>
          </a:xfrm>
          <a:prstGeom prst="straightConnector1">
            <a:avLst/>
          </a:prstGeom>
          <a:ln w="28575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343"/>
            <a:ext cx="5320027" cy="27229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320027" y="2899508"/>
            <a:ext cx="901019" cy="1672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22" y="3883044"/>
            <a:ext cx="2952577" cy="2974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38626" y="361012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wavelengths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20339" y="360230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wavelengths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764488" y="3931507"/>
            <a:ext cx="2964648" cy="22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4988-7488-41C5-BCF7-37D62CA1F9F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Getting rid of all jet instabilities is an improbable task. It is also counterproductive, since some instability is needed for particle acceleration.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We simply ask for the jet to propagate </a:t>
            </a:r>
            <a:r>
              <a:rPr lang="en-US" sz="2400" dirty="0" smtClean="0">
                <a:latin typeface="Symbol" panose="05050102010706020507" pitchFamily="18" charset="2"/>
              </a:rPr>
              <a:t>c</a:t>
            </a:r>
            <a:r>
              <a:rPr lang="en-US" sz="2400" dirty="0" smtClean="0">
                <a:latin typeface="+mj-lt"/>
              </a:rPr>
              <a:t> jet radii without destabilizing. We want:-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We will show this threshold with a </a:t>
            </a:r>
            <a:r>
              <a:rPr lang="en-US" sz="2400" dirty="0" smtClean="0">
                <a:solidFill>
                  <a:srgbClr val="3366FF"/>
                </a:solidFill>
                <a:latin typeface="+mj-lt"/>
              </a:rPr>
              <a:t>dashed line </a:t>
            </a:r>
            <a:r>
              <a:rPr lang="en-US" sz="2400" dirty="0" smtClean="0">
                <a:latin typeface="+mj-lt"/>
              </a:rPr>
              <a:t>in our plots. Everything below it is “effectively” stable. </a:t>
            </a:r>
            <a:r>
              <a:rPr lang="en-US" sz="2400" dirty="0" smtClean="0">
                <a:latin typeface="Symbol" panose="05050102010706020507" pitchFamily="18" charset="2"/>
              </a:rPr>
              <a:t>c=400</a:t>
            </a:r>
            <a:r>
              <a:rPr lang="en-US" sz="2400" dirty="0" smtClean="0">
                <a:latin typeface="+mj-lt"/>
              </a:rPr>
              <a:t> used in this work</a:t>
            </a:r>
            <a:r>
              <a:rPr lang="en-US" sz="2400" dirty="0" smtClean="0">
                <a:latin typeface="Symbol" panose="05050102010706020507" pitchFamily="18" charset="2"/>
              </a:rPr>
              <a:t>. 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Our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fiducial jet</a:t>
            </a:r>
            <a:r>
              <a:rPr lang="en-US" sz="2400" dirty="0" smtClean="0">
                <a:latin typeface="+mj-lt"/>
              </a:rPr>
              <a:t> has Mach number,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 = 4</a:t>
            </a:r>
            <a:r>
              <a:rPr lang="en-US" sz="2400" dirty="0" smtClean="0">
                <a:latin typeface="+mj-lt"/>
              </a:rPr>
              <a:t>, and jet density ratio, </a:t>
            </a:r>
            <a:r>
              <a:rPr lang="en-US" sz="2400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+mj-lt"/>
              </a:rPr>
              <a:t>jet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/ </a:t>
            </a:r>
            <a:r>
              <a:rPr lang="en-US" sz="2400" i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+mj-lt"/>
              </a:rPr>
              <a:t>ambient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= 0.1</a:t>
            </a:r>
            <a:r>
              <a:rPr lang="en-US" sz="2400" dirty="0" smtClean="0">
                <a:latin typeface="+mj-lt"/>
              </a:rPr>
              <a:t>.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Parameters to be Varied in this Study:-</a:t>
            </a:r>
          </a:p>
          <a:p>
            <a:r>
              <a:rPr lang="en-US" sz="2400" i="1" dirty="0" smtClean="0">
                <a:solidFill>
                  <a:srgbClr val="009900"/>
                </a:solidFill>
                <a:latin typeface="Symbol" panose="05050102010706020507" pitchFamily="18" charset="2"/>
              </a:rPr>
              <a:t>	b</a:t>
            </a:r>
            <a:r>
              <a:rPr lang="en-US" sz="2400" dirty="0" smtClean="0">
                <a:solidFill>
                  <a:srgbClr val="009900"/>
                </a:solidFill>
                <a:latin typeface="+mj-lt"/>
              </a:rPr>
              <a:t>=gas pressure/magnetic pressure</a:t>
            </a:r>
            <a:r>
              <a:rPr lang="en-US" sz="2400" dirty="0" smtClean="0">
                <a:latin typeface="+mj-lt"/>
              </a:rPr>
              <a:t>.  Smaller values of </a:t>
            </a:r>
            <a:r>
              <a:rPr lang="en-US" sz="2400" i="1" dirty="0" smtClean="0"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larger magnetic fields.</a:t>
            </a:r>
          </a:p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009900"/>
                </a:solidFill>
                <a:latin typeface="+mj-lt"/>
                <a:sym typeface="Wingdings" panose="05000000000000000000" pitchFamily="2" charset="2"/>
              </a:rPr>
              <a:t>“a”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. Larger values of “a”  more shear.</a:t>
            </a:r>
          </a:p>
          <a:p>
            <a:endParaRPr lang="en-US" sz="2400" dirty="0">
              <a:latin typeface="+mj-lt"/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CC00CC"/>
                </a:solidFill>
                <a:latin typeface="+mj-lt"/>
                <a:sym typeface="Wingdings" panose="05000000000000000000" pitchFamily="2" charset="2"/>
              </a:rPr>
              <a:t>Jet pressure is used as a proxy for jet stability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.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49522"/>
              </p:ext>
            </p:extLst>
          </p:nvPr>
        </p:nvGraphicFramePr>
        <p:xfrm>
          <a:off x="232409" y="1634172"/>
          <a:ext cx="822995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4165560" imgH="457200" progId="Equation.DSMT4">
                  <p:embed/>
                </p:oleObj>
              </mc:Choice>
              <mc:Fallback>
                <p:oleObj name="Equation" r:id="rId3" imgW="4165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09" y="1634172"/>
                        <a:ext cx="8229957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55563"/>
              </p:ext>
            </p:extLst>
          </p:nvPr>
        </p:nvGraphicFramePr>
        <p:xfrm>
          <a:off x="3623895" y="4160201"/>
          <a:ext cx="3097549" cy="8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1714320" imgH="457200" progId="Equation.DSMT4">
                  <p:embed/>
                </p:oleObj>
              </mc:Choice>
              <mc:Fallback>
                <p:oleObj name="Equation" r:id="rId5" imgW="1714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3895" y="4160201"/>
                        <a:ext cx="3097549" cy="82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1821</Words>
  <Application>Microsoft Office PowerPoint</Application>
  <PresentationFormat>Widescreen</PresentationFormat>
  <Paragraphs>286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돋움</vt:lpstr>
      <vt:lpstr>Symbol</vt:lpstr>
      <vt:lpstr>Times New Roman</vt:lpstr>
      <vt:lpstr>Wingdings</vt:lpstr>
      <vt:lpstr>Office Theme</vt:lpstr>
      <vt:lpstr>Equation</vt:lpstr>
      <vt:lpstr>Stability of Astrophysical Jets – Steps Towards Greater Realism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of Astrophysical Jets – Steps Towards Greater Realism</dc:title>
  <dc:creator>dbalsara</dc:creator>
  <cp:lastModifiedBy>dbalsara</cp:lastModifiedBy>
  <cp:revision>97</cp:revision>
  <dcterms:created xsi:type="dcterms:W3CDTF">2016-05-01T21:13:58Z</dcterms:created>
  <dcterms:modified xsi:type="dcterms:W3CDTF">2016-05-11T15:42:09Z</dcterms:modified>
</cp:coreProperties>
</file>