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6" r:id="rId8"/>
    <p:sldId id="263" r:id="rId9"/>
    <p:sldId id="264" r:id="rId10"/>
    <p:sldId id="298" r:id="rId11"/>
    <p:sldId id="265" r:id="rId12"/>
    <p:sldId id="267" r:id="rId13"/>
    <p:sldId id="304" r:id="rId14"/>
    <p:sldId id="299" r:id="rId15"/>
    <p:sldId id="300" r:id="rId16"/>
    <p:sldId id="301" r:id="rId17"/>
    <p:sldId id="302" r:id="rId18"/>
    <p:sldId id="303" r:id="rId19"/>
    <p:sldId id="268" r:id="rId20"/>
    <p:sldId id="270" r:id="rId21"/>
    <p:sldId id="271" r:id="rId22"/>
    <p:sldId id="272" r:id="rId23"/>
    <p:sldId id="273" r:id="rId24"/>
    <p:sldId id="274" r:id="rId25"/>
    <p:sldId id="276" r:id="rId26"/>
    <p:sldId id="275" r:id="rId27"/>
    <p:sldId id="278" r:id="rId28"/>
    <p:sldId id="279" r:id="rId29"/>
    <p:sldId id="277" r:id="rId30"/>
    <p:sldId id="291" r:id="rId31"/>
    <p:sldId id="290" r:id="rId32"/>
    <p:sldId id="292" r:id="rId33"/>
    <p:sldId id="281" r:id="rId34"/>
    <p:sldId id="284" r:id="rId35"/>
    <p:sldId id="282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47" y="-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The electrostatic </a:t>
            </a:r>
            <a:r>
              <a:rPr lang="en-US" sz="4800" dirty="0"/>
              <a:t>c</a:t>
            </a:r>
            <a:r>
              <a:rPr lang="en-US" sz="4800" dirty="0" smtClean="0"/>
              <a:t>urrent sheet and other interesting features of the pulsar magnetosphere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</a:t>
            </a:r>
            <a:r>
              <a:rPr lang="en-US" dirty="0" err="1" smtClean="0"/>
              <a:t>Contopoulos</a:t>
            </a:r>
            <a:endParaRPr lang="en-US" dirty="0" smtClean="0"/>
          </a:p>
          <a:p>
            <a:r>
              <a:rPr lang="en-US" sz="2800" dirty="0" smtClean="0"/>
              <a:t>RCAAM, Academy of Athens</a:t>
            </a:r>
          </a:p>
          <a:p>
            <a:r>
              <a:rPr lang="en-US" sz="2800" dirty="0" smtClean="0"/>
              <a:t>NRNU </a:t>
            </a:r>
            <a:r>
              <a:rPr lang="en-US" sz="2800" dirty="0" err="1" smtClean="0"/>
              <a:t>MEPhI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93032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04" y="152400"/>
            <a:ext cx="99502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28572" r="82937" b="37102"/>
          <a:stretch/>
        </p:blipFill>
        <p:spPr bwMode="auto">
          <a:xfrm>
            <a:off x="0" y="1066800"/>
            <a:ext cx="4648200" cy="505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7" r="1008" b="7729"/>
          <a:stretch/>
        </p:blipFill>
        <p:spPr bwMode="auto">
          <a:xfrm>
            <a:off x="4572000" y="838200"/>
            <a:ext cx="457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1828800"/>
            <a:ext cx="47609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numerical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Death stars:</a:t>
            </a:r>
          </a:p>
          <a:p>
            <a:pPr lvl="1"/>
            <a:r>
              <a:rPr lang="el-GR" dirty="0" smtClean="0"/>
              <a:t>ρ</a:t>
            </a:r>
            <a:r>
              <a:rPr lang="en-US" sz="2000" dirty="0" smtClean="0"/>
              <a:t>GJ </a:t>
            </a:r>
            <a:r>
              <a:rPr lang="en-US" dirty="0" smtClean="0"/>
              <a:t>, J</a:t>
            </a:r>
            <a:r>
              <a:rPr lang="en-US" sz="2000" dirty="0" smtClean="0"/>
              <a:t>GJ</a:t>
            </a:r>
            <a:r>
              <a:rPr lang="en-US" dirty="0" smtClean="0"/>
              <a:t> = </a:t>
            </a:r>
            <a:r>
              <a:rPr lang="el-GR" dirty="0" smtClean="0"/>
              <a:t>ρ</a:t>
            </a:r>
            <a:r>
              <a:rPr lang="en-US" sz="2000" dirty="0" smtClean="0"/>
              <a:t>GJ </a:t>
            </a:r>
            <a:r>
              <a:rPr lang="en-US" dirty="0" smtClean="0"/>
              <a:t>c</a:t>
            </a:r>
            <a:endParaRPr lang="en-US" sz="2000" dirty="0" smtClean="0"/>
          </a:p>
          <a:p>
            <a:pPr lvl="1"/>
            <a:r>
              <a:rPr lang="en-US" sz="2800" dirty="0" smtClean="0"/>
              <a:t>J</a:t>
            </a:r>
            <a:r>
              <a:rPr lang="en-US" sz="2000" dirty="0" smtClean="0"/>
              <a:t>CKF</a:t>
            </a:r>
            <a:r>
              <a:rPr lang="en-US" sz="2800" dirty="0" smtClean="0"/>
              <a:t> is a global quantity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(</a:t>
            </a:r>
            <a:r>
              <a:rPr lang="en-US" sz="2800" dirty="0" smtClean="0"/>
              <a:t>nothing to do with J</a:t>
            </a:r>
            <a:r>
              <a:rPr lang="en-US" sz="2000" dirty="0" smtClean="0"/>
              <a:t>GJ </a:t>
            </a:r>
            <a:r>
              <a:rPr lang="en-US" dirty="0" smtClean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numerical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Death stars:</a:t>
            </a:r>
          </a:p>
          <a:p>
            <a:pPr lvl="1"/>
            <a:r>
              <a:rPr lang="el-GR" dirty="0" smtClean="0"/>
              <a:t>ρ</a:t>
            </a:r>
            <a:r>
              <a:rPr lang="en-US" sz="2000" dirty="0" smtClean="0"/>
              <a:t>GJ </a:t>
            </a:r>
            <a:r>
              <a:rPr lang="en-US" dirty="0" smtClean="0"/>
              <a:t>, J</a:t>
            </a:r>
            <a:r>
              <a:rPr lang="en-US" sz="2000" dirty="0" smtClean="0"/>
              <a:t>GJ</a:t>
            </a:r>
            <a:r>
              <a:rPr lang="en-US" dirty="0" smtClean="0"/>
              <a:t> = </a:t>
            </a:r>
            <a:r>
              <a:rPr lang="el-GR" dirty="0" smtClean="0"/>
              <a:t>ρ</a:t>
            </a:r>
            <a:r>
              <a:rPr lang="en-US" sz="2000" dirty="0" smtClean="0"/>
              <a:t>GJ </a:t>
            </a:r>
            <a:r>
              <a:rPr lang="en-US" dirty="0" smtClean="0"/>
              <a:t>c</a:t>
            </a:r>
            <a:endParaRPr lang="en-US" sz="2000" dirty="0" smtClean="0"/>
          </a:p>
          <a:p>
            <a:pPr lvl="1"/>
            <a:r>
              <a:rPr lang="en-US" sz="2800" dirty="0" smtClean="0"/>
              <a:t>J</a:t>
            </a:r>
            <a:r>
              <a:rPr lang="en-US" sz="2000" dirty="0" smtClean="0"/>
              <a:t>CKF</a:t>
            </a:r>
            <a:r>
              <a:rPr lang="en-US" sz="2800" dirty="0" smtClean="0"/>
              <a:t> is a global quantity </a:t>
            </a:r>
            <a:r>
              <a:rPr lang="en-US" dirty="0" smtClean="0"/>
              <a:t>(</a:t>
            </a:r>
            <a:r>
              <a:rPr lang="en-US" sz="2800" dirty="0" smtClean="0"/>
              <a:t>nothing to do with J</a:t>
            </a:r>
            <a:r>
              <a:rPr lang="en-US" sz="2000" dirty="0" smtClean="0"/>
              <a:t>GJ 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Density floors</a:t>
            </a:r>
          </a:p>
          <a:p>
            <a:r>
              <a:rPr lang="en-US" dirty="0" smtClean="0"/>
              <a:t>PIC simulations: “billiard balls”</a:t>
            </a:r>
          </a:p>
          <a:p>
            <a:r>
              <a:rPr lang="en-US" dirty="0" smtClean="0"/>
              <a:t>Numerical treatment of CS: “trade secrets”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need to return to our drawing boards and reconsider the global picture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5105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5029200"/>
            <a:ext cx="8534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drives dissipation?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16" y="1676400"/>
            <a:ext cx="455098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FFE magnetospheres with particle tracing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762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Dissipative magnetospheres with </a:t>
            </a:r>
            <a:r>
              <a:rPr lang="el-GR" dirty="0" smtClean="0"/>
              <a:t>σ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4648200" cy="377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57" y="1600200"/>
            <a:ext cx="43211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6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Dissipative magnetospheres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with particle tracing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2015, 2016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95711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e 2"/>
          <p:cNvSpPr/>
          <p:nvPr/>
        </p:nvSpPr>
        <p:spPr>
          <a:xfrm rot="16200000">
            <a:off x="-895338" y="4095740"/>
            <a:ext cx="3089768" cy="3127887"/>
          </a:xfrm>
          <a:prstGeom prst="pie">
            <a:avLst>
              <a:gd name="adj1" fmla="val 21599997"/>
              <a:gd name="adj2" fmla="val 543543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9546" y="5659683"/>
            <a:ext cx="15639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0" y="2672443"/>
            <a:ext cx="990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FFE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2667000"/>
            <a:ext cx="990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</a:t>
            </a:r>
            <a:r>
              <a:rPr lang="en-US" sz="3600" dirty="0" smtClean="0"/>
              <a:t>E</a:t>
            </a:r>
            <a:endParaRPr lang="en-US" sz="3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858000" y="1828801"/>
            <a:ext cx="0" cy="383088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67600" y="2935069"/>
            <a:ext cx="5334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6019800" y="3581400"/>
            <a:ext cx="5334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382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“Ab initio” magnetospheres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3475131" cy="75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7538" b="72306"/>
          <a:stretch/>
        </p:blipFill>
        <p:spPr bwMode="auto">
          <a:xfrm>
            <a:off x="4267200" y="5357949"/>
            <a:ext cx="4480560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5" b="-1377"/>
          <a:stretch/>
        </p:blipFill>
        <p:spPr bwMode="auto">
          <a:xfrm>
            <a:off x="259976" y="1524000"/>
            <a:ext cx="4235824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b="50638"/>
          <a:stretch/>
        </p:blipFill>
        <p:spPr bwMode="auto">
          <a:xfrm>
            <a:off x="4495800" y="1484619"/>
            <a:ext cx="4191000" cy="379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8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10568"/>
            <a:ext cx="5882371" cy="529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“Ab initio” magnetospheres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0" y="62484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5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drives dissipation?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" y="1600200"/>
            <a:ext cx="6800941" cy="469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01000" y="1676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1969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38200" y="3810000"/>
            <a:ext cx="8229600" cy="2815936"/>
            <a:chOff x="838200" y="3810000"/>
            <a:chExt cx="8229600" cy="2815936"/>
          </a:xfrm>
        </p:grpSpPr>
        <p:grpSp>
          <p:nvGrpSpPr>
            <p:cNvPr id="8" name="Group 7"/>
            <p:cNvGrpSpPr/>
            <p:nvPr/>
          </p:nvGrpSpPr>
          <p:grpSpPr>
            <a:xfrm>
              <a:off x="838200" y="3810000"/>
              <a:ext cx="6949440" cy="2815936"/>
              <a:chOff x="-91440" y="3962400"/>
              <a:chExt cx="6949440" cy="2815936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3" t="16875" r="10666" b="2249"/>
              <a:stretch/>
            </p:blipFill>
            <p:spPr bwMode="auto">
              <a:xfrm>
                <a:off x="-91440" y="3962400"/>
                <a:ext cx="4130040" cy="2815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810000" y="441960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5537" y="5410200"/>
                <a:ext cx="44926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3950" y="5867400"/>
                <a:ext cx="45085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3487" y="4450080"/>
                <a:ext cx="231775" cy="231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945" y="6419572"/>
                <a:ext cx="231775" cy="231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3276600" y="6324600"/>
                <a:ext cx="35814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8001000" y="58674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1990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89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7"/>
            <a:ext cx="8153400" cy="3611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Currently, we have (a) good understanding of (the) overall electromagnetic structure of (the) pulsar magnetosphere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and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Large scale kinetic modeling of the magnetosphere is required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sz="2400" dirty="0" smtClean="0"/>
              <a:t>Maxim </a:t>
            </a:r>
            <a:r>
              <a:rPr lang="en-US" sz="2400" dirty="0" err="1" smtClean="0"/>
              <a:t>Lyutikov</a:t>
            </a:r>
            <a:r>
              <a:rPr lang="en-US" sz="2400" dirty="0" smtClean="0"/>
              <a:t> 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18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34411"/>
            <a:ext cx="4343400" cy="325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035175"/>
            <a:ext cx="41402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>
          <a:xfrm rot="10800000">
            <a:off x="2743200" y="3429000"/>
            <a:ext cx="381000" cy="152400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90800" y="2057400"/>
            <a:ext cx="0" cy="3276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90800" y="2133600"/>
            <a:ext cx="0" cy="3276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246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1999, 2005; 2006</a:t>
            </a:r>
            <a:endParaRPr lang="en-US" dirty="0"/>
          </a:p>
        </p:txBody>
      </p:sp>
      <p:sp>
        <p:nvSpPr>
          <p:cNvPr id="19" name="Left Arrow 18"/>
          <p:cNvSpPr/>
          <p:nvPr/>
        </p:nvSpPr>
        <p:spPr>
          <a:xfrm rot="10800000">
            <a:off x="2750819" y="3962400"/>
            <a:ext cx="381000" cy="152400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2895601" y="3630613"/>
            <a:ext cx="533400" cy="255586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1295400" y="3048000"/>
            <a:ext cx="381000" cy="255586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0800000">
            <a:off x="1295400" y="4191000"/>
            <a:ext cx="381000" cy="255586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707" y="2081235"/>
            <a:ext cx="5119293" cy="332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29200" y="22860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10200"/>
            <a:ext cx="1143000" cy="2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r="13616"/>
          <a:stretch/>
        </p:blipFill>
        <p:spPr bwMode="auto">
          <a:xfrm>
            <a:off x="274320" y="2133600"/>
            <a:ext cx="384048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/>
          <p:cNvSpPr/>
          <p:nvPr/>
        </p:nvSpPr>
        <p:spPr>
          <a:xfrm rot="12389011">
            <a:off x="2829492" y="3278601"/>
            <a:ext cx="651708" cy="256781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9393676">
            <a:off x="2829166" y="4001268"/>
            <a:ext cx="651708" cy="256781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3862792">
            <a:off x="838558" y="4846619"/>
            <a:ext cx="651708" cy="256781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7462213">
            <a:off x="709798" y="2484417"/>
            <a:ext cx="651708" cy="256781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590800" y="2133600"/>
            <a:ext cx="0" cy="3276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4600" y="6248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2007, 2014</a:t>
            </a:r>
            <a:endParaRPr lang="en-US" dirty="0"/>
          </a:p>
        </p:txBody>
      </p:sp>
      <p:sp>
        <p:nvSpPr>
          <p:cNvPr id="19" name="Left Arrow 18"/>
          <p:cNvSpPr/>
          <p:nvPr/>
        </p:nvSpPr>
        <p:spPr>
          <a:xfrm rot="10800000">
            <a:off x="3581400" y="3630613"/>
            <a:ext cx="533400" cy="255586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r="13616"/>
          <a:stretch/>
        </p:blipFill>
        <p:spPr bwMode="auto">
          <a:xfrm>
            <a:off x="701040" y="152400"/>
            <a:ext cx="768096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/>
          <p:cNvSpPr/>
          <p:nvPr/>
        </p:nvSpPr>
        <p:spPr>
          <a:xfrm rot="11777690">
            <a:off x="4588914" y="1969068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9828307">
            <a:off x="4594427" y="4378112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3862792">
            <a:off x="1829516" y="5578438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7462213">
            <a:off x="1571996" y="854034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152400"/>
            <a:ext cx="0" cy="65532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934200" y="1981200"/>
            <a:ext cx="7620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96200" y="16002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48400" y="1600200"/>
            <a:ext cx="2209800" cy="1828800"/>
            <a:chOff x="6248400" y="1600200"/>
            <a:chExt cx="2209800" cy="18288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6934200" y="3200400"/>
              <a:ext cx="762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934200" y="1981200"/>
              <a:ext cx="0" cy="1219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248400" y="1600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E</a:t>
              </a:r>
              <a:r>
                <a:rPr lang="en-US" sz="2400" dirty="0" smtClean="0">
                  <a:solidFill>
                    <a:srgbClr val="FF0000"/>
                  </a:solidFill>
                </a:rPr>
                <a:t>Ʇ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96200" y="2721114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ǁ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88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r="13616"/>
          <a:stretch/>
        </p:blipFill>
        <p:spPr bwMode="auto">
          <a:xfrm>
            <a:off x="701040" y="152400"/>
            <a:ext cx="768096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/>
          <p:cNvSpPr/>
          <p:nvPr/>
        </p:nvSpPr>
        <p:spPr>
          <a:xfrm rot="11777690">
            <a:off x="4588914" y="1969068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9828307">
            <a:off x="4594427" y="4378112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3862792">
            <a:off x="1829516" y="5578438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7462213">
            <a:off x="1571996" y="854034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152400"/>
            <a:ext cx="0" cy="65532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934200" y="32004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934200" y="19812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8400" y="16002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Ʇ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6200" y="2721114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E</a:t>
            </a:r>
            <a:r>
              <a:rPr lang="en-US" sz="2400" dirty="0" err="1" smtClean="0">
                <a:solidFill>
                  <a:srgbClr val="FF0000"/>
                </a:solidFill>
              </a:rPr>
              <a:t>ǁ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315200" y="34290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34200" y="36576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954520" y="3657600"/>
            <a:ext cx="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77200" y="2721114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=</a:t>
            </a:r>
            <a:r>
              <a:rPr lang="en-US" sz="3200" dirty="0" err="1" smtClean="0">
                <a:solidFill>
                  <a:srgbClr val="FF0000"/>
                </a:solidFill>
              </a:rPr>
              <a:t>x</a:t>
            </a:r>
            <a:r>
              <a:rPr lang="en-US" sz="4000" dirty="0" err="1" smtClean="0">
                <a:solidFill>
                  <a:srgbClr val="FF0000"/>
                </a:solidFill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</a:rPr>
              <a:t>z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34200" y="16002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</a:t>
            </a:r>
            <a:r>
              <a:rPr lang="en-US" sz="3200" dirty="0" err="1" smtClean="0">
                <a:solidFill>
                  <a:srgbClr val="FF0000"/>
                </a:solidFill>
              </a:rPr>
              <a:t>x</a:t>
            </a:r>
            <a:r>
              <a:rPr lang="en-US" sz="4000" dirty="0" err="1" smtClean="0">
                <a:solidFill>
                  <a:srgbClr val="FF0000"/>
                </a:solidFill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</a:rPr>
              <a:t>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1245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7067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47800" y="2209800"/>
            <a:ext cx="2286000" cy="116205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38800" y="4648200"/>
            <a:ext cx="1447800" cy="11430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3371850"/>
            <a:ext cx="1828800" cy="127635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1245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7067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47800" y="2209800"/>
            <a:ext cx="2286000" cy="116205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38800" y="4648200"/>
            <a:ext cx="1447800" cy="114300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3371850"/>
            <a:ext cx="1828800" cy="127635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3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drives dissipation?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52880"/>
            <a:ext cx="37528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24480"/>
            <a:ext cx="6686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057400" y="4114800"/>
            <a:ext cx="4800600" cy="2343150"/>
            <a:chOff x="2057400" y="4114800"/>
            <a:chExt cx="4800600" cy="2343150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114800"/>
              <a:ext cx="48006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410200"/>
              <a:ext cx="379095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5791200" y="3516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Cowley 1985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222654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Sironi</a:t>
            </a:r>
            <a:r>
              <a:rPr lang="en-US" dirty="0" smtClean="0"/>
              <a:t>, </a:t>
            </a:r>
            <a:r>
              <a:rPr lang="en-US" dirty="0" err="1" smtClean="0"/>
              <a:t>Spitkovsky</a:t>
            </a:r>
            <a:r>
              <a:rPr lang="en-US" dirty="0" smtClean="0"/>
              <a:t>, </a:t>
            </a:r>
            <a:r>
              <a:rPr lang="en-US" dirty="0" err="1" smtClean="0"/>
              <a:t>Arons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4" y="0"/>
            <a:ext cx="8279086" cy="69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334000" y="152400"/>
            <a:ext cx="0" cy="65532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sp>
        <p:nvSpPr>
          <p:cNvPr id="30" name="Left Arrow 29"/>
          <p:cNvSpPr/>
          <p:nvPr/>
        </p:nvSpPr>
        <p:spPr>
          <a:xfrm rot="10800000">
            <a:off x="6172200" y="3200400"/>
            <a:ext cx="838200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95157" y="3124200"/>
            <a:ext cx="5443" cy="609600"/>
            <a:chOff x="4795157" y="3124200"/>
            <a:chExt cx="5443" cy="6096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800600" y="3498650"/>
              <a:ext cx="0" cy="2351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4795157" y="3124200"/>
              <a:ext cx="5443" cy="228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943600" y="2209800"/>
            <a:ext cx="0" cy="2514600"/>
            <a:chOff x="5943600" y="2209800"/>
            <a:chExt cx="0" cy="2514600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5943600" y="2209800"/>
              <a:ext cx="0" cy="1143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943600" y="3542507"/>
              <a:ext cx="0" cy="11818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239000" y="1600200"/>
            <a:ext cx="1752600" cy="2606336"/>
            <a:chOff x="7239000" y="1600200"/>
            <a:chExt cx="1752600" cy="2606336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7924800" y="2590800"/>
              <a:ext cx="0" cy="762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239000" y="1600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E</a:t>
              </a:r>
              <a:r>
                <a:rPr lang="en-US" sz="2400" dirty="0" smtClean="0">
                  <a:solidFill>
                    <a:srgbClr val="FF0000"/>
                  </a:solidFill>
                </a:rPr>
                <a:t>Ʇ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96200" y="1600200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= </a:t>
              </a:r>
              <a:r>
                <a:rPr lang="en-US" sz="3200" dirty="0" err="1" smtClean="0">
                  <a:solidFill>
                    <a:srgbClr val="FF0000"/>
                  </a:solidFill>
                </a:rPr>
                <a:t>x</a:t>
              </a:r>
              <a:r>
                <a:rPr lang="en-US" sz="4000" dirty="0" err="1" smtClean="0">
                  <a:solidFill>
                    <a:srgbClr val="FF0000"/>
                  </a:solidFill>
                </a:rPr>
                <a:t>B</a:t>
              </a:r>
              <a:r>
                <a:rPr lang="en-US" sz="3200" dirty="0" err="1" smtClean="0">
                  <a:solidFill>
                    <a:srgbClr val="FF0000"/>
                  </a:solidFill>
                </a:rPr>
                <a:t>p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7924800" y="3542507"/>
              <a:ext cx="0" cy="6640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Left Arrow 17"/>
          <p:cNvSpPr/>
          <p:nvPr/>
        </p:nvSpPr>
        <p:spPr>
          <a:xfrm rot="12983342">
            <a:off x="4617718" y="2479337"/>
            <a:ext cx="381000" cy="152400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8851141">
            <a:off x="4625779" y="4147175"/>
            <a:ext cx="381000" cy="152400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0800000">
            <a:off x="2667001" y="2057400"/>
            <a:ext cx="647701" cy="381000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10800000">
            <a:off x="2667001" y="4419600"/>
            <a:ext cx="647701" cy="381000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B</a:t>
            </a:r>
            <a:r>
              <a:rPr lang="en-US" sz="2600" dirty="0" err="1" smtClean="0"/>
              <a:t>p</a:t>
            </a:r>
            <a:r>
              <a:rPr lang="en-US" dirty="0" smtClean="0"/>
              <a:t>, E</a:t>
            </a:r>
            <a:r>
              <a:rPr lang="en-US" sz="2600" dirty="0" smtClean="0"/>
              <a:t>p</a:t>
            </a:r>
            <a:r>
              <a:rPr lang="en-US" dirty="0" smtClean="0"/>
              <a:t>, </a:t>
            </a:r>
            <a:r>
              <a:rPr lang="el-GR" dirty="0" smtClean="0"/>
              <a:t>σ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n-US" dirty="0" smtClean="0"/>
              <a:t>all three vanish right outside the Y-point</a:t>
            </a:r>
          </a:p>
          <a:p>
            <a:r>
              <a:rPr lang="en-US" dirty="0" smtClean="0"/>
              <a:t>It becomes problematic to support a current sheet through the Y-point, unless B</a:t>
            </a:r>
            <a:r>
              <a:rPr lang="el-GR" sz="2600" dirty="0" smtClean="0"/>
              <a:t>φ</a:t>
            </a:r>
            <a:r>
              <a:rPr lang="el-GR" dirty="0" smtClean="0"/>
              <a:t> </a:t>
            </a:r>
            <a:r>
              <a:rPr lang="en-US" dirty="0" smtClean="0"/>
              <a:t>also vanishes there</a:t>
            </a:r>
            <a:endParaRPr lang="en-US" dirty="0"/>
          </a:p>
          <a:p>
            <a:r>
              <a:rPr lang="en-US" dirty="0" smtClean="0"/>
              <a:t>There is no current sheet that returns to the star</a:t>
            </a:r>
          </a:p>
          <a:p>
            <a:r>
              <a:rPr lang="en-US" dirty="0" smtClean="0"/>
              <a:t>CKF “proved” that the solution that is </a:t>
            </a:r>
            <a:r>
              <a:rPr lang="en-US" dirty="0" err="1" smtClean="0"/>
              <a:t>dissipationless</a:t>
            </a:r>
            <a:r>
              <a:rPr lang="en-US" dirty="0" smtClean="0"/>
              <a:t> everywhere is </a:t>
            </a:r>
            <a:r>
              <a:rPr lang="en-US" dirty="0" smtClean="0">
                <a:solidFill>
                  <a:srgbClr val="FF0000"/>
                </a:solidFill>
              </a:rPr>
              <a:t>unique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it does contain </a:t>
            </a:r>
            <a:r>
              <a:rPr lang="en-US" dirty="0" smtClean="0"/>
              <a:t>a </a:t>
            </a:r>
            <a:r>
              <a:rPr lang="en-US" dirty="0" err="1" smtClean="0"/>
              <a:t>separatrix</a:t>
            </a:r>
            <a:r>
              <a:rPr lang="en-US" dirty="0" smtClean="0"/>
              <a:t> current sheet</a:t>
            </a:r>
          </a:p>
          <a:p>
            <a:r>
              <a:rPr lang="en-US" dirty="0" smtClean="0"/>
              <a:t>The CKF-type solution cannot be valid anymore, and the magnetosphere must find a new very different global equilibrium that is </a:t>
            </a:r>
            <a:r>
              <a:rPr lang="en-US" dirty="0" smtClean="0">
                <a:solidFill>
                  <a:srgbClr val="FF0000"/>
                </a:solidFill>
              </a:rPr>
              <a:t>strongly dissipative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r="13616"/>
          <a:stretch/>
        </p:blipFill>
        <p:spPr bwMode="auto">
          <a:xfrm>
            <a:off x="701040" y="152400"/>
            <a:ext cx="768096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 rot="11777690">
            <a:off x="4588914" y="1969068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9828307">
            <a:off x="4594427" y="4378112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640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rot="13862792">
            <a:off x="1829516" y="5578438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7462213">
            <a:off x="1571996" y="854034"/>
            <a:ext cx="1303416" cy="513562"/>
          </a:xfrm>
          <a:prstGeom prst="leftArrow">
            <a:avLst>
              <a:gd name="adj1" fmla="val 50000"/>
              <a:gd name="adj2" fmla="val 11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7438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32" y="2438400"/>
            <a:ext cx="6959359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54" y="4038600"/>
            <a:ext cx="5725516" cy="234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9624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9370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96818"/>
            <a:ext cx="5867400" cy="18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8400" y="640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Cerutti</a:t>
            </a:r>
            <a:r>
              <a:rPr lang="en-US" dirty="0" smtClean="0"/>
              <a:t> et al. 2012;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r="3626" b="60126"/>
          <a:stretch/>
        </p:blipFill>
        <p:spPr bwMode="auto">
          <a:xfrm>
            <a:off x="1447800" y="1524000"/>
            <a:ext cx="621792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67000" y="5911334"/>
            <a:ext cx="6471557" cy="946666"/>
            <a:chOff x="2667000" y="5911334"/>
            <a:chExt cx="6471557" cy="946666"/>
          </a:xfrm>
        </p:grpSpPr>
        <p:sp>
          <p:nvSpPr>
            <p:cNvPr id="4" name="TextBox 3"/>
            <p:cNvSpPr txBox="1"/>
            <p:nvPr/>
          </p:nvSpPr>
          <p:spPr>
            <a:xfrm>
              <a:off x="5633357" y="64886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Contopoulos</a:t>
              </a:r>
              <a:r>
                <a:rPr lang="en-US" dirty="0" smtClean="0"/>
                <a:t> 2016</a:t>
              </a:r>
              <a:endParaRPr lang="en-US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911334"/>
              <a:ext cx="4191000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8" r="10711" b="1784"/>
          <a:stretch/>
        </p:blipFill>
        <p:spPr bwMode="auto">
          <a:xfrm>
            <a:off x="1676400" y="2438400"/>
            <a:ext cx="576072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42160" y="3798033"/>
            <a:ext cx="7147560" cy="1905299"/>
            <a:chOff x="2042160" y="3798033"/>
            <a:chExt cx="7147560" cy="190529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196" y="3798033"/>
              <a:ext cx="3897128" cy="92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160" y="4724400"/>
              <a:ext cx="5029200" cy="9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84520" y="53340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Aristotelian Electrodynamics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38800" y="21452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Force-Free Electrodynamics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6" r="-489"/>
          <a:stretch/>
        </p:blipFill>
        <p:spPr bwMode="auto">
          <a:xfrm>
            <a:off x="4495800" y="1371600"/>
            <a:ext cx="4341824" cy="47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926"/>
          <a:stretch/>
        </p:blipFill>
        <p:spPr bwMode="auto">
          <a:xfrm>
            <a:off x="76200" y="1369873"/>
            <a:ext cx="4343400" cy="47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Contopoulos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1143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FFE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118693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FFE+AE: the `Device’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9" y="1524001"/>
            <a:ext cx="437023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1"/>
            <a:ext cx="434733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Contopoulos</a:t>
            </a:r>
            <a:r>
              <a:rPr lang="en-US" dirty="0" smtClean="0"/>
              <a:t> 2016 in preparation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9120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FFE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579120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FFE+AE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1508575"/>
            <a:ext cx="0" cy="413022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0" y="1508574"/>
            <a:ext cx="0" cy="413022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3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Cerutti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Y-point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60947"/>
          <a:stretch/>
        </p:blipFill>
        <p:spPr bwMode="auto">
          <a:xfrm>
            <a:off x="21081" y="1524000"/>
            <a:ext cx="470331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15000" y="6324600"/>
            <a:ext cx="320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Philippov</a:t>
            </a:r>
            <a:r>
              <a:rPr lang="en-US" dirty="0" smtClean="0"/>
              <a:t> et al. 2015</a:t>
            </a: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4" y="1560285"/>
            <a:ext cx="4281134" cy="44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620000" y="1600200"/>
            <a:ext cx="0" cy="38862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248400" y="1600200"/>
            <a:ext cx="0" cy="38862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4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crossings of the null surface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707188" cy="540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Contopoulos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Epilogue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We can construct an “economical” magnetosphere with large </a:t>
            </a:r>
            <a:r>
              <a:rPr lang="en-US" dirty="0" err="1" smtClean="0"/>
              <a:t>corotating</a:t>
            </a:r>
            <a:r>
              <a:rPr lang="en-US" dirty="0" smtClean="0"/>
              <a:t> regions of one type of charge, threaded by fast outflowing streams of the other type of charge</a:t>
            </a:r>
          </a:p>
          <a:p>
            <a:r>
              <a:rPr lang="en-US" dirty="0" smtClean="0"/>
              <a:t>Protons (instead of positrons) provided by the star?</a:t>
            </a:r>
          </a:p>
          <a:p>
            <a:pPr lvl="1"/>
            <a:r>
              <a:rPr lang="en-US" dirty="0" smtClean="0"/>
              <a:t>Aligned pulsars different from counter-aligned ones</a:t>
            </a:r>
          </a:p>
          <a:p>
            <a:r>
              <a:rPr lang="en-US" dirty="0" smtClean="0"/>
              <a:t>Strong hints (both theoretical and numerical) that the magnetosphere is strongly dissipative in the equatorial current sheet</a:t>
            </a:r>
          </a:p>
          <a:p>
            <a:pPr lvl="1"/>
            <a:r>
              <a:rPr lang="en-US" dirty="0" smtClean="0"/>
              <a:t>FFE everywhere, AE in the equatorial CS</a:t>
            </a:r>
          </a:p>
          <a:p>
            <a:r>
              <a:rPr lang="en-US" dirty="0"/>
              <a:t>I</a:t>
            </a:r>
            <a:r>
              <a:rPr lang="en-US" dirty="0" smtClean="0"/>
              <a:t>t is </a:t>
            </a:r>
            <a:r>
              <a:rPr lang="en-US" dirty="0" smtClean="0"/>
              <a:t>early </a:t>
            </a:r>
            <a:r>
              <a:rPr lang="en-US" dirty="0" smtClean="0"/>
              <a:t>for global </a:t>
            </a:r>
            <a:r>
              <a:rPr lang="en-US" dirty="0" smtClean="0"/>
              <a:t>“ab initio” </a:t>
            </a:r>
            <a:r>
              <a:rPr lang="en-US" dirty="0" smtClean="0"/>
              <a:t>PIC simulations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Our proposal: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Combine ideal MHD/FFE global simulations with focused </a:t>
            </a:r>
            <a:r>
              <a:rPr lang="en-US" dirty="0" smtClean="0">
                <a:solidFill>
                  <a:srgbClr val="FF0000"/>
                </a:solidFill>
              </a:rPr>
              <a:t>PIC simulations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the equatorial CS and the </a:t>
            </a:r>
            <a:r>
              <a:rPr lang="en-US" dirty="0" smtClean="0">
                <a:solidFill>
                  <a:srgbClr val="FF0000"/>
                </a:solidFill>
              </a:rPr>
              <a:t>Y-point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181600"/>
            <a:ext cx="8686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71596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2164043"/>
            <a:ext cx="4976291" cy="853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399" y="2087843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10029" y="3657600"/>
            <a:ext cx="6485182" cy="2438400"/>
            <a:chOff x="1310029" y="3657600"/>
            <a:chExt cx="6485182" cy="243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029" y="3657600"/>
              <a:ext cx="6485182" cy="98306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360" y="5105400"/>
              <a:ext cx="4852040" cy="925998"/>
            </a:xfrm>
            <a:prstGeom prst="rect">
              <a:avLst/>
            </a:prstGeom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560" y="5029200"/>
              <a:ext cx="2667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360" y="5791200"/>
              <a:ext cx="32766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160" y="4800600"/>
              <a:ext cx="1676400" cy="304800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304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800" y="759863"/>
            <a:ext cx="7659687" cy="5338273"/>
            <a:chOff x="685800" y="759863"/>
            <a:chExt cx="7659687" cy="5338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074" y="759863"/>
              <a:ext cx="7395851" cy="5338273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1" t="35249" r="28793" b="58521"/>
            <a:stretch/>
          </p:blipFill>
          <p:spPr bwMode="auto">
            <a:xfrm>
              <a:off x="2895600" y="2514600"/>
              <a:ext cx="3474720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85800" y="2438400"/>
              <a:ext cx="3810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7" y="990600"/>
              <a:ext cx="2398713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778192"/>
              <a:ext cx="496887" cy="2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1" y="5363715"/>
              <a:ext cx="990599" cy="4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3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0500" y="1828800"/>
            <a:ext cx="4762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numerical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Lego tiles:</a:t>
            </a:r>
          </a:p>
          <a:p>
            <a:pPr lvl="1"/>
            <a:r>
              <a:rPr lang="en-US" dirty="0" smtClean="0"/>
              <a:t>Light cylinder resolution:</a:t>
            </a:r>
          </a:p>
          <a:p>
            <a:pPr lvl="2"/>
            <a:r>
              <a:rPr lang="en-US" dirty="0" smtClean="0"/>
              <a:t>2D: 10,000</a:t>
            </a:r>
          </a:p>
          <a:p>
            <a:pPr lvl="2"/>
            <a:r>
              <a:rPr lang="en-US" dirty="0" smtClean="0"/>
              <a:t>3D: 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numerical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Lego tiles:</a:t>
            </a:r>
          </a:p>
          <a:p>
            <a:pPr lvl="1"/>
            <a:r>
              <a:rPr lang="en-US" dirty="0" smtClean="0"/>
              <a:t>Light cylinder resolution:</a:t>
            </a:r>
          </a:p>
          <a:p>
            <a:pPr lvl="2"/>
            <a:r>
              <a:rPr lang="en-US" dirty="0" smtClean="0"/>
              <a:t>2D: 10,000</a:t>
            </a:r>
          </a:p>
          <a:p>
            <a:pPr lvl="2"/>
            <a:r>
              <a:rPr lang="en-US" dirty="0" smtClean="0"/>
              <a:t>3D: 100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80" y="4267200"/>
            <a:ext cx="341725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1" r="-1534"/>
          <a:stretch/>
        </p:blipFill>
        <p:spPr bwMode="auto">
          <a:xfrm>
            <a:off x="6964680" y="1371600"/>
            <a:ext cx="1645920" cy="28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267200"/>
            <a:ext cx="4721933" cy="239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9"/>
          <a:stretch/>
        </p:blipFill>
        <p:spPr bwMode="auto">
          <a:xfrm>
            <a:off x="5212080" y="1371600"/>
            <a:ext cx="1828800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3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54" y="2555965"/>
            <a:ext cx="4843646" cy="422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numerical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Lego tiles:</a:t>
            </a:r>
          </a:p>
          <a:p>
            <a:pPr lvl="1"/>
            <a:r>
              <a:rPr lang="en-US" dirty="0" smtClean="0"/>
              <a:t>Light cylinder position:</a:t>
            </a: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5382"/>
            <a:ext cx="4121982" cy="399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28800" y="2819400"/>
            <a:ext cx="0" cy="342900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238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19400"/>
            <a:ext cx="238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1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7" r="1008" b="7729"/>
          <a:stretch/>
        </p:blipFill>
        <p:spPr bwMode="auto">
          <a:xfrm>
            <a:off x="6248400" y="381000"/>
            <a:ext cx="279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62375"/>
            <a:ext cx="29718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numerical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Lego tiles:</a:t>
            </a:r>
          </a:p>
          <a:p>
            <a:pPr lvl="1"/>
            <a:r>
              <a:rPr lang="en-US" dirty="0" smtClean="0"/>
              <a:t>Light cylinder position: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1" r="8866"/>
          <a:stretch/>
        </p:blipFill>
        <p:spPr bwMode="auto">
          <a:xfrm>
            <a:off x="3124200" y="3732291"/>
            <a:ext cx="2971800" cy="30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60947"/>
          <a:stretch/>
        </p:blipFill>
        <p:spPr bwMode="auto">
          <a:xfrm>
            <a:off x="0" y="3733800"/>
            <a:ext cx="3200400" cy="300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8077200" y="3762375"/>
            <a:ext cx="0" cy="271462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57295"/>
            <a:ext cx="23813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9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553</Words>
  <Application>Microsoft Office PowerPoint</Application>
  <PresentationFormat>On-screen Show (4:3)</PresentationFormat>
  <Paragraphs>116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The electrostatic current sheet and other interesting features of the pulsar magnetosphere</vt:lpstr>
      <vt:lpstr>PowerPoint Presentation</vt:lpstr>
      <vt:lpstr>PowerPoint Presentation</vt:lpstr>
      <vt:lpstr>PowerPoint Presentation</vt:lpstr>
      <vt:lpstr>PowerPoint Presentation</vt:lpstr>
      <vt:lpstr>Limitations of numerical simulations</vt:lpstr>
      <vt:lpstr>Limitations of numerical simulations</vt:lpstr>
      <vt:lpstr>Limitations of numerical simulations</vt:lpstr>
      <vt:lpstr>Limitations of numerical simulations</vt:lpstr>
      <vt:lpstr>PowerPoint Presentation</vt:lpstr>
      <vt:lpstr>Limitations of numerical simulations</vt:lpstr>
      <vt:lpstr>Limitations of numerical simulations</vt:lpstr>
      <vt:lpstr>What drives dissipation?</vt:lpstr>
      <vt:lpstr>FFE magnetospheres with particle tracing</vt:lpstr>
      <vt:lpstr>Dissipative magnetospheres with σ</vt:lpstr>
      <vt:lpstr>Dissipative magnetospheres with particle tracing</vt:lpstr>
      <vt:lpstr>“Ab initio” magnetospheres</vt:lpstr>
      <vt:lpstr>“Ab initio” magnetospheres</vt:lpstr>
      <vt:lpstr>What drives dissipation?</vt:lpstr>
      <vt:lpstr>What drives dissipation?</vt:lpstr>
      <vt:lpstr>What drives dissipation?</vt:lpstr>
      <vt:lpstr>What drives dissipation?</vt:lpstr>
      <vt:lpstr>What drives dissipation?</vt:lpstr>
      <vt:lpstr>What drives dissipation?</vt:lpstr>
      <vt:lpstr>What drives dissipation?</vt:lpstr>
      <vt:lpstr>What drives dissipation?</vt:lpstr>
      <vt:lpstr>The Y-point</vt:lpstr>
      <vt:lpstr>The Y-point</vt:lpstr>
      <vt:lpstr>The Y-point</vt:lpstr>
      <vt:lpstr>The Y-point</vt:lpstr>
      <vt:lpstr>The Y-point</vt:lpstr>
      <vt:lpstr>The Y-point</vt:lpstr>
      <vt:lpstr>The Y-point</vt:lpstr>
      <vt:lpstr>The Y-point</vt:lpstr>
      <vt:lpstr>The crossings of the null surface</vt:lpstr>
      <vt:lpstr>Epilogue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electrostatic current sheet and other interesting features of the pulsar magnetosphere</dc:title>
  <dc:creator>Ioannis Contopoulos</dc:creator>
  <cp:lastModifiedBy>Ioannis Contopoulos</cp:lastModifiedBy>
  <cp:revision>84</cp:revision>
  <dcterms:created xsi:type="dcterms:W3CDTF">2006-08-16T00:00:00Z</dcterms:created>
  <dcterms:modified xsi:type="dcterms:W3CDTF">2016-05-10T08:33:13Z</dcterms:modified>
</cp:coreProperties>
</file>