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4" r:id="rId2"/>
    <p:sldId id="528" r:id="rId3"/>
    <p:sldId id="529" r:id="rId4"/>
    <p:sldId id="530" r:id="rId5"/>
    <p:sldId id="531" r:id="rId6"/>
    <p:sldId id="532" r:id="rId7"/>
    <p:sldId id="533" r:id="rId8"/>
    <p:sldId id="534" r:id="rId9"/>
    <p:sldId id="535" r:id="rId10"/>
    <p:sldId id="537" r:id="rId11"/>
    <p:sldId id="538" r:id="rId12"/>
    <p:sldId id="539" r:id="rId13"/>
    <p:sldId id="540" r:id="rId14"/>
    <p:sldId id="550" r:id="rId15"/>
    <p:sldId id="542" r:id="rId16"/>
    <p:sldId id="554" r:id="rId17"/>
    <p:sldId id="553" r:id="rId18"/>
    <p:sldId id="543" r:id="rId19"/>
    <p:sldId id="544" r:id="rId20"/>
    <p:sldId id="555" r:id="rId21"/>
    <p:sldId id="547" r:id="rId22"/>
    <p:sldId id="548" r:id="rId23"/>
    <p:sldId id="556" r:id="rId24"/>
    <p:sldId id="54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  <a:srgbClr val="005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74" autoAdjust="0"/>
    <p:restoredTop sz="94660"/>
  </p:normalViewPr>
  <p:slideViewPr>
    <p:cSldViewPr>
      <p:cViewPr varScale="1">
        <p:scale>
          <a:sx n="87" d="100"/>
          <a:sy n="87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EA0-4109-487D-B6CB-CB9B12B3E413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F126D-20B8-46FD-9429-B9C938AE3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F126D-20B8-46FD-9429-B9C938AE34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9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37EE-86A3-49AA-8F2A-BE197D416B8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9938-79DC-44A5-A357-A496135343D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DA9F-1BC9-44D9-BFC4-DD730B48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5754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Spacetime</a:t>
            </a:r>
            <a:r>
              <a:rPr lang="en-US" sz="3600" dirty="0" smtClean="0"/>
              <a:t> Approach to Force-Free Magnetospheres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04647" y="4754079"/>
            <a:ext cx="2562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Sam </a:t>
            </a:r>
            <a:r>
              <a:rPr lang="en-US" sz="2000" dirty="0" err="1" smtClean="0"/>
              <a:t>Gralla</a:t>
            </a:r>
            <a:endParaRPr lang="en-US" sz="2000" dirty="0" smtClean="0"/>
          </a:p>
          <a:p>
            <a:pPr algn="ctr"/>
            <a:r>
              <a:rPr lang="en-US" sz="2000" dirty="0" smtClean="0"/>
              <a:t>University of Maryland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5766137"/>
            <a:ext cx="3739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Collaborators: </a:t>
            </a:r>
          </a:p>
          <a:p>
            <a:pPr algn="ctr"/>
            <a:r>
              <a:rPr lang="en-US" sz="2000" dirty="0" smtClean="0"/>
              <a:t>Daniel Brennan (UMD undergrad) </a:t>
            </a:r>
            <a:endParaRPr lang="en-US" sz="2000" dirty="0"/>
          </a:p>
          <a:p>
            <a:pPr algn="ctr"/>
            <a:r>
              <a:rPr lang="en-US" sz="2000" dirty="0" smtClean="0"/>
              <a:t>Ted Jacobson (UMD prof)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95719" y="6048230"/>
            <a:ext cx="3273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1305.6890, 1311.0752, </a:t>
            </a:r>
            <a:r>
              <a:rPr lang="en-US" sz="1400" dirty="0"/>
              <a:t>1401.6159</a:t>
            </a:r>
            <a:r>
              <a:rPr lang="en-US" sz="1400" dirty="0" smtClean="0"/>
              <a:t>, </a:t>
            </a:r>
            <a:r>
              <a:rPr lang="en-US" sz="1400" i="1" dirty="0" smtClean="0"/>
              <a:t>in prep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3396" y="5407223"/>
            <a:ext cx="1721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NASA Einstein Fellow</a:t>
            </a:r>
            <a:endParaRPr lang="en-US" sz="1400" dirty="0"/>
          </a:p>
        </p:txBody>
      </p:sp>
      <p:pic>
        <p:nvPicPr>
          <p:cNvPr id="8" name="Picture 2" descr="C:\Dropbox\work\research\spacetimeFF\michel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6202" y="1988924"/>
            <a:ext cx="3351596" cy="258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5743" y="2435815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Generalized monopole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Asymptotic magnetosphere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FontTx/>
              <a:buAutoNum type="arabicPeriod"/>
            </a:pPr>
            <a:r>
              <a:rPr lang="en-US" sz="2400" dirty="0"/>
              <a:t>Non-scattering </a:t>
            </a:r>
            <a:r>
              <a:rPr lang="en-US" sz="2400" dirty="0" smtClean="0"/>
              <a:t>waves around black holes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7886" y="838200"/>
            <a:ext cx="4450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Three Applications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207" y="1615584"/>
            <a:ext cx="64389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2551027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(No E-field in rotating frame)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4579"/>
            <a:ext cx="1466486" cy="3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14270" y="34568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(No E-field in whirling frame)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399806"/>
            <a:ext cx="4390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Generalized Monopole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7158" y="5937178"/>
            <a:ext cx="574349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model (e.g.) a pulsar glitch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2246227"/>
            <a:ext cx="296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Michel’s rotating monopole is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09470" y="3152001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Whirling monopole:</a:t>
            </a:r>
            <a:endParaRPr lang="en-US" dirty="0"/>
          </a:p>
        </p:txBody>
      </p:sp>
      <p:pic>
        <p:nvPicPr>
          <p:cNvPr id="23" name="Picture 4" descr="C:\Dropbox\work\talks\images\earth precession.png"/>
          <p:cNvPicPr>
            <a:picLocks noChangeAspect="1" noChangeArrowheads="1"/>
          </p:cNvPicPr>
          <p:nvPr/>
        </p:nvPicPr>
        <p:blipFill>
          <a:blip r:embed="rId4" cstate="print">
            <a:lum bright="24000" contrast="-21000"/>
          </a:blip>
          <a:srcRect/>
          <a:stretch>
            <a:fillRect/>
          </a:stretch>
        </p:blipFill>
        <p:spPr bwMode="auto">
          <a:xfrm>
            <a:off x="6705600" y="2157470"/>
            <a:ext cx="1905000" cy="21717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812343" y="4391804"/>
            <a:ext cx="18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Precession: a circular whirl</a:t>
            </a:r>
            <a:endParaRPr lang="en-US" sz="1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5102" y="4779607"/>
            <a:ext cx="63272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H="1">
            <a:off x="7304314" y="1975165"/>
            <a:ext cx="353786" cy="70485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06104" y="4267200"/>
            <a:ext cx="395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           , whirling magnetosphere is</a:t>
            </a:r>
            <a:endParaRPr lang="en-US" dirty="0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120" y="4229100"/>
            <a:ext cx="54483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7982" y="3126123"/>
            <a:ext cx="2152650" cy="3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29960" y="1305580"/>
            <a:ext cx="762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Conducting sphere rotates </a:t>
            </a:r>
            <a:r>
              <a:rPr lang="en-US" sz="2800" b="1" dirty="0" smtClean="0">
                <a:solidFill>
                  <a:schemeClr val="accent1"/>
                </a:solidFill>
              </a:rPr>
              <a:t>arbitrarily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460275" y="5323892"/>
            <a:ext cx="5999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flux agrees with the instantaneous Michel solution.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80763" y="3701142"/>
            <a:ext cx="1370012" cy="369332"/>
            <a:chOff x="4380763" y="3701142"/>
            <a:chExt cx="1370012" cy="36933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733800"/>
              <a:ext cx="1143000" cy="27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380763" y="3701142"/>
              <a:ext cx="137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                    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5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58225"/>
            <a:ext cx="5206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Asymptotic Magnetosphere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1" y="1524000"/>
            <a:ext cx="642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Conjecture:</a:t>
            </a:r>
            <a:r>
              <a:rPr lang="en-US" dirty="0" smtClean="0"/>
              <a:t> If outgoing boundary conditions are imposed at infinity, then for </a:t>
            </a:r>
            <a:r>
              <a:rPr lang="en-US" b="1" dirty="0" smtClean="0"/>
              <a:t>any interior boundary conditions </a:t>
            </a:r>
            <a:r>
              <a:rPr lang="en-US" dirty="0" smtClean="0"/>
              <a:t>the current will be asymptotically null and radial.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4816" y="2819400"/>
            <a:ext cx="53107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Related to Michel’s “minimal torque condition”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Numerical evidence from </a:t>
            </a:r>
            <a:r>
              <a:rPr lang="en-US" dirty="0" err="1" smtClean="0"/>
              <a:t>Kalapotharakos</a:t>
            </a:r>
            <a:r>
              <a:rPr lang="en-US" dirty="0" smtClean="0"/>
              <a:t> et al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Evidence against </a:t>
            </a:r>
            <a:r>
              <a:rPr lang="en-US" dirty="0"/>
              <a:t>from </a:t>
            </a:r>
            <a:r>
              <a:rPr lang="en-US" dirty="0" err="1" smtClean="0"/>
              <a:t>Tchekhovskoy</a:t>
            </a:r>
            <a:r>
              <a:rPr lang="en-US" dirty="0" smtClean="0"/>
              <a:t> et al 2013?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923472"/>
            <a:ext cx="5791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so, these exact solutions describe the generic far-field behavior of force-free magnetospheres.  </a:t>
            </a:r>
          </a:p>
          <a:p>
            <a:endParaRPr lang="en-US" dirty="0"/>
          </a:p>
          <a:p>
            <a:r>
              <a:rPr lang="en-US" dirty="0" smtClean="0"/>
              <a:t>Could model outgoing kink in field lines originating from a glitch or catastrophic event.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7732056" y="2971800"/>
            <a:ext cx="1219200" cy="122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799" y="4296728"/>
            <a:ext cx="336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(any other evidence for/against?)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4261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Non-Scattering Waves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Ingoing version in Schwarzschild (</a:t>
            </a:r>
            <a:r>
              <a:rPr lang="en-US" dirty="0" err="1" smtClean="0"/>
              <a:t>Eddington-Finklestein</a:t>
            </a:r>
            <a:r>
              <a:rPr lang="en-US" dirty="0" smtClean="0"/>
              <a:t> coordinates)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512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free function can specify an initial wave packet…</a:t>
            </a:r>
            <a:endParaRPr lang="en-US" dirty="0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3886200" cy="26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854" y="2971800"/>
            <a:ext cx="3867546" cy="2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41188" y="3276600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…and the wave just goes in.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4572000"/>
            <a:ext cx="433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was </a:t>
            </a:r>
            <a:r>
              <a:rPr lang="en-US" b="1" dirty="0" smtClean="0">
                <a:solidFill>
                  <a:schemeClr val="accent1"/>
                </a:solidFill>
              </a:rPr>
              <a:t>shocking</a:t>
            </a:r>
            <a:r>
              <a:rPr lang="en-US" dirty="0" smtClean="0"/>
              <a:t> to us!  All other kinds of radiation scatter off the black hole.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4142" y="173082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21" y="1652485"/>
            <a:ext cx="3752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8" y="1667162"/>
            <a:ext cx="1781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37349" y="5486400"/>
            <a:ext cx="433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particular there are no vacuum electromagnetic waves like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6670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Generalized monopole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Asymptotic magnetosphere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FontTx/>
              <a:buAutoNum type="arabicPeriod"/>
            </a:pPr>
            <a:r>
              <a:rPr lang="en-US" sz="2400" dirty="0"/>
              <a:t>Non-scattering </a:t>
            </a:r>
            <a:r>
              <a:rPr lang="en-US" sz="2400" dirty="0" smtClean="0"/>
              <a:t>waves around black holes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405076" cy="56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5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3514" y="381000"/>
            <a:ext cx="4342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Spacetime Approach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60" y="1388852"/>
            <a:ext cx="347071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21425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74250" y="838200"/>
            <a:ext cx="1659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SEG&amp;Jacobson</a:t>
            </a:r>
            <a:r>
              <a:rPr lang="en-US" sz="1400" dirty="0" smtClean="0"/>
              <a:t> 2014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953000" y="3664792"/>
            <a:ext cx="1306286" cy="1452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1698172"/>
            <a:ext cx="2743200" cy="16328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0" y="3189514"/>
            <a:ext cx="2307772" cy="1452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2351314"/>
            <a:ext cx="2035628" cy="16328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0600" y="3501506"/>
            <a:ext cx="3200400" cy="16328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12372" y="4887686"/>
            <a:ext cx="2797628" cy="16328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3889" y="304800"/>
            <a:ext cx="4572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Black Hole Split Monopole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3276600" cy="23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7530" y="1447800"/>
            <a:ext cx="615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Promote the Michel solution to linearized Kerr (BL coordinates),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83384" y="838200"/>
            <a:ext cx="2455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Blandford-Znajek</a:t>
            </a:r>
            <a:r>
              <a:rPr lang="en-US" sz="1600" dirty="0" smtClean="0"/>
              <a:t> solution)</a:t>
            </a: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2"/>
            <a:ext cx="6010276" cy="46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572000"/>
            <a:ext cx="1461092" cy="4961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858124" y="2809340"/>
            <a:ext cx="6944402" cy="369332"/>
            <a:chOff x="879896" y="2953114"/>
            <a:chExt cx="6944402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879896" y="2953114"/>
              <a:ext cx="694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Solves equations provided               .  (Easily checked in forms approach) </a:t>
              </a:r>
              <a:endParaRPr lang="en-US" dirty="0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40904" y="2998319"/>
              <a:ext cx="750096" cy="29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9"/>
          <p:cNvSpPr/>
          <p:nvPr/>
        </p:nvSpPr>
        <p:spPr>
          <a:xfrm>
            <a:off x="914400" y="3657600"/>
            <a:ext cx="2908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Regularity on horizon implies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2626" y="6031468"/>
            <a:ext cx="580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first order piece is enough to see the energy extraction.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81000"/>
            <a:ext cx="4064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Accelerating Monopole</a:t>
            </a:r>
            <a:endParaRPr lang="en-US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85" y="1426029"/>
            <a:ext cx="3236715" cy="251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419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null current along the light cones of an arbitrary timelike worldline.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5562600"/>
            <a:ext cx="222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moving</a:t>
            </a:r>
            <a:r>
              <a:rPr lang="en-US" sz="1400" dirty="0" smtClean="0"/>
              <a:t> magnetic monopole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460936" y="914400"/>
            <a:ext cx="180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(Brennan &amp; SEG 2013)</a:t>
            </a: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49" y="5029200"/>
            <a:ext cx="41243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09370" y="5562600"/>
            <a:ext cx="1133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</a:t>
            </a:r>
            <a:r>
              <a:rPr lang="en-US" sz="1400" dirty="0" err="1" smtClean="0"/>
              <a:t>oynting</a:t>
            </a:r>
            <a:r>
              <a:rPr lang="en-US" sz="1400" dirty="0" smtClean="0"/>
              <a:t> flux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6172200"/>
            <a:ext cx="407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power radiated due to acceleration: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4" y="6019800"/>
            <a:ext cx="1704976" cy="58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258" y="381000"/>
            <a:ext cx="5844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Euler Potentials &amp; Field </a:t>
            </a:r>
            <a:r>
              <a:rPr lang="en-US" sz="3600" dirty="0"/>
              <a:t>S</a:t>
            </a:r>
            <a:r>
              <a:rPr lang="en-US" sz="3600" dirty="0" smtClean="0"/>
              <a:t>heets</a:t>
            </a:r>
            <a:endParaRPr lang="en-US" sz="3600" dirty="0"/>
          </a:p>
        </p:txBody>
      </p:sp>
      <p:pic>
        <p:nvPicPr>
          <p:cNvPr id="2052" name="Picture 4" descr="C:\Dropbox\work\research\nullff\2fieldsur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774" y="4332514"/>
            <a:ext cx="3156246" cy="2432520"/>
          </a:xfrm>
          <a:prstGeom prst="rect">
            <a:avLst/>
          </a:prstGeom>
          <a:noFill/>
        </p:spPr>
      </p:pic>
      <p:pic>
        <p:nvPicPr>
          <p:cNvPr id="1026" name="Picture 2" descr="C:\Dropbox\work\talks\images\worldline worldsheet worldvolu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76" y="1379654"/>
            <a:ext cx="2932294" cy="26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1" y="2362200"/>
            <a:ext cx="3926576" cy="67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1249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Surfaces of constant             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4300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</a:rPr>
              <a:t>worldsheets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of magnetic field lines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42" y="4196664"/>
            <a:ext cx="915116" cy="3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1447800"/>
            <a:ext cx="367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a degenerate field F,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342997" y="934997"/>
            <a:ext cx="2045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Carter 1979, Uchida 1997</a:t>
            </a:r>
            <a:endParaRPr 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352800"/>
            <a:ext cx="2381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4886" y="3276600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                           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84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81000"/>
            <a:ext cx="316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Field sheet metric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55372" y="1676398"/>
            <a:ext cx="546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Particles* move on timelike geodesics of the field sheets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7572" y="2133596"/>
            <a:ext cx="582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Alfven wave group velocity follows field sheet null geodesics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3408" y="1219200"/>
            <a:ext cx="569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spacetime metric induces a metric on each field sheet.</a:t>
            </a:r>
            <a:endParaRPr lang="en-US" dirty="0"/>
          </a:p>
        </p:txBody>
      </p:sp>
      <p:pic>
        <p:nvPicPr>
          <p:cNvPr id="10" name="Picture 2" descr="C:\Dropbox\work\research\spacetimeFF\michel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567" y="5055079"/>
            <a:ext cx="2219932" cy="17109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56740" y="2710542"/>
            <a:ext cx="610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stationary axisymmetry, every field sheet has a Killing vector,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7886" y="3352798"/>
            <a:ext cx="2428876" cy="46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82618" y="4267200"/>
            <a:ext cx="619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 there is a conserved quantity along field sheet geodesics.  </a:t>
            </a:r>
            <a:r>
              <a:rPr lang="en-US" b="1" dirty="0" smtClean="0">
                <a:solidFill>
                  <a:schemeClr val="accent1"/>
                </a:solidFill>
              </a:rPr>
              <a:t>This is the quantity used to calculate particle wind (e.g. CKF)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1228" y="527587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k is null is called a </a:t>
            </a:r>
            <a:r>
              <a:rPr lang="en-US" i="1" dirty="0" smtClean="0"/>
              <a:t>light surface</a:t>
            </a:r>
            <a:r>
              <a:rPr lang="en-US" dirty="0" smtClean="0"/>
              <a:t>.  It’s a causal boundary for particle and Alfven propagation.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838200"/>
            <a:ext cx="1544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SEG&amp;Jacobson</a:t>
            </a:r>
            <a:r>
              <a:rPr lang="en-US" sz="1200" dirty="0" smtClean="0"/>
              <a:t> 2014)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3864428"/>
            <a:ext cx="2039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field line angular velocity</a:t>
            </a:r>
            <a:endParaRPr lang="en-US" sz="1400" dirty="0"/>
          </a:p>
        </p:txBody>
      </p:sp>
      <p:cxnSp>
        <p:nvCxnSpPr>
          <p:cNvPr id="24" name="Curved Connector 23"/>
          <p:cNvCxnSpPr/>
          <p:nvPr/>
        </p:nvCxnSpPr>
        <p:spPr>
          <a:xfrm>
            <a:off x="4343400" y="3733800"/>
            <a:ext cx="2150450" cy="295066"/>
          </a:xfrm>
          <a:prstGeom prst="curvedConnector3">
            <a:avLst>
              <a:gd name="adj1" fmla="val -163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6447319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*neglecting cyclotron, drift, and curvature radiation reaction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26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1829" y="729343"/>
            <a:ext cx="5353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Force-Free Electrodynamics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729210" cy="78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14800"/>
            <a:ext cx="1322784" cy="5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7042" y="3505200"/>
            <a:ext cx="1550456" cy="42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44" y="3031042"/>
            <a:ext cx="1981200" cy="4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01333" y="5199797"/>
            <a:ext cx="2469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Pulsars, AGN, …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23647" y="4495800"/>
            <a:ext cx="4838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Magnetically dominated plasma</a:t>
            </a:r>
            <a:endParaRPr lang="en-US" sz="2800" dirty="0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7042" y="4779181"/>
            <a:ext cx="1674742" cy="391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8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9782" y="373808"/>
            <a:ext cx="325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 Ingrown Hair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049548"/>
            <a:ext cx="4228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MacDonald&amp;Throne</a:t>
            </a:r>
            <a:r>
              <a:rPr lang="en-US" sz="1600" dirty="0" smtClean="0"/>
              <a:t> 1982; </a:t>
            </a:r>
            <a:r>
              <a:rPr lang="en-US" sz="1600" dirty="0" err="1" smtClean="0"/>
              <a:t>SEG&amp;Jacobson</a:t>
            </a:r>
            <a:r>
              <a:rPr lang="en-US" sz="1600" dirty="0" smtClean="0"/>
              <a:t> 2014)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812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astrophysical black hole can’t have its ``own’’ magnetic field.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7114" y="288554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Force-free generalization: no closed field lines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2263132"/>
            <a:ext cx="568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(vacuum, stationary, axisymmetric, no charge = no magnetic field)</a:t>
            </a: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05200"/>
            <a:ext cx="5455138" cy="28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10400" y="3810000"/>
            <a:ext cx="1295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A"/>
                </a:solidFill>
              </a:rPr>
              <a:t>allowed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 allowed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486400"/>
            <a:ext cx="20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gray: not force-free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1" y="587829"/>
            <a:ext cx="4571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Extremal</a:t>
            </a:r>
            <a:r>
              <a:rPr lang="en-US" sz="3200" dirty="0" smtClean="0"/>
              <a:t> </a:t>
            </a:r>
            <a:r>
              <a:rPr lang="en-US" sz="3200" dirty="0" err="1" smtClean="0"/>
              <a:t>Znajek</a:t>
            </a:r>
            <a:r>
              <a:rPr lang="en-US" sz="3200" dirty="0" smtClean="0"/>
              <a:t> Condition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524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stream equation formulation for stationary, axisymmetric force-free fields in Kerr, there is a regularity condition on the horizon (</a:t>
            </a:r>
            <a:r>
              <a:rPr lang="en-US" dirty="0" err="1" smtClean="0"/>
              <a:t>Znajek</a:t>
            </a:r>
            <a:r>
              <a:rPr lang="en-US" dirty="0"/>
              <a:t> </a:t>
            </a:r>
            <a:r>
              <a:rPr lang="en-US" dirty="0" smtClean="0"/>
              <a:t>1977),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362200"/>
            <a:ext cx="4419600" cy="91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3581400"/>
            <a:ext cx="6843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condition is </a:t>
            </a:r>
            <a:r>
              <a:rPr lang="en-US" b="1" dirty="0" smtClean="0"/>
              <a:t>not sufficient for regularity in the </a:t>
            </a:r>
            <a:r>
              <a:rPr lang="en-US" b="1" dirty="0" err="1" smtClean="0"/>
              <a:t>extremal</a:t>
            </a:r>
            <a:r>
              <a:rPr lang="en-US" b="1" dirty="0" smtClean="0"/>
              <a:t> case a=M.</a:t>
            </a:r>
          </a:p>
          <a:p>
            <a:endParaRPr lang="en-US" b="1" dirty="0"/>
          </a:p>
          <a:p>
            <a:r>
              <a:rPr lang="en-US" dirty="0" smtClean="0"/>
              <a:t>There we have an additional condition (SEG&amp;Jacobson2014),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0" y="5195207"/>
            <a:ext cx="808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685800"/>
            <a:ext cx="5627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Stream Equation for No </a:t>
            </a:r>
            <a:r>
              <a:rPr lang="en-US" sz="2800" dirty="0" err="1" smtClean="0"/>
              <a:t>Poloidal</a:t>
            </a:r>
            <a:r>
              <a:rPr lang="en-US" sz="2800" dirty="0" smtClean="0"/>
              <a:t> Field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752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usual Grad-</a:t>
            </a:r>
            <a:r>
              <a:rPr lang="en-US" dirty="0" err="1" smtClean="0"/>
              <a:t>Shafranov</a:t>
            </a:r>
            <a:r>
              <a:rPr lang="en-US" dirty="0" smtClean="0"/>
              <a:t> approach is built on the assumption of a non-vanishing </a:t>
            </a:r>
            <a:r>
              <a:rPr lang="en-US" dirty="0" err="1" smtClean="0"/>
              <a:t>poloidal</a:t>
            </a:r>
            <a:r>
              <a:rPr lang="en-US" dirty="0" smtClean="0"/>
              <a:t> magnetic field.  If the field vanishes you have a different stream equation (</a:t>
            </a:r>
            <a:r>
              <a:rPr lang="en-US" dirty="0" err="1" smtClean="0"/>
              <a:t>SEG&amp;Jacobson</a:t>
            </a:r>
            <a:r>
              <a:rPr lang="en-US" dirty="0" smtClean="0"/>
              <a:t> 2014)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90" y="4640036"/>
            <a:ext cx="3524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15" y="28956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799" y="3974068"/>
            <a:ext cx="320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 is the electrostatic potential,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7429" y="5758934"/>
            <a:ext cx="391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related work of </a:t>
            </a:r>
            <a:r>
              <a:rPr lang="en-US" dirty="0" err="1" smtClean="0"/>
              <a:t>Contopoulos</a:t>
            </a:r>
            <a:r>
              <a:rPr lang="en-US" dirty="0" smtClean="0"/>
              <a:t> (1995)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3514" y="381000"/>
            <a:ext cx="4342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Spacetime Approach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60" y="1388852"/>
            <a:ext cx="347071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21425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74250" y="838200"/>
            <a:ext cx="1659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SEG&amp;Jacobson</a:t>
            </a:r>
            <a:r>
              <a:rPr lang="en-US" sz="1400" dirty="0" smtClean="0"/>
              <a:t> 2014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953000" y="3664792"/>
            <a:ext cx="1306286" cy="1452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1698172"/>
            <a:ext cx="2743200" cy="16328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0" y="3189514"/>
            <a:ext cx="2307772" cy="14520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2351314"/>
            <a:ext cx="2035628" cy="16328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0600" y="3501506"/>
            <a:ext cx="3200400" cy="16328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12372" y="4887686"/>
            <a:ext cx="2797628" cy="16328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6096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are taking a </a:t>
            </a:r>
            <a:r>
              <a:rPr lang="en-US" sz="3200" dirty="0" err="1" smtClean="0"/>
              <a:t>spacetime</a:t>
            </a:r>
            <a:r>
              <a:rPr lang="en-US" sz="3200" dirty="0" smtClean="0"/>
              <a:t> approach to force-free magnetospheres.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450068"/>
            <a:ext cx="711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Time-dependent, non-axisymmetric exact solutions: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3048000"/>
            <a:ext cx="517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Null current (J=</a:t>
            </a:r>
            <a:r>
              <a:rPr lang="el-GR" dirty="0" smtClean="0"/>
              <a:t>ρ</a:t>
            </a:r>
            <a:r>
              <a:rPr lang="en-US" dirty="0"/>
              <a:t>c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uperposed monopole and </a:t>
            </a:r>
            <a:r>
              <a:rPr lang="en-US" dirty="0" err="1" smtClean="0"/>
              <a:t>Poynting</a:t>
            </a:r>
            <a:r>
              <a:rPr lang="en-US" dirty="0" smtClean="0"/>
              <a:t>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Do these give the general outer magnetosphere?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2844" y="1828800"/>
            <a:ext cx="130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presented: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2113" y="4191000"/>
            <a:ext cx="711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dirty="0" err="1" smtClean="0"/>
              <a:t>Varia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27114" y="4771072"/>
            <a:ext cx="44644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ield sheets, symmetries and particle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ingrown hair 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Accelerated monopole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Extra </a:t>
            </a:r>
            <a:r>
              <a:rPr lang="en-US" dirty="0" err="1" smtClean="0"/>
              <a:t>Znajek</a:t>
            </a:r>
            <a:r>
              <a:rPr lang="en-US" dirty="0" smtClean="0"/>
              <a:t> condition for </a:t>
            </a:r>
            <a:r>
              <a:rPr lang="en-US" dirty="0" err="1" smtClean="0"/>
              <a:t>extremal</a:t>
            </a:r>
            <a:r>
              <a:rPr lang="en-US" dirty="0" smtClean="0"/>
              <a:t> Kerr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Stream equation for no </a:t>
            </a:r>
            <a:r>
              <a:rPr lang="en-US" dirty="0" err="1" smtClean="0"/>
              <a:t>poloidal</a:t>
            </a:r>
            <a:r>
              <a:rPr lang="en-US" dirty="0" smtClean="0"/>
              <a:t>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6197" y="609600"/>
            <a:ext cx="413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Exact Solution Family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01943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743200" y="4495800"/>
            <a:ext cx="9906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563880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791200" y="4076700"/>
            <a:ext cx="9906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0" y="529202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function of three variables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1169704"/>
            <a:ext cx="232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Brennan, SEG, Jacobson 2013</a:t>
            </a:r>
          </a:p>
          <a:p>
            <a:pPr algn="ctr"/>
            <a:r>
              <a:rPr lang="en-US" sz="1400" dirty="0" smtClean="0"/>
              <a:t>SEG &amp; Jacobson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50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830718"/>
            <a:ext cx="2399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Talk Outline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981200"/>
            <a:ext cx="44609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did we find this?</a:t>
            </a:r>
          </a:p>
          <a:p>
            <a:endParaRPr lang="en-US" sz="3200" dirty="0"/>
          </a:p>
          <a:p>
            <a:r>
              <a:rPr lang="en-US" sz="3200" dirty="0" smtClean="0"/>
              <a:t>What is it good for?</a:t>
            </a:r>
          </a:p>
          <a:p>
            <a:endParaRPr lang="en-US" sz="3200" dirty="0"/>
          </a:p>
          <a:p>
            <a:r>
              <a:rPr lang="en-US" sz="3200" dirty="0" smtClean="0"/>
              <a:t>What else have we done?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2057400"/>
            <a:ext cx="2334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1"/>
                </a:solidFill>
              </a:rPr>
              <a:t>spacetime</a:t>
            </a:r>
            <a:r>
              <a:rPr lang="en-US" sz="2000" b="1" dirty="0" smtClean="0">
                <a:solidFill>
                  <a:schemeClr val="accent1"/>
                </a:solidFill>
              </a:rPr>
              <a:t> approach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93530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ulsars, general asymptotic behavior of “free” magnetospheres?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6301" y="388965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push the </a:t>
            </a:r>
            <a:r>
              <a:rPr lang="en-US" dirty="0" err="1" smtClean="0"/>
              <a:t>spacetime</a:t>
            </a:r>
            <a:r>
              <a:rPr lang="en-US" dirty="0" smtClean="0"/>
              <a:t> approach as far as possible…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34050" y="4953000"/>
            <a:ext cx="3689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Field sheet picture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ingrown hair theorem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varia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5229999"/>
            <a:ext cx="12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talk: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405825"/>
            <a:ext cx="3929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Michel Monopole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3916827" y="979714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Michel 1973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3552321" cy="90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675" y="2914740"/>
            <a:ext cx="1454250" cy="81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553" y="4898700"/>
            <a:ext cx="266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split form, can regard 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546914"/>
            <a:ext cx="562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toy model for dipole pulsar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model for asymptotic pulsar magnetosphere</a:t>
            </a:r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447800"/>
            <a:ext cx="3177944" cy="441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C:\Dropbox\work\research\spacetimeFF\michel_lines_bot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78" y="3048000"/>
            <a:ext cx="2047264" cy="16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43608" y="1926564"/>
            <a:ext cx="1278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err="1" smtClean="0"/>
              <a:t>Beskin</a:t>
            </a:r>
            <a:r>
              <a:rPr lang="en-US" sz="1200" dirty="0" smtClean="0"/>
              <a:t> 2010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70807" y="5889883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or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55676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276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 Observation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437305"/>
            <a:ext cx="717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Michel monopole has charge and current satisfying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25782" y="2907268"/>
            <a:ext cx="575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spacetime language, the charge-current four-vector is </a:t>
            </a:r>
            <a:r>
              <a:rPr lang="en-US" sz="2400" dirty="0" err="1" smtClean="0"/>
              <a:t>lightlike</a:t>
            </a:r>
            <a:r>
              <a:rPr lang="en-US" sz="2400" dirty="0" smtClean="0"/>
              <a:t> or </a:t>
            </a:r>
            <a:r>
              <a:rPr lang="en-US" sz="2400" b="1" dirty="0" smtClean="0">
                <a:solidFill>
                  <a:schemeClr val="accent1"/>
                </a:solidFill>
              </a:rPr>
              <a:t>null.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257800"/>
            <a:ext cx="590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observation is powerful.</a:t>
            </a:r>
          </a:p>
          <a:p>
            <a:r>
              <a:rPr lang="en-US" sz="2400" dirty="0" smtClean="0"/>
              <a:t>Null structure is fundamental to spacetime.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428875" cy="542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38350"/>
            <a:ext cx="1619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838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Menon &amp; </a:t>
            </a:r>
            <a:r>
              <a:rPr lang="en-US" sz="2800" dirty="0" err="1" smtClean="0"/>
              <a:t>Dermer</a:t>
            </a:r>
            <a:r>
              <a:rPr lang="en-US" sz="2800" dirty="0" smtClean="0"/>
              <a:t> 2007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45029" y="1752600"/>
            <a:ext cx="54823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 of stationary, axisymmetric exact solutions in Kerr</a:t>
            </a:r>
          </a:p>
          <a:p>
            <a:endParaRPr lang="en-US" dirty="0"/>
          </a:p>
          <a:p>
            <a:r>
              <a:rPr lang="en-US" dirty="0" err="1" smtClean="0"/>
              <a:t>Parametrized</a:t>
            </a:r>
            <a:r>
              <a:rPr lang="en-US" dirty="0" smtClean="0"/>
              <a:t> by free function </a:t>
            </a:r>
            <a:r>
              <a:rPr lang="el-GR" dirty="0" smtClean="0"/>
              <a:t>Λ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=B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8768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solutions also have null four-current!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(Along the so-called principal null congruence(s) of Kerr.)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17" y="2452848"/>
            <a:ext cx="2033483" cy="65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972" y="3096681"/>
            <a:ext cx="2876635" cy="6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5975" y="3792063"/>
            <a:ext cx="3075025" cy="7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6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483" y="558225"/>
            <a:ext cx="3884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Null-Current Solutions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547727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b="1" dirty="0" smtClean="0">
                <a:solidFill>
                  <a:schemeClr val="accent1"/>
                </a:solidFill>
              </a:rPr>
              <a:t>assumed</a:t>
            </a:r>
            <a:r>
              <a:rPr lang="en-US" dirty="0" smtClean="0"/>
              <a:t> null current and used the Newman-Penrose formalism, which is designed to leverage null structure.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1932801"/>
            <a:ext cx="2113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(Brennan, SEG, Jacobson 2013)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51858" y="2590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found the </a:t>
            </a:r>
            <a:r>
              <a:rPr lang="en-US" b="1" dirty="0" smtClean="0">
                <a:solidFill>
                  <a:schemeClr val="accent1"/>
                </a:solidFill>
              </a:rPr>
              <a:t>general</a:t>
            </a:r>
            <a:r>
              <a:rPr lang="en-US" dirty="0" smtClean="0"/>
              <a:t> solution with null, radial current in flat, Schwarzschild, and Kerr (radial=PNC) </a:t>
            </a:r>
            <a:r>
              <a:rPr lang="en-US" dirty="0" err="1" smtClean="0"/>
              <a:t>spacetimes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73627" y="3733800"/>
            <a:ext cx="6346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later re-derived the solutions using the language of differential forms, where the calculations are </a:t>
            </a:r>
            <a:r>
              <a:rPr lang="en-US" b="1" dirty="0" smtClean="0">
                <a:solidFill>
                  <a:schemeClr val="accent1"/>
                </a:solidFill>
              </a:rPr>
              <a:t>simple </a:t>
            </a:r>
            <a:r>
              <a:rPr lang="en-US" dirty="0" smtClean="0"/>
              <a:t>and the physical content is clear (to the forms-initiated!)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36885" y="4389061"/>
            <a:ext cx="1615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(SEG &amp; Jacobson 2014)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257800"/>
            <a:ext cx="1039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forms 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6411684" cy="7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381000"/>
            <a:ext cx="2579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New Solutions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143000"/>
            <a:ext cx="77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general outgoing solution with radial, null current in flat spacetime is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4267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648199"/>
            <a:ext cx="3962400" cy="176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62" y="1797958"/>
            <a:ext cx="5405076" cy="56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68" y="2803148"/>
            <a:ext cx="1295398" cy="31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43" y="2802409"/>
            <a:ext cx="1771682" cy="35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77651" y="3273623"/>
            <a:ext cx="2885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non-stationary &amp; non-</a:t>
            </a:r>
            <a:r>
              <a:rPr lang="en-US" sz="1400" b="1" dirty="0" err="1" smtClean="0">
                <a:solidFill>
                  <a:schemeClr val="accent1"/>
                </a:solidFill>
              </a:rPr>
              <a:t>axisymmetric</a:t>
            </a:r>
            <a:r>
              <a:rPr lang="en-US" sz="1400" b="1" dirty="0" smtClean="0">
                <a:solidFill>
                  <a:schemeClr val="accent1"/>
                </a:solidFill>
              </a:rPr>
              <a:t>!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652" y="3593068"/>
            <a:ext cx="678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(Also valid in Schwarzschild, and we found analogous solutions in Kerr)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4624" y="2286000"/>
            <a:ext cx="1647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magnetic monopole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2286000"/>
            <a:ext cx="182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outgoing </a:t>
            </a:r>
            <a:r>
              <a:rPr lang="en-US" sz="1400" dirty="0" err="1"/>
              <a:t>P</a:t>
            </a:r>
            <a:r>
              <a:rPr lang="en-US" sz="1400" dirty="0" err="1" smtClean="0"/>
              <a:t>oynting</a:t>
            </a:r>
            <a:r>
              <a:rPr lang="en-US" sz="1400" dirty="0" smtClean="0"/>
              <a:t> flux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53199" y="5029500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Michel monopole: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7324" y="5480254"/>
            <a:ext cx="1466486" cy="3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53340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3+1: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19800" y="4419600"/>
            <a:ext cx="0" cy="1992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15362</TotalTime>
  <Words>1021</Words>
  <Application>Microsoft Office PowerPoint</Application>
  <PresentationFormat>On-screen Show (4:3)</PresentationFormat>
  <Paragraphs>172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 Gralla</dc:creator>
  <cp:lastModifiedBy>sgralla</cp:lastModifiedBy>
  <cp:revision>723</cp:revision>
  <dcterms:created xsi:type="dcterms:W3CDTF">2014-01-12T17:42:52Z</dcterms:created>
  <dcterms:modified xsi:type="dcterms:W3CDTF">2014-05-12T15:14:52Z</dcterms:modified>
</cp:coreProperties>
</file>