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1.emf"/><Relationship Id="rId3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Relationship Id="rId3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9D101-04CE-194D-A002-059D5C2EAA71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46F1B-0708-0142-B26E-52135064A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99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DF0C-BE3D-E245-9B01-F47B64C1ABBE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50-1EDA-804D-9295-C2D4F38F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24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DF0C-BE3D-E245-9B01-F47B64C1ABBE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50-1EDA-804D-9295-C2D4F38F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6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DF0C-BE3D-E245-9B01-F47B64C1ABBE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50-1EDA-804D-9295-C2D4F38F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DF0C-BE3D-E245-9B01-F47B64C1ABBE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50-1EDA-804D-9295-C2D4F38F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83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DF0C-BE3D-E245-9B01-F47B64C1ABBE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50-1EDA-804D-9295-C2D4F38F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DF0C-BE3D-E245-9B01-F47B64C1ABBE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50-1EDA-804D-9295-C2D4F38F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02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DF0C-BE3D-E245-9B01-F47B64C1ABBE}" type="datetimeFigureOut">
              <a:rPr lang="en-US" smtClean="0"/>
              <a:t>5/12/14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50-1EDA-804D-9295-C2D4F38F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6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DF0C-BE3D-E245-9B01-F47B64C1ABBE}" type="datetimeFigureOut">
              <a:rPr lang="en-US" smtClean="0"/>
              <a:t>5/12/14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50-1EDA-804D-9295-C2D4F38F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5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DF0C-BE3D-E245-9B01-F47B64C1ABBE}" type="datetimeFigureOut">
              <a:rPr lang="en-US" smtClean="0"/>
              <a:t>5/12/14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50-1EDA-804D-9295-C2D4F38F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4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DF0C-BE3D-E245-9B01-F47B64C1ABBE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50-1EDA-804D-9295-C2D4F38F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99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6DF0C-BE3D-E245-9B01-F47B64C1ABBE}" type="datetimeFigureOut">
              <a:rPr lang="en-US" smtClean="0"/>
              <a:t>5/12/14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34550-1EDA-804D-9295-C2D4F38F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0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6DF0C-BE3D-E245-9B01-F47B64C1ABBE}" type="datetimeFigureOut">
              <a:rPr lang="en-US" smtClean="0"/>
              <a:t>5/12/14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34550-1EDA-804D-9295-C2D4F38F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8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emf"/><Relationship Id="rId12" Type="http://schemas.openxmlformats.org/officeDocument/2006/relationships/image" Target="../media/image9.png"/><Relationship Id="rId13" Type="http://schemas.openxmlformats.org/officeDocument/2006/relationships/oleObject" Target="../embeddings/oleObject4.bin"/><Relationship Id="rId14" Type="http://schemas.openxmlformats.org/officeDocument/2006/relationships/image" Target="../media/image4.emf"/><Relationship Id="rId15" Type="http://schemas.openxmlformats.org/officeDocument/2006/relationships/oleObject" Target="../embeddings/oleObject5.bin"/><Relationship Id="rId16" Type="http://schemas.openxmlformats.org/officeDocument/2006/relationships/image" Target="../media/image5.emf"/><Relationship Id="rId17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emf"/><Relationship Id="rId9" Type="http://schemas.openxmlformats.org/officeDocument/2006/relationships/image" Target="../media/image8.png"/><Relationship Id="rId10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.bin"/><Relationship Id="rId12" Type="http://schemas.openxmlformats.org/officeDocument/2006/relationships/image" Target="../media/image1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3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0.emf"/><Relationship Id="rId17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4" Type="http://schemas.openxmlformats.org/officeDocument/2006/relationships/image" Target="../media/image15.emf"/><Relationship Id="rId5" Type="http://schemas.openxmlformats.org/officeDocument/2006/relationships/image" Target="../media/image16.png"/><Relationship Id="rId6" Type="http://schemas.openxmlformats.org/officeDocument/2006/relationships/image" Target="../media/image17.emf"/><Relationship Id="rId7" Type="http://schemas.openxmlformats.org/officeDocument/2006/relationships/image" Target="../media/image6.png"/><Relationship Id="rId8" Type="http://schemas.openxmlformats.org/officeDocument/2006/relationships/oleObject" Target="../embeddings/oleObject6.bin"/><Relationship Id="rId9" Type="http://schemas.openxmlformats.org/officeDocument/2006/relationships/image" Target="../media/image2.emf"/><Relationship Id="rId10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389" y="496924"/>
            <a:ext cx="646132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Relativistic Reconnection in Pairs:</a:t>
            </a:r>
          </a:p>
          <a:p>
            <a:pPr algn="ctr"/>
            <a:r>
              <a:rPr lang="en-US" sz="3600" dirty="0" smtClean="0"/>
              <a:t>Mass Transport (Acceleration?)</a:t>
            </a:r>
          </a:p>
          <a:p>
            <a:pPr algn="ctr"/>
            <a:endParaRPr lang="en-US" sz="3600" dirty="0"/>
          </a:p>
          <a:p>
            <a:pPr algn="ctr"/>
            <a:r>
              <a:rPr lang="en-US" sz="2400" dirty="0" smtClean="0"/>
              <a:t>J. Arons</a:t>
            </a:r>
          </a:p>
          <a:p>
            <a:pPr algn="ctr"/>
            <a:r>
              <a:rPr lang="en-US" sz="2400" dirty="0" smtClean="0"/>
              <a:t>UC Berkeley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7389" y="3008319"/>
            <a:ext cx="6660710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Question:  How Does Return Current in PSR Magnetosphere Form?</a:t>
            </a:r>
          </a:p>
          <a:p>
            <a:r>
              <a:rPr lang="en-US" dirty="0"/>
              <a:t> </a:t>
            </a:r>
            <a:r>
              <a:rPr lang="en-US" dirty="0" smtClean="0"/>
              <a:t>     What is density of current carriers?</a:t>
            </a:r>
          </a:p>
          <a:p>
            <a:endParaRPr lang="en-US" dirty="0"/>
          </a:p>
          <a:p>
            <a:r>
              <a:rPr lang="en-US" dirty="0" smtClean="0"/>
              <a:t>Consequences (many): How do beamed gamma rays get emitted?</a:t>
            </a:r>
          </a:p>
          <a:p>
            <a:r>
              <a:rPr lang="en-US" dirty="0"/>
              <a:t> </a:t>
            </a:r>
            <a:r>
              <a:rPr lang="en-US" dirty="0" smtClean="0"/>
              <a:t>   How do beamed lower energy photons from outer magnetosphere</a:t>
            </a:r>
          </a:p>
          <a:p>
            <a:r>
              <a:rPr lang="en-US" dirty="0"/>
              <a:t> </a:t>
            </a:r>
            <a:r>
              <a:rPr lang="en-US" dirty="0" smtClean="0"/>
              <a:t>     get emitted?</a:t>
            </a:r>
          </a:p>
          <a:p>
            <a:r>
              <a:rPr lang="en-US" dirty="0"/>
              <a:t> </a:t>
            </a:r>
            <a:r>
              <a:rPr lang="en-US" dirty="0" smtClean="0"/>
              <a:t>  What is the origin of torque fluctuations?</a:t>
            </a:r>
          </a:p>
          <a:p>
            <a:endParaRPr lang="en-US" dirty="0"/>
          </a:p>
          <a:p>
            <a:r>
              <a:rPr lang="en-US" dirty="0" smtClean="0"/>
              <a:t>Basic Model:  MHD Magnetosphere, fed by e</a:t>
            </a:r>
            <a:r>
              <a:rPr lang="en-US" baseline="30000" dirty="0" smtClean="0"/>
              <a:t>±</a:t>
            </a:r>
            <a:r>
              <a:rPr lang="en-US" dirty="0" smtClean="0"/>
              <a:t> pairs from low altitude</a:t>
            </a:r>
          </a:p>
          <a:p>
            <a:r>
              <a:rPr lang="en-US" dirty="0"/>
              <a:t> </a:t>
            </a:r>
            <a:r>
              <a:rPr lang="en-US" dirty="0" smtClean="0"/>
              <a:t> polar flux tube (pair creation in high altitude may contribute)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78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9890" y="304921"/>
            <a:ext cx="54764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Diffusion region </a:t>
            </a:r>
            <a:r>
              <a:rPr lang="en-US" b="1" dirty="0" err="1" smtClean="0"/>
              <a:t>unmagnetized</a:t>
            </a:r>
            <a:r>
              <a:rPr lang="en-US" dirty="0" smtClean="0"/>
              <a:t>, shear flow:</a:t>
            </a:r>
          </a:p>
          <a:p>
            <a:endParaRPr lang="en-US" dirty="0" smtClean="0"/>
          </a:p>
          <a:p>
            <a:r>
              <a:rPr lang="en-US" dirty="0" smtClean="0"/>
              <a:t>Useful model: Pressure anisotropy              viscous stress: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70976" y="1072207"/>
            <a:ext cx="52781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09338" y="3182851"/>
            <a:ext cx="76276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Useful model works in non-relativistic current sheet reconnection, gets </a:t>
            </a:r>
          </a:p>
          <a:p>
            <a:r>
              <a:rPr lang="en-US" dirty="0"/>
              <a:t> </a:t>
            </a:r>
            <a:r>
              <a:rPr lang="en-US" dirty="0" smtClean="0"/>
              <a:t> E, </a:t>
            </a:r>
            <a:r>
              <a:rPr lang="el-GR" dirty="0"/>
              <a:t>Β</a:t>
            </a:r>
            <a:r>
              <a:rPr lang="en-US" baseline="-25000" dirty="0"/>
              <a:t>out</a:t>
            </a:r>
            <a:r>
              <a:rPr lang="en-US" dirty="0"/>
              <a:t>, </a:t>
            </a:r>
            <a:r>
              <a:rPr lang="en-US" dirty="0" err="1">
                <a:latin typeface="Mistral"/>
                <a:cs typeface="Mistral"/>
              </a:rPr>
              <a:t>l</a:t>
            </a:r>
            <a:r>
              <a:rPr lang="en-US" baseline="-25000" dirty="0" err="1">
                <a:latin typeface="Arial Narrow"/>
                <a:cs typeface="Arial Narrow"/>
              </a:rPr>
              <a:t>D</a:t>
            </a:r>
            <a:r>
              <a:rPr lang="en-US" dirty="0">
                <a:latin typeface="Arial Narrow"/>
                <a:cs typeface="Arial Narrow"/>
              </a:rPr>
              <a:t>, </a:t>
            </a:r>
            <a:r>
              <a:rPr lang="el-GR" dirty="0">
                <a:latin typeface="Arial Narrow"/>
                <a:cs typeface="Arial Narrow"/>
              </a:rPr>
              <a:t>δ</a:t>
            </a:r>
            <a:r>
              <a:rPr lang="en-US" dirty="0">
                <a:latin typeface="Arial Narrow"/>
                <a:cs typeface="Arial Narrow"/>
              </a:rPr>
              <a:t> = </a:t>
            </a:r>
            <a:r>
              <a:rPr lang="en-US" dirty="0" err="1">
                <a:latin typeface="Arial Narrow"/>
                <a:cs typeface="Arial Narrow"/>
              </a:rPr>
              <a:t>T</a:t>
            </a:r>
            <a:r>
              <a:rPr lang="en-US" baseline="-25000" dirty="0" err="1">
                <a:latin typeface="Arial Narrow"/>
                <a:cs typeface="Arial Narrow"/>
              </a:rPr>
              <a:t>diff</a:t>
            </a:r>
            <a:r>
              <a:rPr lang="en-US" dirty="0">
                <a:latin typeface="Arial Narrow"/>
                <a:cs typeface="Arial Narrow"/>
              </a:rPr>
              <a:t>/</a:t>
            </a:r>
            <a:r>
              <a:rPr lang="en-US" dirty="0" err="1">
                <a:latin typeface="Arial Narrow"/>
                <a:cs typeface="Arial Narrow"/>
              </a:rPr>
              <a:t>eB</a:t>
            </a:r>
            <a:r>
              <a:rPr lang="en-US" baseline="-25000" dirty="0" err="1">
                <a:latin typeface="Arial Narrow"/>
                <a:cs typeface="Arial Narrow"/>
              </a:rPr>
              <a:t>in</a:t>
            </a:r>
            <a:r>
              <a:rPr lang="en-US" dirty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 </a:t>
            </a:r>
            <a:r>
              <a:rPr lang="en-US" dirty="0" smtClean="0">
                <a:cs typeface="Arial Narrow"/>
              </a:rPr>
              <a:t>of simulations ~ OK:  viscous heating = adiabatic cooling</a:t>
            </a:r>
          </a:p>
          <a:p>
            <a:endParaRPr lang="en-US" dirty="0">
              <a:cs typeface="Arial Narrow"/>
            </a:endParaRPr>
          </a:p>
          <a:p>
            <a:r>
              <a:rPr lang="en-US" dirty="0" smtClean="0">
                <a:cs typeface="Arial Narrow"/>
              </a:rPr>
              <a:t>Relativistic (young PSR): viscous heating = radiation (“synchrotron” cooling</a:t>
            </a:r>
          </a:p>
          <a:p>
            <a:r>
              <a:rPr lang="en-US" dirty="0">
                <a:cs typeface="Arial Narrow"/>
              </a:rPr>
              <a:t>Relativistic </a:t>
            </a:r>
            <a:r>
              <a:rPr lang="en-US" dirty="0" smtClean="0">
                <a:cs typeface="Arial Narrow"/>
              </a:rPr>
              <a:t>(simulations)</a:t>
            </a:r>
            <a:r>
              <a:rPr lang="en-US" dirty="0">
                <a:cs typeface="Arial Narrow"/>
              </a:rPr>
              <a:t>: viscous heating </a:t>
            </a:r>
            <a:r>
              <a:rPr lang="en-US" dirty="0" smtClean="0">
                <a:cs typeface="Arial Narrow"/>
              </a:rPr>
              <a:t>= adiabatic cooling (</a:t>
            </a:r>
            <a:r>
              <a:rPr lang="en-US" dirty="0" err="1" smtClean="0">
                <a:cs typeface="Arial Narrow"/>
              </a:rPr>
              <a:t>Cerruti</a:t>
            </a:r>
            <a:r>
              <a:rPr lang="en-US" dirty="0" smtClean="0">
                <a:cs typeface="Arial Narrow"/>
              </a:rPr>
              <a:t> – </a:t>
            </a:r>
            <a:r>
              <a:rPr lang="en-US" dirty="0" err="1" smtClean="0">
                <a:cs typeface="Arial Narrow"/>
              </a:rPr>
              <a:t>radiative</a:t>
            </a:r>
            <a:r>
              <a:rPr lang="en-US" dirty="0" smtClean="0">
                <a:cs typeface="Arial Narrow"/>
              </a:rPr>
              <a:t>)</a:t>
            </a:r>
          </a:p>
          <a:p>
            <a:endParaRPr lang="en-US" dirty="0">
              <a:cs typeface="Arial Narrow"/>
            </a:endParaRPr>
          </a:p>
          <a:p>
            <a:r>
              <a:rPr lang="en-US" dirty="0" smtClean="0">
                <a:cs typeface="Arial Narrow"/>
              </a:rPr>
              <a:t>Solve as in Sweet-Parker model (2D current sheet geometry):</a:t>
            </a:r>
          </a:p>
          <a:p>
            <a:r>
              <a:rPr lang="en-US" dirty="0">
                <a:cs typeface="Arial Narrow"/>
              </a:rPr>
              <a:t> </a:t>
            </a:r>
            <a:r>
              <a:rPr lang="en-US" dirty="0" smtClean="0">
                <a:cs typeface="Arial Narrow"/>
              </a:rPr>
              <a:t>   derivatives: ∂/∂z             1/</a:t>
            </a:r>
            <a:r>
              <a:rPr lang="el-GR" dirty="0" smtClean="0">
                <a:cs typeface="Arial Narrow"/>
              </a:rPr>
              <a:t>δ,</a:t>
            </a:r>
            <a:r>
              <a:rPr lang="en-US" dirty="0" smtClean="0">
                <a:cs typeface="Arial Narrow"/>
              </a:rPr>
              <a:t> ∂/∂x               1/</a:t>
            </a:r>
            <a:r>
              <a:rPr lang="en-US" dirty="0"/>
              <a:t> </a:t>
            </a:r>
            <a:r>
              <a:rPr lang="en-US" dirty="0" err="1" smtClean="0">
                <a:latin typeface="Mistral"/>
                <a:cs typeface="Mistral"/>
              </a:rPr>
              <a:t>l</a:t>
            </a:r>
            <a:r>
              <a:rPr lang="en-US" baseline="-25000" dirty="0" err="1" smtClean="0">
                <a:latin typeface="Arial Narrow"/>
                <a:cs typeface="Arial Narrow"/>
              </a:rPr>
              <a:t>D</a:t>
            </a:r>
            <a:r>
              <a:rPr lang="en-US" baseline="-25000" dirty="0" smtClean="0">
                <a:latin typeface="Arial Narrow"/>
                <a:cs typeface="Arial Narrow"/>
              </a:rPr>
              <a:t> </a:t>
            </a:r>
            <a:r>
              <a:rPr lang="en-US" dirty="0" smtClean="0">
                <a:latin typeface="Arial Narrow"/>
                <a:cs typeface="Arial Narrow"/>
              </a:rPr>
              <a:t> - </a:t>
            </a:r>
            <a:r>
              <a:rPr lang="en-US" dirty="0" smtClean="0">
                <a:cs typeface="Arial Narrow"/>
              </a:rPr>
              <a:t>solution still in progress</a:t>
            </a:r>
          </a:p>
          <a:p>
            <a:endParaRPr lang="en-US" dirty="0">
              <a:cs typeface="Arial Narrow"/>
            </a:endParaRPr>
          </a:p>
          <a:p>
            <a:r>
              <a:rPr lang="en-US" dirty="0" smtClean="0">
                <a:cs typeface="Arial Narrow"/>
              </a:rPr>
              <a:t>Use</a:t>
            </a:r>
            <a:r>
              <a:rPr lang="en-US" dirty="0" smtClean="0"/>
              <a:t> </a:t>
            </a:r>
            <a:r>
              <a:rPr lang="en-US" dirty="0" err="1" smtClean="0">
                <a:latin typeface="Mistral"/>
                <a:cs typeface="Mistral"/>
              </a:rPr>
              <a:t>l</a:t>
            </a:r>
            <a:r>
              <a:rPr lang="en-US" baseline="-25000" dirty="0" err="1" smtClean="0">
                <a:latin typeface="Arial Narrow"/>
                <a:cs typeface="Arial Narrow"/>
              </a:rPr>
              <a:t>D</a:t>
            </a:r>
            <a:r>
              <a:rPr lang="en-US" dirty="0" smtClean="0">
                <a:latin typeface="Arial Narrow"/>
                <a:cs typeface="Arial Narrow"/>
              </a:rPr>
              <a:t>, E </a:t>
            </a:r>
            <a:r>
              <a:rPr lang="en-US" dirty="0" smtClean="0">
                <a:cs typeface="Arial Narrow"/>
              </a:rPr>
              <a:t>from simulations (</a:t>
            </a:r>
            <a:r>
              <a:rPr lang="en-US" dirty="0" err="1" smtClean="0">
                <a:cs typeface="Arial Narrow"/>
              </a:rPr>
              <a:t>Kagan</a:t>
            </a:r>
            <a:r>
              <a:rPr lang="en-US" dirty="0" smtClean="0">
                <a:cs typeface="Arial Narrow"/>
              </a:rPr>
              <a:t> et al):  </a:t>
            </a:r>
            <a:r>
              <a:rPr lang="en-US" dirty="0"/>
              <a:t>, </a:t>
            </a:r>
            <a:r>
              <a:rPr lang="en-US" dirty="0" err="1" smtClean="0">
                <a:latin typeface="Mistral"/>
                <a:cs typeface="Mistral"/>
              </a:rPr>
              <a:t>l</a:t>
            </a:r>
            <a:r>
              <a:rPr lang="en-US" baseline="-25000" dirty="0" err="1" smtClean="0">
                <a:latin typeface="Arial Narrow"/>
                <a:cs typeface="Arial Narrow"/>
              </a:rPr>
              <a:t>D</a:t>
            </a:r>
            <a:r>
              <a:rPr lang="en-US" dirty="0" smtClean="0">
                <a:latin typeface="Arial Narrow"/>
                <a:cs typeface="Arial Narrow"/>
              </a:rPr>
              <a:t>/</a:t>
            </a:r>
            <a:r>
              <a:rPr lang="el-GR" dirty="0" smtClean="0">
                <a:latin typeface="Arial Narrow"/>
                <a:cs typeface="Arial Narrow"/>
              </a:rPr>
              <a:t>δ = 15, </a:t>
            </a:r>
            <a:r>
              <a:rPr lang="en-US" dirty="0" err="1" smtClean="0">
                <a:latin typeface="Arial Narrow"/>
                <a:cs typeface="Arial Narrow"/>
              </a:rPr>
              <a:t>v</a:t>
            </a:r>
            <a:r>
              <a:rPr lang="en-US" baseline="-25000" dirty="0" err="1" smtClean="0">
                <a:latin typeface="Arial Narrow"/>
                <a:cs typeface="Arial Narrow"/>
              </a:rPr>
              <a:t>rec</a:t>
            </a:r>
            <a:r>
              <a:rPr lang="en-US" dirty="0" smtClean="0">
                <a:latin typeface="Arial Narrow"/>
                <a:cs typeface="Arial Narrow"/>
              </a:rPr>
              <a:t> = </a:t>
            </a:r>
            <a:r>
              <a:rPr lang="en-US" dirty="0" smtClean="0">
                <a:cs typeface="Arial Narrow"/>
              </a:rPr>
              <a:t>0.05 </a:t>
            </a:r>
            <a:r>
              <a:rPr lang="en-US" dirty="0" err="1" smtClean="0">
                <a:cs typeface="Arial Narrow"/>
              </a:rPr>
              <a:t>v</a:t>
            </a:r>
            <a:r>
              <a:rPr lang="en-US" baseline="-25000" dirty="0" err="1" smtClean="0">
                <a:cs typeface="Arial Narrow"/>
              </a:rPr>
              <a:t>A</a:t>
            </a:r>
            <a:r>
              <a:rPr lang="en-US" dirty="0" smtClean="0">
                <a:cs typeface="Arial Narrow"/>
              </a:rPr>
              <a:t>(in) </a:t>
            </a:r>
            <a:r>
              <a:rPr lang="el-GR" dirty="0" smtClean="0">
                <a:cs typeface="Arial Narrow"/>
              </a:rPr>
              <a:t> </a:t>
            </a:r>
          </a:p>
          <a:p>
            <a:endParaRPr lang="el-GR" dirty="0">
              <a:latin typeface="Arial Narrow"/>
              <a:cs typeface="Arial Narrow"/>
            </a:endParaRPr>
          </a:p>
          <a:p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004400" y="5309701"/>
            <a:ext cx="57878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588494" y="5302232"/>
            <a:ext cx="57878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ViscosityEq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088" y="-709560"/>
            <a:ext cx="9773085" cy="1264752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7543501" y="5047620"/>
            <a:ext cx="692758" cy="0"/>
          </a:xfrm>
          <a:prstGeom prst="straightConnector1">
            <a:avLst/>
          </a:prstGeom>
          <a:ln w="38100" cmpd="dbl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6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sityEq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94" y="455788"/>
            <a:ext cx="2578100" cy="134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8467" y="448730"/>
            <a:ext cx="609600" cy="69245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78867" y="457200"/>
            <a:ext cx="46651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= </a:t>
            </a:r>
            <a:r>
              <a:rPr lang="en-US" dirty="0"/>
              <a:t>GJ density at LC ≅10</a:t>
            </a:r>
            <a:r>
              <a:rPr lang="en-US" baseline="30000" dirty="0"/>
              <a:t>6.2</a:t>
            </a:r>
            <a:r>
              <a:rPr lang="en-US" dirty="0"/>
              <a:t>cm</a:t>
            </a:r>
            <a:r>
              <a:rPr lang="en-US" baseline="30000" dirty="0"/>
              <a:t>-3 </a:t>
            </a:r>
            <a:r>
              <a:rPr lang="en-US" dirty="0"/>
              <a:t>(Crab), </a:t>
            </a:r>
            <a:r>
              <a:rPr lang="el-GR" dirty="0"/>
              <a:t>β</a:t>
            </a:r>
            <a:r>
              <a:rPr lang="en-US" baseline="-25000" dirty="0"/>
              <a:t>rec</a:t>
            </a:r>
            <a:r>
              <a:rPr lang="en-US" dirty="0"/>
              <a:t>~0.1,   </a:t>
            </a:r>
          </a:p>
          <a:p>
            <a:r>
              <a:rPr lang="en-US" dirty="0"/>
              <a:t>             </a:t>
            </a:r>
            <a:r>
              <a:rPr lang="el-GR" dirty="0"/>
              <a:t>β</a:t>
            </a:r>
            <a:r>
              <a:rPr lang="en-US" baseline="-25000" dirty="0"/>
              <a:t>wind</a:t>
            </a:r>
            <a:r>
              <a:rPr lang="en-US" dirty="0"/>
              <a:t>=1,    </a:t>
            </a:r>
            <a:r>
              <a:rPr lang="en-US" dirty="0" err="1">
                <a:latin typeface="Mistral"/>
                <a:cs typeface="Mistral"/>
              </a:rPr>
              <a:t>l</a:t>
            </a:r>
            <a:r>
              <a:rPr lang="en-US" baseline="-25000" dirty="0" err="1">
                <a:cs typeface="Mistral"/>
              </a:rPr>
              <a:t>D</a:t>
            </a:r>
            <a:r>
              <a:rPr lang="en-US" dirty="0"/>
              <a:t>/</a:t>
            </a:r>
            <a:r>
              <a:rPr lang="el-GR" dirty="0"/>
              <a:t>δ</a:t>
            </a:r>
            <a:r>
              <a:rPr lang="en-US" dirty="0"/>
              <a:t> </a:t>
            </a:r>
            <a:r>
              <a:rPr lang="el-GR" dirty="0"/>
              <a:t>=10-100 (</a:t>
            </a:r>
            <a:r>
              <a:rPr lang="en-US" dirty="0"/>
              <a:t>PIC </a:t>
            </a:r>
            <a:r>
              <a:rPr lang="en-US" dirty="0" err="1"/>
              <a:t>sims</a:t>
            </a:r>
            <a:r>
              <a:rPr lang="en-US" dirty="0"/>
              <a:t>, </a:t>
            </a:r>
            <a:r>
              <a:rPr lang="en-US" dirty="0" smtClean="0"/>
              <a:t>model)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32666" y="1478822"/>
            <a:ext cx="5700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Multiplicity </a:t>
            </a:r>
            <a:r>
              <a:rPr lang="el-GR" dirty="0"/>
              <a:t>κ</a:t>
            </a:r>
            <a:r>
              <a:rPr lang="en-US" baseline="-25000" dirty="0"/>
              <a:t>± </a:t>
            </a:r>
            <a:r>
              <a:rPr lang="en-US" dirty="0"/>
              <a:t>= </a:t>
            </a:r>
            <a:r>
              <a:rPr lang="en-US" dirty="0" err="1"/>
              <a:t>n</a:t>
            </a:r>
            <a:r>
              <a:rPr lang="en-US" baseline="-25000" dirty="0" err="1"/>
              <a:t>pair</a:t>
            </a:r>
            <a:r>
              <a:rPr lang="en-US" dirty="0"/>
              <a:t>/</a:t>
            </a:r>
            <a:r>
              <a:rPr lang="en-US" dirty="0" err="1"/>
              <a:t>n</a:t>
            </a:r>
            <a:r>
              <a:rPr lang="en-US" baseline="-25000" dirty="0" err="1"/>
              <a:t>GJ</a:t>
            </a:r>
            <a:r>
              <a:rPr lang="en-US" dirty="0"/>
              <a:t> ≫10</a:t>
            </a:r>
            <a:r>
              <a:rPr lang="en-US" baseline="30000" dirty="0"/>
              <a:t>4</a:t>
            </a:r>
            <a:r>
              <a:rPr lang="en-US" dirty="0"/>
              <a:t> (perhaps </a:t>
            </a:r>
            <a:r>
              <a:rPr lang="en-US" dirty="0" smtClean="0"/>
              <a:t>&gt; 10</a:t>
            </a:r>
            <a:r>
              <a:rPr lang="en-US" baseline="30000" dirty="0" smtClean="0"/>
              <a:t>7</a:t>
            </a:r>
            <a:r>
              <a:rPr lang="en-US" dirty="0" smtClean="0"/>
              <a:t> </a:t>
            </a:r>
            <a:r>
              <a:rPr lang="en-US" dirty="0"/>
              <a:t>in the Crab)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45" y="2153243"/>
            <a:ext cx="6966843" cy="11092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5778" y="3429000"/>
            <a:ext cx="8720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Viscous heating </a:t>
            </a:r>
            <a:r>
              <a:rPr lang="en-US" dirty="0"/>
              <a:t>in diffusion </a:t>
            </a:r>
            <a:r>
              <a:rPr lang="en-US" dirty="0" smtClean="0"/>
              <a:t>= </a:t>
            </a:r>
            <a:r>
              <a:rPr lang="en-US" dirty="0"/>
              <a:t>synchrotron </a:t>
            </a:r>
            <a:r>
              <a:rPr lang="en-US" dirty="0" smtClean="0"/>
              <a:t>cooling</a:t>
            </a:r>
            <a:r>
              <a:rPr lang="en-US" dirty="0"/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163" y="3798332"/>
            <a:ext cx="8435408" cy="8699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0333" y="5277556"/>
            <a:ext cx="78796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 of particles at start of wind current sheet and precipitating onto star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diff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at start of current channels ~ 10</a:t>
            </a:r>
            <a:r>
              <a:rPr lang="en-US" baseline="30000" dirty="0" smtClean="0"/>
              <a:t>13</a:t>
            </a:r>
            <a:r>
              <a:rPr lang="en-US" dirty="0" smtClean="0"/>
              <a:t>/cc in Crab</a:t>
            </a:r>
          </a:p>
          <a:p>
            <a:endParaRPr lang="en-US" dirty="0"/>
          </a:p>
          <a:p>
            <a:r>
              <a:rPr lang="en-US" dirty="0" smtClean="0"/>
              <a:t>Y-line model same as 2d current sheet?</a:t>
            </a:r>
          </a:p>
        </p:txBody>
      </p:sp>
    </p:spTree>
    <p:extLst>
      <p:ext uri="{BB962C8B-B14F-4D97-AF65-F5344CB8AC3E}">
        <p14:creationId xmlns:p14="http://schemas.microsoft.com/office/powerpoint/2010/main" val="152207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8667" y="310444"/>
            <a:ext cx="63897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Current Sheet as Accelerator: Crab flares (</a:t>
            </a:r>
            <a:r>
              <a:rPr lang="en-US" sz="2400" dirty="0" err="1" smtClean="0"/>
              <a:t>Blazars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pPr marL="457200" indent="-457200">
              <a:buAutoNum type="alphaLcParenR"/>
            </a:pPr>
            <a:r>
              <a:rPr lang="en-US" sz="2400" dirty="0" smtClean="0"/>
              <a:t>Where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How long</a:t>
            </a:r>
            <a:r>
              <a:rPr lang="en-US" sz="2400" dirty="0" smtClean="0"/>
              <a:t>? </a:t>
            </a:r>
            <a:r>
              <a:rPr lang="en-US" sz="2400" dirty="0" smtClean="0"/>
              <a:t>Islands between X-lines merge?</a:t>
            </a:r>
            <a:endParaRPr lang="en-US" sz="2400" dirty="0" smtClean="0"/>
          </a:p>
          <a:p>
            <a:pPr marL="457200" indent="-457200">
              <a:buAutoNum type="alphaLcParenR"/>
            </a:pPr>
            <a:r>
              <a:rPr lang="en-US" sz="2400" dirty="0" smtClean="0"/>
              <a:t>E/B</a:t>
            </a:r>
            <a:r>
              <a:rPr lang="en-US" sz="2400" baseline="-25000" dirty="0" smtClean="0"/>
              <a:t>in</a:t>
            </a:r>
            <a:r>
              <a:rPr lang="en-US" sz="2400" dirty="0" smtClean="0"/>
              <a:t>?</a:t>
            </a:r>
          </a:p>
          <a:p>
            <a:pPr marL="457200" indent="-457200">
              <a:buAutoNum type="alphaLcParenR"/>
            </a:pPr>
            <a:r>
              <a:rPr lang="en-US" sz="2400" dirty="0" smtClean="0"/>
              <a:t>B</a:t>
            </a:r>
            <a:r>
              <a:rPr lang="en-US" sz="2400" baseline="-25000" dirty="0" smtClean="0"/>
              <a:t>in</a:t>
            </a:r>
            <a:r>
              <a:rPr lang="en-US" sz="2400" dirty="0" smtClean="0"/>
              <a:t>? Is the B field outside the sheet uniform?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95111" y="3104444"/>
            <a:ext cx="887439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Crab flares, with no Doppler Boost, L = light days, E/B</a:t>
            </a:r>
            <a:r>
              <a:rPr lang="en-US" sz="2400" baseline="-25000" dirty="0" smtClean="0"/>
              <a:t>in</a:t>
            </a:r>
            <a:r>
              <a:rPr lang="en-US" sz="2400" dirty="0" smtClean="0"/>
              <a:t> &lt; few:</a:t>
            </a:r>
          </a:p>
          <a:p>
            <a:r>
              <a:rPr lang="en-US" sz="2400" dirty="0" smtClean="0"/>
              <a:t>   B ~ </a:t>
            </a:r>
            <a:r>
              <a:rPr lang="en-US" sz="2400" dirty="0" err="1" smtClean="0"/>
              <a:t>milligauss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Hard or easy?  Hard to have large magnetic overshoots in high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l-GR" sz="2400" dirty="0" smtClean="0"/>
              <a:t>σ</a:t>
            </a:r>
            <a:r>
              <a:rPr lang="en-US" sz="2400" dirty="0" smtClean="0"/>
              <a:t> polar regions, if flux doesn’t accumulate, even 1 </a:t>
            </a:r>
            <a:r>
              <a:rPr lang="en-US" sz="2400" dirty="0" err="1" smtClean="0"/>
              <a:t>mG</a:t>
            </a:r>
            <a:r>
              <a:rPr lang="en-US" sz="2400" dirty="0" smtClean="0"/>
              <a:t> hard to reach</a:t>
            </a:r>
          </a:p>
          <a:p>
            <a:endParaRPr lang="en-US" sz="2400" dirty="0"/>
          </a:p>
          <a:p>
            <a:r>
              <a:rPr lang="en-US" sz="2400" dirty="0" smtClean="0"/>
              <a:t>Time interval between flares – flux accumulation time?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Artifact of beaming (Doppler or kinetic)?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316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0" y="378631"/>
            <a:ext cx="4030307" cy="292026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V="1">
            <a:off x="440993" y="2381556"/>
            <a:ext cx="4004221" cy="352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40994" y="2869138"/>
            <a:ext cx="400422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6320" y="740929"/>
            <a:ext cx="472189" cy="8996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68693" y="2416839"/>
            <a:ext cx="388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9751" y="378631"/>
            <a:ext cx="33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91960" y="363084"/>
            <a:ext cx="48981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Kagan</a:t>
            </a:r>
            <a:r>
              <a:rPr lang="en-US" dirty="0" smtClean="0"/>
              <a:t>+ - 3D pairs, flux tubes quasi 2D (</a:t>
            </a:r>
            <a:r>
              <a:rPr lang="en-US" dirty="0" err="1" smtClean="0"/>
              <a:t>plasmoids</a:t>
            </a:r>
            <a:r>
              <a:rPr lang="en-US" dirty="0" smtClean="0"/>
              <a:t>),</a:t>
            </a:r>
          </a:p>
          <a:p>
            <a:r>
              <a:rPr lang="en-US" dirty="0" smtClean="0"/>
              <a:t> fraction of volume with E along X-lines small</a:t>
            </a:r>
          </a:p>
          <a:p>
            <a:r>
              <a:rPr lang="en-US" dirty="0"/>
              <a:t> </a:t>
            </a:r>
            <a:r>
              <a:rPr lang="en-US" dirty="0" smtClean="0"/>
              <a:t> Tearing dominated (</a:t>
            </a:r>
            <a:r>
              <a:rPr lang="el-GR" dirty="0" smtClean="0"/>
              <a:t>σ</a:t>
            </a:r>
            <a:r>
              <a:rPr lang="en-US" dirty="0"/>
              <a:t> </a:t>
            </a:r>
            <a:r>
              <a:rPr lang="en-US" dirty="0" smtClean="0"/>
              <a:t>not large)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9139"/>
            <a:ext cx="8513149" cy="390459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96499" y="2540155"/>
            <a:ext cx="1288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is 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11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11818" y="12219"/>
            <a:ext cx="5149472" cy="2687846"/>
            <a:chOff x="3411818" y="85712"/>
            <a:chExt cx="5149472" cy="2687846"/>
          </a:xfrm>
        </p:grpSpPr>
        <p:grpSp>
          <p:nvGrpSpPr>
            <p:cNvPr id="3" name="Group 2"/>
            <p:cNvGrpSpPr/>
            <p:nvPr/>
          </p:nvGrpSpPr>
          <p:grpSpPr>
            <a:xfrm>
              <a:off x="3411818" y="85712"/>
              <a:ext cx="5149472" cy="2152017"/>
              <a:chOff x="3519214" y="68618"/>
              <a:chExt cx="5149472" cy="2152017"/>
            </a:xfrm>
          </p:grpSpPr>
          <p:pic>
            <p:nvPicPr>
              <p:cNvPr id="15" name="Picture 54" descr="Yline"/>
              <p:cNvPicPr>
                <a:picLocks noChangeAspect="1" noChangeArrowheads="1"/>
              </p:cNvPicPr>
              <p:nvPr/>
            </p:nvPicPr>
            <p:blipFill>
              <a:blip r:embed="rId3"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3593449" y="94973"/>
                <a:ext cx="5075237" cy="212566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sp>
            <p:nvSpPr>
              <p:cNvPr id="16" name="Rectangle 70"/>
              <p:cNvSpPr>
                <a:spLocks/>
              </p:cNvSpPr>
              <p:nvPr/>
            </p:nvSpPr>
            <p:spPr bwMode="auto">
              <a:xfrm>
                <a:off x="5725717" y="890221"/>
                <a:ext cx="617537" cy="27463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71"/>
              <p:cNvSpPr>
                <a:spLocks noChangeShapeType="1"/>
              </p:cNvSpPr>
              <p:nvPr/>
            </p:nvSpPr>
            <p:spPr bwMode="auto">
              <a:xfrm flipH="1" flipV="1">
                <a:off x="4209777" y="342900"/>
                <a:ext cx="1570037" cy="5492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72"/>
              <p:cNvSpPr>
                <a:spLocks noChangeShapeType="1"/>
              </p:cNvSpPr>
              <p:nvPr/>
            </p:nvSpPr>
            <p:spPr bwMode="auto">
              <a:xfrm flipH="1">
                <a:off x="4141514" y="1166812"/>
                <a:ext cx="1570038" cy="7016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79"/>
              <p:cNvSpPr>
                <a:spLocks noChangeShapeType="1"/>
              </p:cNvSpPr>
              <p:nvPr/>
            </p:nvSpPr>
            <p:spPr bwMode="auto">
              <a:xfrm flipH="1" flipV="1">
                <a:off x="4143102" y="439737"/>
                <a:ext cx="1577975" cy="5318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83"/>
              <p:cNvSpPr>
                <a:spLocks noChangeShapeType="1"/>
              </p:cNvSpPr>
              <p:nvPr/>
            </p:nvSpPr>
            <p:spPr bwMode="auto">
              <a:xfrm flipV="1">
                <a:off x="3519214" y="1852612"/>
                <a:ext cx="606425" cy="2730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567387" y="68618"/>
                <a:ext cx="159039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Polar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Outflow v = c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13296" y="1699210"/>
                <a:ext cx="18983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Reconnection inflow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Line 85"/>
              <p:cNvSpPr>
                <a:spLocks noChangeShapeType="1"/>
              </p:cNvSpPr>
              <p:nvPr/>
            </p:nvSpPr>
            <p:spPr bwMode="auto">
              <a:xfrm rot="16200000">
                <a:off x="6967020" y="276363"/>
                <a:ext cx="0" cy="7540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rot="16200000" flipH="1">
                <a:off x="5740402" y="564056"/>
                <a:ext cx="578068" cy="175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Line 72"/>
              <p:cNvSpPr>
                <a:spLocks noChangeShapeType="1"/>
              </p:cNvSpPr>
              <p:nvPr/>
            </p:nvSpPr>
            <p:spPr bwMode="auto">
              <a:xfrm flipH="1">
                <a:off x="4188810" y="1240384"/>
                <a:ext cx="1570038" cy="7016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556000" y="112067"/>
              <a:ext cx="4891702" cy="2661491"/>
              <a:chOff x="3258748" y="-266146"/>
              <a:chExt cx="4891702" cy="266149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490618" y="2026013"/>
                <a:ext cx="471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Mistral"/>
                    <a:cs typeface="Mistral"/>
                  </a:rPr>
                  <a:t>2l</a:t>
                </a:r>
                <a:r>
                  <a:rPr lang="en-US" baseline="-25000" dirty="0" smtClean="0"/>
                  <a:t>D</a:t>
                </a:r>
                <a:endParaRPr lang="en-US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 bwMode="auto">
              <a:xfrm rot="16200000" flipV="1">
                <a:off x="3358877" y="1969107"/>
                <a:ext cx="533400" cy="228600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5390596" y="1903786"/>
                <a:ext cx="663903" cy="12262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" name="Object 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6819172"/>
                  </p:ext>
                </p:extLst>
              </p:nvPr>
            </p:nvGraphicFramePr>
            <p:xfrm>
              <a:off x="3441262" y="-266146"/>
              <a:ext cx="342900" cy="490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4" name="Equation" r:id="rId5" imgW="177800" imgH="254000" progId="Equation.3">
                      <p:embed/>
                    </p:oleObj>
                  </mc:Choice>
                  <mc:Fallback>
                    <p:oleObj name="Equation" r:id="rId5" imgW="177800" imgH="254000" progId="Equation.3">
                      <p:embed/>
                      <p:pic>
                        <p:nvPicPr>
                          <p:cNvPr id="0" name="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1262" y="-266146"/>
                            <a:ext cx="342900" cy="4905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 r:embed="rId4"/>
                                  <a:srcRect/>
                                  <a:tile tx="0" ty="0" sx="100000" sy="100000" flip="none" algn="tl"/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" name="Straight Arrow Connector 8"/>
              <p:cNvCxnSpPr/>
              <p:nvPr/>
            </p:nvCxnSpPr>
            <p:spPr bwMode="auto">
              <a:xfrm flipH="1" flipV="1">
                <a:off x="5907520" y="1232533"/>
                <a:ext cx="555639" cy="944744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>
              <a:xfrm rot="16200000" flipV="1">
                <a:off x="6301827" y="1339898"/>
                <a:ext cx="1524000" cy="4291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77"/>
              <p:cNvSpPr>
                <a:spLocks/>
              </p:cNvSpPr>
              <p:nvPr/>
            </p:nvSpPr>
            <p:spPr bwMode="auto">
              <a:xfrm>
                <a:off x="6011877" y="562928"/>
                <a:ext cx="1377950" cy="20478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7709204" y="709323"/>
                <a:ext cx="0" cy="289125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753138" y="709323"/>
                <a:ext cx="3973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/>
                  <a:t>2</a:t>
                </a:r>
                <a:r>
                  <a:rPr lang="el-GR" sz="1200" dirty="0" smtClean="0"/>
                  <a:t>δ</a:t>
                </a:r>
                <a:endParaRPr lang="en-US" sz="1200" dirty="0"/>
              </a:p>
            </p:txBody>
          </p:sp>
          <p:graphicFrame>
            <p:nvGraphicFramePr>
              <p:cNvPr id="14" name="Object 8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66525223"/>
                  </p:ext>
                </p:extLst>
              </p:nvPr>
            </p:nvGraphicFramePr>
            <p:xfrm>
              <a:off x="3258748" y="1531134"/>
              <a:ext cx="342900" cy="490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5" name="Equation" r:id="rId7" imgW="177800" imgH="254000" progId="Equation.3">
                      <p:embed/>
                    </p:oleObj>
                  </mc:Choice>
                  <mc:Fallback>
                    <p:oleObj name="Equation" r:id="rId7" imgW="177800" imgH="254000" progId="Equation.3">
                      <p:embed/>
                      <p:pic>
                        <p:nvPicPr>
                          <p:cNvPr id="0" name="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8748" y="1531134"/>
                            <a:ext cx="342900" cy="4905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 r:embed="rId4"/>
                                  <a:srcRect/>
                                  <a:tile tx="0" ty="0" sx="100000" sy="100000" flip="none" algn="tl"/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4945" y="399837"/>
            <a:ext cx="29777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Line 98"/>
          <p:cNvSpPr>
            <a:spLocks noChangeShapeType="1"/>
          </p:cNvSpPr>
          <p:nvPr/>
        </p:nvSpPr>
        <p:spPr bwMode="auto">
          <a:xfrm>
            <a:off x="7702277" y="1003300"/>
            <a:ext cx="823912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151227" y="2627586"/>
            <a:ext cx="5996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Field Aligned current</a:t>
            </a:r>
          </a:p>
          <a:p>
            <a:r>
              <a:rPr lang="en-US" sz="2000" dirty="0" smtClean="0"/>
              <a:t>  precipitating electrons</a:t>
            </a:r>
            <a:r>
              <a:rPr lang="el-GR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supplied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by diffusion box</a:t>
            </a:r>
            <a:r>
              <a:rPr lang="el-GR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/>
              <a:t>+ upward ions </a:t>
            </a:r>
            <a:r>
              <a:rPr lang="en-US" sz="2000" dirty="0"/>
              <a:t>from </a:t>
            </a:r>
            <a:r>
              <a:rPr lang="en-US" sz="2000" dirty="0" smtClean="0"/>
              <a:t>stellar</a:t>
            </a:r>
            <a:r>
              <a:rPr lang="el-GR" sz="2000" dirty="0" smtClean="0"/>
              <a:t> </a:t>
            </a:r>
            <a:r>
              <a:rPr lang="en-US" sz="2000" dirty="0" smtClean="0"/>
              <a:t>atmosphere</a:t>
            </a:r>
            <a:r>
              <a:rPr lang="el-GR" sz="2000" dirty="0" smtClean="0"/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3294" y="2567454"/>
            <a:ext cx="121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Plasmoid</a:t>
            </a:r>
            <a:endParaRPr lang="en-US" sz="1800" dirty="0">
              <a:ln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30" name="Line 98"/>
          <p:cNvSpPr>
            <a:spLocks noChangeShapeType="1"/>
          </p:cNvSpPr>
          <p:nvPr/>
        </p:nvSpPr>
        <p:spPr bwMode="auto">
          <a:xfrm>
            <a:off x="7182544" y="1447800"/>
            <a:ext cx="8239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05699"/>
              </p:ext>
            </p:extLst>
          </p:nvPr>
        </p:nvGraphicFramePr>
        <p:xfrm>
          <a:off x="6736473" y="2471832"/>
          <a:ext cx="267803" cy="410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Equation" r:id="rId10" imgW="190500" imgH="292100" progId="Equation.3">
                  <p:embed/>
                </p:oleObj>
              </mc:Choice>
              <mc:Fallback>
                <p:oleObj name="Equation" r:id="rId10" imgW="1905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6473" y="2471832"/>
                        <a:ext cx="267803" cy="4106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5752" y="3191641"/>
            <a:ext cx="276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457200" y="6082565"/>
            <a:ext cx="1283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Polar Cap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37931" y="6488668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Acute rotator</a:t>
            </a:r>
            <a:endParaRPr lang="en-US" sz="1400" b="1" u="sng" dirty="0"/>
          </a:p>
        </p:txBody>
      </p:sp>
      <p:sp>
        <p:nvSpPr>
          <p:cNvPr id="35" name="TextBox 34"/>
          <p:cNvSpPr txBox="1"/>
          <p:nvPr/>
        </p:nvSpPr>
        <p:spPr>
          <a:xfrm>
            <a:off x="3006125" y="3553215"/>
            <a:ext cx="614169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Reconnection E (radial in geometry shown</a:t>
            </a:r>
            <a:r>
              <a:rPr lang="en-US" dirty="0"/>
              <a:t>) sustained </a:t>
            </a:r>
            <a:r>
              <a:rPr lang="en-US" dirty="0" smtClean="0"/>
              <a:t>by off diagonal pressure tensor ∝ ∂p</a:t>
            </a:r>
            <a:r>
              <a:rPr lang="en-US" baseline="-25000" dirty="0" smtClean="0"/>
              <a:t>i</a:t>
            </a:r>
            <a:r>
              <a:rPr lang="en-US" dirty="0"/>
              <a:t>/</a:t>
            </a:r>
            <a:r>
              <a:rPr lang="en-US" dirty="0" smtClean="0"/>
              <a:t>∂</a:t>
            </a:r>
            <a:r>
              <a:rPr lang="en-US" dirty="0" err="1" smtClean="0"/>
              <a:t>x</a:t>
            </a:r>
            <a:r>
              <a:rPr lang="en-US" baseline="-25000" dirty="0" err="1" smtClean="0"/>
              <a:t>j</a:t>
            </a:r>
            <a:endParaRPr lang="en-US" dirty="0" smtClean="0"/>
          </a:p>
          <a:p>
            <a:r>
              <a:rPr lang="en-US" dirty="0" smtClean="0"/>
              <a:t>  (“</a:t>
            </a:r>
            <a:r>
              <a:rPr lang="en-US" dirty="0" err="1" smtClean="0"/>
              <a:t>collisionless</a:t>
            </a:r>
            <a:r>
              <a:rPr lang="en-US" dirty="0" smtClean="0"/>
              <a:t> viscosity” – seen in all relativistic </a:t>
            </a:r>
          </a:p>
          <a:p>
            <a:r>
              <a:rPr lang="en-US" dirty="0" smtClean="0"/>
              <a:t>    reconnection in pairs 2D &amp; 3D PIC simulations:</a:t>
            </a:r>
          </a:p>
          <a:p>
            <a:r>
              <a:rPr lang="en-US" dirty="0"/>
              <a:t> </a:t>
            </a:r>
            <a:r>
              <a:rPr lang="en-US" dirty="0" smtClean="0"/>
              <a:t>Hoshino &amp; </a:t>
            </a:r>
            <a:r>
              <a:rPr lang="en-US" dirty="0" err="1" smtClean="0"/>
              <a:t>Zenitani</a:t>
            </a:r>
            <a:r>
              <a:rPr lang="en-US" dirty="0"/>
              <a:t>;</a:t>
            </a:r>
            <a:r>
              <a:rPr lang="en-US" dirty="0" smtClean="0"/>
              <a:t> </a:t>
            </a:r>
            <a:r>
              <a:rPr lang="en-US" dirty="0" err="1" smtClean="0"/>
              <a:t>Bessho</a:t>
            </a:r>
            <a:r>
              <a:rPr lang="en-US" dirty="0" smtClean="0"/>
              <a:t> &amp; </a:t>
            </a:r>
            <a:r>
              <a:rPr lang="en-US" dirty="0" err="1" smtClean="0"/>
              <a:t>Bhattacharjee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Kagan</a:t>
            </a:r>
            <a:r>
              <a:rPr lang="en-US" dirty="0" smtClean="0"/>
              <a:t>, </a:t>
            </a:r>
            <a:r>
              <a:rPr lang="en-US" dirty="0" err="1" smtClean="0"/>
              <a:t>Milosavljeic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Spitkovsky</a:t>
            </a:r>
            <a:r>
              <a:rPr lang="en-US" dirty="0" smtClean="0"/>
              <a:t>,….)</a:t>
            </a:r>
            <a:endParaRPr lang="en-US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3556000" y="5299075"/>
          <a:ext cx="553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7" name="Equation" r:id="rId13" imgW="5537200" imgH="533400" progId="Equation.3">
                  <p:embed/>
                </p:oleObj>
              </mc:Choice>
              <mc:Fallback>
                <p:oleObj name="Equation" r:id="rId13" imgW="5537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5299075"/>
                        <a:ext cx="5537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509173" y="5211379"/>
            <a:ext cx="543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alpha val="37000"/>
                  </a:schemeClr>
                </a:solidFill>
              </a:rPr>
              <a:t>X</a:t>
            </a:r>
            <a:endParaRPr lang="en-US" sz="3600" dirty="0">
              <a:solidFill>
                <a:schemeClr val="tx1">
                  <a:alpha val="37000"/>
                </a:schemeClr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54482" y="5246413"/>
            <a:ext cx="595587" cy="586829"/>
          </a:xfrm>
          <a:prstGeom prst="ellipse">
            <a:avLst/>
          </a:prstGeom>
          <a:solidFill>
            <a:schemeClr val="tx1">
              <a:alpha val="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486053" y="5832475"/>
            <a:ext cx="5607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w=relativistic enthalpy; anomalous resistivity, rad reaction neglected</a:t>
            </a:r>
            <a:endParaRPr lang="en-US" sz="1200" dirty="0"/>
          </a:p>
        </p:txBody>
      </p:sp>
      <p:sp>
        <p:nvSpPr>
          <p:cNvPr id="40" name="Oval 39"/>
          <p:cNvSpPr/>
          <p:nvPr/>
        </p:nvSpPr>
        <p:spPr>
          <a:xfrm>
            <a:off x="2236952" y="2184399"/>
            <a:ext cx="390635" cy="443187"/>
          </a:xfrm>
          <a:prstGeom prst="ellipse">
            <a:avLst/>
          </a:prstGeom>
          <a:solidFill>
            <a:schemeClr val="tx1">
              <a:alpha val="0"/>
            </a:schemeClr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253819" y="6146942"/>
            <a:ext cx="5193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Obtuse geometry            </a:t>
            </a:r>
            <a:r>
              <a:rPr lang="en-US" sz="1200" dirty="0" smtClean="0"/>
              <a:t>        has </a:t>
            </a:r>
            <a:r>
              <a:rPr lang="en-US" sz="1200" dirty="0" smtClean="0"/>
              <a:t>precipitating positrons , electron </a:t>
            </a:r>
            <a:r>
              <a:rPr lang="en-US" sz="1200" dirty="0" smtClean="0"/>
              <a:t>outflow</a:t>
            </a:r>
          </a:p>
          <a:p>
            <a:endParaRPr lang="en-US" sz="1200" dirty="0"/>
          </a:p>
          <a:p>
            <a:r>
              <a:rPr lang="en-US" sz="1200" dirty="0" smtClean="0"/>
              <a:t>Non-MHD inertial E ∝n</a:t>
            </a:r>
            <a:r>
              <a:rPr lang="en-US" sz="1200" baseline="30000" dirty="0" smtClean="0"/>
              <a:t>-1  </a:t>
            </a:r>
            <a:r>
              <a:rPr lang="en-US" sz="1200" dirty="0" smtClean="0"/>
              <a:t>(T/mc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): favors low density; hot = high energy</a:t>
            </a:r>
            <a:endParaRPr lang="en-US" dirty="0">
              <a:latin typeface="Symbol"/>
              <a:cs typeface="Superclarendon Regular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56781"/>
              </p:ext>
            </p:extLst>
          </p:nvPr>
        </p:nvGraphicFramePr>
        <p:xfrm>
          <a:off x="4495800" y="6096000"/>
          <a:ext cx="544349" cy="336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8" name="Equation" r:id="rId15" imgW="685800" imgH="304800" progId="Equation.DSMT4">
                  <p:embed/>
                </p:oleObj>
              </mc:Choice>
              <mc:Fallback>
                <p:oleObj name="Equation" r:id="rId15" imgW="6858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6096000"/>
                        <a:ext cx="544349" cy="3369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2025088" y="3149061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</a:t>
            </a:r>
            <a:r>
              <a:rPr lang="en-US" sz="1400" baseline="-25000" dirty="0" smtClean="0"/>
              <a:t>L</a:t>
            </a:r>
            <a:endParaRPr lang="en-US" sz="1400" dirty="0"/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1896374" y="3320111"/>
            <a:ext cx="171618" cy="56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271877" y="3318061"/>
            <a:ext cx="182255" cy="111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5985429" y="646010"/>
            <a:ext cx="326074" cy="909030"/>
            <a:chOff x="8066026" y="795649"/>
            <a:chExt cx="326074" cy="909030"/>
          </a:xfrm>
        </p:grpSpPr>
        <p:sp>
          <p:nvSpPr>
            <p:cNvPr id="47" name="Text Box 102"/>
            <p:cNvSpPr txBox="1">
              <a:spLocks/>
            </p:cNvSpPr>
            <p:nvPr/>
          </p:nvSpPr>
          <p:spPr bwMode="auto">
            <a:xfrm>
              <a:off x="8066690" y="1421525"/>
              <a:ext cx="289034" cy="28315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82296" tIns="41148" rIns="82296" bIns="41148">
              <a:prstTxWarp prst="textNoShape">
                <a:avLst/>
              </a:prstTxWarp>
              <a:spAutoFit/>
            </a:bodyPr>
            <a:lstStyle/>
            <a:p>
              <a:pPr algn="ctr" defTabSz="822325"/>
              <a:r>
                <a:rPr lang="en-US" altLang="ja-JP" sz="1300" dirty="0" smtClean="0">
                  <a:solidFill>
                    <a:srgbClr val="000000"/>
                  </a:solidFill>
                  <a:latin typeface="Gill Sans" pitchFamily="-107" charset="0"/>
                </a:rPr>
                <a:t>╳</a:t>
              </a:r>
              <a:endParaRPr lang="en-US" sz="1300" dirty="0">
                <a:solidFill>
                  <a:schemeClr val="bg2"/>
                </a:solidFill>
                <a:latin typeface="Gill Sans" pitchFamily="-107" charset="0"/>
              </a:endParaRPr>
            </a:p>
          </p:txBody>
        </p:sp>
        <p:sp>
          <p:nvSpPr>
            <p:cNvPr id="48" name="Oval 103"/>
            <p:cNvSpPr>
              <a:spLocks/>
            </p:cNvSpPr>
            <p:nvPr/>
          </p:nvSpPr>
          <p:spPr bwMode="auto">
            <a:xfrm>
              <a:off x="8104269" y="1470288"/>
              <a:ext cx="206552" cy="20643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82296" tIns="41148" rIns="82296" bIns="41148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8066026" y="795649"/>
              <a:ext cx="326074" cy="283154"/>
              <a:chOff x="8186159" y="1250418"/>
              <a:chExt cx="326074" cy="283154"/>
            </a:xfrm>
          </p:grpSpPr>
          <p:sp>
            <p:nvSpPr>
              <p:cNvPr id="50" name="Text Box 102"/>
              <p:cNvSpPr txBox="1">
                <a:spLocks/>
              </p:cNvSpPr>
              <p:nvPr/>
            </p:nvSpPr>
            <p:spPr bwMode="auto">
              <a:xfrm>
                <a:off x="8186159" y="1250418"/>
                <a:ext cx="326074" cy="2831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82296" tIns="41148" rIns="82296" bIns="41148">
                <a:prstTxWarp prst="textNoShape">
                  <a:avLst/>
                </a:prstTxWarp>
                <a:spAutoFit/>
              </a:bodyPr>
              <a:lstStyle/>
              <a:p>
                <a:pPr algn="ctr" defTabSz="822325"/>
                <a:r>
                  <a:rPr lang="en-US" altLang="zh-TW" sz="1300" dirty="0" smtClean="0">
                    <a:latin typeface="Gill Sans" pitchFamily="-107" charset="0"/>
                  </a:rPr>
                  <a:t>☉</a:t>
                </a:r>
                <a:endParaRPr lang="en-US" sz="1300" dirty="0">
                  <a:latin typeface="Gill Sans" pitchFamily="-107" charset="0"/>
                </a:endParaRPr>
              </a:p>
            </p:txBody>
          </p:sp>
          <p:sp>
            <p:nvSpPr>
              <p:cNvPr id="51" name="Oval 103"/>
              <p:cNvSpPr>
                <a:spLocks/>
              </p:cNvSpPr>
              <p:nvPr/>
            </p:nvSpPr>
            <p:spPr bwMode="auto">
              <a:xfrm>
                <a:off x="8248089" y="1296627"/>
                <a:ext cx="206552" cy="20643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82296" tIns="41148" rIns="82296" bIns="41148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52" name="Straight Arrow Connector 51"/>
          <p:cNvCxnSpPr/>
          <p:nvPr/>
        </p:nvCxnSpPr>
        <p:spPr bwMode="auto">
          <a:xfrm flipH="1" flipV="1">
            <a:off x="6311503" y="838200"/>
            <a:ext cx="590291" cy="1666768"/>
          </a:xfrm>
          <a:prstGeom prst="straightConnector1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401675" y="38574"/>
            <a:ext cx="3463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Magnetic Y-line feeds</a:t>
            </a:r>
            <a:endParaRPr lang="en-US" sz="2400" dirty="0"/>
          </a:p>
        </p:txBody>
      </p:sp>
      <p:cxnSp>
        <p:nvCxnSpPr>
          <p:cNvPr id="54" name="Straight Arrow Connector 53"/>
          <p:cNvCxnSpPr/>
          <p:nvPr/>
        </p:nvCxnSpPr>
        <p:spPr>
          <a:xfrm rot="5400000">
            <a:off x="1592992" y="1157850"/>
            <a:ext cx="1984695" cy="5224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ABB7C0B-6340-1041-A7A7-F41BBD25807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97226" y="6544975"/>
            <a:ext cx="749301" cy="249767"/>
          </a:xfrm>
          <a:prstGeom prst="rect">
            <a:avLst/>
          </a:prstGeom>
        </p:spPr>
      </p:pic>
      <p:cxnSp>
        <p:nvCxnSpPr>
          <p:cNvPr id="57" name="Straight Arrow Connector 56"/>
          <p:cNvCxnSpPr/>
          <p:nvPr/>
        </p:nvCxnSpPr>
        <p:spPr>
          <a:xfrm rot="5400000" flipH="1" flipV="1">
            <a:off x="5615489" y="1439041"/>
            <a:ext cx="578068" cy="175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2848396" y="476084"/>
            <a:ext cx="2755462" cy="60122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326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4"/>
          <p:cNvSpPr txBox="1">
            <a:spLocks/>
          </p:cNvSpPr>
          <p:nvPr/>
        </p:nvSpPr>
        <p:spPr bwMode="auto">
          <a:xfrm>
            <a:off x="762000" y="152400"/>
            <a:ext cx="276721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Reconnection</a:t>
            </a:r>
            <a:r>
              <a:rPr lang="en-US" dirty="0">
                <a:solidFill>
                  <a:schemeClr val="tx1"/>
                </a:solidFill>
              </a:rPr>
              <a:t>/Return j</a:t>
            </a:r>
          </a:p>
        </p:txBody>
      </p:sp>
      <p:sp>
        <p:nvSpPr>
          <p:cNvPr id="60" name="Text Box 6"/>
          <p:cNvSpPr txBox="1">
            <a:spLocks/>
          </p:cNvSpPr>
          <p:nvPr/>
        </p:nvSpPr>
        <p:spPr bwMode="auto">
          <a:xfrm>
            <a:off x="3276600" y="594783"/>
            <a:ext cx="4990108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Sporadic X-Point, </a:t>
            </a:r>
            <a:r>
              <a:rPr lang="en-US" sz="2000" dirty="0" err="1">
                <a:solidFill>
                  <a:schemeClr val="tx1"/>
                </a:solidFill>
              </a:rPr>
              <a:t>Plasmoid</a:t>
            </a:r>
            <a:r>
              <a:rPr lang="en-US" sz="2000" dirty="0">
                <a:solidFill>
                  <a:schemeClr val="tx1"/>
                </a:solidFill>
              </a:rPr>
              <a:t> formation</a:t>
            </a:r>
          </a:p>
          <a:p>
            <a:pPr algn="l"/>
            <a:r>
              <a:rPr lang="en-US" sz="2000" i="1" dirty="0">
                <a:solidFill>
                  <a:schemeClr val="tx1"/>
                </a:solidFill>
              </a:rPr>
              <a:t>occurs continuously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61" name="Group 19"/>
          <p:cNvGrpSpPr>
            <a:grpSpLocks/>
          </p:cNvGrpSpPr>
          <p:nvPr/>
        </p:nvGrpSpPr>
        <p:grpSpPr bwMode="auto">
          <a:xfrm>
            <a:off x="0" y="594783"/>
            <a:ext cx="3175000" cy="3009900"/>
            <a:chOff x="96" y="576"/>
            <a:chExt cx="2000" cy="1896"/>
          </a:xfrm>
        </p:grpSpPr>
        <p:pic>
          <p:nvPicPr>
            <p:cNvPr id="62" name="Picture 5" descr="plasmoid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" y="576"/>
              <a:ext cx="2000" cy="1879"/>
            </a:xfrm>
            <a:prstGeom prst="rect">
              <a:avLst/>
            </a:prstGeom>
            <a:noFill/>
          </p:spPr>
        </p:pic>
        <p:sp>
          <p:nvSpPr>
            <p:cNvPr id="63" name="Text Box 7"/>
            <p:cNvSpPr txBox="1">
              <a:spLocks/>
            </p:cNvSpPr>
            <p:nvPr/>
          </p:nvSpPr>
          <p:spPr bwMode="auto">
            <a:xfrm>
              <a:off x="103" y="2260"/>
              <a:ext cx="93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Bucciantini et al</a:t>
              </a:r>
              <a:endParaRPr lang="en-US" sz="1600"/>
            </a:p>
          </p:txBody>
        </p:sp>
      </p:grpSp>
      <p:sp>
        <p:nvSpPr>
          <p:cNvPr id="64" name="Text Box 9"/>
          <p:cNvSpPr txBox="1">
            <a:spLocks/>
          </p:cNvSpPr>
          <p:nvPr/>
        </p:nvSpPr>
        <p:spPr bwMode="auto">
          <a:xfrm>
            <a:off x="2971800" y="1424354"/>
            <a:ext cx="3384285" cy="224676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Pairs all come from pole,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on open field lines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Sporadic reconnection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moves plasma across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B – </a:t>
            </a:r>
            <a:r>
              <a:rPr lang="en-US" sz="2000" dirty="0" err="1" smtClean="0">
                <a:solidFill>
                  <a:schemeClr val="tx1"/>
                </a:solidFill>
              </a:rPr>
              <a:t>ExB</a:t>
            </a:r>
            <a:r>
              <a:rPr lang="en-US" sz="2000" dirty="0" smtClean="0">
                <a:solidFill>
                  <a:schemeClr val="tx1"/>
                </a:solidFill>
              </a:rPr>
              <a:t> drift in </a:t>
            </a:r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non-</a:t>
            </a:r>
            <a:r>
              <a:rPr lang="en-US" sz="2000" dirty="0" err="1" smtClean="0">
                <a:solidFill>
                  <a:schemeClr val="tx1"/>
                </a:solidFill>
              </a:rPr>
              <a:t>corotation</a:t>
            </a:r>
            <a:r>
              <a:rPr lang="en-US" sz="2000" dirty="0" smtClean="0">
                <a:solidFill>
                  <a:schemeClr val="tx1"/>
                </a:solidFill>
              </a:rPr>
              <a:t> E, </a:t>
            </a:r>
            <a:r>
              <a:rPr lang="en-US" sz="2000" dirty="0">
                <a:solidFill>
                  <a:schemeClr val="tx1"/>
                </a:solidFill>
              </a:rPr>
              <a:t>time</a:t>
            </a:r>
          </a:p>
          <a:p>
            <a:pPr algn="l"/>
            <a:r>
              <a:rPr lang="en-US" sz="2000" dirty="0">
                <a:solidFill>
                  <a:schemeClr val="tx1"/>
                </a:solidFill>
              </a:rPr>
              <a:t>    variable E at all times</a:t>
            </a:r>
          </a:p>
        </p:txBody>
      </p:sp>
      <p:grpSp>
        <p:nvGrpSpPr>
          <p:cNvPr id="65" name="Group 18"/>
          <p:cNvGrpSpPr>
            <a:grpSpLocks/>
          </p:cNvGrpSpPr>
          <p:nvPr/>
        </p:nvGrpSpPr>
        <p:grpSpPr bwMode="auto">
          <a:xfrm>
            <a:off x="6299200" y="1029228"/>
            <a:ext cx="2768600" cy="2878138"/>
            <a:chOff x="4464" y="1091"/>
            <a:chExt cx="1744" cy="1813"/>
          </a:xfrm>
        </p:grpSpPr>
        <p:pic>
          <p:nvPicPr>
            <p:cNvPr id="66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64" y="1152"/>
              <a:ext cx="1744" cy="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</p:pic>
        <p:sp>
          <p:nvSpPr>
            <p:cNvPr id="67" name="Text Box 14"/>
            <p:cNvSpPr txBox="1">
              <a:spLocks/>
            </p:cNvSpPr>
            <p:nvPr/>
          </p:nvSpPr>
          <p:spPr bwMode="auto">
            <a:xfrm>
              <a:off x="4608" y="1091"/>
              <a:ext cx="80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chemeClr val="bg1"/>
                  </a:solidFill>
                </a:rPr>
                <a:t>Contopoulos</a:t>
              </a:r>
            </a:p>
          </p:txBody>
        </p:sp>
      </p:grpSp>
      <p:sp>
        <p:nvSpPr>
          <p:cNvPr id="68" name="Text Box 15"/>
          <p:cNvSpPr txBox="1">
            <a:spLocks/>
          </p:cNvSpPr>
          <p:nvPr/>
        </p:nvSpPr>
        <p:spPr bwMode="auto">
          <a:xfrm>
            <a:off x="2133600" y="7156450"/>
            <a:ext cx="184666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9" name="Text Box 10"/>
          <p:cNvSpPr txBox="1">
            <a:spLocks/>
          </p:cNvSpPr>
          <p:nvPr/>
        </p:nvSpPr>
        <p:spPr bwMode="auto">
          <a:xfrm>
            <a:off x="113189" y="4191000"/>
            <a:ext cx="6673622" cy="267765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Font typeface="Times" pitchFamily="-107" charset="0"/>
              <a:buChar char="•"/>
            </a:pPr>
            <a:r>
              <a:rPr lang="en-US" sz="2800" dirty="0"/>
              <a:t> </a:t>
            </a:r>
            <a:r>
              <a:rPr lang="en-US" sz="2000" dirty="0">
                <a:solidFill>
                  <a:schemeClr val="tx1"/>
                </a:solidFill>
              </a:rPr>
              <a:t>Plasma, j flow to star in thin </a:t>
            </a:r>
            <a:r>
              <a:rPr lang="en-US" sz="2000" dirty="0" err="1">
                <a:solidFill>
                  <a:schemeClr val="tx1"/>
                </a:solidFill>
              </a:rPr>
              <a:t>separatrix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layer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dynamics </a:t>
            </a:r>
            <a:r>
              <a:rPr lang="en-US" sz="2000" dirty="0" smtClean="0">
                <a:solidFill>
                  <a:schemeClr val="tx1"/>
                </a:solidFill>
              </a:rPr>
              <a:t>in     (standing Kinetic </a:t>
            </a:r>
            <a:r>
              <a:rPr lang="en-US" sz="2000" dirty="0">
                <a:solidFill>
                  <a:schemeClr val="tx1"/>
                </a:solidFill>
              </a:rPr>
              <a:t>Alfven </a:t>
            </a:r>
            <a:r>
              <a:rPr lang="en-US" sz="2000" dirty="0" smtClean="0">
                <a:solidFill>
                  <a:schemeClr val="tx1"/>
                </a:solidFill>
              </a:rPr>
              <a:t>wave </a:t>
            </a:r>
          </a:p>
          <a:p>
            <a:pPr algn="l"/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tx1"/>
                </a:solidFill>
              </a:rPr>
              <a:t>boundary layer)   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  </a:t>
            </a:r>
          </a:p>
          <a:p>
            <a:pPr algn="ctr"/>
            <a:r>
              <a:rPr lang="en-US" sz="2000" b="1" dirty="0"/>
              <a:t> </a:t>
            </a:r>
            <a:r>
              <a:rPr lang="en-US" sz="2000" b="1" dirty="0" smtClean="0"/>
              <a:t>  				</a:t>
            </a:r>
            <a:r>
              <a:rPr lang="en-US" sz="2000" b="1" dirty="0" smtClean="0">
                <a:solidFill>
                  <a:schemeClr val="tx1"/>
                </a:solidFill>
              </a:rPr>
              <a:t>AURORAL ACCELERATION</a:t>
            </a: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l">
              <a:buFont typeface="Times" pitchFamily="-107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 Kinetic </a:t>
            </a:r>
            <a:r>
              <a:rPr lang="en-US" sz="2000" dirty="0">
                <a:solidFill>
                  <a:schemeClr val="tx1"/>
                </a:solidFill>
              </a:rPr>
              <a:t>Alfven wave  </a:t>
            </a:r>
            <a:r>
              <a:rPr lang="en-US" sz="2000" dirty="0" smtClean="0">
                <a:solidFill>
                  <a:schemeClr val="tx1"/>
                </a:solidFill>
              </a:rPr>
              <a:t>    extracts return </a:t>
            </a:r>
            <a:r>
              <a:rPr lang="en-US" sz="2000" dirty="0">
                <a:solidFill>
                  <a:schemeClr val="tx1"/>
                </a:solidFill>
              </a:rPr>
              <a:t>current</a:t>
            </a:r>
          </a:p>
          <a:p>
            <a:pPr algn="l">
              <a:buFont typeface="Times" pitchFamily="-107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(Torque </a:t>
            </a:r>
            <a:r>
              <a:rPr lang="en-US" sz="2000" dirty="0">
                <a:solidFill>
                  <a:schemeClr val="tx1"/>
                </a:solidFill>
              </a:rPr>
              <a:t>fluctuations, limit cycles built in (drifting </a:t>
            </a:r>
            <a:r>
              <a:rPr lang="en-US" sz="2000" dirty="0" err="1">
                <a:solidFill>
                  <a:schemeClr val="tx1"/>
                </a:solidFill>
              </a:rPr>
              <a:t>subpulses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en-US" sz="2000" dirty="0" smtClean="0">
                <a:solidFill>
                  <a:schemeClr val="tx1"/>
                </a:solidFill>
              </a:rPr>
              <a:t>?)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572000"/>
            <a:ext cx="290946" cy="4572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04799" y="3694569"/>
            <a:ext cx="4047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Bucciantini</a:t>
            </a:r>
            <a:r>
              <a:rPr lang="en-US" sz="1400" dirty="0" smtClean="0"/>
              <a:t> et al 2006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relativistic </a:t>
            </a:r>
            <a:r>
              <a:rPr lang="en-US" sz="1400" dirty="0" smtClean="0"/>
              <a:t>MHD with numerical dissipation </a:t>
            </a:r>
            <a:endParaRPr lang="en-US" sz="1400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534" y="6104268"/>
            <a:ext cx="290946" cy="4572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9777" y="2768462"/>
            <a:ext cx="3079221" cy="398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ABB7C0B-6340-1041-A7A7-F41BBD2580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629400" y="3900100"/>
            <a:ext cx="20026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en-US" sz="1000" dirty="0" err="1" smtClean="0"/>
              <a:t>Contopoulos</a:t>
            </a:r>
            <a:r>
              <a:rPr lang="en-US" sz="1000" dirty="0" smtClean="0"/>
              <a:t> &amp; </a:t>
            </a:r>
            <a:r>
              <a:rPr lang="en-US" sz="1000" dirty="0" err="1" smtClean="0"/>
              <a:t>Spitkovsky</a:t>
            </a:r>
            <a:r>
              <a:rPr lang="en-US" sz="1200" dirty="0" smtClean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5601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9591"/>
            <a:ext cx="276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719074" y="2383896"/>
            <a:ext cx="762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172538" y="5688449"/>
            <a:ext cx="3324867" cy="1169551"/>
            <a:chOff x="5153612" y="5584145"/>
            <a:chExt cx="3324867" cy="1169551"/>
          </a:xfrm>
        </p:grpSpPr>
        <p:sp>
          <p:nvSpPr>
            <p:cNvPr id="5" name="TextBox 4"/>
            <p:cNvSpPr txBox="1"/>
            <p:nvPr/>
          </p:nvSpPr>
          <p:spPr>
            <a:xfrm>
              <a:off x="5153612" y="5584145"/>
              <a:ext cx="332486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Electric return </a:t>
              </a:r>
              <a:r>
                <a:rPr lang="en-US" sz="1400" b="1" dirty="0" smtClean="0"/>
                <a:t>current channel</a:t>
              </a:r>
            </a:p>
            <a:p>
              <a:r>
                <a:rPr lang="en-US" sz="1400" dirty="0" smtClean="0"/>
                <a:t>               Downward electron beam, 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         upward ion beam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            Downward positron beam, </a:t>
              </a:r>
            </a:p>
            <a:p>
              <a:r>
                <a:rPr lang="en-US" sz="1400" dirty="0"/>
                <a:t> </a:t>
              </a:r>
              <a:r>
                <a:rPr lang="en-US" sz="1400" dirty="0" smtClean="0"/>
                <a:t>            upward electron beam</a:t>
              </a:r>
              <a:endParaRPr lang="en-US" sz="1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9078" y="6271410"/>
              <a:ext cx="647700" cy="2159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515374" y="3507532"/>
            <a:ext cx="4203700" cy="2192435"/>
            <a:chOff x="4419600" y="3091777"/>
            <a:chExt cx="4203700" cy="2192435"/>
          </a:xfrm>
        </p:grpSpPr>
        <p:pic>
          <p:nvPicPr>
            <p:cNvPr id="8" name="Picture 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19600" y="3091777"/>
              <a:ext cx="4203700" cy="21924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9" name="Oval 15"/>
            <p:cNvSpPr>
              <a:spLocks/>
            </p:cNvSpPr>
            <p:nvPr/>
          </p:nvSpPr>
          <p:spPr bwMode="auto">
            <a:xfrm>
              <a:off x="5452533" y="3852032"/>
              <a:ext cx="631991" cy="606418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70324" y="3852032"/>
              <a:ext cx="342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X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3033" y="5693401"/>
            <a:ext cx="4364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 reconnection simulation in pairs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err="1" smtClean="0"/>
              <a:t>Zenitani</a:t>
            </a:r>
            <a:r>
              <a:rPr lang="en-US" dirty="0" smtClean="0"/>
              <a:t> &amp; </a:t>
            </a:r>
            <a:r>
              <a:rPr lang="en-US" dirty="0" err="1" smtClean="0"/>
              <a:t>Hesse</a:t>
            </a:r>
            <a:r>
              <a:rPr lang="en-US" dirty="0" smtClean="0"/>
              <a:t> (2½ D)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274" y="2627828"/>
            <a:ext cx="355600" cy="2794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3276600" y="2895601"/>
            <a:ext cx="3954068" cy="1267882"/>
          </a:xfrm>
          <a:prstGeom prst="straightConnector1">
            <a:avLst/>
          </a:prstGeom>
          <a:ln w="952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047267" y="287601"/>
            <a:ext cx="4669656" cy="2819797"/>
            <a:chOff x="1487530" y="588661"/>
            <a:chExt cx="5734913" cy="355080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4077953" y="3291093"/>
              <a:ext cx="663903" cy="12262"/>
            </a:xfrm>
            <a:prstGeom prst="straightConnector1">
              <a:avLst/>
            </a:prstGeom>
            <a:ln>
              <a:solidFill>
                <a:schemeClr val="accent6">
                  <a:lumMod val="5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1487530" y="588661"/>
              <a:ext cx="5734913" cy="3550800"/>
              <a:chOff x="1169219" y="718707"/>
              <a:chExt cx="5734913" cy="35508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169219" y="1180372"/>
                <a:ext cx="5734913" cy="3089135"/>
                <a:chOff x="1092924" y="2057400"/>
                <a:chExt cx="5734913" cy="3089135"/>
              </a:xfrm>
            </p:grpSpPr>
            <p:pic>
              <p:nvPicPr>
                <p:cNvPr id="20" name="Picture 54" descr="Yline"/>
                <p:cNvPicPr>
                  <a:picLocks noChangeAspect="1" noChangeArrowheads="1"/>
                </p:cNvPicPr>
                <p:nvPr/>
              </p:nvPicPr>
              <p:blipFill>
                <a:blip r:embed="rId7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752600" y="2057400"/>
                  <a:ext cx="5075237" cy="2125662"/>
                </a:xfrm>
                <a:prstGeom prst="rect">
                  <a:avLst/>
                </a:prstGeom>
                <a:noFill/>
                <a:ln>
                  <a:solidFill>
                    <a:schemeClr val="bg2"/>
                  </a:solidFill>
                </a:ln>
              </p:spPr>
            </p:pic>
            <p:grpSp>
              <p:nvGrpSpPr>
                <p:cNvPr id="21" name="Group 20"/>
                <p:cNvGrpSpPr/>
                <p:nvPr/>
              </p:nvGrpSpPr>
              <p:grpSpPr>
                <a:xfrm>
                  <a:off x="1092924" y="2094535"/>
                  <a:ext cx="5734913" cy="3052000"/>
                  <a:chOff x="1084458" y="2115451"/>
                  <a:chExt cx="5734913" cy="3052000"/>
                </a:xfrm>
              </p:grpSpPr>
              <p:sp>
                <p:nvSpPr>
                  <p:cNvPr id="22" name="Rectangle 70"/>
                  <p:cNvSpPr>
                    <a:spLocks/>
                  </p:cNvSpPr>
                  <p:nvPr/>
                </p:nvSpPr>
                <p:spPr bwMode="auto">
                  <a:xfrm>
                    <a:off x="3730255" y="2950489"/>
                    <a:ext cx="617537" cy="274637"/>
                  </a:xfrm>
                  <a:prstGeom prst="rect">
                    <a:avLst/>
                  </a:prstGeom>
                  <a:noFill/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214315" y="2403167"/>
                    <a:ext cx="1494044" cy="547321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/>
                    <a:tailEnd type="triangle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Line 7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152280" y="2491538"/>
                    <a:ext cx="1577975" cy="531813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>
                  <a:xfrm rot="16200000" flipH="1">
                    <a:off x="3749580" y="2615857"/>
                    <a:ext cx="578068" cy="175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" name="Group 25"/>
                  <p:cNvGrpSpPr/>
                  <p:nvPr/>
                </p:nvGrpSpPr>
                <p:grpSpPr>
                  <a:xfrm>
                    <a:off x="4182029" y="2635677"/>
                    <a:ext cx="326074" cy="909030"/>
                    <a:chOff x="8066026" y="795649"/>
                    <a:chExt cx="326074" cy="909030"/>
                  </a:xfrm>
                </p:grpSpPr>
                <p:sp>
                  <p:nvSpPr>
                    <p:cNvPr id="46" name="Text Box 102"/>
                    <p:cNvSpPr txBox="1">
                      <a:spLocks/>
                    </p:cNvSpPr>
                    <p:nvPr/>
                  </p:nvSpPr>
                  <p:spPr bwMode="auto">
                    <a:xfrm>
                      <a:off x="8066690" y="1421525"/>
                      <a:ext cx="289034" cy="283154"/>
                    </a:xfrm>
                    <a:prstGeom prst="rect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 lIns="82296" tIns="41148" rIns="82296" bIns="41148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algn="ctr" defTabSz="822325"/>
                      <a:r>
                        <a:rPr lang="en-US" altLang="ja-JP" sz="1300" dirty="0" smtClean="0">
                          <a:solidFill>
                            <a:srgbClr val="000000"/>
                          </a:solidFill>
                          <a:latin typeface="Gill Sans" pitchFamily="-107" charset="0"/>
                        </a:rPr>
                        <a:t>╳</a:t>
                      </a:r>
                      <a:endParaRPr lang="en-US" sz="1300" dirty="0">
                        <a:solidFill>
                          <a:schemeClr val="bg2"/>
                        </a:solidFill>
                        <a:latin typeface="Gill Sans" pitchFamily="-107" charset="0"/>
                      </a:endParaRPr>
                    </a:p>
                  </p:txBody>
                </p:sp>
                <p:sp>
                  <p:nvSpPr>
                    <p:cNvPr id="47" name="Oval 103"/>
                    <p:cNvSpPr>
                      <a:spLocks/>
                    </p:cNvSpPr>
                    <p:nvPr/>
                  </p:nvSpPr>
                  <p:spPr bwMode="auto">
                    <a:xfrm>
                      <a:off x="8104269" y="1470288"/>
                      <a:ext cx="206552" cy="206439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82296" tIns="41148" rIns="82296" bIns="41148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48" name="Group 47"/>
                    <p:cNvGrpSpPr/>
                    <p:nvPr/>
                  </p:nvGrpSpPr>
                  <p:grpSpPr>
                    <a:xfrm>
                      <a:off x="8066026" y="795649"/>
                      <a:ext cx="326074" cy="283154"/>
                      <a:chOff x="8186159" y="1250418"/>
                      <a:chExt cx="326074" cy="283154"/>
                    </a:xfrm>
                  </p:grpSpPr>
                  <p:sp>
                    <p:nvSpPr>
                      <p:cNvPr id="49" name="Text Box 102"/>
                      <p:cNvSpPr txBox="1">
                        <a:spLocks/>
                      </p:cNvSpPr>
                      <p:nvPr/>
                    </p:nvSpPr>
                    <p:spPr bwMode="auto">
                      <a:xfrm>
                        <a:off x="8186159" y="1250418"/>
                        <a:ext cx="326074" cy="28315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 wrap="square" lIns="82296" tIns="41148" rIns="82296" bIns="41148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pPr algn="ctr" defTabSz="822325"/>
                        <a:r>
                          <a:rPr lang="en-US" altLang="zh-TW" sz="1300" dirty="0" smtClean="0">
                            <a:latin typeface="Gill Sans" pitchFamily="-107" charset="0"/>
                          </a:rPr>
                          <a:t>☉</a:t>
                        </a:r>
                        <a:endParaRPr lang="en-US" sz="1300" dirty="0">
                          <a:latin typeface="Gill Sans" pitchFamily="-107" charset="0"/>
                        </a:endParaRPr>
                      </a:p>
                    </p:txBody>
                  </p:sp>
                  <p:sp>
                    <p:nvSpPr>
                      <p:cNvPr id="50" name="Oval 1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8248089" y="1296627"/>
                        <a:ext cx="206552" cy="206439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82296" tIns="41148" rIns="82296" bIns="41148">
                        <a:prstTxWarp prst="textNoShape">
                          <a:avLst/>
                        </a:prstTxWarp>
                        <a:spAutoFit/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</p:grpSp>
              <p:cxnSp>
                <p:nvCxnSpPr>
                  <p:cNvPr id="27" name="Straight Arrow Connector 26"/>
                  <p:cNvCxnSpPr/>
                  <p:nvPr/>
                </p:nvCxnSpPr>
                <p:spPr>
                  <a:xfrm rot="16200000" flipV="1">
                    <a:off x="4677145" y="3761285"/>
                    <a:ext cx="1524000" cy="429173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Oval 77"/>
                  <p:cNvSpPr>
                    <a:spLocks/>
                  </p:cNvSpPr>
                  <p:nvPr/>
                </p:nvSpPr>
                <p:spPr bwMode="auto">
                  <a:xfrm>
                    <a:off x="4387195" y="2984315"/>
                    <a:ext cx="1377950" cy="204787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38321" y="3187981"/>
                    <a:ext cx="1570038" cy="70167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aphicFrame>
                <p:nvGraphicFramePr>
                  <p:cNvPr id="30" name="Object 8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739985041"/>
                      </p:ext>
                    </p:extLst>
                  </p:nvPr>
                </p:nvGraphicFramePr>
                <p:xfrm>
                  <a:off x="1660203" y="3913422"/>
                  <a:ext cx="342900" cy="49053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53" name="Equation" r:id="rId8" imgW="177800" imgH="254000" progId="Equation.3">
                          <p:embed/>
                        </p:oleObj>
                      </mc:Choice>
                      <mc:Fallback>
                        <p:oleObj name="Equation" r:id="rId8" imgW="177800" imgH="2540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9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660203" y="3913422"/>
                                <a:ext cx="342900" cy="49053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 r:embed="rId10"/>
                                      <a:srcRect/>
                                      <a:tile tx="0" ty="0" sx="100000" sy="100000" flip="none" algn="tl"/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25400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1" name="Object 8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463843659"/>
                      </p:ext>
                    </p:extLst>
                  </p:nvPr>
                </p:nvGraphicFramePr>
                <p:xfrm>
                  <a:off x="1752600" y="2115451"/>
                  <a:ext cx="342900" cy="49053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54" name="Equation" r:id="rId11" imgW="177800" imgH="254000" progId="Equation.3">
                          <p:embed/>
                        </p:oleObj>
                      </mc:Choice>
                      <mc:Fallback>
                        <p:oleObj name="Equation" r:id="rId11" imgW="177800" imgH="2540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52600" y="2115451"/>
                                <a:ext cx="342900" cy="49053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 r:embed="rId10"/>
                                      <a:srcRect/>
                                      <a:tile tx="0" ty="0" sx="100000" sy="100000" flip="none" algn="tl"/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25400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811571" y="4341555"/>
                    <a:ext cx="47160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Mistral"/>
                        <a:cs typeface="Mistral"/>
                      </a:rPr>
                      <a:t>2l</a:t>
                    </a:r>
                    <a:r>
                      <a:rPr lang="en-US" baseline="-25000" dirty="0" smtClean="0"/>
                      <a:t>D</a:t>
                    </a:r>
                    <a:endParaRPr lang="en-US" dirty="0"/>
                  </a:p>
                </p:txBody>
              </p:sp>
              <p:cxnSp>
                <p:nvCxnSpPr>
                  <p:cNvPr id="33" name="Straight Arrow Connector 32"/>
                  <p:cNvCxnSpPr/>
                  <p:nvPr/>
                </p:nvCxnSpPr>
                <p:spPr bwMode="auto">
                  <a:xfrm rot="16200000" flipV="1">
                    <a:off x="2028048" y="4122729"/>
                    <a:ext cx="533400" cy="228600"/>
                  </a:xfrm>
                  <a:prstGeom prst="straightConnector1">
                    <a:avLst/>
                  </a:prstGeom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34" name="Straight Arrow Connector 33"/>
                  <p:cNvCxnSpPr/>
                  <p:nvPr/>
                </p:nvCxnSpPr>
                <p:spPr>
                  <a:xfrm rot="5400000" flipH="1" flipV="1">
                    <a:off x="3726558" y="3468256"/>
                    <a:ext cx="578068" cy="17517"/>
                  </a:xfrm>
                  <a:prstGeom prst="straightConnector1">
                    <a:avLst/>
                  </a:prstGeom>
                  <a:ln>
                    <a:solidFill>
                      <a:schemeClr val="tx1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5" name="Rectangle 34"/>
                  <p:cNvSpPr/>
                  <p:nvPr/>
                </p:nvSpPr>
                <p:spPr>
                  <a:xfrm>
                    <a:off x="3185598" y="3751156"/>
                    <a:ext cx="1723549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200" dirty="0"/>
                      <a:t>Reconnection inflow</a:t>
                    </a:r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3704944" y="2190945"/>
                    <a:ext cx="3039227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1200" dirty="0"/>
                      <a:t>Polar</a:t>
                    </a:r>
                  </a:p>
                  <a:p>
                    <a:pPr algn="ctr"/>
                    <a:r>
                      <a:rPr lang="en-US" sz="1200" dirty="0"/>
                      <a:t>Outflow v = c</a:t>
                    </a: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5044787" y="4739473"/>
                    <a:ext cx="121788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dirty="0" err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bg2"/>
                        </a:solidFill>
                      </a:rPr>
                      <a:t>Plasmoid</a:t>
                    </a:r>
                    <a:endParaRPr lang="en-US" dirty="0">
                      <a:ln>
                        <a:solidFill>
                          <a:schemeClr val="tx1"/>
                        </a:solidFill>
                      </a:ln>
                      <a:solidFill>
                        <a:schemeClr val="bg2"/>
                      </a:solidFill>
                    </a:endParaRPr>
                  </a:p>
                </p:txBody>
              </p:sp>
              <p:cxnSp>
                <p:nvCxnSpPr>
                  <p:cNvPr id="38" name="Straight Arrow Connector 37"/>
                  <p:cNvCxnSpPr/>
                  <p:nvPr/>
                </p:nvCxnSpPr>
                <p:spPr>
                  <a:xfrm flipV="1">
                    <a:off x="6193342" y="2888324"/>
                    <a:ext cx="0" cy="407948"/>
                  </a:xfrm>
                  <a:prstGeom prst="straightConnector1">
                    <a:avLst/>
                  </a:prstGeom>
                  <a:ln>
                    <a:solidFill>
                      <a:schemeClr val="accent6">
                        <a:lumMod val="50000"/>
                      </a:schemeClr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268542" y="2888324"/>
                    <a:ext cx="550829" cy="3488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dirty="0" smtClean="0"/>
                      <a:t>2</a:t>
                    </a:r>
                    <a:r>
                      <a:rPr lang="el-GR" sz="1200" dirty="0" smtClean="0"/>
                      <a:t>δ</a:t>
                    </a:r>
                    <a:endParaRPr lang="en-US" sz="1200" dirty="0"/>
                  </a:p>
                </p:txBody>
              </p:sp>
              <p:sp>
                <p:nvSpPr>
                  <p:cNvPr id="40" name="Line 85"/>
                  <p:cNvSpPr>
                    <a:spLocks noChangeShapeType="1"/>
                  </p:cNvSpPr>
                  <p:nvPr/>
                </p:nvSpPr>
                <p:spPr bwMode="auto">
                  <a:xfrm rot="16200000">
                    <a:off x="5224557" y="2275578"/>
                    <a:ext cx="0" cy="754063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aphicFrame>
                <p:nvGraphicFramePr>
                  <p:cNvPr id="41" name="Object 4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294777868"/>
                      </p:ext>
                    </p:extLst>
                  </p:nvPr>
                </p:nvGraphicFramePr>
                <p:xfrm>
                  <a:off x="4942834" y="4403959"/>
                  <a:ext cx="267803" cy="41063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55" name="Equation" r:id="rId13" imgW="190500" imgH="292100" progId="Equation.3">
                          <p:embed/>
                        </p:oleObj>
                      </mc:Choice>
                      <mc:Fallback>
                        <p:oleObj name="Equation" r:id="rId13" imgW="190500" imgH="2921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942834" y="4403959"/>
                                <a:ext cx="267803" cy="410631"/>
                              </a:xfrm>
                              <a:prstGeom prst="rect">
                                <a:avLst/>
                              </a:prstGeom>
                              <a:noFill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42" name="Straight Arrow Connector 41"/>
                  <p:cNvCxnSpPr/>
                  <p:nvPr/>
                </p:nvCxnSpPr>
                <p:spPr bwMode="auto">
                  <a:xfrm flipH="1" flipV="1">
                    <a:off x="4387195" y="3490856"/>
                    <a:ext cx="555639" cy="944744"/>
                  </a:xfrm>
                  <a:prstGeom prst="straightConnector1">
                    <a:avLst/>
                  </a:prstGeom>
                  <a:blipFill dpi="0" rotWithShape="0">
                    <a:blip r:embed="rId10"/>
                    <a:srcRect/>
                    <a:tile tx="0" ty="0" sx="100000" sy="100000" flip="none" algn="tl"/>
                  </a:blip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</p:spPr>
              </p:cxnSp>
              <p:graphicFrame>
                <p:nvGraphicFramePr>
                  <p:cNvPr id="43" name="Object 8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7142203"/>
                      </p:ext>
                    </p:extLst>
                  </p:nvPr>
                </p:nvGraphicFramePr>
                <p:xfrm>
                  <a:off x="5754725" y="2854284"/>
                  <a:ext cx="342900" cy="49053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3256" name="Equation" r:id="rId15" imgW="177800" imgH="254000" progId="Equation.3">
                          <p:embed/>
                        </p:oleObj>
                      </mc:Choice>
                      <mc:Fallback>
                        <p:oleObj name="Equation" r:id="rId15" imgW="177800" imgH="2540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5754725" y="2854284"/>
                                <a:ext cx="342900" cy="49053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blipFill dpi="0" rotWithShape="0">
                                      <a:blip r:embed="rId10"/>
                                      <a:srcRect/>
                                      <a:tile tx="0" ty="0" sx="100000" sy="100000" flip="none" algn="tl"/>
                                    </a:blip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25400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blurRad="63500" dist="38099" dir="2700000" algn="ctr" rotWithShape="0">
                                        <a:schemeClr val="bg2">
                                          <a:alpha val="74998"/>
                                        </a:schemeClr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44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409319" y="3099553"/>
                    <a:ext cx="1244414" cy="0"/>
                  </a:xfrm>
                  <a:prstGeom prst="line">
                    <a:avLst/>
                  </a:prstGeom>
                  <a:noFill/>
                  <a:ln w="38100" cmpd="sng">
                    <a:solidFill>
                      <a:schemeClr val="tx1"/>
                    </a:solidFill>
                    <a:round/>
                    <a:headEnd type="none"/>
                    <a:tailEnd type="triangle"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1084458" y="4859674"/>
                    <a:ext cx="2723823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dirty="0"/>
                      <a:t>Field Aligned </a:t>
                    </a:r>
                    <a:r>
                      <a:rPr lang="en-US" sz="1400" dirty="0" smtClean="0"/>
                      <a:t>Return Current</a:t>
                    </a:r>
                    <a:endParaRPr lang="en-US" sz="1400" dirty="0"/>
                  </a:p>
                </p:txBody>
              </p:sp>
            </p:grpSp>
          </p:grpSp>
          <p:sp>
            <p:nvSpPr>
              <p:cNvPr id="18" name="Rectangle 17"/>
              <p:cNvSpPr/>
              <p:nvPr/>
            </p:nvSpPr>
            <p:spPr>
              <a:xfrm>
                <a:off x="2795841" y="718707"/>
                <a:ext cx="1918887" cy="5813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err="1"/>
                  <a:t>Unmagnetized</a:t>
                </a:r>
                <a:endParaRPr lang="en-US" sz="1200" dirty="0"/>
              </a:p>
              <a:p>
                <a:r>
                  <a:rPr lang="en-US" sz="1200" dirty="0"/>
                  <a:t>Diffusion region</a:t>
                </a:r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3505200" y="1180372"/>
                <a:ext cx="457200" cy="945035"/>
              </a:xfrm>
              <a:prstGeom prst="straightConnector1">
                <a:avLst/>
              </a:prstGeom>
              <a:ln w="9525" cmpd="sng"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97205" y="5943600"/>
            <a:ext cx="647700" cy="21590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6201609" y="3234673"/>
            <a:ext cx="2939508" cy="2421874"/>
            <a:chOff x="6201609" y="3234673"/>
            <a:chExt cx="2939508" cy="242187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201609" y="3542450"/>
              <a:ext cx="1962007" cy="1897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Oval 53"/>
            <p:cNvSpPr/>
            <p:nvPr/>
          </p:nvSpPr>
          <p:spPr>
            <a:xfrm>
              <a:off x="7383038" y="4776580"/>
              <a:ext cx="257387" cy="306490"/>
            </a:xfrm>
            <a:prstGeom prst="ellipse">
              <a:avLst/>
            </a:prstGeom>
            <a:solidFill>
              <a:schemeClr val="tx1">
                <a:alpha val="0"/>
              </a:schemeClr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269960" y="5443701"/>
              <a:ext cx="461766" cy="212846"/>
              <a:chOff x="1541238" y="3157701"/>
              <a:chExt cx="461766" cy="212846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1626047" y="3157701"/>
                <a:ext cx="256870" cy="212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R</a:t>
                </a:r>
                <a:r>
                  <a:rPr lang="en-US" sz="1400" baseline="-25000" dirty="0" smtClean="0"/>
                  <a:t>L</a:t>
                </a:r>
                <a:endParaRPr lang="en-US" sz="1400" dirty="0"/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 rot="10800000" flipV="1">
                <a:off x="1541238" y="3275992"/>
                <a:ext cx="113078" cy="38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1882917" y="3282313"/>
                <a:ext cx="120087" cy="773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/>
            <p:cNvSpPr txBox="1"/>
            <p:nvPr/>
          </p:nvSpPr>
          <p:spPr>
            <a:xfrm>
              <a:off x="6414522" y="3234673"/>
              <a:ext cx="15517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Magnetic Y-line</a:t>
              </a:r>
              <a:endParaRPr lang="en-US" sz="1400" dirty="0"/>
            </a:p>
          </p:txBody>
        </p:sp>
        <p:cxnSp>
          <p:nvCxnSpPr>
            <p:cNvPr id="57" name="Straight Arrow Connector 56"/>
            <p:cNvCxnSpPr>
              <a:endCxn id="54" idx="5"/>
            </p:cNvCxnSpPr>
            <p:nvPr/>
          </p:nvCxnSpPr>
          <p:spPr>
            <a:xfrm flipH="1">
              <a:off x="7602732" y="3707107"/>
              <a:ext cx="637520" cy="13310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8163616" y="3561038"/>
              <a:ext cx="977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Diffusion</a:t>
              </a:r>
            </a:p>
            <a:p>
              <a:r>
                <a:rPr lang="en-US" sz="1400" dirty="0" smtClean="0"/>
                <a:t>Region</a:t>
              </a:r>
              <a:endParaRPr lang="en-US" sz="1400" dirty="0"/>
            </a:p>
          </p:txBody>
        </p:sp>
      </p:grpSp>
      <p:sp>
        <p:nvSpPr>
          <p:cNvPr id="62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05/21/13</a:t>
            </a:r>
            <a:endParaRPr lang="en-US" dirty="0"/>
          </a:p>
        </p:txBody>
      </p:sp>
      <p:sp>
        <p:nvSpPr>
          <p:cNvPr id="6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ABB7C0B-6340-1041-A7A7-F41BBD25807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5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5803" y="0"/>
            <a:ext cx="814838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Acceleration in the Return Current Channel (including current sheet</a:t>
            </a:r>
          </a:p>
          <a:p>
            <a:r>
              <a:rPr lang="en-US" dirty="0" smtClean="0"/>
              <a:t>				beyond the light cylinder)</a:t>
            </a:r>
          </a:p>
          <a:p>
            <a:r>
              <a:rPr lang="en-US" dirty="0" smtClean="0"/>
              <a:t>Total value of current fixed by the force free magnetosphere;</a:t>
            </a:r>
          </a:p>
          <a:p>
            <a:r>
              <a:rPr lang="en-US" dirty="0"/>
              <a:t> </a:t>
            </a:r>
            <a:r>
              <a:rPr lang="en-US" dirty="0" smtClean="0"/>
              <a:t> Reconnection modeled by steady flow, 2 fluid theory of diffusion</a:t>
            </a:r>
          </a:p>
          <a:p>
            <a:r>
              <a:rPr lang="en-US" dirty="0"/>
              <a:t> </a:t>
            </a:r>
            <a:r>
              <a:rPr lang="en-US" dirty="0" smtClean="0"/>
              <a:t>  region –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rec</a:t>
            </a:r>
            <a:r>
              <a:rPr lang="en-US" dirty="0" smtClean="0"/>
              <a:t> supported by off diagonal pressure tensor - </a:t>
            </a:r>
            <a:r>
              <a:rPr lang="en-US" u="sng" dirty="0" smtClean="0"/>
              <a:t>viscosity</a:t>
            </a:r>
            <a:endParaRPr lang="en-US" dirty="0"/>
          </a:p>
          <a:p>
            <a:r>
              <a:rPr lang="en-US" dirty="0" smtClean="0"/>
              <a:t>Channel current modeled as steady </a:t>
            </a:r>
            <a:r>
              <a:rPr lang="en-US" dirty="0" err="1" smtClean="0"/>
              <a:t>counterstreaming</a:t>
            </a:r>
            <a:r>
              <a:rPr lang="en-US" dirty="0" smtClean="0"/>
              <a:t> beams</a:t>
            </a:r>
          </a:p>
          <a:p>
            <a:r>
              <a:rPr lang="en-US" dirty="0" smtClean="0"/>
              <a:t>Density of precipitating beam in the return current channel at r = R</a:t>
            </a:r>
            <a:r>
              <a:rPr lang="en-US" baseline="-25000" dirty="0" smtClean="0"/>
              <a:t>L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et by density in diffusion region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diff</a:t>
            </a:r>
            <a:r>
              <a:rPr lang="en-US" dirty="0"/>
              <a:t>:</a:t>
            </a:r>
            <a:r>
              <a:rPr lang="en-US" dirty="0" smtClean="0"/>
              <a:t> reconnection inflow=exhaust: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r>
              <a:rPr lang="en-US" dirty="0" smtClean="0"/>
              <a:t>  </a:t>
            </a:r>
          </a:p>
          <a:p>
            <a:endParaRPr lang="en-US" dirty="0">
              <a:latin typeface="SchoolHouse Cursive B"/>
              <a:cs typeface="SchoolHouse Cursive B"/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ABB7C0B-6340-1041-A7A7-F41BBD2580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648200"/>
            <a:ext cx="80874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Viscosity in diffusion region (bounce motion exchanges momentum </a:t>
            </a:r>
          </a:p>
          <a:p>
            <a:r>
              <a:rPr lang="en-US" dirty="0" smtClean="0"/>
              <a:t>across flow) heats diffusion region plasma; synchrotron cooling</a:t>
            </a:r>
          </a:p>
          <a:p>
            <a:r>
              <a:rPr lang="en-US" dirty="0" smtClean="0"/>
              <a:t>(curvature radiation with radius of curvature = </a:t>
            </a:r>
            <a:r>
              <a:rPr lang="el-GR" dirty="0" smtClean="0"/>
              <a:t>δ</a:t>
            </a:r>
            <a:r>
              <a:rPr lang="en-US" dirty="0" smtClean="0"/>
              <a:t>) balances heating: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2199520"/>
            <a:ext cx="3330046" cy="787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83000" y="2294466"/>
            <a:ext cx="609600" cy="692454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2240040"/>
            <a:ext cx="485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			(</a:t>
            </a:r>
            <a:r>
              <a:rPr lang="en-US" sz="1400" dirty="0" err="1" smtClean="0"/>
              <a:t>Lyubarsky</a:t>
            </a:r>
            <a:r>
              <a:rPr lang="en-US" sz="1400" dirty="0" smtClean="0"/>
              <a:t> 96)</a:t>
            </a:r>
          </a:p>
          <a:p>
            <a:r>
              <a:rPr lang="en-US" sz="1400" dirty="0" smtClean="0"/>
              <a:t>= GJ density at LC </a:t>
            </a:r>
            <a:r>
              <a:rPr lang="en-US" dirty="0" smtClean="0"/>
              <a:t>≅</a:t>
            </a:r>
            <a:r>
              <a:rPr lang="en-US" sz="1400" dirty="0" smtClean="0"/>
              <a:t>10</a:t>
            </a:r>
            <a:r>
              <a:rPr lang="en-US" sz="1400" baseline="30000" dirty="0" smtClean="0"/>
              <a:t>6.2</a:t>
            </a:r>
            <a:r>
              <a:rPr lang="en-US" sz="1400" dirty="0" smtClean="0"/>
              <a:t>cm</a:t>
            </a:r>
            <a:r>
              <a:rPr lang="en-US" sz="1400" baseline="30000" dirty="0" smtClean="0"/>
              <a:t>-3 </a:t>
            </a:r>
            <a:r>
              <a:rPr lang="en-US" sz="1400" dirty="0" smtClean="0"/>
              <a:t>(Crab), </a:t>
            </a:r>
            <a:r>
              <a:rPr lang="el-GR" sz="1400" dirty="0" smtClean="0"/>
              <a:t>β</a:t>
            </a:r>
            <a:r>
              <a:rPr lang="en-US" sz="1400" baseline="-25000" dirty="0" smtClean="0"/>
              <a:t>rec</a:t>
            </a:r>
            <a:r>
              <a:rPr lang="en-US" sz="1400" dirty="0" smtClean="0"/>
              <a:t>~0.1,</a:t>
            </a:r>
          </a:p>
          <a:p>
            <a:r>
              <a:rPr lang="en-US" sz="1400" dirty="0" smtClean="0"/>
              <a:t>  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</a:t>
            </a:r>
            <a:r>
              <a:rPr lang="el-GR" sz="1400" dirty="0" smtClean="0"/>
              <a:t>β</a:t>
            </a:r>
            <a:r>
              <a:rPr lang="en-US" sz="1400" baseline="-25000" dirty="0" smtClean="0"/>
              <a:t>wind</a:t>
            </a:r>
            <a:r>
              <a:rPr lang="en-US" sz="1400" dirty="0" smtClean="0"/>
              <a:t>=1,    </a:t>
            </a:r>
            <a:r>
              <a:rPr lang="en-US" sz="1400" dirty="0" err="1" smtClean="0">
                <a:latin typeface="Mistral"/>
                <a:cs typeface="Mistral"/>
              </a:rPr>
              <a:t>l</a:t>
            </a:r>
            <a:r>
              <a:rPr lang="en-US" sz="1400" baseline="-25000" dirty="0" err="1" smtClean="0">
                <a:cs typeface="Mistral"/>
              </a:rPr>
              <a:t>D</a:t>
            </a:r>
            <a:r>
              <a:rPr lang="en-US" sz="1400" dirty="0" smtClean="0"/>
              <a:t>/</a:t>
            </a:r>
            <a:r>
              <a:rPr lang="el-GR" sz="1400" dirty="0" smtClean="0"/>
              <a:t>δ</a:t>
            </a:r>
            <a:r>
              <a:rPr lang="en-US" sz="1400" dirty="0" smtClean="0"/>
              <a:t> </a:t>
            </a:r>
            <a:r>
              <a:rPr lang="el-GR" sz="1400" dirty="0" smtClean="0"/>
              <a:t>=10-100 (</a:t>
            </a:r>
            <a:r>
              <a:rPr lang="en-US" sz="1400" dirty="0" smtClean="0"/>
              <a:t>PIC </a:t>
            </a:r>
            <a:r>
              <a:rPr lang="en-US" sz="1400" dirty="0" err="1" smtClean="0"/>
              <a:t>sims</a:t>
            </a:r>
            <a:r>
              <a:rPr lang="en-US" sz="1400" dirty="0" smtClean="0"/>
              <a:t>, theory)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3183523"/>
            <a:ext cx="5827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Multiplicity </a:t>
            </a:r>
            <a:r>
              <a:rPr lang="el-GR" sz="1600" dirty="0" smtClean="0"/>
              <a:t>κ</a:t>
            </a:r>
            <a:r>
              <a:rPr lang="en-US" sz="1600" baseline="-25000" dirty="0" smtClean="0"/>
              <a:t>± </a:t>
            </a:r>
            <a:r>
              <a:rPr lang="en-US" sz="1600" dirty="0" smtClean="0"/>
              <a:t>=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pair</a:t>
            </a:r>
            <a:r>
              <a:rPr lang="en-US" sz="1600" dirty="0" smtClean="0"/>
              <a:t>/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GJ</a:t>
            </a:r>
            <a:r>
              <a:rPr lang="en-US" sz="1600" dirty="0" smtClean="0"/>
              <a:t> ≫10</a:t>
            </a:r>
            <a:r>
              <a:rPr lang="en-US" sz="1600" baseline="30000" dirty="0" smtClean="0"/>
              <a:t>4</a:t>
            </a:r>
            <a:r>
              <a:rPr lang="en-US" sz="1600" dirty="0" smtClean="0"/>
              <a:t> (perhaps 10</a:t>
            </a:r>
            <a:r>
              <a:rPr lang="en-US" sz="1600" baseline="30000" dirty="0" smtClean="0"/>
              <a:t>7</a:t>
            </a:r>
            <a:r>
              <a:rPr lang="en-US" sz="1600" dirty="0" smtClean="0"/>
              <a:t> in the Crab), B</a:t>
            </a:r>
            <a:r>
              <a:rPr lang="en-US" sz="1600" baseline="-25000" dirty="0" smtClean="0"/>
              <a:t>LC</a:t>
            </a:r>
            <a:r>
              <a:rPr lang="en-US" sz="1600" dirty="0" smtClean="0"/>
              <a:t> = </a:t>
            </a:r>
            <a:r>
              <a:rPr lang="el-GR" sz="1600" dirty="0" smtClean="0"/>
              <a:t>Φ/</a:t>
            </a:r>
            <a:r>
              <a:rPr lang="en-US" sz="1600" dirty="0" smtClean="0"/>
              <a:t>R</a:t>
            </a:r>
            <a:r>
              <a:rPr lang="en-US" sz="1600" baseline="-25000" dirty="0" smtClean="0"/>
              <a:t>LC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333" y="5486400"/>
            <a:ext cx="8435408" cy="8699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3691354"/>
            <a:ext cx="6966843" cy="11092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266" y="2661530"/>
            <a:ext cx="268650" cy="35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25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599" y="552137"/>
            <a:ext cx="8454808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Reconnection flow supplies particles to Y-line/Current Sheet: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Return Current </a:t>
            </a:r>
            <a:r>
              <a:rPr lang="en-US" sz="2400" dirty="0" smtClean="0"/>
              <a:t>Formation – space charge limited flow out of</a:t>
            </a:r>
            <a:endParaRPr lang="en-US" sz="2400" dirty="0" smtClean="0"/>
          </a:p>
          <a:p>
            <a:r>
              <a:rPr lang="en-US" sz="2400" dirty="0" smtClean="0"/>
              <a:t>    hot </a:t>
            </a:r>
            <a:r>
              <a:rPr lang="en-US" sz="2400" dirty="0" err="1" smtClean="0"/>
              <a:t>unmagnetized</a:t>
            </a:r>
            <a:r>
              <a:rPr lang="en-US" sz="2400" dirty="0" smtClean="0"/>
              <a:t> diffusion region</a:t>
            </a:r>
            <a:endParaRPr lang="en-US" sz="2400" dirty="0"/>
          </a:p>
          <a:p>
            <a:r>
              <a:rPr lang="en-US" sz="2400" dirty="0" smtClean="0"/>
              <a:t>Direct Accelerator?  Geophysics says no, accelerator = field aligned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E</a:t>
            </a:r>
            <a:r>
              <a:rPr lang="en-US" sz="2400" baseline="-25000" dirty="0" smtClean="0"/>
              <a:t>||</a:t>
            </a:r>
            <a:r>
              <a:rPr lang="en-US" sz="2400" dirty="0" smtClean="0"/>
              <a:t>, reconnection E is </a:t>
            </a:r>
            <a:r>
              <a:rPr lang="en-US" sz="2400" dirty="0" err="1" smtClean="0"/>
              <a:t>perp</a:t>
            </a:r>
            <a:r>
              <a:rPr lang="en-US" sz="2400" dirty="0" smtClean="0"/>
              <a:t>; could accelerate in B = 0 current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channel (Alfven, 1968) – guide field usually exists, suppresses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free acceleration</a:t>
            </a:r>
          </a:p>
          <a:p>
            <a:endParaRPr lang="en-US" sz="2400" dirty="0"/>
          </a:p>
          <a:p>
            <a:r>
              <a:rPr lang="en-US" sz="2400" dirty="0" smtClean="0"/>
              <a:t>PIC Simulations of Relativistic Reconnection (in Pair Plasma)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Simple Current Sheet Geometry – no Y-line/</a:t>
            </a:r>
            <a:r>
              <a:rPr lang="en-US" sz="2400" dirty="0" err="1" smtClean="0"/>
              <a:t>magnetospheric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obstacle</a:t>
            </a:r>
            <a:endParaRPr lang="en-US" sz="2400" dirty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Zenitani</a:t>
            </a:r>
            <a:r>
              <a:rPr lang="en-US" sz="2400" dirty="0" smtClean="0"/>
              <a:t> and Hoshino 2001-2008 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Bessho</a:t>
            </a:r>
            <a:r>
              <a:rPr lang="en-US" sz="2400" dirty="0" smtClean="0"/>
              <a:t> and </a:t>
            </a:r>
            <a:r>
              <a:rPr lang="en-US" sz="2400" dirty="0" err="1" smtClean="0"/>
              <a:t>Bhattacharjee</a:t>
            </a:r>
            <a:r>
              <a:rPr lang="en-US" sz="2400" dirty="0" smtClean="0"/>
              <a:t> 2005, 2012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Hesse</a:t>
            </a:r>
            <a:r>
              <a:rPr lang="en-US" sz="2400" dirty="0" smtClean="0"/>
              <a:t> &amp; </a:t>
            </a:r>
            <a:r>
              <a:rPr lang="en-US" sz="2400" dirty="0" err="1" smtClean="0"/>
              <a:t>Zenitani</a:t>
            </a:r>
            <a:r>
              <a:rPr lang="en-US" sz="2400" dirty="0" smtClean="0"/>
              <a:t> (NR pairs, 2007)</a:t>
            </a:r>
          </a:p>
          <a:p>
            <a:r>
              <a:rPr lang="en-US" sz="2400" dirty="0"/>
              <a:t> </a:t>
            </a:r>
            <a:r>
              <a:rPr lang="en-US" sz="2400" dirty="0" err="1" smtClean="0"/>
              <a:t>Sironi</a:t>
            </a:r>
            <a:r>
              <a:rPr lang="en-US" sz="2400" dirty="0" smtClean="0"/>
              <a:t> &amp; </a:t>
            </a:r>
            <a:r>
              <a:rPr lang="en-US" sz="2400" dirty="0" err="1" smtClean="0"/>
              <a:t>Spitkovsky</a:t>
            </a:r>
            <a:r>
              <a:rPr lang="en-US" sz="2400" dirty="0" smtClean="0"/>
              <a:t> (2012); </a:t>
            </a:r>
            <a:r>
              <a:rPr lang="en-US" sz="2400" dirty="0" err="1" smtClean="0"/>
              <a:t>Kagan</a:t>
            </a:r>
            <a:r>
              <a:rPr lang="en-US" sz="2400" dirty="0" smtClean="0"/>
              <a:t> et al (2013)</a:t>
            </a:r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Cerruti</a:t>
            </a:r>
            <a:r>
              <a:rPr lang="en-US" sz="2400" dirty="0" smtClean="0"/>
              <a:t> et al (2013 – not analyzed for reconnection physics)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1659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033" y="923748"/>
            <a:ext cx="3212498" cy="3212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96" y="1022721"/>
            <a:ext cx="2727880" cy="2908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82" y="4136246"/>
            <a:ext cx="3295522" cy="1725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8621" y="66191"/>
            <a:ext cx="7912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Zenitani</a:t>
            </a:r>
            <a:r>
              <a:rPr lang="en-US" sz="2400" dirty="0" smtClean="0"/>
              <a:t> &amp; Hoshino snapshots – pairs current sheets tear (fast)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172" y="1283433"/>
            <a:ext cx="854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t/</a:t>
            </a:r>
            <a:r>
              <a:rPr lang="el-GR" dirty="0" smtClean="0"/>
              <a:t>τ</a:t>
            </a:r>
            <a:r>
              <a:rPr lang="en-US" baseline="-25000" dirty="0" smtClean="0"/>
              <a:t>c</a:t>
            </a:r>
            <a:r>
              <a:rPr lang="en-US" dirty="0" smtClean="0"/>
              <a:t>=40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34448" y="2172127"/>
            <a:ext cx="854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t/</a:t>
            </a:r>
            <a:r>
              <a:rPr lang="el-GR" dirty="0" smtClean="0"/>
              <a:t>τ</a:t>
            </a:r>
            <a:r>
              <a:rPr lang="en-US" baseline="-25000" dirty="0" smtClean="0"/>
              <a:t>c</a:t>
            </a:r>
            <a:r>
              <a:rPr lang="en-US" dirty="0" smtClean="0"/>
              <a:t>=60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78804" y="3145361"/>
            <a:ext cx="971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t/</a:t>
            </a:r>
            <a:r>
              <a:rPr lang="el-GR" dirty="0" smtClean="0"/>
              <a:t>τ</a:t>
            </a:r>
            <a:r>
              <a:rPr lang="en-US" baseline="-25000" dirty="0" smtClean="0"/>
              <a:t>c</a:t>
            </a:r>
            <a:r>
              <a:rPr lang="en-US" dirty="0" smtClean="0"/>
              <a:t>=100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022718" y="4885463"/>
            <a:ext cx="971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t/</a:t>
            </a:r>
            <a:r>
              <a:rPr lang="el-GR" dirty="0" smtClean="0"/>
              <a:t>τ</a:t>
            </a:r>
            <a:r>
              <a:rPr lang="en-US" baseline="-25000" dirty="0" smtClean="0"/>
              <a:t>c</a:t>
            </a:r>
            <a:r>
              <a:rPr lang="en-US" dirty="0" smtClean="0"/>
              <a:t>=300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24599" y="4269116"/>
            <a:ext cx="30289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Accelerated Particles spatially,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l-GR" dirty="0" smtClean="0"/>
              <a:t>ε &gt; 50 </a:t>
            </a:r>
            <a:r>
              <a:rPr lang="en-US" dirty="0" smtClean="0"/>
              <a:t>mc</a:t>
            </a:r>
            <a:r>
              <a:rPr lang="en-US" baseline="30000" dirty="0" smtClean="0"/>
              <a:t>2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8621" y="570912"/>
            <a:ext cx="127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 &amp; 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65919" y="6185809"/>
            <a:ext cx="134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2D </a:t>
            </a:r>
            <a:r>
              <a:rPr lang="en-US" dirty="0" err="1" smtClean="0"/>
              <a:t>Plasmoid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363880" y="4767197"/>
            <a:ext cx="308189" cy="12536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7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nitaniHoshino3DFluxTube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15" y="478585"/>
            <a:ext cx="3958646" cy="3166917"/>
          </a:xfrm>
          <a:prstGeom prst="rect">
            <a:avLst/>
          </a:prstGeom>
        </p:spPr>
      </p:pic>
      <p:pic>
        <p:nvPicPr>
          <p:cNvPr id="3" name="Picture 2" descr="hoshionZenitaniKinkedShee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6" y="433005"/>
            <a:ext cx="4130353" cy="32124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4598" y="20617"/>
            <a:ext cx="3293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Sheet Kinks (Drift Kink Instability)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5172" y="109253"/>
            <a:ext cx="2984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– Tearing &amp; Kinks together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18506" y="3909431"/>
            <a:ext cx="705869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Fermi II like </a:t>
            </a:r>
            <a:r>
              <a:rPr lang="en-US" dirty="0" smtClean="0"/>
              <a:t>acceleration, current sheet broadening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Maximum energies set by residence time – kinks cause drifts out of </a:t>
            </a:r>
          </a:p>
          <a:p>
            <a:r>
              <a:rPr lang="en-US" dirty="0"/>
              <a:t> </a:t>
            </a:r>
            <a:r>
              <a:rPr lang="en-US" dirty="0" smtClean="0"/>
              <a:t>  accelerating E, ‘</a:t>
            </a:r>
            <a:r>
              <a:rPr lang="en-US" dirty="0" err="1" smtClean="0"/>
              <a:t>speiser</a:t>
            </a:r>
            <a:r>
              <a:rPr lang="en-US" dirty="0" smtClean="0"/>
              <a:t>’ orbits focus particles back into E – </a:t>
            </a:r>
          </a:p>
          <a:p>
            <a:r>
              <a:rPr lang="en-US" dirty="0"/>
              <a:t> </a:t>
            </a:r>
            <a:r>
              <a:rPr lang="en-US" dirty="0" smtClean="0"/>
              <a:t>   NO </a:t>
            </a:r>
            <a:r>
              <a:rPr lang="en-US" dirty="0" smtClean="0"/>
              <a:t>UNIQUE</a:t>
            </a:r>
            <a:r>
              <a:rPr lang="en-US" dirty="0" smtClean="0"/>
              <a:t> </a:t>
            </a:r>
            <a:r>
              <a:rPr lang="en-US" dirty="0" smtClean="0"/>
              <a:t>ANSWER – set by current sheet length – macroscopic?</a:t>
            </a:r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/>
              <a:t>turbulence coherence lengths? gradient drifts in </a:t>
            </a:r>
            <a:r>
              <a:rPr lang="en-US" dirty="0" smtClean="0"/>
              <a:t>bent sheets</a:t>
            </a:r>
            <a:r>
              <a:rPr lang="en-US" dirty="0" smtClean="0"/>
              <a:t>? </a:t>
            </a:r>
            <a:endParaRPr lang="en-US" dirty="0" smtClean="0"/>
          </a:p>
          <a:p>
            <a:r>
              <a:rPr lang="en-US" dirty="0" smtClean="0"/>
              <a:t>Acceleration efficiency – how many particles flow through acceleration</a:t>
            </a:r>
          </a:p>
          <a:p>
            <a:r>
              <a:rPr lang="en-US" dirty="0"/>
              <a:t> </a:t>
            </a:r>
            <a:r>
              <a:rPr lang="en-US" dirty="0" smtClean="0"/>
              <a:t>   (B≈0) region – related to what sets reconnection return current density</a:t>
            </a:r>
          </a:p>
          <a:p>
            <a:r>
              <a:rPr lang="en-US" dirty="0"/>
              <a:t> </a:t>
            </a:r>
            <a:r>
              <a:rPr lang="en-US" dirty="0" smtClean="0"/>
              <a:t>v</a:t>
            </a:r>
            <a:r>
              <a:rPr lang="en-US" dirty="0" smtClean="0"/>
              <a:t>olume?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90443" y="3906216"/>
            <a:ext cx="2401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3D </a:t>
            </a:r>
            <a:r>
              <a:rPr lang="en-US" dirty="0" err="1" smtClean="0"/>
              <a:t>plasmoid</a:t>
            </a:r>
            <a:r>
              <a:rPr lang="en-US" dirty="0" smtClean="0"/>
              <a:t> = flux tube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834769" y="3035170"/>
            <a:ext cx="197931" cy="8710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78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10693" y="28715"/>
            <a:ext cx="5149472" cy="2670551"/>
            <a:chOff x="3411818" y="85712"/>
            <a:chExt cx="5149472" cy="2670551"/>
          </a:xfrm>
        </p:grpSpPr>
        <p:grpSp>
          <p:nvGrpSpPr>
            <p:cNvPr id="3" name="Group 2"/>
            <p:cNvGrpSpPr/>
            <p:nvPr/>
          </p:nvGrpSpPr>
          <p:grpSpPr>
            <a:xfrm>
              <a:off x="3411818" y="85712"/>
              <a:ext cx="5149472" cy="2152017"/>
              <a:chOff x="3519214" y="68618"/>
              <a:chExt cx="5149472" cy="2152017"/>
            </a:xfrm>
          </p:grpSpPr>
          <p:pic>
            <p:nvPicPr>
              <p:cNvPr id="15" name="Picture 54" descr="Yline"/>
              <p:cNvPicPr>
                <a:picLocks noChangeAspect="1" noChangeArrowheads="1"/>
              </p:cNvPicPr>
              <p:nvPr/>
            </p:nvPicPr>
            <p:blipFill>
              <a:blip r:embed="rId3">
                <a:biLevel thresh="50000"/>
              </a:blip>
              <a:srcRect/>
              <a:stretch>
                <a:fillRect/>
              </a:stretch>
            </p:blipFill>
            <p:spPr bwMode="auto">
              <a:xfrm>
                <a:off x="3593449" y="94973"/>
                <a:ext cx="5075237" cy="2125662"/>
              </a:xfrm>
              <a:prstGeom prst="rect">
                <a:avLst/>
              </a:prstGeom>
              <a:noFill/>
              <a:ln>
                <a:solidFill>
                  <a:schemeClr val="bg2"/>
                </a:solidFill>
              </a:ln>
            </p:spPr>
          </p:pic>
          <p:sp>
            <p:nvSpPr>
              <p:cNvPr id="16" name="Rectangle 70"/>
              <p:cNvSpPr>
                <a:spLocks/>
              </p:cNvSpPr>
              <p:nvPr/>
            </p:nvSpPr>
            <p:spPr bwMode="auto">
              <a:xfrm>
                <a:off x="5725717" y="890221"/>
                <a:ext cx="617537" cy="27463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Line 71"/>
              <p:cNvSpPr>
                <a:spLocks noChangeShapeType="1"/>
              </p:cNvSpPr>
              <p:nvPr/>
            </p:nvSpPr>
            <p:spPr bwMode="auto">
              <a:xfrm flipH="1" flipV="1">
                <a:off x="4209777" y="342900"/>
                <a:ext cx="1570037" cy="5492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72"/>
              <p:cNvSpPr>
                <a:spLocks noChangeShapeType="1"/>
              </p:cNvSpPr>
              <p:nvPr/>
            </p:nvSpPr>
            <p:spPr bwMode="auto">
              <a:xfrm flipH="1">
                <a:off x="4141514" y="1166812"/>
                <a:ext cx="1570038" cy="7016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79"/>
              <p:cNvSpPr>
                <a:spLocks noChangeShapeType="1"/>
              </p:cNvSpPr>
              <p:nvPr/>
            </p:nvSpPr>
            <p:spPr bwMode="auto">
              <a:xfrm flipH="1" flipV="1">
                <a:off x="4143102" y="439737"/>
                <a:ext cx="1577975" cy="5318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83"/>
              <p:cNvSpPr>
                <a:spLocks noChangeShapeType="1"/>
              </p:cNvSpPr>
              <p:nvPr/>
            </p:nvSpPr>
            <p:spPr bwMode="auto">
              <a:xfrm flipV="1">
                <a:off x="3519214" y="1852612"/>
                <a:ext cx="606425" cy="2730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567387" y="68618"/>
                <a:ext cx="159039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Polar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Outflow v = c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13296" y="1699210"/>
                <a:ext cx="18983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chemeClr val="tx1"/>
                    </a:solidFill>
                  </a:rPr>
                  <a:t>Reconnection inflow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Line 85"/>
              <p:cNvSpPr>
                <a:spLocks noChangeShapeType="1"/>
              </p:cNvSpPr>
              <p:nvPr/>
            </p:nvSpPr>
            <p:spPr bwMode="auto">
              <a:xfrm rot="16200000">
                <a:off x="6967020" y="276363"/>
                <a:ext cx="0" cy="7540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rot="16200000" flipH="1">
                <a:off x="5740402" y="564056"/>
                <a:ext cx="578068" cy="1751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Line 72"/>
              <p:cNvSpPr>
                <a:spLocks noChangeShapeType="1"/>
              </p:cNvSpPr>
              <p:nvPr/>
            </p:nvSpPr>
            <p:spPr bwMode="auto">
              <a:xfrm flipH="1">
                <a:off x="4188810" y="1240384"/>
                <a:ext cx="1570038" cy="70167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556000" y="112067"/>
              <a:ext cx="4891702" cy="2644196"/>
              <a:chOff x="3258748" y="-266146"/>
              <a:chExt cx="4891702" cy="264419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444137" y="2008718"/>
                <a:ext cx="579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Mistral"/>
                    <a:cs typeface="Mistral"/>
                  </a:rPr>
                  <a:t>2l</a:t>
                </a:r>
                <a:r>
                  <a:rPr lang="en-US" baseline="-25000" dirty="0"/>
                  <a:t>D</a:t>
                </a:r>
                <a:endParaRPr lang="en-US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 bwMode="auto">
              <a:xfrm rot="16200000" flipV="1">
                <a:off x="3358877" y="1969107"/>
                <a:ext cx="533400" cy="228600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5390596" y="1903786"/>
                <a:ext cx="663903" cy="12262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8" name="Object 8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1625089"/>
                  </p:ext>
                </p:extLst>
              </p:nvPr>
            </p:nvGraphicFramePr>
            <p:xfrm>
              <a:off x="3441262" y="-266146"/>
              <a:ext cx="342900" cy="490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32" name="Equation" r:id="rId5" imgW="177800" imgH="254000" progId="Equation.3">
                      <p:embed/>
                    </p:oleObj>
                  </mc:Choice>
                  <mc:Fallback>
                    <p:oleObj name="Equation" r:id="rId5" imgW="177800" imgH="254000" progId="Equation.3">
                      <p:embed/>
                      <p:pic>
                        <p:nvPicPr>
                          <p:cNvPr id="0" name="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41262" y="-266146"/>
                            <a:ext cx="342900" cy="4905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 r:embed="rId4"/>
                                  <a:srcRect/>
                                  <a:tile tx="0" ty="0" sx="100000" sy="100000" flip="none" algn="tl"/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9" name="Straight Arrow Connector 8"/>
              <p:cNvCxnSpPr/>
              <p:nvPr/>
            </p:nvCxnSpPr>
            <p:spPr bwMode="auto">
              <a:xfrm flipH="1" flipV="1">
                <a:off x="5907520" y="1232533"/>
                <a:ext cx="555639" cy="944744"/>
              </a:xfrm>
              <a:prstGeom prst="straightConnector1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0" name="Straight Arrow Connector 9"/>
              <p:cNvCxnSpPr/>
              <p:nvPr/>
            </p:nvCxnSpPr>
            <p:spPr>
              <a:xfrm rot="16200000" flipV="1">
                <a:off x="6301827" y="1339898"/>
                <a:ext cx="1524000" cy="42917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77"/>
              <p:cNvSpPr>
                <a:spLocks/>
              </p:cNvSpPr>
              <p:nvPr/>
            </p:nvSpPr>
            <p:spPr bwMode="auto">
              <a:xfrm>
                <a:off x="6011877" y="562928"/>
                <a:ext cx="1377950" cy="20478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7709204" y="709323"/>
                <a:ext cx="0" cy="289125"/>
              </a:xfrm>
              <a:prstGeom prst="straightConnector1">
                <a:avLst/>
              </a:prstGeom>
              <a:ln>
                <a:solidFill>
                  <a:schemeClr val="accent6">
                    <a:lumMod val="50000"/>
                  </a:schemeClr>
                </a:solidFill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7753138" y="562928"/>
                <a:ext cx="397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2</a:t>
                </a:r>
                <a:r>
                  <a:rPr lang="el-GR" sz="1400" dirty="0" smtClean="0"/>
                  <a:t>δ</a:t>
                </a:r>
                <a:endParaRPr lang="en-US" sz="1400" dirty="0"/>
              </a:p>
            </p:txBody>
          </p:sp>
          <p:graphicFrame>
            <p:nvGraphicFramePr>
              <p:cNvPr id="14" name="Object 8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7572211"/>
                  </p:ext>
                </p:extLst>
              </p:nvPr>
            </p:nvGraphicFramePr>
            <p:xfrm>
              <a:off x="3258748" y="1531134"/>
              <a:ext cx="342900" cy="490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33" name="Equation" r:id="rId7" imgW="177800" imgH="254000" progId="Equation.3">
                      <p:embed/>
                    </p:oleObj>
                  </mc:Choice>
                  <mc:Fallback>
                    <p:oleObj name="Equation" r:id="rId7" imgW="177800" imgH="254000" progId="Equation.3">
                      <p:embed/>
                      <p:pic>
                        <p:nvPicPr>
                          <p:cNvPr id="0" name="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8748" y="1531134"/>
                            <a:ext cx="342900" cy="4905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blipFill dpi="0" rotWithShape="0">
                                  <a:blip r:embed="rId4"/>
                                  <a:srcRect/>
                                  <a:tile tx="0" ty="0" sx="100000" sy="100000" flip="none" algn="tl"/>
                                </a:blip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168075"/>
              </p:ext>
            </p:extLst>
          </p:nvPr>
        </p:nvGraphicFramePr>
        <p:xfrm>
          <a:off x="1608167" y="5373726"/>
          <a:ext cx="5537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9" imgW="5537200" imgH="533400" progId="Equation.3">
                  <p:embed/>
                </p:oleObj>
              </mc:Choice>
              <mc:Fallback>
                <p:oleObj name="Equation" r:id="rId9" imgW="55372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167" y="5373726"/>
                        <a:ext cx="5537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885548" y="5240949"/>
            <a:ext cx="455290" cy="76944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Narrow"/>
                <a:cs typeface="Arial Narrow"/>
              </a:rPr>
              <a:t>X</a:t>
            </a:r>
            <a:endParaRPr lang="en-US" sz="4400" dirty="0">
              <a:latin typeface="Arial Narrow"/>
              <a:cs typeface="Arial Narrow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68021" y="2716561"/>
            <a:ext cx="1038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Plasmoid</a:t>
            </a:r>
            <a:endParaRPr lang="en-US" dirty="0"/>
          </a:p>
        </p:txBody>
      </p:sp>
      <p:cxnSp>
        <p:nvCxnSpPr>
          <p:cNvPr id="31" name="Straight Arrow Connector 30"/>
          <p:cNvCxnSpPr>
            <a:endCxn id="16" idx="2"/>
          </p:cNvCxnSpPr>
          <p:nvPr/>
        </p:nvCxnSpPr>
        <p:spPr>
          <a:xfrm flipV="1">
            <a:off x="5912156" y="1124955"/>
            <a:ext cx="13809" cy="5343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040610" y="547340"/>
            <a:ext cx="326074" cy="909030"/>
            <a:chOff x="8066026" y="795649"/>
            <a:chExt cx="326074" cy="909030"/>
          </a:xfrm>
        </p:grpSpPr>
        <p:sp>
          <p:nvSpPr>
            <p:cNvPr id="34" name="Text Box 102"/>
            <p:cNvSpPr txBox="1">
              <a:spLocks/>
            </p:cNvSpPr>
            <p:nvPr/>
          </p:nvSpPr>
          <p:spPr bwMode="auto">
            <a:xfrm>
              <a:off x="8066690" y="1421525"/>
              <a:ext cx="289034" cy="28315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82296" tIns="41148" rIns="82296" bIns="41148">
              <a:prstTxWarp prst="textNoShape">
                <a:avLst/>
              </a:prstTxWarp>
              <a:spAutoFit/>
            </a:bodyPr>
            <a:lstStyle/>
            <a:p>
              <a:pPr algn="ctr" defTabSz="822325"/>
              <a:r>
                <a:rPr lang="en-US" altLang="ja-JP" sz="1300" dirty="0" smtClean="0">
                  <a:solidFill>
                    <a:srgbClr val="000000"/>
                  </a:solidFill>
                  <a:latin typeface="Gill Sans" pitchFamily="-107" charset="0"/>
                </a:rPr>
                <a:t>╳</a:t>
              </a:r>
              <a:endParaRPr lang="en-US" sz="1300" dirty="0">
                <a:solidFill>
                  <a:schemeClr val="bg2"/>
                </a:solidFill>
                <a:latin typeface="Gill Sans" pitchFamily="-107" charset="0"/>
              </a:endParaRPr>
            </a:p>
          </p:txBody>
        </p:sp>
        <p:sp>
          <p:nvSpPr>
            <p:cNvPr id="35" name="Oval 103"/>
            <p:cNvSpPr>
              <a:spLocks/>
            </p:cNvSpPr>
            <p:nvPr/>
          </p:nvSpPr>
          <p:spPr bwMode="auto">
            <a:xfrm>
              <a:off x="8104269" y="1470288"/>
              <a:ext cx="206552" cy="20643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82296" tIns="41148" rIns="82296" bIns="41148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8066026" y="795649"/>
              <a:ext cx="326074" cy="283154"/>
              <a:chOff x="8186159" y="1250418"/>
              <a:chExt cx="326074" cy="283154"/>
            </a:xfrm>
          </p:grpSpPr>
          <p:sp>
            <p:nvSpPr>
              <p:cNvPr id="37" name="Text Box 102"/>
              <p:cNvSpPr txBox="1">
                <a:spLocks/>
              </p:cNvSpPr>
              <p:nvPr/>
            </p:nvSpPr>
            <p:spPr bwMode="auto">
              <a:xfrm>
                <a:off x="8186159" y="1250418"/>
                <a:ext cx="326074" cy="28315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82296" tIns="41148" rIns="82296" bIns="41148">
                <a:prstTxWarp prst="textNoShape">
                  <a:avLst/>
                </a:prstTxWarp>
                <a:spAutoFit/>
              </a:bodyPr>
              <a:lstStyle/>
              <a:p>
                <a:pPr algn="ctr" defTabSz="822325"/>
                <a:r>
                  <a:rPr lang="en-US" altLang="zh-TW" sz="1300" dirty="0" smtClean="0">
                    <a:latin typeface="Gill Sans" pitchFamily="-107" charset="0"/>
                  </a:rPr>
                  <a:t>☉</a:t>
                </a:r>
                <a:endParaRPr lang="en-US" sz="1300" dirty="0">
                  <a:latin typeface="Gill Sans" pitchFamily="-107" charset="0"/>
                </a:endParaRPr>
              </a:p>
            </p:txBody>
          </p:sp>
          <p:sp>
            <p:nvSpPr>
              <p:cNvPr id="38" name="Oval 103"/>
              <p:cNvSpPr>
                <a:spLocks/>
              </p:cNvSpPr>
              <p:nvPr/>
            </p:nvSpPr>
            <p:spPr bwMode="auto">
              <a:xfrm>
                <a:off x="8248089" y="1296627"/>
                <a:ext cx="206552" cy="20643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82296" tIns="41148" rIns="82296" bIns="41148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6659637" y="2498493"/>
            <a:ext cx="48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r>
              <a:rPr lang="el-GR" sz="2400" baseline="-25000" dirty="0" smtClean="0"/>
              <a:t>φ</a:t>
            </a:r>
            <a:endParaRPr lang="en-US" sz="2400" dirty="0"/>
          </a:p>
        </p:txBody>
      </p:sp>
      <p:cxnSp>
        <p:nvCxnSpPr>
          <p:cNvPr id="41" name="Straight Arrow Connector 40"/>
          <p:cNvCxnSpPr>
            <a:endCxn id="37" idx="3"/>
          </p:cNvCxnSpPr>
          <p:nvPr/>
        </p:nvCxnSpPr>
        <p:spPr>
          <a:xfrm flipH="1" flipV="1">
            <a:off x="6366684" y="688917"/>
            <a:ext cx="415116" cy="18256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5104775" y="1173216"/>
            <a:ext cx="321833" cy="4860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5015106" y="399834"/>
            <a:ext cx="411502" cy="4682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Donut 49"/>
          <p:cNvSpPr/>
          <p:nvPr/>
        </p:nvSpPr>
        <p:spPr>
          <a:xfrm>
            <a:off x="2555750" y="5240949"/>
            <a:ext cx="731707" cy="693859"/>
          </a:xfrm>
          <a:prstGeom prst="donut">
            <a:avLst>
              <a:gd name="adj" fmla="val 0"/>
            </a:avLst>
          </a:prstGeom>
          <a:ln w="3175" cmpd="sng">
            <a:solidFill>
              <a:srgbClr val="8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805469" y="1890029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 rot="21436419">
            <a:off x="6533675" y="826957"/>
            <a:ext cx="1223382" cy="257989"/>
            <a:chOff x="1250370" y="1456300"/>
            <a:chExt cx="1223382" cy="212313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1260233" y="1456300"/>
              <a:ext cx="1213519" cy="4186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1250370" y="1626753"/>
              <a:ext cx="1213519" cy="41860"/>
            </a:xfrm>
            <a:prstGeom prst="straightConnector1">
              <a:avLst/>
            </a:prstGeom>
            <a:ln w="3175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53675" y="178332"/>
            <a:ext cx="8292902" cy="4985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Reconnection Flow Model</a:t>
            </a:r>
          </a:p>
          <a:p>
            <a:r>
              <a:rPr lang="en-US" dirty="0" smtClean="0"/>
              <a:t>2 fluid theory of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rec</a:t>
            </a:r>
            <a:r>
              <a:rPr lang="en-US" dirty="0" smtClean="0"/>
              <a:t>, </a:t>
            </a:r>
            <a:r>
              <a:rPr lang="en-US" dirty="0" err="1" smtClean="0">
                <a:latin typeface="Mistral"/>
                <a:cs typeface="Mistral"/>
              </a:rPr>
              <a:t>l</a:t>
            </a:r>
            <a:r>
              <a:rPr lang="en-US" baseline="-25000" dirty="0" err="1" smtClean="0">
                <a:latin typeface="Arial Narrow"/>
                <a:cs typeface="Arial Narrow"/>
              </a:rPr>
              <a:t>D</a:t>
            </a:r>
            <a:r>
              <a:rPr lang="en-US" dirty="0" smtClean="0">
                <a:latin typeface="Arial Narrow"/>
                <a:cs typeface="Arial Narrow"/>
              </a:rPr>
              <a:t>/</a:t>
            </a:r>
            <a:r>
              <a:rPr lang="el-GR" dirty="0" smtClean="0">
                <a:latin typeface="Arial Narrow"/>
                <a:cs typeface="Arial Narrow"/>
              </a:rPr>
              <a:t>δ, </a:t>
            </a:r>
            <a:r>
              <a:rPr lang="en-US" dirty="0" err="1" smtClean="0">
                <a:latin typeface="Arial Narrow"/>
                <a:cs typeface="Arial Narrow"/>
              </a:rPr>
              <a:t>etc</a:t>
            </a:r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Takes pairs from polar outflow/</a:t>
            </a:r>
          </a:p>
          <a:p>
            <a:r>
              <a:rPr lang="en-US" dirty="0" smtClean="0"/>
              <a:t> wind into diffusion region/closed</a:t>
            </a:r>
          </a:p>
          <a:p>
            <a:r>
              <a:rPr lang="en-US" dirty="0" smtClean="0"/>
              <a:t> zone/current sheet at speed </a:t>
            </a:r>
          </a:p>
          <a:p>
            <a:r>
              <a:rPr lang="en-US" dirty="0"/>
              <a:t> </a:t>
            </a:r>
            <a:r>
              <a:rPr lang="en-US" dirty="0" smtClean="0"/>
              <a:t>   |</a:t>
            </a:r>
            <a:r>
              <a:rPr lang="en-US" dirty="0" err="1" smtClean="0"/>
              <a:t>v</a:t>
            </a:r>
            <a:r>
              <a:rPr lang="en-US" baseline="-25000" dirty="0" err="1" smtClean="0"/>
              <a:t>z</a:t>
            </a:r>
            <a:r>
              <a:rPr lang="en-US" dirty="0" smtClean="0"/>
              <a:t>|=</a:t>
            </a:r>
            <a:r>
              <a:rPr lang="en-US" dirty="0" err="1" smtClean="0"/>
              <a:t>cE</a:t>
            </a:r>
            <a:r>
              <a:rPr lang="en-US" baseline="-25000" dirty="0" err="1" smtClean="0"/>
              <a:t>rec</a:t>
            </a:r>
            <a:r>
              <a:rPr lang="en-US" dirty="0" smtClean="0"/>
              <a:t>/</a:t>
            </a:r>
            <a:r>
              <a:rPr lang="en-US" dirty="0" err="1" smtClean="0"/>
              <a:t>B</a:t>
            </a:r>
            <a:r>
              <a:rPr lang="en-US" baseline="-25000" dirty="0" err="1" smtClean="0"/>
              <a:t>ext</a:t>
            </a:r>
            <a:r>
              <a:rPr lang="en-US" dirty="0" smtClean="0"/>
              <a:t>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rec</a:t>
            </a:r>
            <a:endParaRPr lang="en-US" baseline="-25000" dirty="0" smtClean="0"/>
          </a:p>
          <a:p>
            <a:r>
              <a:rPr lang="en-US" dirty="0" smtClean="0"/>
              <a:t>Inflow </a:t>
            </a:r>
            <a:r>
              <a:rPr lang="en-US" dirty="0" err="1" smtClean="0"/>
              <a:t>rate</a:t>
            </a:r>
            <a:r>
              <a:rPr lang="en-US" baseline="-25000" dirty="0" err="1" smtClean="0"/>
              <a:t>diff</a:t>
            </a:r>
            <a:r>
              <a:rPr lang="en-US" dirty="0" smtClean="0"/>
              <a:t> =2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wind</a:t>
            </a:r>
            <a:r>
              <a:rPr lang="en-US" dirty="0" smtClean="0"/>
              <a:t> |v</a:t>
            </a:r>
            <a:r>
              <a:rPr lang="en-US" baseline="-25000" dirty="0" smtClean="0"/>
              <a:t>z</a:t>
            </a:r>
            <a:r>
              <a:rPr lang="en-US" dirty="0" smtClean="0"/>
              <a:t>|2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-25000" dirty="0" smtClean="0"/>
              <a:t>LC</a:t>
            </a:r>
            <a:r>
              <a:rPr lang="en-US" dirty="0" smtClean="0"/>
              <a:t>(</a:t>
            </a:r>
            <a:r>
              <a:rPr lang="en-US" dirty="0" smtClean="0">
                <a:latin typeface="Mistral"/>
                <a:cs typeface="Mistral"/>
              </a:rPr>
              <a:t>2l</a:t>
            </a:r>
            <a:r>
              <a:rPr lang="en-US" baseline="-25000" dirty="0" smtClean="0"/>
              <a:t>D</a:t>
            </a:r>
            <a:r>
              <a:rPr lang="en-US" dirty="0" smtClean="0"/>
              <a:t>)</a:t>
            </a:r>
          </a:p>
          <a:p>
            <a:r>
              <a:rPr lang="en-US" dirty="0" smtClean="0"/>
              <a:t>Outflow rate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</a:t>
            </a:r>
            <a:r>
              <a:rPr lang="en-US" dirty="0" smtClean="0"/>
              <a:t>(out): locally steady </a:t>
            </a:r>
          </a:p>
          <a:p>
            <a:r>
              <a:rPr lang="en-US" dirty="0"/>
              <a:t> </a:t>
            </a:r>
            <a:r>
              <a:rPr lang="en-US" dirty="0" smtClean="0"/>
              <a:t> flow, ∝</a:t>
            </a:r>
            <a:r>
              <a:rPr lang="el-GR" dirty="0" smtClean="0"/>
              <a:t>δ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set inflow </a:t>
            </a:r>
            <a:r>
              <a:rPr lang="en-US" dirty="0" smtClean="0"/>
              <a:t>= </a:t>
            </a:r>
            <a:r>
              <a:rPr lang="en-US" dirty="0" err="1" smtClean="0"/>
              <a:t>outflow⇒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diff</a:t>
            </a:r>
            <a:r>
              <a:rPr lang="en-US" dirty="0" smtClean="0"/>
              <a:t>:</a:t>
            </a:r>
            <a:endParaRPr lang="el-GR" baseline="-25000" dirty="0" smtClean="0"/>
          </a:p>
          <a:p>
            <a:endParaRPr lang="en-US" baseline="-25000" dirty="0" smtClean="0"/>
          </a:p>
          <a:p>
            <a:r>
              <a:rPr lang="en-US" baseline="-25000" dirty="0"/>
              <a:t> </a:t>
            </a:r>
            <a:r>
              <a:rPr lang="en-US" baseline="-25000" dirty="0" smtClean="0"/>
              <a:t>   </a:t>
            </a:r>
            <a:r>
              <a:rPr lang="en-US" dirty="0"/>
              <a:t>2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diff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</a:t>
            </a:r>
            <a:r>
              <a:rPr lang="en-US" dirty="0"/>
              <a:t>(out)</a:t>
            </a:r>
            <a:r>
              <a:rPr lang="en-US" dirty="0" smtClean="0"/>
              <a:t>2</a:t>
            </a:r>
            <a:r>
              <a:rPr lang="el-GR" dirty="0" smtClean="0"/>
              <a:t>π</a:t>
            </a:r>
            <a:r>
              <a:rPr lang="en-US" dirty="0" smtClean="0"/>
              <a:t>R</a:t>
            </a:r>
            <a:r>
              <a:rPr lang="en-US" baseline="-25000" dirty="0" smtClean="0"/>
              <a:t>LC</a:t>
            </a:r>
            <a:r>
              <a:rPr lang="en-US" dirty="0"/>
              <a:t>(</a:t>
            </a:r>
            <a:r>
              <a:rPr lang="en-US" dirty="0" smtClean="0">
                <a:latin typeface="Mistral"/>
                <a:cs typeface="Mistral"/>
              </a:rPr>
              <a:t>2</a:t>
            </a:r>
            <a:r>
              <a:rPr lang="el-GR" dirty="0" smtClean="0">
                <a:latin typeface="Mistral"/>
                <a:cs typeface="Mistral"/>
              </a:rPr>
              <a:t>δ</a:t>
            </a:r>
            <a:r>
              <a:rPr lang="en-US" dirty="0" smtClean="0"/>
              <a:t>)</a:t>
            </a:r>
            <a:r>
              <a:rPr lang="el-GR" dirty="0" smtClean="0"/>
              <a:t> = </a:t>
            </a:r>
            <a:r>
              <a:rPr lang="en-US" dirty="0"/>
              <a:t>2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polar</a:t>
            </a:r>
            <a:r>
              <a:rPr lang="en-US" dirty="0" smtClean="0"/>
              <a:t> </a:t>
            </a:r>
            <a:r>
              <a:rPr lang="en-US" baseline="-25000" dirty="0" smtClean="0"/>
              <a:t>wind</a:t>
            </a:r>
            <a:r>
              <a:rPr lang="en-US" dirty="0" smtClean="0"/>
              <a:t> </a:t>
            </a:r>
            <a:r>
              <a:rPr lang="en-US" dirty="0"/>
              <a:t>|v</a:t>
            </a:r>
            <a:r>
              <a:rPr lang="en-US" baseline="-25000" dirty="0"/>
              <a:t>z</a:t>
            </a:r>
            <a:r>
              <a:rPr lang="en-US" dirty="0"/>
              <a:t>|2</a:t>
            </a:r>
            <a:r>
              <a:rPr lang="el-GR" dirty="0"/>
              <a:t>π</a:t>
            </a:r>
            <a:r>
              <a:rPr lang="en-US" dirty="0"/>
              <a:t>R</a:t>
            </a:r>
            <a:r>
              <a:rPr lang="en-US" baseline="-25000" dirty="0"/>
              <a:t>LC</a:t>
            </a:r>
            <a:r>
              <a:rPr lang="en-US" dirty="0"/>
              <a:t>(</a:t>
            </a:r>
            <a:r>
              <a:rPr lang="en-US" dirty="0">
                <a:latin typeface="Mistral"/>
                <a:cs typeface="Mistral"/>
              </a:rPr>
              <a:t>2l</a:t>
            </a:r>
            <a:r>
              <a:rPr lang="en-US" baseline="-25000" dirty="0"/>
              <a:t>D</a:t>
            </a:r>
            <a:r>
              <a:rPr lang="en-US" dirty="0" smtClean="0"/>
              <a:t>)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    Ε, Β</a:t>
            </a:r>
            <a:r>
              <a:rPr lang="en-US" baseline="-25000" dirty="0" smtClean="0"/>
              <a:t>out</a:t>
            </a:r>
            <a:r>
              <a:rPr lang="en-US" dirty="0" smtClean="0"/>
              <a:t>, </a:t>
            </a:r>
            <a:r>
              <a:rPr lang="en-US" dirty="0" err="1" smtClean="0">
                <a:latin typeface="Mistral"/>
                <a:cs typeface="Mistral"/>
              </a:rPr>
              <a:t>l</a:t>
            </a:r>
            <a:r>
              <a:rPr lang="en-US" baseline="-25000" dirty="0" err="1" smtClean="0">
                <a:latin typeface="Arial Narrow"/>
                <a:cs typeface="Arial Narrow"/>
              </a:rPr>
              <a:t>D</a:t>
            </a:r>
            <a:r>
              <a:rPr lang="en-US" dirty="0" smtClean="0">
                <a:latin typeface="Arial Narrow"/>
                <a:cs typeface="Arial Narrow"/>
              </a:rPr>
              <a:t>, </a:t>
            </a:r>
            <a:r>
              <a:rPr lang="el-GR" dirty="0" smtClean="0">
                <a:latin typeface="Arial Narrow"/>
                <a:cs typeface="Arial Narrow"/>
              </a:rPr>
              <a:t>δ</a:t>
            </a:r>
            <a:r>
              <a:rPr lang="en-US" dirty="0" smtClean="0">
                <a:latin typeface="Arial Narrow"/>
                <a:cs typeface="Arial Narrow"/>
              </a:rPr>
              <a:t> = </a:t>
            </a:r>
            <a:r>
              <a:rPr lang="en-US" dirty="0" err="1" smtClean="0">
                <a:latin typeface="Arial Narrow"/>
                <a:cs typeface="Arial Narrow"/>
              </a:rPr>
              <a:t>T</a:t>
            </a:r>
            <a:r>
              <a:rPr lang="en-US" baseline="-25000" dirty="0" err="1" smtClean="0">
                <a:latin typeface="Arial Narrow"/>
                <a:cs typeface="Arial Narrow"/>
              </a:rPr>
              <a:t>diff</a:t>
            </a:r>
            <a:r>
              <a:rPr lang="en-US" dirty="0" smtClean="0">
                <a:latin typeface="Arial Narrow"/>
                <a:cs typeface="Arial Narrow"/>
              </a:rPr>
              <a:t>/</a:t>
            </a:r>
            <a:r>
              <a:rPr lang="en-US" dirty="0" err="1" smtClean="0">
                <a:latin typeface="Arial Narrow"/>
                <a:cs typeface="Arial Narrow"/>
              </a:rPr>
              <a:t>eB</a:t>
            </a:r>
            <a:r>
              <a:rPr lang="en-US" baseline="-25000" dirty="0" err="1" smtClean="0">
                <a:latin typeface="Arial Narrow"/>
                <a:cs typeface="Arial Narrow"/>
              </a:rPr>
              <a:t>in</a:t>
            </a:r>
            <a:r>
              <a:rPr lang="en-US" dirty="0">
                <a:latin typeface="Arial Narrow"/>
                <a:cs typeface="Arial Narrow"/>
              </a:rPr>
              <a:t> </a:t>
            </a:r>
            <a:r>
              <a:rPr lang="en-US" dirty="0" smtClean="0">
                <a:cs typeface="Arial Narrow"/>
              </a:rPr>
              <a:t>Simulations show </a:t>
            </a:r>
            <a:r>
              <a:rPr lang="en-US" dirty="0" err="1" smtClean="0">
                <a:latin typeface="Mistral"/>
                <a:cs typeface="Mistral"/>
              </a:rPr>
              <a:t>l</a:t>
            </a:r>
            <a:r>
              <a:rPr lang="en-US" baseline="-25000" dirty="0" err="1" smtClean="0">
                <a:latin typeface="Arial Narrow"/>
                <a:cs typeface="Arial Narrow"/>
              </a:rPr>
              <a:t>D</a:t>
            </a:r>
            <a:r>
              <a:rPr lang="en-US" dirty="0" smtClean="0">
                <a:latin typeface="Arial Narrow"/>
                <a:cs typeface="Arial Narrow"/>
              </a:rPr>
              <a:t>/</a:t>
            </a:r>
            <a:r>
              <a:rPr lang="el-GR" dirty="0" smtClean="0">
                <a:cs typeface="Arial Narrow"/>
              </a:rPr>
              <a:t>δ</a:t>
            </a:r>
            <a:r>
              <a:rPr lang="en-US" dirty="0" smtClean="0">
                <a:cs typeface="Arial Narrow"/>
              </a:rPr>
              <a:t> from a few to ~ 100, </a:t>
            </a:r>
            <a:r>
              <a:rPr lang="en-US" dirty="0" err="1" smtClean="0">
                <a:cs typeface="Arial Narrow"/>
              </a:rPr>
              <a:t>v</a:t>
            </a:r>
            <a:r>
              <a:rPr lang="en-US" baseline="-25000" dirty="0" err="1" smtClean="0">
                <a:cs typeface="Arial Narrow"/>
              </a:rPr>
              <a:t>A</a:t>
            </a:r>
            <a:r>
              <a:rPr lang="en-US" dirty="0" smtClean="0">
                <a:cs typeface="Arial Narrow"/>
              </a:rPr>
              <a:t>(out) = c???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ALL simulators report fast reconnection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rec</a:t>
            </a:r>
            <a:r>
              <a:rPr lang="en-US" dirty="0" smtClean="0"/>
              <a:t> =(0.03-0.3)</a:t>
            </a:r>
            <a:r>
              <a:rPr lang="en-US" dirty="0" err="1" smtClean="0"/>
              <a:t>v</a:t>
            </a:r>
            <a:r>
              <a:rPr lang="en-US" baseline="-25000" dirty="0" err="1" smtClean="0"/>
              <a:t>A</a:t>
            </a:r>
            <a:r>
              <a:rPr lang="en-US" dirty="0" smtClean="0"/>
              <a:t>(upstream)</a:t>
            </a:r>
          </a:p>
          <a:p>
            <a:r>
              <a:rPr lang="en-US" dirty="0" smtClean="0"/>
              <a:t>All report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rec</a:t>
            </a:r>
            <a:r>
              <a:rPr lang="en-US" dirty="0" smtClean="0"/>
              <a:t> based on pressure anisotropy: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y</a:t>
            </a:r>
            <a:r>
              <a:rPr lang="en-US" dirty="0" smtClean="0"/>
              <a:t>∝∂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xy</a:t>
            </a:r>
            <a:r>
              <a:rPr lang="en-US" dirty="0" smtClean="0"/>
              <a:t>/∂x, ∂</a:t>
            </a:r>
            <a:r>
              <a:rPr lang="en-US" dirty="0" err="1" smtClean="0"/>
              <a:t>P</a:t>
            </a:r>
            <a:r>
              <a:rPr lang="en-US" baseline="-25000" dirty="0" err="1"/>
              <a:t>z</a:t>
            </a:r>
            <a:r>
              <a:rPr lang="en-US" baseline="-25000" dirty="0" err="1" smtClean="0"/>
              <a:t>y</a:t>
            </a:r>
            <a:r>
              <a:rPr lang="en-US" dirty="0" smtClean="0"/>
              <a:t>/∂z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554875" y="5240949"/>
            <a:ext cx="8081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Arial Narrow"/>
                <a:cs typeface="Arial Narrow"/>
              </a:rPr>
              <a:t>X</a:t>
            </a:r>
            <a:endParaRPr lang="en-US" sz="36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5084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1333</Words>
  <Application>Microsoft Macintosh PowerPoint</Application>
  <PresentationFormat>On-screen Show (4:3)</PresentationFormat>
  <Paragraphs>219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Arons</dc:creator>
  <cp:lastModifiedBy>Jonathan Arons</cp:lastModifiedBy>
  <cp:revision>55</cp:revision>
  <dcterms:created xsi:type="dcterms:W3CDTF">2013-06-08T09:42:36Z</dcterms:created>
  <dcterms:modified xsi:type="dcterms:W3CDTF">2014-05-13T03:11:35Z</dcterms:modified>
</cp:coreProperties>
</file>