
<file path=[Content_Types].xml><?xml version="1.0" encoding="utf-8"?>
<Types xmlns="http://schemas.openxmlformats.org/package/2006/content-types">
  <Default Extension="png" ContentType="image/png"/>
  <Default Extension="emf" ContentType="image/x-emf"/>
  <Default Extension="mov" ContentType="video/quicktime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312" r:id="rId4"/>
    <p:sldId id="313" r:id="rId5"/>
    <p:sldId id="307" r:id="rId6"/>
    <p:sldId id="314" r:id="rId7"/>
    <p:sldId id="310" r:id="rId8"/>
    <p:sldId id="317" r:id="rId9"/>
    <p:sldId id="315" r:id="rId10"/>
    <p:sldId id="316" r:id="rId11"/>
    <p:sldId id="318" r:id="rId12"/>
    <p:sldId id="319" r:id="rId13"/>
    <p:sldId id="321" r:id="rId14"/>
    <p:sldId id="320" r:id="rId15"/>
    <p:sldId id="322" r:id="rId16"/>
    <p:sldId id="323" r:id="rId17"/>
    <p:sldId id="325" r:id="rId18"/>
    <p:sldId id="326" r:id="rId19"/>
    <p:sldId id="327" r:id="rId20"/>
    <p:sldId id="309" r:id="rId21"/>
    <p:sldId id="278" r:id="rId22"/>
    <p:sldId id="279" r:id="rId23"/>
    <p:sldId id="280" r:id="rId24"/>
    <p:sldId id="28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99C3"/>
    <a:srgbClr val="FFFFFF"/>
    <a:srgbClr val="000000"/>
    <a:srgbClr val="E0AE5D"/>
    <a:srgbClr val="2A69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36206B-B82C-4C7C-8429-C17109C3098D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5F6815-97DF-4BF4-A232-1EC68B88E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497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F6815-97DF-4BF4-A232-1EC68B88EBD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3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BF8C1-70EA-40A4-8A5C-0A6057B7A62B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EC56E-4C6D-4F48-8E44-F71EEB893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675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BF8C1-70EA-40A4-8A5C-0A6057B7A62B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EC56E-4C6D-4F48-8E44-F71EEB893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85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BF8C1-70EA-40A4-8A5C-0A6057B7A62B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EC56E-4C6D-4F48-8E44-F71EEB893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429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BF8C1-70EA-40A4-8A5C-0A6057B7A62B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EC56E-4C6D-4F48-8E44-F71EEB893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75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BF8C1-70EA-40A4-8A5C-0A6057B7A62B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EC56E-4C6D-4F48-8E44-F71EEB893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193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BF8C1-70EA-40A4-8A5C-0A6057B7A62B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EC56E-4C6D-4F48-8E44-F71EEB893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BF8C1-70EA-40A4-8A5C-0A6057B7A62B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EC56E-4C6D-4F48-8E44-F71EEB893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265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BF8C1-70EA-40A4-8A5C-0A6057B7A62B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EC56E-4C6D-4F48-8E44-F71EEB893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609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BF8C1-70EA-40A4-8A5C-0A6057B7A62B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EC56E-4C6D-4F48-8E44-F71EEB893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BF8C1-70EA-40A4-8A5C-0A6057B7A62B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EC56E-4C6D-4F48-8E44-F71EEB893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899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BF8C1-70EA-40A4-8A5C-0A6057B7A62B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EC56E-4C6D-4F48-8E44-F71EEB893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184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BF8C1-70EA-40A4-8A5C-0A6057B7A62B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EC56E-4C6D-4F48-8E44-F71EEB893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812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5" Type="http://schemas.openxmlformats.org/officeDocument/2006/relationships/image" Target="../media/image14.emf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62159" y="754636"/>
            <a:ext cx="101604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Inclined Pulsar Magnetospheres in General Relativity:</a:t>
            </a:r>
          </a:p>
          <a:p>
            <a:pPr algn="ctr"/>
            <a:r>
              <a:rPr lang="en-US" sz="3600" dirty="0" smtClean="0"/>
              <a:t>Polar Caps for the Dipole, </a:t>
            </a:r>
            <a:r>
              <a:rPr lang="en-US" sz="3600" dirty="0" err="1" smtClean="0"/>
              <a:t>Quadrudipole</a:t>
            </a:r>
            <a:r>
              <a:rPr lang="en-US" sz="3600" dirty="0" smtClean="0"/>
              <a:t> and Beyond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467001" y="3053392"/>
            <a:ext cx="1518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Sam </a:t>
            </a:r>
            <a:r>
              <a:rPr lang="en-US" sz="2400" dirty="0" err="1" smtClean="0"/>
              <a:t>Gralla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052528" y="3465015"/>
            <a:ext cx="23474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University of Arizona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798726" y="4354384"/>
            <a:ext cx="4783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arXiv:1704.05062 (and </a:t>
            </a:r>
            <a:r>
              <a:rPr lang="en-US" dirty="0" err="1" smtClean="0"/>
              <a:t>ApJ</a:t>
            </a:r>
            <a:r>
              <a:rPr lang="en-US" dirty="0" smtClean="0"/>
              <a:t>)</a:t>
            </a:r>
          </a:p>
          <a:p>
            <a:pPr algn="ctr"/>
            <a:r>
              <a:rPr lang="en-US" dirty="0" smtClean="0"/>
              <a:t>with Alex </a:t>
            </a:r>
            <a:r>
              <a:rPr lang="en-US" dirty="0" err="1" smtClean="0"/>
              <a:t>Lupsasca</a:t>
            </a:r>
            <a:r>
              <a:rPr lang="en-US" dirty="0" smtClean="0"/>
              <a:t> &amp; Sasha </a:t>
            </a:r>
            <a:r>
              <a:rPr lang="en-US" dirty="0" err="1" smtClean="0"/>
              <a:t>Philippov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3486" y="2633331"/>
            <a:ext cx="2964375" cy="2723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551" y="2496064"/>
            <a:ext cx="3451746" cy="325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86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4240" y="546533"/>
            <a:ext cx="2374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History of </a:t>
            </a:r>
            <a:r>
              <a:rPr lang="el-GR" sz="3600" dirty="0" smtClean="0"/>
              <a:t>Λ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52320" y="1727200"/>
            <a:ext cx="64187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Discovered by </a:t>
            </a:r>
            <a:r>
              <a:rPr lang="en-US" sz="3200" dirty="0" err="1" smtClean="0"/>
              <a:t>Mestel</a:t>
            </a:r>
            <a:r>
              <a:rPr lang="en-US" sz="3200" dirty="0" smtClean="0"/>
              <a:t> (</a:t>
            </a:r>
            <a:r>
              <a:rPr lang="en-US" sz="3200" dirty="0" err="1" smtClean="0"/>
              <a:t>Ap&amp;SS</a:t>
            </a:r>
            <a:r>
              <a:rPr lang="en-US" sz="3200" dirty="0" smtClean="0"/>
              <a:t> 1973)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2057613" y="2590309"/>
            <a:ext cx="85619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Used in </a:t>
            </a:r>
            <a:r>
              <a:rPr lang="en-US" sz="3200" dirty="0" err="1"/>
              <a:t>Beskin</a:t>
            </a:r>
            <a:r>
              <a:rPr lang="en-US" sz="3200" dirty="0"/>
              <a:t>, </a:t>
            </a:r>
            <a:r>
              <a:rPr lang="en-US" sz="3200" dirty="0" err="1"/>
              <a:t>Gurevich</a:t>
            </a:r>
            <a:r>
              <a:rPr lang="en-US" sz="3200" dirty="0"/>
              <a:t> &amp; </a:t>
            </a:r>
            <a:r>
              <a:rPr lang="en-US" sz="3200" dirty="0" err="1"/>
              <a:t>Istomin</a:t>
            </a:r>
            <a:r>
              <a:rPr lang="en-US" sz="3200" dirty="0"/>
              <a:t> (</a:t>
            </a:r>
            <a:r>
              <a:rPr lang="en-US" sz="3200" dirty="0" err="1"/>
              <a:t>ZhETF</a:t>
            </a:r>
            <a:r>
              <a:rPr lang="en-US" sz="3200" dirty="0"/>
              <a:t> 1983)</a:t>
            </a:r>
          </a:p>
        </p:txBody>
      </p:sp>
      <p:sp>
        <p:nvSpPr>
          <p:cNvPr id="7" name="Rectangle 6"/>
          <p:cNvSpPr/>
          <p:nvPr/>
        </p:nvSpPr>
        <p:spPr>
          <a:xfrm>
            <a:off x="2037293" y="3402022"/>
            <a:ext cx="69719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Rediscovered by Uchida (MNRAS 1998)</a:t>
            </a:r>
          </a:p>
        </p:txBody>
      </p:sp>
      <p:sp>
        <p:nvSpPr>
          <p:cNvPr id="8" name="Rectangle 7"/>
          <p:cNvSpPr/>
          <p:nvPr/>
        </p:nvSpPr>
        <p:spPr>
          <a:xfrm>
            <a:off x="2036028" y="4243755"/>
            <a:ext cx="7101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Re-rediscovered </a:t>
            </a:r>
            <a:r>
              <a:rPr lang="en-US" sz="3200" dirty="0"/>
              <a:t>by </a:t>
            </a:r>
            <a:r>
              <a:rPr lang="en-US" sz="3200" dirty="0" err="1"/>
              <a:t>Gruzinov</a:t>
            </a:r>
            <a:r>
              <a:rPr lang="en-US" sz="3200" dirty="0"/>
              <a:t> </a:t>
            </a:r>
            <a:r>
              <a:rPr lang="en-US" sz="3200" dirty="0" smtClean="0"/>
              <a:t>(</a:t>
            </a:r>
            <a:r>
              <a:rPr lang="en-US" sz="3200" dirty="0" err="1" smtClean="0"/>
              <a:t>ApJ</a:t>
            </a:r>
            <a:r>
              <a:rPr lang="en-US" sz="3200" dirty="0" smtClean="0"/>
              <a:t> 2006)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1443306" y="5396207"/>
            <a:ext cx="7327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found the general </a:t>
            </a:r>
            <a:r>
              <a:rPr lang="en-US" sz="2400" dirty="0" smtClean="0"/>
              <a:t>theorem </a:t>
            </a:r>
            <a:r>
              <a:rPr lang="en-US" sz="2400" dirty="0" smtClean="0"/>
              <a:t>for this type of conserved quantity and generalized to curved </a:t>
            </a:r>
            <a:r>
              <a:rPr lang="en-US" sz="2400" dirty="0" err="1" smtClean="0"/>
              <a:t>spacetime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6974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5095" y="590308"/>
            <a:ext cx="41765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dirty="0" smtClean="0">
                <a:solidFill>
                  <a:schemeClr val="accent1"/>
                </a:solidFill>
              </a:rPr>
              <a:t>Putting </a:t>
            </a:r>
            <a:r>
              <a:rPr lang="el-GR" sz="4400" u="sng" dirty="0" smtClean="0">
                <a:solidFill>
                  <a:schemeClr val="accent1"/>
                </a:solidFill>
              </a:rPr>
              <a:t>Λ</a:t>
            </a:r>
            <a:r>
              <a:rPr lang="en-US" sz="4400" u="sng" dirty="0">
                <a:solidFill>
                  <a:schemeClr val="accent1"/>
                </a:solidFill>
              </a:rPr>
              <a:t> </a:t>
            </a:r>
            <a:r>
              <a:rPr lang="en-US" sz="4400" u="sng" dirty="0" smtClean="0">
                <a:solidFill>
                  <a:schemeClr val="accent1"/>
                </a:solidFill>
              </a:rPr>
              <a:t>to work</a:t>
            </a:r>
            <a:endParaRPr lang="en-US" sz="2400" u="sng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2800" y="2012096"/>
            <a:ext cx="80873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1) Far from the star, the leading-in-</a:t>
            </a:r>
            <a:r>
              <a:rPr lang="az-Cyrl-AZ" sz="2800" dirty="0"/>
              <a:t>є</a:t>
            </a:r>
            <a:r>
              <a:rPr lang="en-US" sz="2800" dirty="0" smtClean="0"/>
              <a:t> solution is the force-free magnetosphere of a point rotating dipole in flat </a:t>
            </a:r>
            <a:r>
              <a:rPr lang="en-US" sz="2800" dirty="0" err="1" smtClean="0"/>
              <a:t>spacetime</a:t>
            </a:r>
            <a:r>
              <a:rPr lang="en-US" sz="2800" dirty="0"/>
              <a:t>:</a:t>
            </a:r>
            <a:r>
              <a:rPr lang="en-US" sz="2800" b="1" dirty="0" smtClean="0"/>
              <a:t> </a:t>
            </a:r>
            <a:r>
              <a:rPr lang="en-US" sz="2800" b="1" dirty="0"/>
              <a:t>solve numerically and fit for </a:t>
            </a:r>
            <a:r>
              <a:rPr lang="el-GR" sz="2800" b="1" dirty="0" smtClean="0"/>
              <a:t>Λ</a:t>
            </a:r>
            <a:r>
              <a:rPr lang="en-US" sz="2800" b="1" dirty="0" smtClean="0"/>
              <a:t>.</a:t>
            </a:r>
          </a:p>
          <a:p>
            <a:endParaRPr lang="en-US" sz="2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812800" y="3775834"/>
            <a:ext cx="110540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2) Near the star, the leading-in-</a:t>
            </a:r>
            <a:r>
              <a:rPr lang="az-Cyrl-AZ" sz="2800" dirty="0" smtClean="0"/>
              <a:t>є</a:t>
            </a:r>
            <a:r>
              <a:rPr lang="en-US" sz="2800" dirty="0" smtClean="0"/>
              <a:t> solution is the vacuum magnetic field configuration, including higher multipoles and GR.  </a:t>
            </a:r>
            <a:r>
              <a:rPr lang="en-US" sz="2800" b="1" dirty="0" smtClean="0"/>
              <a:t>Solve analytically.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12800" y="5114662"/>
            <a:ext cx="788416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3) “Paint” current on the near-zone by following field lines in from the far region, where </a:t>
            </a:r>
            <a:r>
              <a:rPr lang="el-GR" sz="2800" dirty="0" smtClean="0"/>
              <a:t>Λ</a:t>
            </a:r>
            <a:r>
              <a:rPr lang="en-US" sz="2800" dirty="0" smtClean="0"/>
              <a:t> is known.  </a:t>
            </a:r>
          </a:p>
          <a:p>
            <a:r>
              <a:rPr lang="en-US" i="1" dirty="0" smtClean="0"/>
              <a:t>(Can do analytically with Euler potentials, otherwise simple </a:t>
            </a:r>
            <a:r>
              <a:rPr lang="en-US" i="1" dirty="0" err="1" smtClean="0"/>
              <a:t>numerics</a:t>
            </a:r>
            <a:r>
              <a:rPr lang="en-US" i="1" dirty="0" smtClean="0"/>
              <a:t>—ODEs.)</a:t>
            </a:r>
            <a:endParaRPr lang="en-US" i="1" dirty="0"/>
          </a:p>
        </p:txBody>
      </p:sp>
      <p:grpSp>
        <p:nvGrpSpPr>
          <p:cNvPr id="9" name="Group 8"/>
          <p:cNvGrpSpPr/>
          <p:nvPr/>
        </p:nvGrpSpPr>
        <p:grpSpPr>
          <a:xfrm>
            <a:off x="7285246" y="424175"/>
            <a:ext cx="4690445" cy="1308883"/>
            <a:chOff x="4264104" y="2736365"/>
            <a:chExt cx="4690445" cy="1308883"/>
          </a:xfrm>
        </p:grpSpPr>
        <p:sp>
          <p:nvSpPr>
            <p:cNvPr id="10" name="TextBox 9"/>
            <p:cNvSpPr txBox="1"/>
            <p:nvPr/>
          </p:nvSpPr>
          <p:spPr>
            <a:xfrm>
              <a:off x="4775654" y="2736365"/>
              <a:ext cx="256852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C00000"/>
                  </a:solidFill>
                </a:rPr>
                <a:t>(stellar radius)</a:t>
              </a:r>
              <a:endParaRPr lang="en-US" sz="3200" dirty="0">
                <a:solidFill>
                  <a:srgbClr val="C00000"/>
                </a:solidFill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4305519" y="3413580"/>
              <a:ext cx="344261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264104" y="3460473"/>
              <a:ext cx="37006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C00000"/>
                  </a:solidFill>
                </a:rPr>
                <a:t>(light cylinder radius)</a:t>
              </a:r>
              <a:endParaRPr lang="en-US" sz="3200" dirty="0">
                <a:solidFill>
                  <a:srgbClr val="C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58150" y="3131352"/>
              <a:ext cx="89639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C00000"/>
                  </a:solidFill>
                </a:rPr>
                <a:t>&lt;&lt; 1</a:t>
              </a:r>
              <a:endParaRPr lang="en-US" sz="3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304092" y="707402"/>
            <a:ext cx="8370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</a:rPr>
              <a:t>ϵ =</a:t>
            </a:r>
            <a:endParaRPr lang="en-US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9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798" y="1523922"/>
            <a:ext cx="4265926" cy="41370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95748" y="5549784"/>
            <a:ext cx="705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x/R</a:t>
            </a:r>
            <a:r>
              <a:rPr lang="en-US" sz="2400" baseline="-25000" dirty="0" smtClean="0"/>
              <a:t>*</a:t>
            </a:r>
            <a:endParaRPr lang="en-US" baseline="-25000" dirty="0"/>
          </a:p>
        </p:txBody>
      </p:sp>
      <p:sp>
        <p:nvSpPr>
          <p:cNvPr id="11" name="Rectangle 10"/>
          <p:cNvSpPr/>
          <p:nvPr/>
        </p:nvSpPr>
        <p:spPr>
          <a:xfrm>
            <a:off x="222580" y="3069239"/>
            <a:ext cx="7793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z/R</a:t>
            </a:r>
            <a:r>
              <a:rPr lang="en-US" sz="2800" baseline="-25000" dirty="0"/>
              <a:t>*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867798" y="448660"/>
            <a:ext cx="4303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Example: Aligned </a:t>
            </a:r>
            <a:r>
              <a:rPr lang="en-US" sz="2400" b="1" dirty="0" err="1" smtClean="0">
                <a:solidFill>
                  <a:srgbClr val="C00000"/>
                </a:solidFill>
              </a:rPr>
              <a:t>Quadrudipole</a:t>
            </a:r>
            <a:r>
              <a:rPr lang="en-US" sz="2400" b="1" dirty="0" smtClean="0">
                <a:solidFill>
                  <a:srgbClr val="C00000"/>
                </a:solidFill>
              </a:rPr>
              <a:t> (</a:t>
            </a:r>
            <a:r>
              <a:rPr lang="en-US" sz="2400" b="1" dirty="0" err="1" smtClean="0">
                <a:solidFill>
                  <a:srgbClr val="C00000"/>
                </a:solidFill>
              </a:rPr>
              <a:t>dipole+quadrupole</a:t>
            </a:r>
            <a:r>
              <a:rPr lang="en-US" sz="2400" b="1" dirty="0" smtClean="0">
                <a:solidFill>
                  <a:srgbClr val="C00000"/>
                </a:solidFill>
              </a:rPr>
              <a:t>)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9121" y="545370"/>
            <a:ext cx="4264200" cy="40716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792225" y="2355402"/>
            <a:ext cx="7617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z/R</a:t>
            </a:r>
            <a:r>
              <a:rPr lang="en-US" sz="2800" baseline="-25000" dirty="0" smtClean="0"/>
              <a:t>L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8236415" y="4742778"/>
            <a:ext cx="689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x/R</a:t>
            </a:r>
            <a:r>
              <a:rPr lang="en-US" sz="2400" baseline="-25000" dirty="0"/>
              <a:t>L</a:t>
            </a:r>
            <a:endParaRPr lang="en-US" baseline="-25000" dirty="0"/>
          </a:p>
        </p:txBody>
      </p:sp>
      <p:sp>
        <p:nvSpPr>
          <p:cNvPr id="4" name="Rectangle 3"/>
          <p:cNvSpPr/>
          <p:nvPr/>
        </p:nvSpPr>
        <p:spPr>
          <a:xfrm>
            <a:off x="6449121" y="2232379"/>
            <a:ext cx="610441" cy="646244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H="1" flipV="1">
            <a:off x="5133724" y="1651823"/>
            <a:ext cx="1187348" cy="580555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133724" y="2991131"/>
            <a:ext cx="1239737" cy="2328125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1072" y="5204443"/>
            <a:ext cx="3522600" cy="10266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0825037" y="4183380"/>
            <a:ext cx="1234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Fit for current in far zone…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7" name="Curved Left Arrow 16"/>
          <p:cNvSpPr/>
          <p:nvPr/>
        </p:nvSpPr>
        <p:spPr>
          <a:xfrm>
            <a:off x="10127226" y="3460958"/>
            <a:ext cx="731520" cy="2467898"/>
          </a:xfrm>
          <a:prstGeom prst="curvedLeftArrow">
            <a:avLst>
              <a:gd name="adj1" fmla="val 25000"/>
              <a:gd name="adj2" fmla="val 50000"/>
              <a:gd name="adj3" fmla="val 196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Curved Up Arrow 19"/>
          <p:cNvSpPr/>
          <p:nvPr/>
        </p:nvSpPr>
        <p:spPr>
          <a:xfrm rot="729409" flipH="1">
            <a:off x="1469223" y="5610887"/>
            <a:ext cx="4909206" cy="81246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71253" y="5615010"/>
            <a:ext cx="16052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…and 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paint it on 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the near zone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56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06296" y="432619"/>
            <a:ext cx="28087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Inclined “fit”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180" y="1468476"/>
            <a:ext cx="7786801" cy="1954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794" y="3516330"/>
            <a:ext cx="5121676" cy="1351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29773" y="3992592"/>
            <a:ext cx="6415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ι</a:t>
            </a:r>
            <a:r>
              <a:rPr lang="en-US" sz="2400" dirty="0" smtClean="0"/>
              <a:t>: Inclination (between spin / dipole)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008690" y="3516330"/>
            <a:ext cx="4980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α</a:t>
            </a:r>
            <a:r>
              <a:rPr lang="en-US" sz="2400" dirty="0" smtClean="0"/>
              <a:t>,</a:t>
            </a:r>
            <a:r>
              <a:rPr lang="el-GR" sz="2400" dirty="0" smtClean="0"/>
              <a:t>β</a:t>
            </a:r>
            <a:r>
              <a:rPr lang="en-US" sz="2400" dirty="0" smtClean="0"/>
              <a:t>: Euler potentials for magnetic field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7231450" y="4504131"/>
            <a:ext cx="2440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J</a:t>
            </a:r>
            <a:r>
              <a:rPr lang="en-US" sz="2400" baseline="-25000" dirty="0" err="1" smtClean="0"/>
              <a:t>n</a:t>
            </a:r>
            <a:r>
              <a:rPr lang="en-US" sz="2400" dirty="0" smtClean="0"/>
              <a:t>: Bessel function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403240" y="5507550"/>
            <a:ext cx="6767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</a:t>
            </a:r>
            <a:r>
              <a:rPr lang="en-US" dirty="0" err="1" smtClean="0"/>
              <a:t>axisymmetry</a:t>
            </a:r>
            <a:r>
              <a:rPr lang="en-US" dirty="0" smtClean="0"/>
              <a:t>, </a:t>
            </a:r>
            <a:r>
              <a:rPr lang="el-GR" dirty="0" smtClean="0"/>
              <a:t>α</a:t>
            </a:r>
            <a:r>
              <a:rPr lang="en-US" dirty="0" smtClean="0"/>
              <a:t>=</a:t>
            </a:r>
            <a:r>
              <a:rPr lang="el-GR" dirty="0" smtClean="0"/>
              <a:t>Ψ</a:t>
            </a:r>
            <a:r>
              <a:rPr lang="en-US" dirty="0"/>
              <a:t> </a:t>
            </a:r>
            <a:r>
              <a:rPr lang="en-US" dirty="0" smtClean="0"/>
              <a:t>(the flux function) and </a:t>
            </a:r>
            <a:r>
              <a:rPr lang="el-GR" dirty="0" smtClean="0"/>
              <a:t>β</a:t>
            </a:r>
            <a:r>
              <a:rPr lang="en-US" dirty="0"/>
              <a:t>=</a:t>
            </a:r>
            <a:r>
              <a:rPr lang="el-GR" dirty="0" smtClean="0"/>
              <a:t>φ</a:t>
            </a:r>
            <a:r>
              <a:rPr lang="en-US" dirty="0" smtClean="0"/>
              <a:t> (the azimuthal angle)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229033" y="4609681"/>
            <a:ext cx="324464" cy="6858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74639" y="5393406"/>
            <a:ext cx="1626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ets the size of the polar cap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94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9178" y="997978"/>
            <a:ext cx="8315076" cy="54126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80445" y="454449"/>
            <a:ext cx="494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0</a:t>
            </a:r>
            <a:r>
              <a:rPr lang="el-GR" sz="2800" baseline="30000" dirty="0"/>
              <a:t>ο</a:t>
            </a:r>
            <a:endParaRPr lang="en-US" sz="2800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6415550" y="444617"/>
            <a:ext cx="604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30</a:t>
            </a:r>
            <a:r>
              <a:rPr lang="el-GR" sz="2400" baseline="30000" dirty="0"/>
              <a:t>ο</a:t>
            </a:r>
            <a:endParaRPr lang="en-US" sz="2400" baseline="30000" dirty="0"/>
          </a:p>
        </p:txBody>
      </p:sp>
      <p:sp>
        <p:nvSpPr>
          <p:cNvPr id="8" name="TextBox 7"/>
          <p:cNvSpPr txBox="1"/>
          <p:nvPr/>
        </p:nvSpPr>
        <p:spPr>
          <a:xfrm>
            <a:off x="8459587" y="385623"/>
            <a:ext cx="604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6</a:t>
            </a:r>
            <a:r>
              <a:rPr lang="en-US" sz="2400" dirty="0" smtClean="0"/>
              <a:t>0</a:t>
            </a:r>
            <a:r>
              <a:rPr lang="el-GR" sz="2400" baseline="30000" dirty="0"/>
              <a:t>ο</a:t>
            </a:r>
            <a:endParaRPr lang="en-US" sz="2400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10558773" y="385622"/>
            <a:ext cx="604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90</a:t>
            </a:r>
            <a:r>
              <a:rPr lang="el-GR" sz="2400" baseline="30000" dirty="0"/>
              <a:t>ο</a:t>
            </a:r>
            <a:endParaRPr lang="en-US" sz="2400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270797" y="287578"/>
            <a:ext cx="31886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u="sng" dirty="0" smtClean="0">
                <a:solidFill>
                  <a:srgbClr val="C00000"/>
                </a:solidFill>
              </a:rPr>
              <a:t>Λ</a:t>
            </a:r>
            <a:r>
              <a:rPr lang="en-US" sz="2800" b="1" u="sng" dirty="0" smtClean="0">
                <a:solidFill>
                  <a:srgbClr val="C00000"/>
                </a:solidFill>
              </a:rPr>
              <a:t> over the polar cap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   (dipole pulsar)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5414" y="1838634"/>
            <a:ext cx="2846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Numerical simulation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669257" y="3763298"/>
            <a:ext cx="1790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Analytic “fit”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82675" y="5252799"/>
            <a:ext cx="3006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E0AE5D"/>
                </a:solidFill>
              </a:rPr>
              <a:t>Numerical</a:t>
            </a:r>
            <a:r>
              <a:rPr lang="en-US" sz="2400" dirty="0" smtClean="0"/>
              <a:t> and </a:t>
            </a:r>
            <a:r>
              <a:rPr lang="en-US" sz="2400" b="1" dirty="0" smtClean="0">
                <a:solidFill>
                  <a:srgbClr val="7E99C3"/>
                </a:solidFill>
              </a:rPr>
              <a:t>fit</a:t>
            </a:r>
            <a:r>
              <a:rPr lang="en-US" sz="2400" dirty="0" smtClean="0"/>
              <a:t> on a line through the cap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3550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1934" y="355400"/>
            <a:ext cx="28897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Polar cap recipe</a:t>
            </a:r>
            <a:endParaRPr lang="en-US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1077514" y="1205081"/>
            <a:ext cx="9958432" cy="4339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/>
              <a:t>  Choose the stellar properties: mass, radius, moment of inertia</a:t>
            </a:r>
          </a:p>
          <a:p>
            <a:pPr marL="342900" indent="-342900">
              <a:buAutoNum type="arabicPeriod"/>
            </a:pPr>
            <a:endParaRPr lang="en-US" sz="2800" dirty="0"/>
          </a:p>
          <a:p>
            <a:pPr marL="342900" indent="-342900">
              <a:buFontTx/>
              <a:buAutoNum type="arabicPeriod"/>
            </a:pPr>
            <a:r>
              <a:rPr lang="en-US" sz="2800" dirty="0" smtClean="0"/>
              <a:t>  Choose the stellar magnetization: multipole</a:t>
            </a:r>
            <a:r>
              <a:rPr lang="en-US" sz="2800" dirty="0"/>
              <a:t>s </a:t>
            </a:r>
            <a:r>
              <a:rPr lang="en-US" sz="2800" dirty="0" err="1" smtClean="0"/>
              <a:t>B</a:t>
            </a:r>
            <a:r>
              <a:rPr lang="en-US" sz="2800" baseline="-25000" dirty="0" err="1" smtClean="0"/>
              <a:t>lm</a:t>
            </a:r>
            <a:endParaRPr lang="en-US" sz="2800" baseline="-25000" dirty="0"/>
          </a:p>
          <a:p>
            <a:pPr marL="342900" indent="-342900">
              <a:buAutoNum type="arabicPeriod"/>
            </a:pPr>
            <a:endParaRPr lang="en-US" sz="2800" dirty="0" smtClean="0"/>
          </a:p>
          <a:p>
            <a:pPr marL="342900" indent="-342900">
              <a:buAutoNum type="arabicPeriod"/>
            </a:pPr>
            <a:r>
              <a:rPr lang="en-US" sz="2800" dirty="0" smtClean="0"/>
              <a:t>  Choose the inclination angle (between spin and dipole)</a:t>
            </a:r>
          </a:p>
          <a:p>
            <a:pPr marL="342900" indent="-342900">
              <a:buAutoNum type="arabicPeriod"/>
            </a:pPr>
            <a:endParaRPr lang="en-US" sz="2800" dirty="0"/>
          </a:p>
          <a:p>
            <a:pPr marL="342900" indent="-342900">
              <a:buAutoNum type="arabicPeriod"/>
            </a:pPr>
            <a:r>
              <a:rPr lang="en-US" sz="2800" dirty="0" smtClean="0"/>
              <a:t>  Write down B and find </a:t>
            </a:r>
            <a:r>
              <a:rPr lang="en-US" sz="2800" dirty="0"/>
              <a:t>E</a:t>
            </a:r>
            <a:r>
              <a:rPr lang="en-US" sz="2800" dirty="0" smtClean="0"/>
              <a:t>uler potentials </a:t>
            </a:r>
            <a:r>
              <a:rPr lang="el-GR" sz="2800" dirty="0" smtClean="0"/>
              <a:t>α</a:t>
            </a:r>
            <a:r>
              <a:rPr lang="en-US" sz="2800" dirty="0"/>
              <a:t>,</a:t>
            </a:r>
            <a:r>
              <a:rPr lang="el-GR" sz="2800" dirty="0" smtClean="0"/>
              <a:t>β</a:t>
            </a:r>
            <a:r>
              <a:rPr lang="en-US" sz="2800" dirty="0" smtClean="0"/>
              <a:t> (B = grad </a:t>
            </a:r>
            <a:r>
              <a:rPr lang="el-GR" sz="2800" dirty="0" smtClean="0"/>
              <a:t>α</a:t>
            </a:r>
            <a:r>
              <a:rPr lang="en-US" sz="2800" dirty="0"/>
              <a:t> </a:t>
            </a:r>
            <a:r>
              <a:rPr lang="en-US" sz="2800" dirty="0" smtClean="0"/>
              <a:t>x grad </a:t>
            </a:r>
            <a:r>
              <a:rPr lang="el-GR" sz="2800" dirty="0" smtClean="0"/>
              <a:t>β</a:t>
            </a:r>
            <a:r>
              <a:rPr lang="en-US" sz="2800" dirty="0" smtClean="0"/>
              <a:t>)</a:t>
            </a:r>
            <a:br>
              <a:rPr lang="en-US" sz="2800" dirty="0" smtClean="0"/>
            </a:br>
            <a:r>
              <a:rPr lang="en-US" sz="2400" i="1" dirty="0" smtClean="0"/>
              <a:t>(trivial if stellar field is intrinsically axisymmetric, e.g. inclined </a:t>
            </a:r>
            <a:r>
              <a:rPr lang="en-US" sz="2400" i="1" dirty="0" err="1" smtClean="0"/>
              <a:t>quadrudipole</a:t>
            </a:r>
            <a:r>
              <a:rPr lang="en-US" sz="2400" i="1" dirty="0" smtClean="0"/>
              <a:t>)</a:t>
            </a:r>
            <a:endParaRPr lang="en-US" sz="2800" i="1" dirty="0" smtClean="0"/>
          </a:p>
          <a:p>
            <a:pPr marL="342900" indent="-342900">
              <a:buAutoNum type="arabicPeriod"/>
            </a:pPr>
            <a:endParaRPr lang="en-US" sz="2800" dirty="0"/>
          </a:p>
          <a:p>
            <a:pPr marL="342900" indent="-342900">
              <a:buAutoNum type="arabicPeriod"/>
            </a:pPr>
            <a:r>
              <a:rPr lang="en-US" sz="2800" dirty="0" smtClean="0"/>
              <a:t>  Plug in to </a:t>
            </a:r>
            <a:r>
              <a:rPr lang="en-US" sz="2800" dirty="0" err="1" smtClean="0"/>
              <a:t>Eqs</a:t>
            </a:r>
            <a:r>
              <a:rPr lang="en-US" sz="2800" dirty="0" smtClean="0"/>
              <a:t>. (37-38) to determine </a:t>
            </a:r>
            <a:r>
              <a:rPr lang="el-GR" sz="2800" dirty="0" smtClean="0"/>
              <a:t>ρ</a:t>
            </a:r>
            <a:r>
              <a:rPr lang="en-US" sz="2800" baseline="-25000" dirty="0" smtClean="0"/>
              <a:t>e</a:t>
            </a:r>
            <a:r>
              <a:rPr lang="en-US" sz="2800" dirty="0" smtClean="0"/>
              <a:t>, J near the star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80835" y="5928631"/>
            <a:ext cx="101295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Now use to determine pair production regions, X-ray flux, …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02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301" y="1110168"/>
            <a:ext cx="8945551" cy="4350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2432" y="198972"/>
            <a:ext cx="25988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Role of GR for the pure dipole</a:t>
            </a:r>
            <a:endParaRPr lang="en-US" sz="2800" dirty="0" smtClean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18802" y="5471387"/>
            <a:ext cx="494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0</a:t>
            </a:r>
            <a:r>
              <a:rPr lang="el-GR" sz="2800" baseline="30000" dirty="0"/>
              <a:t>ο</a:t>
            </a:r>
            <a:endParaRPr lang="en-US" sz="2800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6020716" y="5480829"/>
            <a:ext cx="604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30</a:t>
            </a:r>
            <a:r>
              <a:rPr lang="el-GR" sz="2400" baseline="30000" dirty="0"/>
              <a:t>ο</a:t>
            </a:r>
            <a:endParaRPr lang="en-US" sz="2400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8295202" y="5502165"/>
            <a:ext cx="604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6</a:t>
            </a:r>
            <a:r>
              <a:rPr lang="en-US" sz="2400" dirty="0" smtClean="0"/>
              <a:t>0</a:t>
            </a:r>
            <a:r>
              <a:rPr lang="el-GR" sz="2400" baseline="30000" dirty="0"/>
              <a:t>ο</a:t>
            </a:r>
            <a:endParaRPr lang="en-US" sz="2400" baseline="30000" dirty="0"/>
          </a:p>
        </p:txBody>
      </p:sp>
      <p:sp>
        <p:nvSpPr>
          <p:cNvPr id="12" name="TextBox 11"/>
          <p:cNvSpPr txBox="1"/>
          <p:nvPr/>
        </p:nvSpPr>
        <p:spPr>
          <a:xfrm>
            <a:off x="10569688" y="5502165"/>
            <a:ext cx="604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90</a:t>
            </a:r>
            <a:r>
              <a:rPr lang="el-GR" sz="2400" baseline="30000" dirty="0"/>
              <a:t>ο</a:t>
            </a:r>
            <a:endParaRPr lang="en-US" sz="2400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1117448" y="5526995"/>
            <a:ext cx="1229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Inclination: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39240" y="1489760"/>
            <a:ext cx="17075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Flat space</a:t>
            </a:r>
          </a:p>
          <a:p>
            <a:pPr algn="ctr"/>
            <a:r>
              <a:rPr lang="en-US" sz="2400" dirty="0" smtClean="0"/>
              <a:t>(GM/R </a:t>
            </a:r>
            <a:r>
              <a:rPr lang="en-US" sz="2400" dirty="0" smtClean="0">
                <a:sym typeface="Wingdings" panose="05000000000000000000" pitchFamily="2" charset="2"/>
              </a:rPr>
              <a:t> 0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332432" y="3508377"/>
            <a:ext cx="2102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GR, with flat cap size shown for comparison</a:t>
            </a:r>
            <a:endParaRPr lang="en-US" i="1" dirty="0" smtClean="0"/>
          </a:p>
        </p:txBody>
      </p:sp>
      <p:sp>
        <p:nvSpPr>
          <p:cNvPr id="25" name="Rectangle 24"/>
          <p:cNvSpPr/>
          <p:nvPr/>
        </p:nvSpPr>
        <p:spPr>
          <a:xfrm>
            <a:off x="4823958" y="304340"/>
            <a:ext cx="56652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J</a:t>
            </a:r>
            <a:r>
              <a:rPr lang="el-GR" sz="2800" baseline="-25000" dirty="0"/>
              <a:t>μ</a:t>
            </a:r>
            <a:r>
              <a:rPr lang="en-US" sz="2800" dirty="0"/>
              <a:t>J</a:t>
            </a:r>
            <a:r>
              <a:rPr lang="el-GR" sz="2800" baseline="30000" dirty="0"/>
              <a:t>μ </a:t>
            </a:r>
            <a:r>
              <a:rPr lang="en-US" sz="2800" baseline="30000" dirty="0" smtClean="0"/>
              <a:t> </a:t>
            </a:r>
            <a:r>
              <a:rPr lang="en-US" sz="2800" dirty="0" smtClean="0"/>
              <a:t>= J</a:t>
            </a:r>
            <a:r>
              <a:rPr lang="en-US" sz="2800" baseline="30000" dirty="0" smtClean="0"/>
              <a:t>2 </a:t>
            </a:r>
            <a:r>
              <a:rPr lang="en-US" sz="2800" dirty="0" smtClean="0"/>
              <a:t>– (c </a:t>
            </a:r>
            <a:r>
              <a:rPr lang="el-GR" sz="2800" dirty="0" smtClean="0"/>
              <a:t>ρ</a:t>
            </a:r>
            <a:r>
              <a:rPr lang="en-US" sz="2800" baseline="-25000" dirty="0" smtClean="0"/>
              <a:t>e</a:t>
            </a:r>
            <a:r>
              <a:rPr lang="en-US" sz="2800" dirty="0" smtClean="0"/>
              <a:t>)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 (over </a:t>
            </a:r>
            <a:r>
              <a:rPr lang="en-US" sz="2800" dirty="0"/>
              <a:t>the polar </a:t>
            </a:r>
            <a:r>
              <a:rPr lang="en-US" sz="2800" dirty="0" smtClean="0"/>
              <a:t>cap)</a:t>
            </a:r>
            <a:endParaRPr lang="en-US" sz="28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947465" y="6165576"/>
            <a:ext cx="10353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GR makes the cap smaller and enables pair production (</a:t>
            </a:r>
            <a:r>
              <a:rPr lang="en-US" sz="2400" dirty="0">
                <a:solidFill>
                  <a:srgbClr val="C00000"/>
                </a:solidFill>
              </a:rPr>
              <a:t>J</a:t>
            </a:r>
            <a:r>
              <a:rPr lang="el-GR" sz="2400" baseline="-25000" dirty="0">
                <a:solidFill>
                  <a:srgbClr val="C00000"/>
                </a:solidFill>
              </a:rPr>
              <a:t>μ</a:t>
            </a:r>
            <a:r>
              <a:rPr lang="en-US" sz="2400" dirty="0">
                <a:solidFill>
                  <a:srgbClr val="C00000"/>
                </a:solidFill>
              </a:rPr>
              <a:t>J</a:t>
            </a:r>
            <a:r>
              <a:rPr lang="el-GR" sz="2400" baseline="30000" dirty="0">
                <a:solidFill>
                  <a:srgbClr val="C00000"/>
                </a:solidFill>
              </a:rPr>
              <a:t>μ</a:t>
            </a:r>
            <a:r>
              <a:rPr lang="el-GR" sz="2400" dirty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&gt;0) at low inclinations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9682" y="123929"/>
            <a:ext cx="1272442" cy="31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48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oneyMovi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2000069"/>
            <a:ext cx="12192000" cy="2997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1537" y="540484"/>
            <a:ext cx="7288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Proof of concept: GR </a:t>
            </a:r>
            <a:r>
              <a:rPr lang="en-US" sz="3200" dirty="0" err="1" smtClean="0"/>
              <a:t>Quadrudipole</a:t>
            </a:r>
            <a:r>
              <a:rPr lang="en-US" sz="3200" dirty="0" smtClean="0"/>
              <a:t> pulsar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9203" y="154906"/>
            <a:ext cx="1743106" cy="17252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1537" y="5011495"/>
            <a:ext cx="10572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Southern “polar cap” is annular.  Method gives full details of current distribution.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55507" y="1245158"/>
            <a:ext cx="46281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(superposed dipole and quadrupole field)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050410" y="5668626"/>
            <a:ext cx="83743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Planned application: convert to X-ray flux and see if this would bias NICER measurements of neutron star equation of state.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2479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0047" y="1097182"/>
            <a:ext cx="2890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We assume: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09631" y="679930"/>
            <a:ext cx="550561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2800" dirty="0"/>
              <a:t> Perfectly </a:t>
            </a:r>
            <a:r>
              <a:rPr lang="en-US" sz="2800" dirty="0" smtClean="0"/>
              <a:t>conducting </a:t>
            </a:r>
            <a:r>
              <a:rPr lang="en-US" sz="2800" dirty="0"/>
              <a:t>star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 Slow rotation</a:t>
            </a:r>
          </a:p>
          <a:p>
            <a:pPr marL="342900" indent="-342900">
              <a:buAutoNum type="arabicPeriod"/>
            </a:pPr>
            <a:r>
              <a:rPr lang="en-US" sz="2800" dirty="0"/>
              <a:t> </a:t>
            </a:r>
            <a:r>
              <a:rPr lang="en-US" sz="2800" dirty="0" smtClean="0"/>
              <a:t>Force-free magnetosphere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 Dipole dominates at light cylinder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9773" y="2983853"/>
            <a:ext cx="2549827" cy="603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We provide: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657106" y="4124066"/>
            <a:ext cx="3832002" cy="9665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849069" y="4284198"/>
            <a:ext cx="34836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M, R, Ω, I, B</a:t>
            </a:r>
            <a:r>
              <a:rPr lang="pt-BR" sz="3600" baseline="-250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pt-BR" sz="36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(θ,φ)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77607" y="5165841"/>
            <a:ext cx="843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input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06688" y="5165841"/>
            <a:ext cx="103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output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303621" y="4124064"/>
            <a:ext cx="3832002" cy="9665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495584" y="4284196"/>
            <a:ext cx="3402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ρ</a:t>
            </a:r>
            <a:r>
              <a:rPr lang="en-US" sz="3600" baseline="-250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36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pt-BR" sz="36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 near star</a:t>
            </a:r>
            <a:endParaRPr lang="pt-BR" sz="3600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681071" y="4576350"/>
            <a:ext cx="1309665" cy="0"/>
          </a:xfrm>
          <a:prstGeom prst="straightConnector1">
            <a:avLst/>
          </a:prstGeom>
          <a:ln w="57150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490454" y="3107215"/>
            <a:ext cx="8912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Near-field configuration as a function of stellar parameters</a:t>
            </a:r>
            <a:endParaRPr lang="en-US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599773" y="5779334"/>
            <a:ext cx="11033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Use for efficient exploration of pair production, X-ray emission, …</a:t>
            </a:r>
            <a:endParaRPr lang="en-US" sz="32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0641" y="263973"/>
            <a:ext cx="2373910" cy="23496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9709" y="123859"/>
            <a:ext cx="1608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Summary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05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29317" y="2556387"/>
            <a:ext cx="25544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Extra Slides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7681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1247" y="512088"/>
            <a:ext cx="65642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At the first Purdue workshop (2014)…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808" y="1695310"/>
            <a:ext cx="6187726" cy="146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1102" y="2079523"/>
            <a:ext cx="3660898" cy="25860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048" y="3564455"/>
            <a:ext cx="4310550" cy="2383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0542" y="6076336"/>
            <a:ext cx="2736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“no ingrown hair” theorem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120003" y="1318700"/>
            <a:ext cx="2697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agnetic field sheets of a monopole pulsar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863363" y="5648265"/>
            <a:ext cx="5685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…some new, GR-inspired techniques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71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09285" y="207204"/>
            <a:ext cx="9723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One key element of our analysis is a conserved quantity: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86093" y="905499"/>
            <a:ext cx="101963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Suppose the field is force-free.  Use the “three potential” formulation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172" y="1693812"/>
            <a:ext cx="6303601" cy="574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86093" y="2533105"/>
            <a:ext cx="89800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Suppose also there is a symmetry tangent to the field sheets: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7771" y="3289237"/>
            <a:ext cx="6674401" cy="748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44101" y="4130885"/>
            <a:ext cx="50508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Then in three lines you can show:</a:t>
            </a:r>
            <a:endParaRPr lang="en-US" sz="2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9194" y="4866630"/>
            <a:ext cx="3545775" cy="6786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252445" y="4677957"/>
            <a:ext cx="4579960" cy="954107"/>
            <a:chOff x="7638182" y="5082755"/>
            <a:chExt cx="4579960" cy="954107"/>
          </a:xfrm>
        </p:grpSpPr>
        <p:sp>
          <p:nvSpPr>
            <p:cNvPr id="12" name="TextBox 11"/>
            <p:cNvSpPr txBox="1"/>
            <p:nvPr/>
          </p:nvSpPr>
          <p:spPr>
            <a:xfrm>
              <a:off x="7638182" y="5082755"/>
              <a:ext cx="457996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(</a:t>
              </a:r>
              <a:r>
                <a:rPr lang="el-GR" sz="2800" dirty="0" smtClean="0"/>
                <a:t>φ</a:t>
              </a:r>
              <a:r>
                <a:rPr lang="en-US" sz="2800" baseline="-25000" dirty="0" smtClean="0"/>
                <a:t>1</a:t>
              </a:r>
              <a:r>
                <a:rPr lang="en-US" sz="2800" dirty="0" smtClean="0"/>
                <a:t> and </a:t>
              </a:r>
              <a:r>
                <a:rPr lang="el-GR" sz="2800" dirty="0" smtClean="0"/>
                <a:t>φ</a:t>
              </a:r>
              <a:r>
                <a:rPr lang="en-US" sz="2800" baseline="-25000" dirty="0" smtClean="0"/>
                <a:t>2</a:t>
              </a:r>
              <a:r>
                <a:rPr lang="en-US" sz="2800" dirty="0" smtClean="0"/>
                <a:t> label the field sheets—             is conserved)</a:t>
              </a:r>
              <a:endParaRPr lang="en-US" sz="2800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012750" y="5590206"/>
              <a:ext cx="956508" cy="403962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1086093" y="5728665"/>
            <a:ext cx="85184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This shows the geometric origin of known conserved quantities and provides the generalization we need.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62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547" y="226566"/>
            <a:ext cx="9203023" cy="64298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805" y="1691148"/>
            <a:ext cx="2359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(superposed quadrupole and dipole moments)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28894" y="3677477"/>
            <a:ext cx="2359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Northern cap is a circle of size ~</a:t>
            </a:r>
            <a:r>
              <a:rPr lang="el-GR" sz="2400" dirty="0" smtClean="0"/>
              <a:t>ε</a:t>
            </a:r>
            <a:r>
              <a:rPr lang="en-US" sz="2400" baseline="30000" dirty="0" smtClean="0"/>
              <a:t>1/2</a:t>
            </a:r>
            <a:endParaRPr lang="en-US" sz="2400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328894" y="4773773"/>
            <a:ext cx="2359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Southern cap is an annulus of width ~</a:t>
            </a:r>
            <a:r>
              <a:rPr lang="el-GR" sz="2400" dirty="0" smtClean="0"/>
              <a:t>ε</a:t>
            </a:r>
            <a:endParaRPr lang="en-US" sz="2400" baseline="30000" dirty="0"/>
          </a:p>
        </p:txBody>
      </p:sp>
      <p:sp>
        <p:nvSpPr>
          <p:cNvPr id="2" name="TextBox 1"/>
          <p:cNvSpPr txBox="1"/>
          <p:nvPr/>
        </p:nvSpPr>
        <p:spPr>
          <a:xfrm>
            <a:off x="176982" y="314633"/>
            <a:ext cx="2979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Quadrudipole</a:t>
            </a:r>
            <a:r>
              <a:rPr lang="en-US" sz="3600" dirty="0" smtClean="0"/>
              <a:t> pulsar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5725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1352" y="380629"/>
            <a:ext cx="69521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 smtClean="0"/>
              <a:t>Multipolar </a:t>
            </a:r>
            <a:r>
              <a:rPr lang="en-US" sz="4000" u="sng" dirty="0" err="1" smtClean="0"/>
              <a:t>Spindown</a:t>
            </a:r>
            <a:r>
              <a:rPr lang="en-US" sz="4000" u="sng" dirty="0" smtClean="0"/>
              <a:t> Luminosity</a:t>
            </a:r>
            <a:endParaRPr lang="en-US" sz="40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973395" y="1481621"/>
            <a:ext cx="6410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Spindown</a:t>
            </a:r>
            <a:r>
              <a:rPr lang="en-US" sz="3200" dirty="0" smtClean="0"/>
              <a:t> luminosity determines only the dipolar component of field, and GR shifts the answer by ~60%.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7673" y="1781029"/>
            <a:ext cx="3568950" cy="90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7350" y="3657600"/>
            <a:ext cx="3221325" cy="957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1274" y="5320267"/>
            <a:ext cx="5455702" cy="7617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95970" y="5712683"/>
            <a:ext cx="2136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 correction factor: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7947" y="6160342"/>
            <a:ext cx="6048676" cy="435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178711" y="3539626"/>
            <a:ext cx="3598605" cy="13273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46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63" y="1481976"/>
            <a:ext cx="5747401" cy="111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35483" y="580103"/>
            <a:ext cx="7603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 smtClean="0"/>
              <a:t>Conditions for validity of approximation</a:t>
            </a:r>
            <a:endParaRPr lang="en-US" sz="36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966452" y="2867852"/>
            <a:ext cx="78120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Dipole must dominate in overlap regime.  Higher moments can still dominate at the star.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224327" y="4201103"/>
            <a:ext cx="52962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 smtClean="0"/>
              <a:t>Polar cap size and shape</a:t>
            </a:r>
            <a:endParaRPr lang="en-US" sz="4000" u="sn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6003" y="5206116"/>
            <a:ext cx="5562001" cy="9918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6548284" y="2595576"/>
            <a:ext cx="2745880" cy="272276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294164" y="2579767"/>
            <a:ext cx="2156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Stellar field multipole moments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91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29781" y="428007"/>
            <a:ext cx="5161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Do multipoles matter?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229030" y="1343313"/>
            <a:ext cx="9468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 radio emission, high multipoles are probably only important for millisecond pulsars, where emission might happen close in.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229030" y="3669011"/>
            <a:ext cx="9468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 x-ray, emission happens at the star, so higher multipoles are likely to be of essential importance e.g. for NICER measurements.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229030" y="4779790"/>
            <a:ext cx="9468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 gamma-ray, emission likely happens in the current sheet, so higher multipoles are probably irrelevant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248238" y="5890569"/>
            <a:ext cx="74300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Perhaps important for phase-lag between gamma and radio in MSPs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77962" y="2530180"/>
            <a:ext cx="92324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Do the narrow (~</a:t>
            </a:r>
            <a:r>
              <a:rPr lang="el-GR" sz="2000" b="1" dirty="0" smtClean="0">
                <a:solidFill>
                  <a:srgbClr val="C00000"/>
                </a:solidFill>
              </a:rPr>
              <a:t>ε</a:t>
            </a:r>
            <a:r>
              <a:rPr lang="en-US" sz="2000" b="1" dirty="0" smtClean="0">
                <a:solidFill>
                  <a:srgbClr val="C00000"/>
                </a:solidFill>
              </a:rPr>
              <a:t>) annular polar caps explain modified beam size scaling of MSPs?  </a:t>
            </a:r>
          </a:p>
          <a:p>
            <a:endParaRPr lang="en-US" sz="2000" b="1" dirty="0">
              <a:solidFill>
                <a:srgbClr val="C00000"/>
              </a:solidFill>
            </a:endParaRPr>
          </a:p>
          <a:p>
            <a:r>
              <a:rPr lang="en-US" sz="2000" b="1" dirty="0" smtClean="0">
                <a:solidFill>
                  <a:srgbClr val="C00000"/>
                </a:solidFill>
              </a:rPr>
              <a:t>Do multipoles explain the increased pulse complexity of MSPs?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00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5366" y="461705"/>
            <a:ext cx="5827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At the second workshop (2016)…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78741" y="1365754"/>
            <a:ext cx="35225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…some applications of these new methods</a:t>
            </a:r>
            <a:endParaRPr lang="en-US" sz="2800" b="1" dirty="0">
              <a:solidFill>
                <a:srgbClr val="C0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197258" y="337661"/>
            <a:ext cx="2743200" cy="2926122"/>
            <a:chOff x="9298858" y="215741"/>
            <a:chExt cx="2743200" cy="292612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-5" r="50632" b="9256"/>
            <a:stretch/>
          </p:blipFill>
          <p:spPr>
            <a:xfrm>
              <a:off x="9298858" y="215741"/>
              <a:ext cx="2743200" cy="256032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9392160" y="2772532"/>
              <a:ext cx="2556597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Analytic magnetospheres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101523" y="3469827"/>
            <a:ext cx="3522541" cy="2812284"/>
            <a:chOff x="4071144" y="-278770"/>
            <a:chExt cx="4522756" cy="315696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65383" y="-278770"/>
              <a:ext cx="4328517" cy="2873455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071144" y="2508860"/>
              <a:ext cx="36455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Bunching of field lines on black holes</a:t>
              </a:r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055709" y="2639135"/>
            <a:ext cx="3645572" cy="3086050"/>
            <a:chOff x="2560320" y="1393129"/>
            <a:chExt cx="3383280" cy="300071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/>
            <a:srcRect l="33956" r="-2817"/>
            <a:stretch/>
          </p:blipFill>
          <p:spPr>
            <a:xfrm>
              <a:off x="2560320" y="1393129"/>
              <a:ext cx="3383280" cy="25056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2865225" y="4024507"/>
              <a:ext cx="28876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Jets from moving conductors</a:t>
              </a:r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35827" y="398632"/>
            <a:ext cx="2599072" cy="2891408"/>
            <a:chOff x="9161321" y="3645044"/>
            <a:chExt cx="2599072" cy="289140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61321" y="3645044"/>
              <a:ext cx="2599072" cy="2538928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9641840" y="6167120"/>
              <a:ext cx="18662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Non-dipolar fields</a:t>
              </a:r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78004" y="3593244"/>
            <a:ext cx="3320236" cy="2785354"/>
            <a:chOff x="5163525" y="1486060"/>
            <a:chExt cx="2992871" cy="270595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02081" y="1486060"/>
              <a:ext cx="2915760" cy="2264668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5163525" y="3822684"/>
              <a:ext cx="29928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High-energy particle collisions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400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65366" y="461705"/>
            <a:ext cx="5827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At the third workshop (today)…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1726" y="1643066"/>
            <a:ext cx="2964375" cy="272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2951" y="1530864"/>
            <a:ext cx="3451746" cy="32524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32346" y="5186372"/>
            <a:ext cx="106719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…analytic formulae for pulsar polar cap properties including GR, inclination, non-dipolar field.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99680" y="5950088"/>
            <a:ext cx="313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(SEG, </a:t>
            </a:r>
            <a:r>
              <a:rPr lang="en-US" dirty="0" err="1" smtClean="0"/>
              <a:t>Lupsasca</a:t>
            </a:r>
            <a:r>
              <a:rPr lang="en-US" dirty="0" smtClean="0"/>
              <a:t>, </a:t>
            </a:r>
            <a:r>
              <a:rPr lang="en-US" dirty="0" err="1" smtClean="0"/>
              <a:t>Philippov</a:t>
            </a:r>
            <a:r>
              <a:rPr lang="en-US" dirty="0" smtClean="0"/>
              <a:t> 2017)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67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59216">
            <a:off x="1856786" y="1918762"/>
            <a:ext cx="2139391" cy="226203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777534" y="371670"/>
            <a:ext cx="42239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The Pulsar Problem</a:t>
            </a:r>
            <a:endParaRPr lang="en-US" sz="4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6344" y="1649713"/>
            <a:ext cx="2200274" cy="32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04490" y="5632854"/>
            <a:ext cx="30131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 few numbers:    M, R, </a:t>
            </a:r>
            <a:r>
              <a:rPr lang="el-GR" sz="2000" dirty="0" smtClean="0"/>
              <a:t>Ω</a:t>
            </a:r>
            <a:r>
              <a:rPr lang="en-US" sz="2000" dirty="0" smtClean="0"/>
              <a:t>, I</a:t>
            </a:r>
          </a:p>
          <a:p>
            <a:r>
              <a:rPr lang="en-US" sz="2000" dirty="0" smtClean="0"/>
              <a:t>    One function:    B</a:t>
            </a:r>
            <a:r>
              <a:rPr lang="en-US" sz="2000" baseline="-25000" dirty="0" smtClean="0"/>
              <a:t>r</a:t>
            </a:r>
            <a:r>
              <a:rPr lang="en-US" sz="2000" dirty="0" smtClean="0"/>
              <a:t>(</a:t>
            </a:r>
            <a:r>
              <a:rPr lang="el-GR" sz="2000" dirty="0" smtClean="0"/>
              <a:t>θ</a:t>
            </a:r>
            <a:r>
              <a:rPr lang="en-US" sz="2000" dirty="0" smtClean="0"/>
              <a:t>,</a:t>
            </a:r>
            <a:r>
              <a:rPr lang="el-GR" sz="2000" dirty="0" smtClean="0"/>
              <a:t>φ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784450" y="4344226"/>
            <a:ext cx="44439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Complex output</a:t>
            </a:r>
          </a:p>
          <a:p>
            <a:pPr algn="ctr"/>
            <a:r>
              <a:rPr lang="en-US" sz="2800" dirty="0" smtClean="0"/>
              <a:t>gamma, x-ray, radio, wind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902437" y="5700598"/>
            <a:ext cx="41883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lots of variation in emission properties</a:t>
            </a:r>
            <a:endParaRPr lang="en-US" sz="20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358581" y="2920180"/>
            <a:ext cx="106188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81197" y="4344226"/>
            <a:ext cx="46773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</a:rPr>
              <a:t>Simple </a:t>
            </a:r>
            <a:r>
              <a:rPr lang="en-US" sz="2800" b="1" dirty="0" smtClean="0">
                <a:solidFill>
                  <a:schemeClr val="accent1"/>
                </a:solidFill>
              </a:rPr>
              <a:t>ingredients</a:t>
            </a:r>
          </a:p>
          <a:p>
            <a:pPr algn="ctr"/>
            <a:r>
              <a:rPr lang="en-US" sz="2800" dirty="0" smtClean="0"/>
              <a:t>spinning</a:t>
            </a:r>
            <a:r>
              <a:rPr lang="en-US" sz="2800" dirty="0"/>
              <a:t>, conducting magnet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04571" y="2614146"/>
            <a:ext cx="421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endParaRPr lang="en-US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1116" y="3281727"/>
            <a:ext cx="354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en-US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077" y="1649713"/>
            <a:ext cx="3017355" cy="2469229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2647003" y="5893904"/>
            <a:ext cx="1010597" cy="508132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6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1793" y="508913"/>
            <a:ext cx="101997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But which non-dipolar magnetic field to choose??</a:t>
            </a:r>
          </a:p>
          <a:p>
            <a:r>
              <a:rPr lang="en-US" sz="3200" dirty="0" smtClean="0"/>
              <a:t>Need </a:t>
            </a:r>
            <a:r>
              <a:rPr lang="en-US" sz="3200" dirty="0"/>
              <a:t>an </a:t>
            </a:r>
            <a:r>
              <a:rPr lang="en-US" sz="3200" b="1" dirty="0"/>
              <a:t>efficient</a:t>
            </a:r>
            <a:r>
              <a:rPr lang="en-US" sz="3200" dirty="0"/>
              <a:t> way to explore the parameter space.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67153" y="2115576"/>
            <a:ext cx="100574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Key idea: </a:t>
            </a:r>
            <a:r>
              <a:rPr lang="en-US" sz="3600" dirty="0" smtClean="0">
                <a:solidFill>
                  <a:srgbClr val="C00000"/>
                </a:solidFill>
              </a:rPr>
              <a:t>In the slow-spin limit </a:t>
            </a:r>
            <a:r>
              <a:rPr lang="el-GR" sz="3600" dirty="0" smtClean="0">
                <a:solidFill>
                  <a:srgbClr val="C00000"/>
                </a:solidFill>
              </a:rPr>
              <a:t>Ω</a:t>
            </a:r>
            <a:r>
              <a:rPr lang="en-US" sz="3600" dirty="0" smtClean="0">
                <a:solidFill>
                  <a:srgbClr val="C00000"/>
                </a:solidFill>
              </a:rPr>
              <a:t>R&lt;&lt;c, the higher multipoles (and GR effects!) can be added in </a:t>
            </a:r>
            <a:r>
              <a:rPr lang="en-US" sz="3600" u="sng" dirty="0" smtClean="0">
                <a:solidFill>
                  <a:srgbClr val="C00000"/>
                </a:solidFill>
              </a:rPr>
              <a:t>analytically</a:t>
            </a:r>
            <a:r>
              <a:rPr lang="en-US" sz="3600" dirty="0" smtClean="0">
                <a:solidFill>
                  <a:srgbClr val="C00000"/>
                </a:solidFill>
              </a:rPr>
              <a:t> to a dipolar, flat-space simulation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3600" y="4392385"/>
            <a:ext cx="73152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 simulate the dipole once and for all, find an analytic fit, and then we have analytic results for </a:t>
            </a:r>
            <a:r>
              <a:rPr lang="en-US" sz="2800" u="sng" dirty="0" smtClean="0"/>
              <a:t>any magnetic field</a:t>
            </a:r>
            <a:r>
              <a:rPr lang="en-US" sz="2800" dirty="0" smtClean="0"/>
              <a:t>!</a:t>
            </a:r>
          </a:p>
          <a:p>
            <a:endParaRPr lang="en-US" sz="1200" dirty="0" smtClean="0"/>
          </a:p>
          <a:p>
            <a:r>
              <a:rPr lang="en-US" sz="2800" dirty="0" smtClean="0"/>
              <a:t>	E.g., this is just a plot of some formulae: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886" y="3938726"/>
            <a:ext cx="2964375" cy="272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46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0047" y="1097182"/>
            <a:ext cx="2890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We assume: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09631" y="679930"/>
            <a:ext cx="550561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2800" dirty="0"/>
              <a:t> Perfectly </a:t>
            </a:r>
            <a:r>
              <a:rPr lang="en-US" sz="2800" dirty="0" smtClean="0"/>
              <a:t>conducting </a:t>
            </a:r>
            <a:r>
              <a:rPr lang="en-US" sz="2800" dirty="0"/>
              <a:t>star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 Slow rotation</a:t>
            </a:r>
          </a:p>
          <a:p>
            <a:pPr marL="342900" indent="-342900">
              <a:buAutoNum type="arabicPeriod"/>
            </a:pPr>
            <a:r>
              <a:rPr lang="en-US" sz="2800" dirty="0"/>
              <a:t> </a:t>
            </a:r>
            <a:r>
              <a:rPr lang="en-US" sz="2800" dirty="0" smtClean="0"/>
              <a:t>Force-free magnetosphere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 Dipole dominates at light cylinder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9773" y="2983853"/>
            <a:ext cx="2549827" cy="603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We provide: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657106" y="4124066"/>
            <a:ext cx="3832002" cy="9665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849069" y="4284198"/>
            <a:ext cx="34836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M, R, Ω, I, B</a:t>
            </a:r>
            <a:r>
              <a:rPr lang="pt-BR" sz="3600" baseline="-250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pt-BR" sz="36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(θ,φ)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77607" y="5165841"/>
            <a:ext cx="843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input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06688" y="5165841"/>
            <a:ext cx="103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output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303621" y="4124064"/>
            <a:ext cx="3832002" cy="9665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495584" y="4284196"/>
            <a:ext cx="3402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ρ</a:t>
            </a:r>
            <a:r>
              <a:rPr lang="en-US" sz="3600" baseline="-250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36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pt-BR" sz="36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 near star</a:t>
            </a:r>
            <a:endParaRPr lang="pt-BR" sz="3600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681071" y="4576350"/>
            <a:ext cx="1309665" cy="0"/>
          </a:xfrm>
          <a:prstGeom prst="straightConnector1">
            <a:avLst/>
          </a:prstGeom>
          <a:ln w="57150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490454" y="3107215"/>
            <a:ext cx="8912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Near-field configuration as a function of stellar parameters</a:t>
            </a:r>
            <a:endParaRPr lang="en-US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599773" y="5779334"/>
            <a:ext cx="11033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Use for efficient exploration of pair production, X-ray emission, …</a:t>
            </a:r>
            <a:endParaRPr lang="en-US" sz="32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0641" y="263973"/>
            <a:ext cx="2373910" cy="23496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9709" y="123859"/>
            <a:ext cx="26633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More precisely…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92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2954" y="650658"/>
            <a:ext cx="6561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 the pulsar problem, the small parameter is the </a:t>
            </a:r>
            <a:r>
              <a:rPr lang="en-US" sz="2800" b="1" dirty="0" smtClean="0"/>
              <a:t>ratio of two important scales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843" y="5262205"/>
            <a:ext cx="1877175" cy="1270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9416" y="5448453"/>
            <a:ext cx="1390500" cy="4524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292598" y="5448453"/>
            <a:ext cx="1200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Near zone: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457515" y="6043305"/>
            <a:ext cx="1035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Far zone: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0613" y="5975671"/>
            <a:ext cx="1390500" cy="5046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043606" y="5633484"/>
            <a:ext cx="982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Overlap: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8000" y="5495885"/>
            <a:ext cx="3476250" cy="6438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747197" y="6084626"/>
            <a:ext cx="1866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(exists for small </a:t>
            </a:r>
            <a:r>
              <a:rPr lang="el-GR" dirty="0" smtClean="0"/>
              <a:t>ε</a:t>
            </a:r>
            <a:r>
              <a:rPr lang="en-US" dirty="0" smtClean="0"/>
              <a:t>)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4257333" y="1992003"/>
            <a:ext cx="4690445" cy="1308883"/>
            <a:chOff x="4264104" y="2736365"/>
            <a:chExt cx="4690445" cy="1308883"/>
          </a:xfrm>
        </p:grpSpPr>
        <p:sp>
          <p:nvSpPr>
            <p:cNvPr id="7" name="TextBox 6"/>
            <p:cNvSpPr txBox="1"/>
            <p:nvPr/>
          </p:nvSpPr>
          <p:spPr>
            <a:xfrm>
              <a:off x="4775654" y="2736365"/>
              <a:ext cx="256852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C00000"/>
                  </a:solidFill>
                </a:rPr>
                <a:t>(stellar radius)</a:t>
              </a:r>
              <a:endParaRPr lang="en-US" sz="3200" dirty="0">
                <a:solidFill>
                  <a:srgbClr val="C00000"/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4305519" y="3413580"/>
              <a:ext cx="344261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4264104" y="3460473"/>
              <a:ext cx="37006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C00000"/>
                  </a:solidFill>
                </a:rPr>
                <a:t>(light cylinder radius)</a:t>
              </a:r>
              <a:endParaRPr lang="en-US" sz="3200" dirty="0">
                <a:solidFill>
                  <a:srgbClr val="C0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58150" y="3131352"/>
              <a:ext cx="89639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C00000"/>
                  </a:solidFill>
                </a:rPr>
                <a:t>&lt;&lt; 1</a:t>
              </a:r>
              <a:endParaRPr lang="en-US" sz="3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82954" y="3979884"/>
            <a:ext cx="94917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This means we need </a:t>
            </a:r>
            <a:r>
              <a:rPr lang="en-US" sz="2800" b="1" dirty="0" smtClean="0"/>
              <a:t>two separate perturbation expansions </a:t>
            </a:r>
            <a:r>
              <a:rPr lang="en-US" sz="2800" dirty="0" smtClean="0"/>
              <a:t>that are matched </a:t>
            </a:r>
            <a:r>
              <a:rPr lang="en-US" sz="2800" i="1" dirty="0" smtClean="0"/>
              <a:t>(method of matched </a:t>
            </a:r>
            <a:r>
              <a:rPr lang="en-US" sz="2800" i="1" dirty="0" smtClean="0"/>
              <a:t>asymptotic expansions):</a:t>
            </a:r>
            <a:endParaRPr lang="en-US" sz="2800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3276179" y="2275230"/>
            <a:ext cx="8370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</a:rPr>
              <a:t>ϵ =</a:t>
            </a:r>
            <a:endParaRPr lang="en-US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45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2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5897" y="562361"/>
            <a:ext cx="51211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matching is expedited by a 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conserved quantity along magnetic field lines</a:t>
            </a:r>
            <a:r>
              <a:rPr lang="en-US" sz="2800" dirty="0" smtClean="0"/>
              <a:t>, roughly the redshifted field-aligned current.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023432" y="752142"/>
            <a:ext cx="30973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400" dirty="0" smtClean="0">
                <a:solidFill>
                  <a:srgbClr val="C00000"/>
                </a:solidFill>
              </a:rPr>
              <a:t>Λ</a:t>
            </a:r>
            <a:r>
              <a:rPr lang="en-US" sz="4400" dirty="0" smtClean="0">
                <a:solidFill>
                  <a:srgbClr val="C00000"/>
                </a:solidFill>
              </a:rPr>
              <a:t> =</a:t>
            </a:r>
            <a:r>
              <a:rPr lang="el-GR" sz="4400" dirty="0" smtClean="0">
                <a:solidFill>
                  <a:srgbClr val="C00000"/>
                </a:solidFill>
              </a:rPr>
              <a:t> </a:t>
            </a:r>
            <a:r>
              <a:rPr lang="el-GR" sz="4400" dirty="0">
                <a:solidFill>
                  <a:srgbClr val="C00000"/>
                </a:solidFill>
              </a:rPr>
              <a:t>Λ </a:t>
            </a:r>
            <a:r>
              <a:rPr lang="en-US" sz="4400" dirty="0" smtClean="0">
                <a:solidFill>
                  <a:srgbClr val="C00000"/>
                </a:solidFill>
              </a:rPr>
              <a:t>(</a:t>
            </a:r>
            <a:r>
              <a:rPr lang="el-GR" sz="4400" dirty="0" smtClean="0">
                <a:solidFill>
                  <a:srgbClr val="C00000"/>
                </a:solidFill>
              </a:rPr>
              <a:t>φ</a:t>
            </a:r>
            <a:r>
              <a:rPr lang="en-US" sz="4400" baseline="-25000" dirty="0" smtClean="0">
                <a:solidFill>
                  <a:srgbClr val="C00000"/>
                </a:solidFill>
              </a:rPr>
              <a:t>1</a:t>
            </a:r>
            <a:r>
              <a:rPr lang="en-US" sz="4400" dirty="0" smtClean="0">
                <a:solidFill>
                  <a:srgbClr val="C00000"/>
                </a:solidFill>
              </a:rPr>
              <a:t>,</a:t>
            </a:r>
            <a:r>
              <a:rPr lang="el-GR" sz="4400" dirty="0" smtClean="0">
                <a:solidFill>
                  <a:srgbClr val="C00000"/>
                </a:solidFill>
              </a:rPr>
              <a:t>φ</a:t>
            </a:r>
            <a:r>
              <a:rPr lang="en-US" sz="4400" baseline="-25000" dirty="0" smtClean="0">
                <a:solidFill>
                  <a:srgbClr val="C00000"/>
                </a:solidFill>
              </a:rPr>
              <a:t>2</a:t>
            </a:r>
            <a:r>
              <a:rPr lang="en-US" sz="4400" dirty="0" smtClean="0">
                <a:solidFill>
                  <a:srgbClr val="C00000"/>
                </a:solidFill>
              </a:rPr>
              <a:t>)</a:t>
            </a:r>
            <a:endParaRPr lang="en-US" sz="4400" dirty="0">
              <a:solidFill>
                <a:srgbClr val="C0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8713945" y="1470302"/>
            <a:ext cx="268269" cy="40267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9320830" y="1459596"/>
            <a:ext cx="193040" cy="40640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152874" y="1883251"/>
            <a:ext cx="1869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Euler potentials labeling field lines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24381" y="2776069"/>
            <a:ext cx="3475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2A69A2"/>
                </a:solidFill>
              </a:rPr>
              <a:t>Ways to understand </a:t>
            </a:r>
            <a:r>
              <a:rPr lang="el-GR" sz="2800" dirty="0" smtClean="0">
                <a:solidFill>
                  <a:srgbClr val="2A69A2"/>
                </a:solidFill>
              </a:rPr>
              <a:t>Λ</a:t>
            </a:r>
            <a:r>
              <a:rPr lang="en-US" sz="2800" dirty="0" smtClean="0">
                <a:solidFill>
                  <a:srgbClr val="2A69A2"/>
                </a:solidFill>
              </a:rPr>
              <a:t>:</a:t>
            </a:r>
            <a:endParaRPr lang="en-US" sz="2800" dirty="0">
              <a:solidFill>
                <a:srgbClr val="2A69A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96698" y="3412131"/>
            <a:ext cx="4724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2A69A2"/>
                </a:solidFill>
              </a:rPr>
              <a:t>1) Inside light cylinder, the redshifted current measured by co-rotating observers</a:t>
            </a:r>
            <a:endParaRPr lang="en-US" sz="2000" dirty="0">
              <a:solidFill>
                <a:srgbClr val="2A69A2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94929" y="2655967"/>
            <a:ext cx="4988560" cy="3007360"/>
            <a:chOff x="365760" y="2103120"/>
            <a:chExt cx="4988560" cy="3007360"/>
          </a:xfrm>
        </p:grpSpPr>
        <p:sp>
          <p:nvSpPr>
            <p:cNvPr id="18" name="TextBox 17"/>
            <p:cNvSpPr txBox="1"/>
            <p:nvPr/>
          </p:nvSpPr>
          <p:spPr>
            <a:xfrm>
              <a:off x="611095" y="2192306"/>
              <a:ext cx="4743225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The existence of </a:t>
              </a:r>
              <a:r>
                <a:rPr lang="el-GR" sz="2000" dirty="0" smtClean="0"/>
                <a:t>Λ</a:t>
              </a:r>
              <a:r>
                <a:rPr lang="en-US" sz="2000" dirty="0" smtClean="0"/>
                <a:t> follows from: </a:t>
              </a:r>
              <a:br>
                <a:rPr lang="en-US" sz="2000" dirty="0" smtClean="0"/>
              </a:br>
              <a:endParaRPr lang="en-US" sz="2000" dirty="0" smtClean="0"/>
            </a:p>
            <a:p>
              <a:pPr marL="800100" lvl="1" indent="-342900">
                <a:buFont typeface="+mj-lt"/>
                <a:buAutoNum type="arabicPeriod"/>
              </a:pPr>
              <a:r>
                <a:rPr lang="en-US" sz="2000" dirty="0" smtClean="0"/>
                <a:t>The force-free condition</a:t>
              </a:r>
              <a:endParaRPr lang="en-US" sz="2000" dirty="0"/>
            </a:p>
            <a:p>
              <a:pPr marL="800100" lvl="1" indent="-342900">
                <a:buFont typeface="+mj-lt"/>
                <a:buAutoNum type="arabicPeriod"/>
              </a:pPr>
              <a:r>
                <a:rPr lang="en-US" sz="2000" dirty="0" smtClean="0"/>
                <a:t>The co-rotation symmetry</a:t>
              </a:r>
            </a:p>
            <a:p>
              <a:pPr marL="800100" lvl="1" indent="-342900">
                <a:buFont typeface="+mj-lt"/>
                <a:buAutoNum type="arabicPeriod"/>
              </a:pPr>
              <a:r>
                <a:rPr lang="en-US" sz="2000" dirty="0" smtClean="0"/>
                <a:t>the frozen-in condition </a:t>
              </a:r>
              <a:r>
                <a:rPr lang="en-US" sz="2000" dirty="0" err="1" smtClean="0"/>
                <a:t>E+vxB</a:t>
              </a:r>
              <a:r>
                <a:rPr lang="en-US" sz="2000" dirty="0" smtClean="0"/>
                <a:t>=0 (perfectly conducting star)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11095" y="4259528"/>
              <a:ext cx="443842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In </a:t>
              </a:r>
              <a:r>
                <a:rPr lang="en-US" dirty="0" err="1" smtClean="0"/>
                <a:t>spacetime</a:t>
              </a:r>
              <a:r>
                <a:rPr lang="en-US" dirty="0" smtClean="0"/>
                <a:t> language, 2 and 3 mean that we have a symmetry tangent to the field sheets</a:t>
              </a:r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65760" y="2103120"/>
              <a:ext cx="4988560" cy="30073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7596856" y="4154528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2A69A2"/>
                </a:solidFill>
              </a:rPr>
              <a:t>J</a:t>
            </a:r>
            <a:r>
              <a:rPr lang="en-US" sz="2800" baseline="-25000" dirty="0" err="1" smtClean="0">
                <a:solidFill>
                  <a:srgbClr val="2A69A2"/>
                </a:solidFill>
              </a:rPr>
              <a:t>c</a:t>
            </a:r>
            <a:r>
              <a:rPr lang="en-US" sz="2800" dirty="0" smtClean="0">
                <a:solidFill>
                  <a:srgbClr val="2A69A2"/>
                </a:solidFill>
              </a:rPr>
              <a:t> = (</a:t>
            </a:r>
            <a:r>
              <a:rPr lang="el-GR" sz="2800" dirty="0" smtClean="0">
                <a:solidFill>
                  <a:srgbClr val="2A69A2"/>
                </a:solidFill>
              </a:rPr>
              <a:t>Λ </a:t>
            </a:r>
            <a:r>
              <a:rPr lang="en-US" sz="2800" dirty="0" smtClean="0">
                <a:solidFill>
                  <a:srgbClr val="2A69A2"/>
                </a:solidFill>
              </a:rPr>
              <a:t>/</a:t>
            </a:r>
            <a:r>
              <a:rPr lang="el-GR" sz="2800" dirty="0" smtClean="0">
                <a:solidFill>
                  <a:srgbClr val="2A69A2"/>
                </a:solidFill>
              </a:rPr>
              <a:t>α</a:t>
            </a:r>
            <a:r>
              <a:rPr lang="en-US" sz="2800" dirty="0" smtClean="0">
                <a:solidFill>
                  <a:srgbClr val="2A69A2"/>
                </a:solidFill>
              </a:rPr>
              <a:t>) </a:t>
            </a:r>
            <a:r>
              <a:rPr lang="en-US" sz="2800" b="1" dirty="0" err="1">
                <a:solidFill>
                  <a:srgbClr val="2A69A2"/>
                </a:solidFill>
              </a:rPr>
              <a:t>B</a:t>
            </a:r>
            <a:r>
              <a:rPr lang="en-US" sz="2800" baseline="-25000" dirty="0" err="1" smtClean="0">
                <a:solidFill>
                  <a:srgbClr val="2A69A2"/>
                </a:solidFill>
              </a:rPr>
              <a:t>c</a:t>
            </a:r>
            <a:endParaRPr lang="en-US" sz="2800" baseline="-25000" dirty="0">
              <a:solidFill>
                <a:srgbClr val="2A69A2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 flipV="1">
            <a:off x="8955869" y="4733139"/>
            <a:ext cx="423866" cy="182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9513870" y="4799339"/>
            <a:ext cx="1838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A69A2"/>
                </a:solidFill>
              </a:rPr>
              <a:t>GR redshift factor</a:t>
            </a:r>
            <a:endParaRPr lang="en-US" dirty="0">
              <a:solidFill>
                <a:srgbClr val="2A69A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24354" y="5263217"/>
            <a:ext cx="4318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2A69A2"/>
                </a:solidFill>
              </a:rPr>
              <a:t>2</a:t>
            </a:r>
            <a:r>
              <a:rPr lang="en-US" sz="2000" dirty="0" smtClean="0">
                <a:solidFill>
                  <a:srgbClr val="2A69A2"/>
                </a:solidFill>
              </a:rPr>
              <a:t>) A formula in flat </a:t>
            </a:r>
            <a:r>
              <a:rPr lang="en-US" sz="2000" dirty="0" err="1" smtClean="0">
                <a:solidFill>
                  <a:srgbClr val="2A69A2"/>
                </a:solidFill>
              </a:rPr>
              <a:t>spacetime</a:t>
            </a:r>
            <a:r>
              <a:rPr lang="en-US" sz="2000" dirty="0" smtClean="0">
                <a:solidFill>
                  <a:srgbClr val="2A69A2"/>
                </a:solidFill>
              </a:rPr>
              <a:t>:</a:t>
            </a:r>
            <a:endParaRPr lang="en-US" sz="2000" dirty="0">
              <a:solidFill>
                <a:srgbClr val="2A69A2"/>
              </a:solidFill>
            </a:endParaRPr>
          </a:p>
        </p:txBody>
      </p:sp>
      <p:grpSp>
        <p:nvGrpSpPr>
          <p:cNvPr id="34" name="Group 4"/>
          <p:cNvGrpSpPr>
            <a:grpSpLocks noChangeAspect="1"/>
          </p:cNvGrpSpPr>
          <p:nvPr/>
        </p:nvGrpSpPr>
        <p:grpSpPr bwMode="auto">
          <a:xfrm>
            <a:off x="7589520" y="5870575"/>
            <a:ext cx="3732213" cy="557213"/>
            <a:chOff x="4800" y="3698"/>
            <a:chExt cx="2351" cy="351"/>
          </a:xfrm>
        </p:grpSpPr>
        <p:sp>
          <p:nvSpPr>
            <p:cNvPr id="35" name="AutoShape 3"/>
            <p:cNvSpPr>
              <a:spLocks noChangeAspect="1" noChangeArrowheads="1" noTextEdit="1"/>
            </p:cNvSpPr>
            <p:nvPr/>
          </p:nvSpPr>
          <p:spPr bwMode="auto">
            <a:xfrm>
              <a:off x="4800" y="3698"/>
              <a:ext cx="2351" cy="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9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3698"/>
              <a:ext cx="2354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4102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1284</TotalTime>
  <Words>1252</Words>
  <Application>Microsoft Office PowerPoint</Application>
  <PresentationFormat>Widescreen</PresentationFormat>
  <Paragraphs>178</Paragraphs>
  <Slides>24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sgralla</dc:creator>
  <cp:lastModifiedBy>sgralla</cp:lastModifiedBy>
  <cp:revision>194</cp:revision>
  <dcterms:created xsi:type="dcterms:W3CDTF">2016-05-08T12:21:34Z</dcterms:created>
  <dcterms:modified xsi:type="dcterms:W3CDTF">2018-05-07T03:01:19Z</dcterms:modified>
</cp:coreProperties>
</file>