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79" r:id="rId2"/>
    <p:sldId id="487" r:id="rId3"/>
    <p:sldId id="480" r:id="rId4"/>
    <p:sldId id="481" r:id="rId5"/>
    <p:sldId id="482" r:id="rId6"/>
    <p:sldId id="483" r:id="rId7"/>
    <p:sldId id="484" r:id="rId8"/>
    <p:sldId id="485" r:id="rId9"/>
    <p:sldId id="48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4E0"/>
    <a:srgbClr val="FEFFCD"/>
    <a:srgbClr val="C3EB6F"/>
    <a:srgbClr val="FAE049"/>
    <a:srgbClr val="FAF554"/>
    <a:srgbClr val="00EEFF"/>
    <a:srgbClr val="FE0001"/>
    <a:srgbClr val="BCFBFF"/>
    <a:srgbClr val="B5FDFF"/>
    <a:srgbClr val="F8D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7" autoAdjust="0"/>
    <p:restoredTop sz="90331" autoAdjust="0"/>
  </p:normalViewPr>
  <p:slideViewPr>
    <p:cSldViewPr snapToGrid="0" snapToObjects="1">
      <p:cViewPr varScale="1">
        <p:scale>
          <a:sx n="79" d="100"/>
          <a:sy n="79" d="100"/>
        </p:scale>
        <p:origin x="102" y="33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28" d="100"/>
        <a:sy n="128" d="100"/>
      </p:scale>
      <p:origin x="0" y="2244"/>
    </p:cViewPr>
  </p:sorterViewPr>
  <p:notesViewPr>
    <p:cSldViewPr snapToGrid="0" snapToObjects="1">
      <p:cViewPr varScale="1">
        <p:scale>
          <a:sx n="174" d="100"/>
          <a:sy n="174" d="100"/>
        </p:scale>
        <p:origin x="-455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B5BDB-61F4-F842-836E-371160E0A9B1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CEC6B-11D2-AE47-A895-534493F13E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10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CE651-C5BB-E543-8294-7D944FCBCB81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A254F-9F57-114D-86BE-FFC886BA47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77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7515" y="970892"/>
            <a:ext cx="7473416" cy="1475091"/>
          </a:xfrm>
          <a:noFill/>
        </p:spPr>
        <p:txBody>
          <a:bodyPr lIns="0" tIns="0" rIns="0" bIns="0">
            <a:normAutofit/>
          </a:bodyPr>
          <a:lstStyle>
            <a:lvl1pPr algn="l">
              <a:defRPr sz="3600"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7515" y="2445983"/>
            <a:ext cx="4664981" cy="1340580"/>
          </a:xfrm>
        </p:spPr>
        <p:txBody>
          <a:bodyPr lIns="0" tIns="0" rIns="0" bIns="0" anchor="ctr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527743" y="6516686"/>
            <a:ext cx="4923188" cy="27824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Physics 56500 Oral Report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0" y="6504780"/>
            <a:ext cx="2817628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April, 2018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968" y="4668244"/>
            <a:ext cx="1517623" cy="11249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591" y="4668243"/>
            <a:ext cx="1588516" cy="1114523"/>
          </a:xfrm>
          <a:prstGeom prst="rect">
            <a:avLst/>
          </a:prstGeom>
        </p:spPr>
      </p:pic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107" y="4668244"/>
            <a:ext cx="3989927" cy="112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148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19039" y="110440"/>
            <a:ext cx="7144439" cy="699810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rgbClr val="00EEFF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705" y="6518552"/>
            <a:ext cx="5082814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Physics 56500 Oral Report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5391397" y="6518551"/>
            <a:ext cx="2987059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3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039" y="2690037"/>
            <a:ext cx="8228533" cy="3796615"/>
          </a:xfrm>
        </p:spPr>
        <p:txBody>
          <a:bodyPr/>
          <a:lstStyle>
            <a:lvl1pPr marL="0" indent="0" algn="ctr">
              <a:buNone/>
              <a:defRPr sz="40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01706" y="103826"/>
            <a:ext cx="7144439" cy="699810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rgbClr val="00EEFF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706" y="6518552"/>
            <a:ext cx="5059064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Physics 56500 Oral Report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5403273" y="6518551"/>
            <a:ext cx="2975183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April, 2018</a:t>
            </a:r>
          </a:p>
        </p:txBody>
      </p:sp>
    </p:spTree>
    <p:extLst>
      <p:ext uri="{BB962C8B-B14F-4D97-AF65-F5344CB8AC3E}">
        <p14:creationId xmlns:p14="http://schemas.microsoft.com/office/powerpoint/2010/main" val="1127210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23" y="110440"/>
            <a:ext cx="7409390" cy="699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881-9BCD-C74F-AD28-355C948E3D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705" y="6542362"/>
            <a:ext cx="5720630" cy="27824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Physics 56500 Oral Report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3"/>
          </p:nvPr>
        </p:nvSpPr>
        <p:spPr>
          <a:xfrm>
            <a:off x="6411433" y="6518551"/>
            <a:ext cx="1967023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April, 2018</a:t>
            </a:r>
          </a:p>
        </p:txBody>
      </p:sp>
    </p:spTree>
    <p:extLst>
      <p:ext uri="{BB962C8B-B14F-4D97-AF65-F5344CB8AC3E}">
        <p14:creationId xmlns:p14="http://schemas.microsoft.com/office/powerpoint/2010/main" val="212280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1734" y="110440"/>
            <a:ext cx="7409390" cy="699810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rgbClr val="00EEFF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039" y="1030771"/>
            <a:ext cx="8228533" cy="5455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7572" y="6492875"/>
            <a:ext cx="596428" cy="365125"/>
          </a:xfrm>
          <a:prstGeom prst="rect">
            <a:avLst/>
          </a:prstGeom>
        </p:spPr>
        <p:txBody>
          <a:bodyPr vert="horz" wrap="square" lIns="0" tIns="46800" rIns="0" bIns="46800" rtlCol="0" anchor="ctr" anchorCtr="0">
            <a:noAutofit/>
          </a:bodyPr>
          <a:lstStyle>
            <a:lvl1pPr algn="ctr">
              <a:defRPr sz="1100" b="0">
                <a:solidFill>
                  <a:srgbClr val="A6A6A6"/>
                </a:solidFill>
              </a:defRPr>
            </a:lvl1pPr>
          </a:lstStyle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486652"/>
            <a:ext cx="9144000" cy="0"/>
          </a:xfrm>
          <a:prstGeom prst="line">
            <a:avLst/>
          </a:prstGeom>
          <a:ln w="317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0"/>
          <p:cNvSpPr txBox="1">
            <a:spLocks/>
          </p:cNvSpPr>
          <p:nvPr userDrawn="1"/>
        </p:nvSpPr>
        <p:spPr>
          <a:xfrm>
            <a:off x="319039" y="6510464"/>
            <a:ext cx="30190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6748" y="53894"/>
            <a:ext cx="1387864" cy="884880"/>
          </a:xfrm>
          <a:prstGeom prst="rect">
            <a:avLst/>
          </a:prstGeom>
        </p:spPr>
      </p:pic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705" y="6542362"/>
            <a:ext cx="5720630" cy="27824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M. Jones - 402.7.4.*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2"/>
          </p:nvPr>
        </p:nvSpPr>
        <p:spPr>
          <a:xfrm>
            <a:off x="6411433" y="6518551"/>
            <a:ext cx="1967023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September 19,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0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3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269875" indent="-269875" algn="l" defTabSz="457200" rtl="0" eaLnBrk="1" latinLnBrk="0" hangingPunct="1">
        <a:spcBef>
          <a:spcPts val="1800"/>
        </a:spcBef>
        <a:buClr>
          <a:schemeClr val="accent2"/>
        </a:buClr>
        <a:buSzPct val="100000"/>
        <a:buFont typeface="Wingdings" charset="2"/>
        <a:buChar char="§"/>
        <a:defRPr sz="2600" b="0" kern="1200">
          <a:solidFill>
            <a:schemeClr val="tx2">
              <a:lumMod val="50000"/>
            </a:schemeClr>
          </a:solidFill>
          <a:latin typeface="Arial"/>
          <a:ea typeface="+mn-ea"/>
          <a:cs typeface="Arial"/>
        </a:defRPr>
      </a:lvl1pPr>
      <a:lvl2pPr marL="685800" indent="-228600" algn="l" defTabSz="457200" rtl="0" eaLnBrk="1" latinLnBrk="0" hangingPunct="1">
        <a:spcBef>
          <a:spcPts val="600"/>
        </a:spcBef>
        <a:buFont typeface="Wingdings" charset="2"/>
        <a:buChar char="§"/>
        <a:defRPr sz="2000" kern="1200">
          <a:solidFill>
            <a:schemeClr val="tx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Courier New"/>
        <a:buChar char="o"/>
        <a:defRPr sz="1800" kern="1200">
          <a:solidFill>
            <a:schemeClr val="tx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ts val="0"/>
        </a:spcBef>
        <a:buFont typeface="Arial"/>
        <a:buChar char="»"/>
        <a:defRPr sz="1200" kern="1200" baseline="0">
          <a:solidFill>
            <a:schemeClr val="tx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(your title)</a:t>
            </a:r>
            <a:br>
              <a:rPr lang="en-US" dirty="0" smtClean="0"/>
            </a:br>
            <a:r>
              <a:rPr lang="en-US" sz="2800" dirty="0" err="1" smtClean="0"/>
              <a:t>arXiv:xxxx.xxxx</a:t>
            </a:r>
            <a:r>
              <a:rPr lang="en-US" sz="2800" dirty="0" smtClean="0"/>
              <a:t> [</a:t>
            </a:r>
            <a:r>
              <a:rPr lang="en-US" sz="2800" dirty="0" err="1" smtClean="0"/>
              <a:t>hep</a:t>
            </a:r>
            <a:r>
              <a:rPr lang="en-US" sz="2800" dirty="0" smtClean="0"/>
              <a:t>-ex]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(your name)</a:t>
            </a:r>
          </a:p>
          <a:p>
            <a:r>
              <a:rPr lang="en-US" dirty="0" smtClean="0"/>
              <a:t>Physics 56500 – Spring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4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points are only suggestions – you are not required to address each and every one of them.</a:t>
            </a:r>
          </a:p>
          <a:p>
            <a:r>
              <a:rPr lang="en-US" dirty="0" smtClean="0"/>
              <a:t>Nevertheless, they address most of the questions that people would ask or want answers to in a typical short presentation.</a:t>
            </a:r>
          </a:p>
          <a:p>
            <a:r>
              <a:rPr lang="en-US" dirty="0" smtClean="0"/>
              <a:t>If you have questions, please ask.</a:t>
            </a:r>
          </a:p>
          <a:p>
            <a:r>
              <a:rPr lang="en-US" dirty="0" smtClean="0"/>
              <a:t>I am happy to look at your slides before you present them to give feedback.</a:t>
            </a:r>
          </a:p>
          <a:p>
            <a:r>
              <a:rPr lang="en-US" dirty="0" smtClean="0"/>
              <a:t>Make sure your talk can be delivered in 15 minutes!  Don’t go over </a:t>
            </a:r>
            <a:r>
              <a:rPr lang="en-US" smtClean="0"/>
              <a:t>time!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(delete this slide)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what the physics signature is</a:t>
            </a:r>
          </a:p>
          <a:p>
            <a:r>
              <a:rPr lang="en-US" dirty="0" smtClean="0"/>
              <a:t>Explain what is measured</a:t>
            </a:r>
          </a:p>
          <a:p>
            <a:r>
              <a:rPr lang="en-US" dirty="0" smtClean="0"/>
              <a:t>Explain what we learn by measuring it</a:t>
            </a:r>
          </a:p>
          <a:p>
            <a:r>
              <a:rPr lang="en-US" dirty="0" smtClean="0"/>
              <a:t>Why should we care?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4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Experiment?  Energy?  Luminosity?</a:t>
            </a:r>
          </a:p>
          <a:p>
            <a:pPr lvl="1"/>
            <a:r>
              <a:rPr lang="en-US" dirty="0" smtClean="0"/>
              <a:t>Typical number of pileup interactions?</a:t>
            </a:r>
            <a:endParaRPr lang="en-US" dirty="0"/>
          </a:p>
          <a:p>
            <a:r>
              <a:rPr lang="en-US" dirty="0" smtClean="0"/>
              <a:t>Picture of the experimental apparatus?</a:t>
            </a:r>
          </a:p>
          <a:p>
            <a:r>
              <a:rPr lang="en-US" dirty="0" smtClean="0"/>
              <a:t>Which parts are used in the analysis?</a:t>
            </a:r>
          </a:p>
          <a:p>
            <a:pPr lvl="1"/>
            <a:r>
              <a:rPr lang="en-US" dirty="0" smtClean="0"/>
              <a:t>For example, what is the rapidity coverage of the muon chambers?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Measurement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the analysis?</a:t>
            </a:r>
          </a:p>
          <a:p>
            <a:pPr lvl="1"/>
            <a:r>
              <a:rPr lang="en-US" dirty="0" smtClean="0"/>
              <a:t>What is distinctive about this particular signature?</a:t>
            </a:r>
          </a:p>
          <a:p>
            <a:pPr lvl="1"/>
            <a:r>
              <a:rPr lang="en-US" dirty="0" smtClean="0"/>
              <a:t>What are the dominant backgrounds?</a:t>
            </a:r>
          </a:p>
          <a:p>
            <a:r>
              <a:rPr lang="en-US" dirty="0" smtClean="0"/>
              <a:t>Trigger selection?</a:t>
            </a:r>
          </a:p>
          <a:p>
            <a:r>
              <a:rPr lang="en-US" dirty="0" smtClean="0"/>
              <a:t>Offline event selection?</a:t>
            </a:r>
          </a:p>
          <a:p>
            <a:pPr lvl="1"/>
            <a:r>
              <a:rPr lang="en-US" dirty="0" smtClean="0"/>
              <a:t>Estimates of event yields and sample purity?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 of the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1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detailed description of the analysis…</a:t>
            </a:r>
          </a:p>
          <a:p>
            <a:pPr lvl="1"/>
            <a:r>
              <a:rPr lang="en-US" dirty="0" smtClean="0"/>
              <a:t>Are multivariate methods used to classify the event sample?</a:t>
            </a:r>
          </a:p>
          <a:p>
            <a:pPr lvl="1"/>
            <a:r>
              <a:rPr lang="en-US" dirty="0" smtClean="0"/>
              <a:t>Are jets reconstructed?</a:t>
            </a:r>
          </a:p>
          <a:p>
            <a:pPr lvl="1"/>
            <a:r>
              <a:rPr lang="en-US" dirty="0" smtClean="0"/>
              <a:t>Are jets tagged for heavy flavor content?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1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the “final numbers” determined?</a:t>
            </a:r>
          </a:p>
          <a:p>
            <a:pPr lvl="1"/>
            <a:r>
              <a:rPr lang="en-US" dirty="0" smtClean="0"/>
              <a:t>How is the likelihood constructed? (in general terms)…</a:t>
            </a:r>
          </a:p>
          <a:p>
            <a:pPr lvl="1"/>
            <a:r>
              <a:rPr lang="en-US" dirty="0" smtClean="0"/>
              <a:t>How are systematic uncertainties incorporated into the fit?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measurement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9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final results?</a:t>
            </a:r>
          </a:p>
          <a:p>
            <a:r>
              <a:rPr lang="en-US" dirty="0" smtClean="0"/>
              <a:t>What are the dominant systematic uncertainties?</a:t>
            </a:r>
          </a:p>
          <a:p>
            <a:pPr lvl="1"/>
            <a:r>
              <a:rPr lang="en-US" dirty="0" smtClean="0"/>
              <a:t>Is the measurement statistics limited or systematics limited?</a:t>
            </a:r>
          </a:p>
          <a:p>
            <a:r>
              <a:rPr lang="en-US" dirty="0" smtClean="0"/>
              <a:t>How do the results compare with previous measurements or measurements from competing experiments?</a:t>
            </a:r>
          </a:p>
          <a:p>
            <a:r>
              <a:rPr lang="en-US" dirty="0" smtClean="0"/>
              <a:t>How do the results compare with expectations?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29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this be an important result in the future?</a:t>
            </a:r>
          </a:p>
          <a:p>
            <a:r>
              <a:rPr lang="en-US" dirty="0" smtClean="0"/>
              <a:t>Are there alternative analysis methods trying to make similar measurements?</a:t>
            </a:r>
          </a:p>
          <a:p>
            <a:r>
              <a:rPr lang="en-US" dirty="0" smtClean="0"/>
              <a:t>What are the prospects for future measurements?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56500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April,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41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500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32793</TotalTime>
  <Words>416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1_Office Theme</vt:lpstr>
      <vt:lpstr>(your title) arXiv:xxxx.xxxx [hep-ex]</vt:lpstr>
      <vt:lpstr>(delete this slide)</vt:lpstr>
      <vt:lpstr>Introduction</vt:lpstr>
      <vt:lpstr>Overview of the Measurement</vt:lpstr>
      <vt:lpstr>Description of the analysis</vt:lpstr>
      <vt:lpstr>Description of the analysis</vt:lpstr>
      <vt:lpstr>Description of the measurement</vt:lpstr>
      <vt:lpstr>Results</vt:lpstr>
      <vt:lpstr>Conclusions</vt:lpstr>
    </vt:vector>
  </TitlesOfParts>
  <Company>Fermilab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CD1 Boilerplate</dc:title>
  <dc:creator>Jones, Timothy Matthew</dc:creator>
  <cp:lastModifiedBy>Jones, Timothy Matthew</cp:lastModifiedBy>
  <cp:revision>1200</cp:revision>
  <cp:lastPrinted>2013-06-05T20:36:15Z</cp:lastPrinted>
  <dcterms:created xsi:type="dcterms:W3CDTF">2013-01-14T20:46:18Z</dcterms:created>
  <dcterms:modified xsi:type="dcterms:W3CDTF">2018-04-18T16:55:56Z</dcterms:modified>
</cp:coreProperties>
</file>