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335" r:id="rId5"/>
    <p:sldId id="259" r:id="rId6"/>
    <p:sldId id="336" r:id="rId7"/>
    <p:sldId id="337" r:id="rId8"/>
    <p:sldId id="338" r:id="rId9"/>
    <p:sldId id="339" r:id="rId10"/>
    <p:sldId id="341" r:id="rId11"/>
    <p:sldId id="340" r:id="rId12"/>
    <p:sldId id="342" r:id="rId13"/>
    <p:sldId id="343" r:id="rId14"/>
    <p:sldId id="344" r:id="rId15"/>
    <p:sldId id="345" r:id="rId16"/>
    <p:sldId id="346" r:id="rId17"/>
    <p:sldId id="349" r:id="rId18"/>
    <p:sldId id="350" r:id="rId19"/>
    <p:sldId id="348" r:id="rId20"/>
    <p:sldId id="347"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FBA7"/>
    <a:srgbClr val="BFF7AB"/>
    <a:srgbClr val="BDF2B0"/>
    <a:srgbClr val="B9E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78359" autoAdjust="0"/>
  </p:normalViewPr>
  <p:slideViewPr>
    <p:cSldViewPr>
      <p:cViewPr>
        <p:scale>
          <a:sx n="75" d="100"/>
          <a:sy n="75" d="100"/>
        </p:scale>
        <p:origin x="42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70238" cy="479425"/>
          </a:xfrm>
          <a:prstGeom prst="rect">
            <a:avLst/>
          </a:prstGeom>
        </p:spPr>
        <p:txBody>
          <a:bodyPr vert="horz" lIns="91416" tIns="45708" rIns="91416" bIns="45708" rtlCol="0"/>
          <a:lstStyle>
            <a:lvl1pPr algn="l">
              <a:defRPr sz="1200"/>
            </a:lvl1pPr>
          </a:lstStyle>
          <a:p>
            <a:endParaRPr lang="en-US" dirty="0"/>
          </a:p>
        </p:txBody>
      </p:sp>
      <p:sp>
        <p:nvSpPr>
          <p:cNvPr id="3" name="Date Placeholder 2"/>
          <p:cNvSpPr>
            <a:spLocks noGrp="1"/>
          </p:cNvSpPr>
          <p:nvPr>
            <p:ph type="dt" sz="quarter" idx="1"/>
          </p:nvPr>
        </p:nvSpPr>
        <p:spPr>
          <a:xfrm>
            <a:off x="4143375" y="4"/>
            <a:ext cx="3170238" cy="479425"/>
          </a:xfrm>
          <a:prstGeom prst="rect">
            <a:avLst/>
          </a:prstGeom>
        </p:spPr>
        <p:txBody>
          <a:bodyPr vert="horz" lIns="91416" tIns="45708" rIns="91416" bIns="45708" rtlCol="0"/>
          <a:lstStyle>
            <a:lvl1pPr algn="r">
              <a:defRPr sz="1200"/>
            </a:lvl1pPr>
          </a:lstStyle>
          <a:p>
            <a:fld id="{5372AA25-D81B-4B87-828B-351EAE84D0B0}" type="datetimeFigureOut">
              <a:rPr lang="en-US" smtClean="0"/>
              <a:t>4/27/2020</a:t>
            </a:fld>
            <a:endParaRPr lang="en-US" dirty="0"/>
          </a:p>
        </p:txBody>
      </p:sp>
      <p:sp>
        <p:nvSpPr>
          <p:cNvPr id="4" name="Footer Placeholder 3"/>
          <p:cNvSpPr>
            <a:spLocks noGrp="1"/>
          </p:cNvSpPr>
          <p:nvPr>
            <p:ph type="ftr" sz="quarter" idx="2"/>
          </p:nvPr>
        </p:nvSpPr>
        <p:spPr>
          <a:xfrm>
            <a:off x="0" y="9120191"/>
            <a:ext cx="3170238" cy="479425"/>
          </a:xfrm>
          <a:prstGeom prst="rect">
            <a:avLst/>
          </a:prstGeom>
        </p:spPr>
        <p:txBody>
          <a:bodyPr vert="horz" lIns="91416" tIns="45708" rIns="91416"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91"/>
            <a:ext cx="3170238" cy="479425"/>
          </a:xfrm>
          <a:prstGeom prst="rect">
            <a:avLst/>
          </a:prstGeom>
        </p:spPr>
        <p:txBody>
          <a:bodyPr vert="horz" lIns="91416" tIns="45708" rIns="91416" bIns="45708" rtlCol="0" anchor="b"/>
          <a:lstStyle>
            <a:lvl1pPr algn="r">
              <a:defRPr sz="1200"/>
            </a:lvl1pPr>
          </a:lstStyle>
          <a:p>
            <a:fld id="{63D386AA-7795-492B-A1CA-F98453C59467}" type="slidenum">
              <a:rPr lang="en-US" smtClean="0"/>
              <a:t>‹#›</a:t>
            </a:fld>
            <a:endParaRPr lang="en-US" dirty="0"/>
          </a:p>
        </p:txBody>
      </p:sp>
    </p:spTree>
    <p:extLst>
      <p:ext uri="{BB962C8B-B14F-4D97-AF65-F5344CB8AC3E}">
        <p14:creationId xmlns:p14="http://schemas.microsoft.com/office/powerpoint/2010/main" val="246238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6" tIns="48318" rIns="96636" bIns="48318"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6" tIns="48318" rIns="96636" bIns="48318" rtlCol="0"/>
          <a:lstStyle>
            <a:lvl1pPr algn="r">
              <a:defRPr sz="1300"/>
            </a:lvl1pPr>
          </a:lstStyle>
          <a:p>
            <a:fld id="{ECBA5770-CE03-4DE0-8656-AEEFE9A415AE}" type="datetimeFigureOut">
              <a:rPr lang="en-US" smtClean="0"/>
              <a:t>4/27/2020</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36" tIns="48318" rIns="96636" bIns="4831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6" tIns="48318" rIns="96636" bIns="483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6" tIns="48318" rIns="96636" bIns="4831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6" tIns="48318" rIns="96636" bIns="48318" rtlCol="0" anchor="b"/>
          <a:lstStyle>
            <a:lvl1pPr algn="r">
              <a:defRPr sz="1300"/>
            </a:lvl1pPr>
          </a:lstStyle>
          <a:p>
            <a:fld id="{962FCFBE-ADB4-456E-9BD5-F192F3A568F0}" type="slidenum">
              <a:rPr lang="en-US" smtClean="0"/>
              <a:t>‹#›</a:t>
            </a:fld>
            <a:endParaRPr lang="en-US" dirty="0"/>
          </a:p>
        </p:txBody>
      </p:sp>
    </p:spTree>
    <p:extLst>
      <p:ext uri="{BB962C8B-B14F-4D97-AF65-F5344CB8AC3E}">
        <p14:creationId xmlns:p14="http://schemas.microsoft.com/office/powerpoint/2010/main" val="367339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a:t>
            </a:fld>
            <a:endParaRPr lang="en-US" dirty="0"/>
          </a:p>
        </p:txBody>
      </p:sp>
    </p:spTree>
    <p:extLst>
      <p:ext uri="{BB962C8B-B14F-4D97-AF65-F5344CB8AC3E}">
        <p14:creationId xmlns:p14="http://schemas.microsoft.com/office/powerpoint/2010/main" val="4004838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the most important</a:t>
            </a:r>
            <a:r>
              <a:rPr lang="en-US" baseline="0" dirty="0" smtClean="0"/>
              <a:t> thing is to be aware of what sorts of parameters *can* be controlled from the front panel.  There are sometimes multiple “menus” of parameters (</a:t>
            </a:r>
            <a:r>
              <a:rPr lang="en-US" baseline="0" dirty="0" err="1" smtClean="0"/>
              <a:t>eg</a:t>
            </a:r>
            <a:r>
              <a:rPr lang="en-US" baseline="0" dirty="0" smtClean="0"/>
              <a:t>, communications settings, alarm limits, voltage input scale factors, input transducer type) which can be used to modify the non-volatile register settings.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21</a:t>
            </a:fld>
            <a:endParaRPr lang="en-US" dirty="0"/>
          </a:p>
        </p:txBody>
      </p:sp>
    </p:spTree>
    <p:extLst>
      <p:ext uri="{BB962C8B-B14F-4D97-AF65-F5344CB8AC3E}">
        <p14:creationId xmlns:p14="http://schemas.microsoft.com/office/powerpoint/2010/main" val="932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fairly complicated menu structure. </a:t>
            </a:r>
          </a:p>
          <a:p>
            <a:endParaRPr lang="en-US" dirty="0" smtClean="0"/>
          </a:p>
          <a:p>
            <a:r>
              <a:rPr lang="en-US" dirty="0" smtClean="0"/>
              <a:t>Changing the set point is easy:</a:t>
            </a:r>
            <a:r>
              <a:rPr lang="en-US" baseline="0" dirty="0" smtClean="0"/>
              <a:t> just push the up-arrow or down-arrow button to change it.</a:t>
            </a:r>
          </a:p>
          <a:p>
            <a:endParaRPr lang="en-US" baseline="0" dirty="0" smtClean="0"/>
          </a:p>
          <a:p>
            <a:r>
              <a:rPr lang="en-US" baseline="0" dirty="0" smtClean="0"/>
              <a:t>Modifying the many other parameters is more complicated and involves navigating a series of “menus”…  </a:t>
            </a:r>
            <a:r>
              <a:rPr lang="en-US" dirty="0" smtClean="0"/>
              <a:t>Switching between the menus is achieved by pushing</a:t>
            </a:r>
            <a:r>
              <a:rPr lang="en-US" baseline="0" dirty="0" smtClean="0"/>
              <a:t> one of the buttons for less than 1 second, at least 1 second, or greater than 3 seconds.  Pushing another button cycles through the parameters in the menu and pushing the up-arrow or down-arrow buttons adjusts the parameters.</a:t>
            </a:r>
          </a:p>
          <a:p>
            <a:endParaRPr lang="en-US" baseline="0" dirty="0" smtClean="0"/>
          </a:p>
          <a:p>
            <a:r>
              <a:rPr lang="en-US" baseline="0" dirty="0" smtClean="0"/>
              <a:t>It’s a bit cumbersome, but you usually only have to set all the parameters once for normal operation.</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22</a:t>
            </a:fld>
            <a:endParaRPr lang="en-US" dirty="0"/>
          </a:p>
        </p:txBody>
      </p:sp>
    </p:spTree>
    <p:extLst>
      <p:ext uri="{BB962C8B-B14F-4D97-AF65-F5344CB8AC3E}">
        <p14:creationId xmlns:p14="http://schemas.microsoft.com/office/powerpoint/2010/main" val="2640381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 auxiliary outputs like logic</a:t>
            </a:r>
            <a:r>
              <a:rPr lang="en-US" baseline="0" dirty="0" smtClean="0"/>
              <a:t> voltage outputs that can be asserted when the temperature exceeds preset limits.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23</a:t>
            </a:fld>
            <a:endParaRPr lang="en-US" dirty="0"/>
          </a:p>
        </p:txBody>
      </p:sp>
    </p:spTree>
    <p:extLst>
      <p:ext uri="{BB962C8B-B14F-4D97-AF65-F5344CB8AC3E}">
        <p14:creationId xmlns:p14="http://schemas.microsoft.com/office/powerpoint/2010/main" val="301274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important point here is that you can build a sophisticated closed-loop control system just by attaching components to screw terminals with wires</a:t>
            </a:r>
            <a:r>
              <a:rPr lang="en-US" baseline="0" dirty="0" smtClean="0"/>
              <a:t> and modifying the appropriate control settings in the device.  You don’t need to design and build a complete electronics system to do this all by yourself.  You just buy it from a catalog for the low, low, price of only a few hundred bucks!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24</a:t>
            </a:fld>
            <a:endParaRPr lang="en-US" dirty="0"/>
          </a:p>
        </p:txBody>
      </p:sp>
    </p:spTree>
    <p:extLst>
      <p:ext uri="{BB962C8B-B14F-4D97-AF65-F5344CB8AC3E}">
        <p14:creationId xmlns:p14="http://schemas.microsoft.com/office/powerpoint/2010/main" val="350146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advantage</a:t>
            </a:r>
            <a:r>
              <a:rPr lang="en-US" baseline="0" dirty="0" smtClean="0"/>
              <a:t> of Modbus RTU is that all data is in binary format and it takes half as many bytes to transfer the same amount of data compared with Modbus ASCII.  The advantage of Modbus ASCII is that you can read the data being transferred on a terminal application.</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27</a:t>
            </a:fld>
            <a:endParaRPr lang="en-US" dirty="0"/>
          </a:p>
        </p:txBody>
      </p:sp>
    </p:spTree>
    <p:extLst>
      <p:ext uri="{BB962C8B-B14F-4D97-AF65-F5344CB8AC3E}">
        <p14:creationId xmlns:p14="http://schemas.microsoft.com/office/powerpoint/2010/main" val="3043878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29</a:t>
            </a:fld>
            <a:endParaRPr lang="en-US" dirty="0"/>
          </a:p>
        </p:txBody>
      </p:sp>
    </p:spTree>
    <p:extLst>
      <p:ext uri="{BB962C8B-B14F-4D97-AF65-F5344CB8AC3E}">
        <p14:creationId xmlns:p14="http://schemas.microsoft.com/office/powerpoint/2010/main" val="2250464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proprietary development environment has a lot of advantages.  It protects</a:t>
            </a:r>
            <a:r>
              <a:rPr lang="en-US" baseline="0" dirty="0" smtClean="0"/>
              <a:t> the user from having to know anything about the internal hardware design and automatically generates standard code that controls the low-level operation of the device.</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31</a:t>
            </a:fld>
            <a:endParaRPr lang="en-US" dirty="0"/>
          </a:p>
        </p:txBody>
      </p:sp>
    </p:spTree>
    <p:extLst>
      <p:ext uri="{BB962C8B-B14F-4D97-AF65-F5344CB8AC3E}">
        <p14:creationId xmlns:p14="http://schemas.microsoft.com/office/powerpoint/2010/main" val="246061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 kind of programming environment</a:t>
            </a:r>
            <a:r>
              <a:rPr lang="en-US" baseline="0" dirty="0" smtClean="0"/>
              <a:t> that is provided.  The control logic can make use of inputs and outputs as if they were just program variables.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32</a:t>
            </a:fld>
            <a:endParaRPr lang="en-US" dirty="0"/>
          </a:p>
        </p:txBody>
      </p:sp>
    </p:spTree>
    <p:extLst>
      <p:ext uri="{BB962C8B-B14F-4D97-AF65-F5344CB8AC3E}">
        <p14:creationId xmlns:p14="http://schemas.microsoft.com/office/powerpoint/2010/main" val="3746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networks of sensors</a:t>
            </a:r>
            <a:r>
              <a:rPr lang="en-US" baseline="0" dirty="0" smtClean="0"/>
              <a:t> and remotely operated equipment can be assembled which communicate coherently using an RS-485 network and the Modbus protocol.</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33</a:t>
            </a:fld>
            <a:endParaRPr lang="en-US" dirty="0"/>
          </a:p>
        </p:txBody>
      </p:sp>
    </p:spTree>
    <p:extLst>
      <p:ext uri="{BB962C8B-B14F-4D97-AF65-F5344CB8AC3E}">
        <p14:creationId xmlns:p14="http://schemas.microsoft.com/office/powerpoint/2010/main" val="399557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5</a:t>
            </a:fld>
            <a:endParaRPr lang="en-US" dirty="0"/>
          </a:p>
        </p:txBody>
      </p:sp>
    </p:spTree>
    <p:extLst>
      <p:ext uri="{BB962C8B-B14F-4D97-AF65-F5344CB8AC3E}">
        <p14:creationId xmlns:p14="http://schemas.microsoft.com/office/powerpoint/2010/main" val="251646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6</a:t>
            </a:fld>
            <a:endParaRPr lang="en-US" dirty="0"/>
          </a:p>
        </p:txBody>
      </p:sp>
    </p:spTree>
    <p:extLst>
      <p:ext uri="{BB962C8B-B14F-4D97-AF65-F5344CB8AC3E}">
        <p14:creationId xmlns:p14="http://schemas.microsoft.com/office/powerpoint/2010/main" val="241399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precision hot-plate</a:t>
            </a:r>
            <a:r>
              <a:rPr lang="en-US" baseline="0" dirty="0" smtClean="0"/>
              <a:t> at the </a:t>
            </a:r>
            <a:r>
              <a:rPr lang="en-US" baseline="0" dirty="0" err="1" smtClean="0"/>
              <a:t>Birck</a:t>
            </a:r>
            <a:r>
              <a:rPr lang="en-US" baseline="0" dirty="0" smtClean="0"/>
              <a:t> Nanofabrication Facility (somewhere across campus).  The thing that is circled in red is essentially the “user interface” that lets you set the desired temperature and displays the measured temperature.</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9</a:t>
            </a:fld>
            <a:endParaRPr lang="en-US" dirty="0"/>
          </a:p>
        </p:txBody>
      </p:sp>
    </p:spTree>
    <p:extLst>
      <p:ext uri="{BB962C8B-B14F-4D97-AF65-F5344CB8AC3E}">
        <p14:creationId xmlns:p14="http://schemas.microsoft.com/office/powerpoint/2010/main" val="308672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13</a:t>
            </a:fld>
            <a:endParaRPr lang="en-US" dirty="0"/>
          </a:p>
        </p:txBody>
      </p:sp>
    </p:spTree>
    <p:extLst>
      <p:ext uri="{BB962C8B-B14F-4D97-AF65-F5344CB8AC3E}">
        <p14:creationId xmlns:p14="http://schemas.microsoft.com/office/powerpoint/2010/main" val="134865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transducer that provides a 4-20 mA current output only needs two wires (in principle) and acts like a current source that is independent of the supplied voltage (within reason).</a:t>
            </a:r>
          </a:p>
          <a:p>
            <a:endParaRPr lang="en-US" baseline="0" dirty="0" smtClean="0"/>
          </a:p>
          <a:p>
            <a:r>
              <a:rPr lang="en-US" baseline="0" dirty="0" smtClean="0"/>
              <a:t>The other types of outputs usually require power and a ground connection and then provide an output voltage or current that is measured with respect to the common ground.</a:t>
            </a:r>
          </a:p>
          <a:p>
            <a:endParaRPr lang="en-US" baseline="0" dirty="0" smtClean="0"/>
          </a:p>
          <a:p>
            <a:r>
              <a:rPr lang="en-US" baseline="0" dirty="0" smtClean="0"/>
              <a:t>Voltage outputs might experience voltage drops on long cables whereas the same current will flow regardless of the resistance of the cable (within reason).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62FCFBE-ADB4-456E-9BD5-F192F3A568F0}" type="slidenum">
              <a:rPr lang="en-US" smtClean="0"/>
              <a:t>14</a:t>
            </a:fld>
            <a:endParaRPr lang="en-US" dirty="0"/>
          </a:p>
        </p:txBody>
      </p:sp>
    </p:spTree>
    <p:extLst>
      <p:ext uri="{BB962C8B-B14F-4D97-AF65-F5344CB8AC3E}">
        <p14:creationId xmlns:p14="http://schemas.microsoft.com/office/powerpoint/2010/main" val="314552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voltage/current outputs already have all the signal conditioning electronics built in.</a:t>
            </a:r>
            <a:r>
              <a:rPr lang="en-US" baseline="0" dirty="0" smtClean="0"/>
              <a:t>  These usually would consist of operational amplifier circuits but they can be quite sophisticated and provide many useful features such as</a:t>
            </a:r>
          </a:p>
          <a:p>
            <a:pPr marL="171450" indent="-171450">
              <a:buFont typeface="Arial" panose="020B0604020202020204" pitchFamily="34" charset="0"/>
              <a:buChar char="•"/>
            </a:pPr>
            <a:r>
              <a:rPr lang="en-US" baseline="0" dirty="0" smtClean="0"/>
              <a:t>Overvoltage protection</a:t>
            </a:r>
          </a:p>
          <a:p>
            <a:pPr marL="171450" indent="-171450">
              <a:buFont typeface="Arial" panose="020B0604020202020204" pitchFamily="34" charset="0"/>
              <a:buChar char="•"/>
            </a:pPr>
            <a:r>
              <a:rPr lang="en-US" baseline="0" dirty="0" smtClean="0"/>
              <a:t>Reverse polarity protection</a:t>
            </a:r>
          </a:p>
          <a:p>
            <a:pPr marL="171450" indent="-171450">
              <a:buFont typeface="Arial" panose="020B0604020202020204" pitchFamily="34" charset="0"/>
              <a:buChar char="•"/>
            </a:pPr>
            <a:r>
              <a:rPr lang="en-US" baseline="0" dirty="0" smtClean="0"/>
              <a:t>Temperature stability</a:t>
            </a:r>
          </a:p>
          <a:p>
            <a:pPr marL="171450" indent="-171450">
              <a:buFont typeface="Arial" panose="020B0604020202020204" pitchFamily="34" charset="0"/>
              <a:buChar char="•"/>
            </a:pPr>
            <a:r>
              <a:rPr lang="en-US" baseline="0" dirty="0" smtClean="0"/>
              <a:t>Guaranteed linearity and accuracy</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15</a:t>
            </a:fld>
            <a:endParaRPr lang="en-US" dirty="0"/>
          </a:p>
        </p:txBody>
      </p:sp>
    </p:spTree>
    <p:extLst>
      <p:ext uri="{BB962C8B-B14F-4D97-AF65-F5344CB8AC3E}">
        <p14:creationId xmlns:p14="http://schemas.microsoft.com/office/powerpoint/2010/main" val="88865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advantage of standard</a:t>
            </a:r>
            <a:r>
              <a:rPr lang="en-US" baseline="0" dirty="0" smtClean="0"/>
              <a:t> mechanical interfaces is the partitioning of the mechanical and electrical functionality.  A wide range of products will work with the same mechanical interface such as the size of the hole to be cut out of a panel.  </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16</a:t>
            </a:fld>
            <a:endParaRPr lang="en-US" dirty="0"/>
          </a:p>
        </p:txBody>
      </p:sp>
    </p:spTree>
    <p:extLst>
      <p:ext uri="{BB962C8B-B14F-4D97-AF65-F5344CB8AC3E}">
        <p14:creationId xmlns:p14="http://schemas.microsoft.com/office/powerpoint/2010/main" val="246398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sheets provide</a:t>
            </a:r>
            <a:r>
              <a:rPr lang="en-US" baseline="0" dirty="0" smtClean="0"/>
              <a:t> the description for which screw terminals perform which functions.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20</a:t>
            </a:fld>
            <a:endParaRPr lang="en-US" dirty="0"/>
          </a:p>
        </p:txBody>
      </p:sp>
    </p:spTree>
    <p:extLst>
      <p:ext uri="{BB962C8B-B14F-4D97-AF65-F5344CB8AC3E}">
        <p14:creationId xmlns:p14="http://schemas.microsoft.com/office/powerpoint/2010/main" val="250880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37000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1291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01983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2010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29274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64859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smtClean="0"/>
              <a:t>July 2014</a:t>
            </a:r>
            <a:endParaRPr lang="en-US" dirty="0"/>
          </a:p>
        </p:txBody>
      </p:sp>
      <p:sp>
        <p:nvSpPr>
          <p:cNvPr id="8" name="Footer Placeholder 7"/>
          <p:cNvSpPr>
            <a:spLocks noGrp="1"/>
          </p:cNvSpPr>
          <p:nvPr>
            <p:ph type="ftr" sz="quarter" idx="11"/>
          </p:nvPr>
        </p:nvSpPr>
        <p:spPr/>
        <p:txBody>
          <a:bodyPr/>
          <a:lstStyle/>
          <a:p>
            <a:r>
              <a:rPr lang="en-US" dirty="0" smtClean="0"/>
              <a:t>INFIERI 2014 Summer School</a:t>
            </a:r>
            <a:endParaRPr lang="en-US" dirty="0"/>
          </a:p>
        </p:txBody>
      </p:sp>
      <p:sp>
        <p:nvSpPr>
          <p:cNvPr id="9" name="Slide Number Placeholder 8"/>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68395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smtClean="0"/>
              <a:t>July 2014</a:t>
            </a:r>
            <a:endParaRPr lang="en-US" dirty="0"/>
          </a:p>
        </p:txBody>
      </p:sp>
      <p:sp>
        <p:nvSpPr>
          <p:cNvPr id="4" name="Footer Placeholder 3"/>
          <p:cNvSpPr>
            <a:spLocks noGrp="1"/>
          </p:cNvSpPr>
          <p:nvPr>
            <p:ph type="ftr" sz="quarter" idx="11"/>
          </p:nvPr>
        </p:nvSpPr>
        <p:spPr/>
        <p:txBody>
          <a:bodyPr/>
          <a:lstStyle/>
          <a:p>
            <a:r>
              <a:rPr lang="en-US" dirty="0" smtClean="0"/>
              <a:t>INFIERI 2014 Summer School</a:t>
            </a:r>
            <a:endParaRPr lang="en-US" dirty="0"/>
          </a:p>
        </p:txBody>
      </p:sp>
      <p:sp>
        <p:nvSpPr>
          <p:cNvPr id="5" name="Slide Number Placeholder 4"/>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61325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July 2014</a:t>
            </a:r>
            <a:endParaRPr lang="en-US" dirty="0"/>
          </a:p>
        </p:txBody>
      </p:sp>
      <p:sp>
        <p:nvSpPr>
          <p:cNvPr id="3" name="Footer Placeholder 2"/>
          <p:cNvSpPr>
            <a:spLocks noGrp="1"/>
          </p:cNvSpPr>
          <p:nvPr>
            <p:ph type="ftr" sz="quarter" idx="11"/>
          </p:nvPr>
        </p:nvSpPr>
        <p:spPr/>
        <p:txBody>
          <a:bodyPr/>
          <a:lstStyle/>
          <a:p>
            <a:r>
              <a:rPr lang="en-US" dirty="0" smtClean="0"/>
              <a:t>INFIERI 2014 Summer School</a:t>
            </a:r>
            <a:endParaRPr lang="en-US" dirty="0"/>
          </a:p>
        </p:txBody>
      </p:sp>
      <p:sp>
        <p:nvSpPr>
          <p:cNvPr id="4" name="Slide Number Placeholder 3"/>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86197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73329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91275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INFIERI 2014 Summer School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A4485-E86D-437E-B4E8-8C05D7EEEFF7}" type="slidenum">
              <a:rPr lang="en-US" smtClean="0"/>
              <a:t>‹#›</a:t>
            </a:fld>
            <a:endParaRPr lang="en-US" dirty="0"/>
          </a:p>
        </p:txBody>
      </p:sp>
    </p:spTree>
    <p:extLst>
      <p:ext uri="{BB962C8B-B14F-4D97-AF65-F5344CB8AC3E}">
        <p14:creationId xmlns:p14="http://schemas.microsoft.com/office/powerpoint/2010/main" val="237769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jones@physics.purdue.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urdue.webex.com/purdue/j.php?MTID=m12fb7ef31cd88d9ae95cf6ac1dd56e2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158" y="1371601"/>
            <a:ext cx="8229600" cy="3733800"/>
          </a:xfrm>
        </p:spPr>
        <p:txBody>
          <a:bodyPr>
            <a:normAutofit/>
          </a:bodyPr>
          <a:lstStyle/>
          <a:p>
            <a:r>
              <a:rPr lang="en-US" dirty="0"/>
              <a:t>Physics </a:t>
            </a:r>
            <a:r>
              <a:rPr lang="en-US" dirty="0" smtClean="0"/>
              <a:t>53600</a:t>
            </a:r>
            <a:r>
              <a:rPr lang="en-US" dirty="0"/>
              <a:t/>
            </a:r>
            <a:br>
              <a:rPr lang="en-US" dirty="0"/>
            </a:br>
            <a:r>
              <a:rPr lang="en-US" sz="4900" b="1" dirty="0" smtClean="0"/>
              <a:t>Electronics Techniques for Research</a:t>
            </a:r>
            <a:r>
              <a:rPr lang="en-US" sz="4900" b="1" dirty="0"/>
              <a:t/>
            </a:r>
            <a:br>
              <a:rPr lang="en-US" sz="4900" b="1" dirty="0"/>
            </a:br>
            <a:endParaRPr lang="en-US" sz="3600" b="1" i="1" dirty="0"/>
          </a:p>
        </p:txBody>
      </p:sp>
      <p:sp>
        <p:nvSpPr>
          <p:cNvPr id="3" name="Subtitle 2"/>
          <p:cNvSpPr>
            <a:spLocks noGrp="1"/>
          </p:cNvSpPr>
          <p:nvPr>
            <p:ph type="subTitle" idx="1"/>
          </p:nvPr>
        </p:nvSpPr>
        <p:spPr>
          <a:xfrm>
            <a:off x="1219200" y="5386734"/>
            <a:ext cx="6400800" cy="1066800"/>
          </a:xfrm>
        </p:spPr>
        <p:txBody>
          <a:bodyPr/>
          <a:lstStyle/>
          <a:p>
            <a:r>
              <a:rPr lang="en-US" dirty="0" smtClean="0"/>
              <a:t>Spring 2020 </a:t>
            </a:r>
            <a:r>
              <a:rPr lang="en-US" dirty="0"/>
              <a:t>Semester</a:t>
            </a:r>
          </a:p>
          <a:p>
            <a:r>
              <a:rPr lang="en-US" sz="1600" dirty="0"/>
              <a:t>Prof. </a:t>
            </a:r>
            <a:r>
              <a:rPr lang="en-US" sz="1600" dirty="0" smtClean="0"/>
              <a:t>Matthew Jones</a:t>
            </a:r>
            <a:endParaRPr lang="en-US" sz="1600" dirty="0"/>
          </a:p>
        </p:txBody>
      </p:sp>
      <p:pic>
        <p:nvPicPr>
          <p:cNvPr id="4" name="Picture 4" descr="purdue_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8077200" cy="94479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rot="486794">
            <a:off x="1666454" y="4302393"/>
            <a:ext cx="5963492"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Now in PowerPoint!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8611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Control and Automation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typical feedback loops consists of the following steps:</a:t>
            </a:r>
          </a:p>
          <a:p>
            <a:pPr lvl="1"/>
            <a:r>
              <a:rPr lang="en-US" dirty="0" smtClean="0"/>
              <a:t>Measure a physical quantity</a:t>
            </a:r>
          </a:p>
          <a:p>
            <a:pPr lvl="2"/>
            <a:r>
              <a:rPr lang="en-US" dirty="0" smtClean="0"/>
              <a:t>This is almost always done by converting the physical quantity to a voltage and sampling an ADC</a:t>
            </a:r>
          </a:p>
          <a:p>
            <a:pPr lvl="1"/>
            <a:r>
              <a:rPr lang="en-US" dirty="0" smtClean="0"/>
              <a:t>Determine an appropriate response</a:t>
            </a:r>
          </a:p>
          <a:p>
            <a:pPr lvl="2"/>
            <a:r>
              <a:rPr lang="en-US" dirty="0" smtClean="0"/>
              <a:t>Turn on a heater?  Turn off a heater?</a:t>
            </a:r>
          </a:p>
          <a:p>
            <a:pPr lvl="1"/>
            <a:r>
              <a:rPr lang="en-US" dirty="0" smtClean="0"/>
              <a:t>Perform the necessary action</a:t>
            </a:r>
          </a:p>
          <a:p>
            <a:pPr lvl="2"/>
            <a:r>
              <a:rPr lang="en-US" dirty="0" smtClean="0"/>
              <a:t>Increase voltage, decrease voltage, turn something on…  turn something off…</a:t>
            </a:r>
          </a:p>
          <a:p>
            <a:pPr lvl="1"/>
            <a:r>
              <a:rPr lang="en-US" dirty="0" smtClean="0"/>
              <a:t>Perform these steps continuously in a loop</a:t>
            </a:r>
            <a:endParaRPr lang="en-US" dirty="0"/>
          </a:p>
        </p:txBody>
      </p:sp>
    </p:spTree>
    <p:extLst>
      <p:ext uri="{BB962C8B-B14F-4D97-AF65-F5344CB8AC3E}">
        <p14:creationId xmlns:p14="http://schemas.microsoft.com/office/powerpoint/2010/main" val="395436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Standards</a:t>
            </a:r>
            <a:endParaRPr lang="en-US" dirty="0"/>
          </a:p>
        </p:txBody>
      </p:sp>
      <p:sp>
        <p:nvSpPr>
          <p:cNvPr id="3" name="Content Placeholder 2"/>
          <p:cNvSpPr>
            <a:spLocks noGrp="1"/>
          </p:cNvSpPr>
          <p:nvPr>
            <p:ph idx="1"/>
          </p:nvPr>
        </p:nvSpPr>
        <p:spPr/>
        <p:txBody>
          <a:bodyPr>
            <a:normAutofit lnSpcReduction="10000"/>
          </a:bodyPr>
          <a:lstStyle/>
          <a:p>
            <a:r>
              <a:rPr lang="en-US" dirty="0" smtClean="0"/>
              <a:t>The first step is to perform a measurement</a:t>
            </a:r>
          </a:p>
          <a:p>
            <a:r>
              <a:rPr lang="en-US" dirty="0" smtClean="0"/>
              <a:t>Measuring temperature is one (common) example but there are lots of other things that could be measured:</a:t>
            </a:r>
          </a:p>
          <a:p>
            <a:pPr lvl="1"/>
            <a:r>
              <a:rPr lang="en-US" dirty="0" smtClean="0"/>
              <a:t>Vacuum pressure</a:t>
            </a:r>
            <a:endParaRPr lang="en-US" dirty="0"/>
          </a:p>
          <a:p>
            <a:pPr lvl="1"/>
            <a:r>
              <a:rPr lang="en-US" dirty="0" smtClean="0"/>
              <a:t>Humidity</a:t>
            </a:r>
          </a:p>
          <a:p>
            <a:pPr lvl="1"/>
            <a:r>
              <a:rPr lang="en-US" dirty="0" smtClean="0"/>
              <a:t>Volume</a:t>
            </a:r>
            <a:r>
              <a:rPr lang="en-US" dirty="0"/>
              <a:t> </a:t>
            </a:r>
            <a:r>
              <a:rPr lang="en-US" dirty="0" smtClean="0"/>
              <a:t>(liquid level)</a:t>
            </a:r>
          </a:p>
          <a:p>
            <a:r>
              <a:rPr lang="en-US" dirty="0" smtClean="0"/>
              <a:t>The first standard to consider is how to interface a transducer with </a:t>
            </a:r>
          </a:p>
        </p:txBody>
      </p:sp>
    </p:spTree>
    <p:extLst>
      <p:ext uri="{BB962C8B-B14F-4D97-AF65-F5344CB8AC3E}">
        <p14:creationId xmlns:p14="http://schemas.microsoft.com/office/powerpoint/2010/main" val="3532201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Temperature Measurement Standards</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smtClean="0"/>
              <a:t>There are several standard temperature transducers:</a:t>
            </a:r>
          </a:p>
          <a:p>
            <a:pPr lvl="1"/>
            <a:r>
              <a:rPr lang="en-US" dirty="0" smtClean="0"/>
              <a:t>Thermocouples</a:t>
            </a:r>
          </a:p>
          <a:p>
            <a:pPr lvl="1"/>
            <a:r>
              <a:rPr lang="en-US" dirty="0" smtClean="0"/>
              <a:t>Resistive Temperature Detectors</a:t>
            </a:r>
          </a:p>
          <a:p>
            <a:r>
              <a:rPr lang="en-US" dirty="0" smtClean="0"/>
              <a:t>Thermocouples:</a:t>
            </a:r>
          </a:p>
          <a:p>
            <a:pPr lvl="1"/>
            <a:r>
              <a:rPr lang="en-US" dirty="0" smtClean="0"/>
              <a:t>Two dissimilar metals in contact develop a potential difference that depends on temperature</a:t>
            </a:r>
          </a:p>
          <a:p>
            <a:r>
              <a:rPr lang="en-US" dirty="0" smtClean="0"/>
              <a:t>RTD’s:</a:t>
            </a:r>
          </a:p>
          <a:p>
            <a:pPr lvl="1"/>
            <a:r>
              <a:rPr lang="en-US" dirty="0" smtClean="0"/>
              <a:t>Usually made out of a pure metal (</a:t>
            </a:r>
            <a:r>
              <a:rPr lang="en-US" dirty="0" err="1" smtClean="0"/>
              <a:t>eg</a:t>
            </a:r>
            <a:r>
              <a:rPr lang="en-US" dirty="0" smtClean="0"/>
              <a:t>, platinum)</a:t>
            </a:r>
          </a:p>
          <a:p>
            <a:pPr lvl="1"/>
            <a:r>
              <a:rPr lang="en-US" dirty="0" smtClean="0"/>
              <a:t>Resistance varies in a very predictable way with temperature</a:t>
            </a:r>
          </a:p>
          <a:p>
            <a:r>
              <a:rPr lang="en-US" dirty="0" smtClean="0"/>
              <a:t>Thermistors:</a:t>
            </a:r>
          </a:p>
          <a:p>
            <a:pPr lvl="1"/>
            <a:r>
              <a:rPr lang="en-US" dirty="0" smtClean="0"/>
              <a:t>Similar to RTD’s but can be made of almost any material</a:t>
            </a:r>
          </a:p>
          <a:p>
            <a:pPr lvl="1"/>
            <a:r>
              <a:rPr lang="en-US" dirty="0" smtClean="0"/>
              <a:t>Wider variety of nominal resistances</a:t>
            </a:r>
          </a:p>
          <a:p>
            <a:pPr lvl="1"/>
            <a:r>
              <a:rPr lang="en-US" dirty="0" smtClean="0"/>
              <a:t>Varying levels of stability compared with RTD’s</a:t>
            </a:r>
          </a:p>
        </p:txBody>
      </p:sp>
    </p:spTree>
    <p:extLst>
      <p:ext uri="{BB962C8B-B14F-4D97-AF65-F5344CB8AC3E}">
        <p14:creationId xmlns:p14="http://schemas.microsoft.com/office/powerpoint/2010/main" val="1690911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Temperature Measurement Standards</a:t>
            </a:r>
            <a:endParaRPr lang="en-US" dirty="0"/>
          </a:p>
        </p:txBody>
      </p:sp>
      <p:sp>
        <p:nvSpPr>
          <p:cNvPr id="3" name="Content Placeholder 2"/>
          <p:cNvSpPr>
            <a:spLocks noGrp="1"/>
          </p:cNvSpPr>
          <p:nvPr>
            <p:ph idx="1"/>
          </p:nvPr>
        </p:nvSpPr>
        <p:spPr>
          <a:xfrm>
            <a:off x="457200" y="1323857"/>
            <a:ext cx="8229600" cy="4525963"/>
          </a:xfrm>
        </p:spPr>
        <p:txBody>
          <a:bodyPr/>
          <a:lstStyle/>
          <a:p>
            <a:r>
              <a:rPr lang="en-US" dirty="0" smtClean="0"/>
              <a:t>Standard thermocouples use very specific combinations metal alloys:</a:t>
            </a:r>
          </a:p>
          <a:p>
            <a:endParaRPr lang="en-US" dirty="0"/>
          </a:p>
          <a:p>
            <a:endParaRPr lang="en-US" dirty="0" smtClean="0"/>
          </a:p>
          <a:p>
            <a:endParaRPr lang="en-US" dirty="0"/>
          </a:p>
          <a:p>
            <a:pPr marL="0" indent="0">
              <a:buNone/>
            </a:pPr>
            <a:endParaRPr lang="en-US" dirty="0" smtClean="0"/>
          </a:p>
          <a:p>
            <a:pPr marL="0" indent="0">
              <a:buNone/>
            </a:pPr>
            <a:endParaRPr lang="en-US" dirty="0" smtClean="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66961906"/>
              </p:ext>
            </p:extLst>
          </p:nvPr>
        </p:nvGraphicFramePr>
        <p:xfrm>
          <a:off x="571500" y="2460266"/>
          <a:ext cx="8001000" cy="22250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664724617"/>
                    </a:ext>
                  </a:extLst>
                </a:gridCol>
                <a:gridCol w="2667000">
                  <a:extLst>
                    <a:ext uri="{9D8B030D-6E8A-4147-A177-3AD203B41FA5}">
                      <a16:colId xmlns:a16="http://schemas.microsoft.com/office/drawing/2014/main" val="4231538269"/>
                    </a:ext>
                  </a:extLst>
                </a:gridCol>
                <a:gridCol w="2667000">
                  <a:extLst>
                    <a:ext uri="{9D8B030D-6E8A-4147-A177-3AD203B41FA5}">
                      <a16:colId xmlns:a16="http://schemas.microsoft.com/office/drawing/2014/main" val="3186169233"/>
                    </a:ext>
                  </a:extLst>
                </a:gridCol>
              </a:tblGrid>
              <a:tr h="370840">
                <a:tc>
                  <a:txBody>
                    <a:bodyPr/>
                    <a:lstStyle/>
                    <a:p>
                      <a:r>
                        <a:rPr lang="en-US" dirty="0" smtClean="0"/>
                        <a:t>Name</a:t>
                      </a:r>
                      <a:endParaRPr lang="en-US" dirty="0"/>
                    </a:p>
                  </a:txBody>
                  <a:tcPr/>
                </a:tc>
                <a:tc>
                  <a:txBody>
                    <a:bodyPr/>
                    <a:lstStyle/>
                    <a:p>
                      <a:r>
                        <a:rPr lang="en-US" dirty="0" smtClean="0"/>
                        <a:t>Metal</a:t>
                      </a:r>
                      <a:r>
                        <a:rPr lang="en-US" baseline="0" dirty="0" smtClean="0"/>
                        <a:t> alloys</a:t>
                      </a:r>
                      <a:endParaRPr lang="en-US" dirty="0"/>
                    </a:p>
                  </a:txBody>
                  <a:tcPr/>
                </a:tc>
                <a:tc>
                  <a:txBody>
                    <a:bodyPr/>
                    <a:lstStyle/>
                    <a:p>
                      <a:r>
                        <a:rPr lang="en-US" dirty="0" smtClean="0"/>
                        <a:t>Useful temperature range</a:t>
                      </a:r>
                      <a:endParaRPr lang="en-US" dirty="0"/>
                    </a:p>
                  </a:txBody>
                  <a:tcPr/>
                </a:tc>
                <a:extLst>
                  <a:ext uri="{0D108BD9-81ED-4DB2-BD59-A6C34878D82A}">
                    <a16:rowId xmlns:a16="http://schemas.microsoft.com/office/drawing/2014/main" val="1808699605"/>
                  </a:ext>
                </a:extLst>
              </a:tr>
              <a:tr h="370840">
                <a:tc>
                  <a:txBody>
                    <a:bodyPr/>
                    <a:lstStyle/>
                    <a:p>
                      <a:r>
                        <a:rPr lang="en-US" dirty="0" smtClean="0"/>
                        <a:t>“Type K”</a:t>
                      </a:r>
                      <a:endParaRPr lang="en-US" dirty="0"/>
                    </a:p>
                  </a:txBody>
                  <a:tcPr/>
                </a:tc>
                <a:tc>
                  <a:txBody>
                    <a:bodyPr/>
                    <a:lstStyle/>
                    <a:p>
                      <a:r>
                        <a:rPr lang="en-US" dirty="0" err="1" smtClean="0"/>
                        <a:t>Chromel</a:t>
                      </a:r>
                      <a:r>
                        <a:rPr lang="en-US" dirty="0" smtClean="0"/>
                        <a:t>®/</a:t>
                      </a:r>
                      <a:r>
                        <a:rPr lang="en-US" dirty="0" err="1" smtClean="0"/>
                        <a:t>Alumel</a:t>
                      </a:r>
                      <a:r>
                        <a:rPr lang="en-US" dirty="0" smtClean="0"/>
                        <a:t>®</a:t>
                      </a:r>
                      <a:endParaRPr lang="en-US" dirty="0"/>
                    </a:p>
                  </a:txBody>
                  <a:tcPr/>
                </a:tc>
                <a:tc>
                  <a:txBody>
                    <a:bodyPr/>
                    <a:lstStyle/>
                    <a:p>
                      <a:r>
                        <a:rPr lang="en-US" dirty="0" smtClean="0"/>
                        <a:t>0 to 1260 </a:t>
                      </a:r>
                      <a:r>
                        <a:rPr lang="en-US" dirty="0" err="1" smtClean="0"/>
                        <a:t>deg</a:t>
                      </a:r>
                      <a:r>
                        <a:rPr lang="en-US" dirty="0" smtClean="0"/>
                        <a:t> C</a:t>
                      </a:r>
                      <a:endParaRPr lang="en-US" dirty="0"/>
                    </a:p>
                  </a:txBody>
                  <a:tcPr/>
                </a:tc>
                <a:extLst>
                  <a:ext uri="{0D108BD9-81ED-4DB2-BD59-A6C34878D82A}">
                    <a16:rowId xmlns:a16="http://schemas.microsoft.com/office/drawing/2014/main" val="3160953964"/>
                  </a:ext>
                </a:extLst>
              </a:tr>
              <a:tr h="370840">
                <a:tc>
                  <a:txBody>
                    <a:bodyPr/>
                    <a:lstStyle/>
                    <a:p>
                      <a:r>
                        <a:rPr lang="en-US" dirty="0" smtClean="0"/>
                        <a:t>“Type J”</a:t>
                      </a:r>
                      <a:endParaRPr lang="en-US" dirty="0"/>
                    </a:p>
                  </a:txBody>
                  <a:tcPr/>
                </a:tc>
                <a:tc>
                  <a:txBody>
                    <a:bodyPr/>
                    <a:lstStyle/>
                    <a:p>
                      <a:r>
                        <a:rPr lang="en-US" dirty="0" smtClean="0"/>
                        <a:t>Iron/Constantan</a:t>
                      </a:r>
                      <a:endParaRPr lang="en-US" dirty="0"/>
                    </a:p>
                  </a:txBody>
                  <a:tcPr/>
                </a:tc>
                <a:tc>
                  <a:txBody>
                    <a:bodyPr/>
                    <a:lstStyle/>
                    <a:p>
                      <a:r>
                        <a:rPr lang="en-US" dirty="0" smtClean="0"/>
                        <a:t>0 to 760 </a:t>
                      </a:r>
                      <a:r>
                        <a:rPr lang="en-US" dirty="0" err="1" smtClean="0"/>
                        <a:t>deg</a:t>
                      </a:r>
                      <a:r>
                        <a:rPr lang="en-US" dirty="0" smtClean="0"/>
                        <a:t> C</a:t>
                      </a:r>
                      <a:endParaRPr lang="en-US" dirty="0"/>
                    </a:p>
                  </a:txBody>
                  <a:tcPr/>
                </a:tc>
                <a:extLst>
                  <a:ext uri="{0D108BD9-81ED-4DB2-BD59-A6C34878D82A}">
                    <a16:rowId xmlns:a16="http://schemas.microsoft.com/office/drawing/2014/main" val="2993164799"/>
                  </a:ext>
                </a:extLst>
              </a:tr>
              <a:tr h="370840">
                <a:tc>
                  <a:txBody>
                    <a:bodyPr/>
                    <a:lstStyle/>
                    <a:p>
                      <a:r>
                        <a:rPr lang="en-US" dirty="0" smtClean="0"/>
                        <a:t>“Type T”</a:t>
                      </a:r>
                      <a:endParaRPr lang="en-US" dirty="0"/>
                    </a:p>
                  </a:txBody>
                  <a:tcPr/>
                </a:tc>
                <a:tc>
                  <a:txBody>
                    <a:bodyPr/>
                    <a:lstStyle/>
                    <a:p>
                      <a:r>
                        <a:rPr lang="en-US" dirty="0" smtClean="0"/>
                        <a:t>Copper/Constantan</a:t>
                      </a:r>
                      <a:endParaRPr lang="en-US" dirty="0"/>
                    </a:p>
                  </a:txBody>
                  <a:tcPr/>
                </a:tc>
                <a:tc>
                  <a:txBody>
                    <a:bodyPr/>
                    <a:lstStyle/>
                    <a:p>
                      <a:r>
                        <a:rPr lang="en-US" dirty="0" smtClean="0"/>
                        <a:t>-200 to 370 </a:t>
                      </a:r>
                      <a:r>
                        <a:rPr lang="en-US" dirty="0" err="1" smtClean="0"/>
                        <a:t>deg</a:t>
                      </a:r>
                      <a:r>
                        <a:rPr lang="en-US" dirty="0" smtClean="0"/>
                        <a:t> C</a:t>
                      </a:r>
                      <a:endParaRPr lang="en-US" dirty="0"/>
                    </a:p>
                  </a:txBody>
                  <a:tcPr/>
                </a:tc>
                <a:extLst>
                  <a:ext uri="{0D108BD9-81ED-4DB2-BD59-A6C34878D82A}">
                    <a16:rowId xmlns:a16="http://schemas.microsoft.com/office/drawing/2014/main" val="978269935"/>
                  </a:ext>
                </a:extLst>
              </a:tr>
              <a:tr h="370840">
                <a:tc>
                  <a:txBody>
                    <a:bodyPr/>
                    <a:lstStyle/>
                    <a:p>
                      <a:r>
                        <a:rPr lang="en-US" dirty="0" smtClean="0"/>
                        <a:t>“Type E”</a:t>
                      </a:r>
                      <a:endParaRPr lang="en-US" dirty="0"/>
                    </a:p>
                  </a:txBody>
                  <a:tcPr/>
                </a:tc>
                <a:tc>
                  <a:txBody>
                    <a:bodyPr/>
                    <a:lstStyle/>
                    <a:p>
                      <a:r>
                        <a:rPr lang="en-US" dirty="0" err="1" smtClean="0"/>
                        <a:t>Chromel</a:t>
                      </a:r>
                      <a:r>
                        <a:rPr lang="en-US" dirty="0" smtClean="0"/>
                        <a:t>®/Constantan</a:t>
                      </a:r>
                      <a:endParaRPr lang="en-US" dirty="0"/>
                    </a:p>
                  </a:txBody>
                  <a:tcPr/>
                </a:tc>
                <a:tc>
                  <a:txBody>
                    <a:bodyPr/>
                    <a:lstStyle/>
                    <a:p>
                      <a:r>
                        <a:rPr lang="en-US" dirty="0" smtClean="0"/>
                        <a:t>0 to 870 </a:t>
                      </a:r>
                      <a:r>
                        <a:rPr lang="en-US" dirty="0" err="1" smtClean="0"/>
                        <a:t>deg</a:t>
                      </a:r>
                      <a:r>
                        <a:rPr lang="en-US" dirty="0" smtClean="0"/>
                        <a:t> C</a:t>
                      </a:r>
                      <a:endParaRPr lang="en-US" dirty="0"/>
                    </a:p>
                  </a:txBody>
                  <a:tcPr/>
                </a:tc>
                <a:extLst>
                  <a:ext uri="{0D108BD9-81ED-4DB2-BD59-A6C34878D82A}">
                    <a16:rowId xmlns:a16="http://schemas.microsoft.com/office/drawing/2014/main" val="863745187"/>
                  </a:ext>
                </a:extLst>
              </a:tr>
              <a:tr h="370840">
                <a:tc>
                  <a:txBody>
                    <a:bodyPr/>
                    <a:lstStyle/>
                    <a:p>
                      <a:endParaRPr lang="en-US" dirty="0"/>
                    </a:p>
                  </a:txBody>
                  <a:tcPr/>
                </a:tc>
                <a:tc>
                  <a:txBody>
                    <a:bodyPr/>
                    <a:lstStyle/>
                    <a:p>
                      <a:pPr algn="ctr"/>
                      <a:r>
                        <a:rPr lang="en-US" dirty="0" smtClean="0"/>
                        <a:t>…many others…</a:t>
                      </a:r>
                      <a:endParaRPr lang="en-US" dirty="0"/>
                    </a:p>
                  </a:txBody>
                  <a:tcPr/>
                </a:tc>
                <a:tc>
                  <a:txBody>
                    <a:bodyPr/>
                    <a:lstStyle/>
                    <a:p>
                      <a:endParaRPr lang="en-US" dirty="0"/>
                    </a:p>
                  </a:txBody>
                  <a:tcPr/>
                </a:tc>
                <a:extLst>
                  <a:ext uri="{0D108BD9-81ED-4DB2-BD59-A6C34878D82A}">
                    <a16:rowId xmlns:a16="http://schemas.microsoft.com/office/drawing/2014/main" val="4172306144"/>
                  </a:ext>
                </a:extLst>
              </a:tr>
            </a:tbl>
          </a:graphicData>
        </a:graphic>
      </p:graphicFrame>
      <p:pic>
        <p:nvPicPr>
          <p:cNvPr id="5" name="Picture 4"/>
          <p:cNvPicPr>
            <a:picLocks noChangeAspect="1"/>
          </p:cNvPicPr>
          <p:nvPr/>
        </p:nvPicPr>
        <p:blipFill>
          <a:blip r:embed="rId3"/>
          <a:stretch>
            <a:fillRect/>
          </a:stretch>
        </p:blipFill>
        <p:spPr>
          <a:xfrm rot="5400000">
            <a:off x="791210" y="4554538"/>
            <a:ext cx="2160904" cy="23717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9616" y="4839277"/>
            <a:ext cx="1971676" cy="197167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4813534"/>
            <a:ext cx="2708780" cy="1997419"/>
          </a:xfrm>
          <a:prstGeom prst="rect">
            <a:avLst/>
          </a:prstGeom>
        </p:spPr>
      </p:pic>
    </p:spTree>
    <p:extLst>
      <p:ext uri="{BB962C8B-B14F-4D97-AF65-F5344CB8AC3E}">
        <p14:creationId xmlns:p14="http://schemas.microsoft.com/office/powerpoint/2010/main" val="611735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Transducer Outputs</a:t>
            </a:r>
            <a:endParaRPr lang="en-US" dirty="0"/>
          </a:p>
        </p:txBody>
      </p:sp>
      <p:sp>
        <p:nvSpPr>
          <p:cNvPr id="3" name="Content Placeholder 2"/>
          <p:cNvSpPr>
            <a:spLocks noGrp="1"/>
          </p:cNvSpPr>
          <p:nvPr>
            <p:ph idx="1"/>
          </p:nvPr>
        </p:nvSpPr>
        <p:spPr/>
        <p:txBody>
          <a:bodyPr/>
          <a:lstStyle/>
          <a:p>
            <a:r>
              <a:rPr lang="en-US" dirty="0" smtClean="0"/>
              <a:t>Other transducers produce a voltage or current proportional to some physical quantity</a:t>
            </a:r>
          </a:p>
          <a:p>
            <a:r>
              <a:rPr lang="en-US" dirty="0" smtClean="0"/>
              <a:t>Standard voltage/current ranges allow interoperability of equipment</a:t>
            </a:r>
          </a:p>
          <a:p>
            <a:pPr lvl="1"/>
            <a:r>
              <a:rPr lang="en-US" dirty="0" smtClean="0"/>
              <a:t>Voltage output, 0-5 volts</a:t>
            </a:r>
          </a:p>
          <a:p>
            <a:pPr lvl="1"/>
            <a:r>
              <a:rPr lang="en-US" dirty="0" smtClean="0"/>
              <a:t>Voltage output, 0-10 volts</a:t>
            </a:r>
          </a:p>
          <a:p>
            <a:pPr lvl="1"/>
            <a:r>
              <a:rPr lang="en-US" dirty="0" smtClean="0"/>
              <a:t>Current output, 0-20 mA</a:t>
            </a:r>
          </a:p>
          <a:p>
            <a:pPr lvl="1"/>
            <a:r>
              <a:rPr lang="en-US" dirty="0" smtClean="0"/>
              <a:t>Current output, 4-20 mA</a:t>
            </a:r>
            <a:endParaRPr lang="en-US" dirty="0"/>
          </a:p>
        </p:txBody>
      </p:sp>
      <p:sp>
        <p:nvSpPr>
          <p:cNvPr id="4" name="Right Brace 3"/>
          <p:cNvSpPr/>
          <p:nvPr/>
        </p:nvSpPr>
        <p:spPr>
          <a:xfrm>
            <a:off x="5334000" y="3810000"/>
            <a:ext cx="381000"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019800" y="4311134"/>
            <a:ext cx="1600200" cy="369332"/>
          </a:xfrm>
          <a:prstGeom prst="rect">
            <a:avLst/>
          </a:prstGeom>
          <a:noFill/>
        </p:spPr>
        <p:txBody>
          <a:bodyPr wrap="square" rtlCol="0">
            <a:spAutoFit/>
          </a:bodyPr>
          <a:lstStyle/>
          <a:p>
            <a:r>
              <a:rPr lang="en-US" dirty="0" smtClean="0"/>
              <a:t>Needs 3 wires</a:t>
            </a:r>
            <a:endParaRPr lang="en-US" dirty="0"/>
          </a:p>
        </p:txBody>
      </p:sp>
      <p:sp>
        <p:nvSpPr>
          <p:cNvPr id="7" name="TextBox 6"/>
          <p:cNvSpPr txBox="1"/>
          <p:nvPr/>
        </p:nvSpPr>
        <p:spPr>
          <a:xfrm>
            <a:off x="6019800" y="5181600"/>
            <a:ext cx="1600200" cy="646331"/>
          </a:xfrm>
          <a:prstGeom prst="rect">
            <a:avLst/>
          </a:prstGeom>
          <a:noFill/>
        </p:spPr>
        <p:txBody>
          <a:bodyPr wrap="square" rtlCol="0">
            <a:spAutoFit/>
          </a:bodyPr>
          <a:lstStyle/>
          <a:p>
            <a:r>
              <a:rPr lang="en-US" dirty="0" smtClean="0"/>
              <a:t>Can work with only two wires</a:t>
            </a:r>
            <a:endParaRPr lang="en-US" dirty="0"/>
          </a:p>
        </p:txBody>
      </p:sp>
      <p:sp>
        <p:nvSpPr>
          <p:cNvPr id="8" name="Right Brace 7"/>
          <p:cNvSpPr/>
          <p:nvPr/>
        </p:nvSpPr>
        <p:spPr>
          <a:xfrm>
            <a:off x="5334000" y="5334000"/>
            <a:ext cx="381000"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51680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45"/>
            <a:ext cx="8229600" cy="1143000"/>
          </a:xfrm>
        </p:spPr>
        <p:txBody>
          <a:bodyPr/>
          <a:lstStyle/>
          <a:p>
            <a:r>
              <a:rPr lang="en-US" dirty="0" smtClean="0"/>
              <a:t>Transducers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445120"/>
            <a:ext cx="2391671" cy="2288680"/>
          </a:xfrm>
        </p:spPr>
      </p:pic>
      <p:pic>
        <p:nvPicPr>
          <p:cNvPr id="5" name="Picture 4"/>
          <p:cNvPicPr>
            <a:picLocks noChangeAspect="1"/>
          </p:cNvPicPr>
          <p:nvPr/>
        </p:nvPicPr>
        <p:blipFill>
          <a:blip r:embed="rId4"/>
          <a:stretch>
            <a:fillRect/>
          </a:stretch>
        </p:blipFill>
        <p:spPr>
          <a:xfrm>
            <a:off x="3810000" y="1191120"/>
            <a:ext cx="2714625" cy="3048000"/>
          </a:xfrm>
          <a:prstGeom prst="rect">
            <a:avLst/>
          </a:prstGeom>
        </p:spPr>
      </p:pic>
      <p:sp>
        <p:nvSpPr>
          <p:cNvPr id="6" name="Oval 5"/>
          <p:cNvSpPr/>
          <p:nvPr/>
        </p:nvSpPr>
        <p:spPr>
          <a:xfrm>
            <a:off x="3657600" y="1558379"/>
            <a:ext cx="1828800" cy="7276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stretch>
            <a:fillRect/>
          </a:stretch>
        </p:blipFill>
        <p:spPr>
          <a:xfrm>
            <a:off x="295275" y="1652587"/>
            <a:ext cx="2400300" cy="1266825"/>
          </a:xfrm>
          <a:prstGeom prst="rect">
            <a:avLst/>
          </a:prstGeom>
        </p:spPr>
      </p:pic>
      <p:pic>
        <p:nvPicPr>
          <p:cNvPr id="9" name="Picture 8"/>
          <p:cNvPicPr>
            <a:picLocks noChangeAspect="1"/>
          </p:cNvPicPr>
          <p:nvPr/>
        </p:nvPicPr>
        <p:blipFill>
          <a:blip r:embed="rId6"/>
          <a:stretch>
            <a:fillRect/>
          </a:stretch>
        </p:blipFill>
        <p:spPr>
          <a:xfrm>
            <a:off x="1020815" y="4129242"/>
            <a:ext cx="2325038" cy="2325038"/>
          </a:xfrm>
          <a:prstGeom prst="rect">
            <a:avLst/>
          </a:prstGeom>
        </p:spPr>
      </p:pic>
      <p:pic>
        <p:nvPicPr>
          <p:cNvPr id="10" name="Picture 9"/>
          <p:cNvPicPr>
            <a:picLocks noChangeAspect="1"/>
          </p:cNvPicPr>
          <p:nvPr/>
        </p:nvPicPr>
        <p:blipFill>
          <a:blip r:embed="rId7"/>
          <a:stretch>
            <a:fillRect/>
          </a:stretch>
        </p:blipFill>
        <p:spPr>
          <a:xfrm>
            <a:off x="3732395" y="4449057"/>
            <a:ext cx="4924425" cy="2188048"/>
          </a:xfrm>
          <a:prstGeom prst="rect">
            <a:avLst/>
          </a:prstGeom>
        </p:spPr>
      </p:pic>
      <p:sp>
        <p:nvSpPr>
          <p:cNvPr id="11" name="Oval 10"/>
          <p:cNvSpPr/>
          <p:nvPr/>
        </p:nvSpPr>
        <p:spPr>
          <a:xfrm>
            <a:off x="7010400" y="5410200"/>
            <a:ext cx="885825" cy="344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8"/>
          <a:stretch>
            <a:fillRect/>
          </a:stretch>
        </p:blipFill>
        <p:spPr>
          <a:xfrm>
            <a:off x="193388" y="6307182"/>
            <a:ext cx="3539007" cy="301192"/>
          </a:xfrm>
          <a:prstGeom prst="rect">
            <a:avLst/>
          </a:prstGeom>
        </p:spPr>
      </p:pic>
    </p:spTree>
    <p:extLst>
      <p:ext uri="{BB962C8B-B14F-4D97-AF65-F5344CB8AC3E}">
        <p14:creationId xmlns:p14="http://schemas.microsoft.com/office/powerpoint/2010/main" val="2217581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Automation Standards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Standard modules exist for many sensor readout and process control applications</a:t>
            </a:r>
          </a:p>
          <a:p>
            <a:r>
              <a:rPr lang="en-US" dirty="0" smtClean="0"/>
              <a:t>Typical examples:</a:t>
            </a:r>
          </a:p>
          <a:p>
            <a:endParaRPr lang="en-US" dirty="0"/>
          </a:p>
          <a:p>
            <a:endParaRPr lang="en-US" dirty="0" smtClean="0"/>
          </a:p>
          <a:p>
            <a:endParaRPr lang="en-US" dirty="0"/>
          </a:p>
          <a:p>
            <a:endParaRPr lang="en-US" dirty="0" smtClean="0"/>
          </a:p>
          <a:p>
            <a:r>
              <a:rPr lang="en-US" dirty="0" smtClean="0"/>
              <a:t>Standard mechanical interfaces</a:t>
            </a:r>
          </a:p>
          <a:p>
            <a:pPr lvl="1"/>
            <a:r>
              <a:rPr lang="en-US" dirty="0"/>
              <a:t>“</a:t>
            </a:r>
            <a:r>
              <a:rPr lang="en-US" dirty="0" err="1"/>
              <a:t>Deutsches</a:t>
            </a:r>
            <a:r>
              <a:rPr lang="en-US" dirty="0"/>
              <a:t> </a:t>
            </a:r>
            <a:r>
              <a:rPr lang="en-US" dirty="0" err="1"/>
              <a:t>Institut</a:t>
            </a:r>
            <a:r>
              <a:rPr lang="en-US" dirty="0"/>
              <a:t> fur </a:t>
            </a:r>
            <a:r>
              <a:rPr lang="en-US" dirty="0" err="1" smtClean="0"/>
              <a:t>Normung</a:t>
            </a:r>
            <a:r>
              <a:rPr lang="en-US" dirty="0" smtClean="0"/>
              <a:t>” (DIN)</a:t>
            </a:r>
            <a:endParaRPr lang="en-US" dirty="0"/>
          </a:p>
        </p:txBody>
      </p:sp>
      <p:pic>
        <p:nvPicPr>
          <p:cNvPr id="4" name="Picture 3"/>
          <p:cNvPicPr>
            <a:picLocks noChangeAspect="1"/>
          </p:cNvPicPr>
          <p:nvPr/>
        </p:nvPicPr>
        <p:blipFill>
          <a:blip r:embed="rId3"/>
          <a:stretch>
            <a:fillRect/>
          </a:stretch>
        </p:blipFill>
        <p:spPr>
          <a:xfrm>
            <a:off x="1295400" y="3322168"/>
            <a:ext cx="2162175" cy="1905000"/>
          </a:xfrm>
          <a:prstGeom prst="rect">
            <a:avLst/>
          </a:prstGeom>
        </p:spPr>
      </p:pic>
      <p:pic>
        <p:nvPicPr>
          <p:cNvPr id="5" name="Picture 4"/>
          <p:cNvPicPr>
            <a:picLocks noChangeAspect="1"/>
          </p:cNvPicPr>
          <p:nvPr/>
        </p:nvPicPr>
        <p:blipFill>
          <a:blip r:embed="rId4"/>
          <a:stretch>
            <a:fillRect/>
          </a:stretch>
        </p:blipFill>
        <p:spPr>
          <a:xfrm>
            <a:off x="3975921" y="3338407"/>
            <a:ext cx="1661693" cy="152524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743200"/>
            <a:ext cx="1536700" cy="2540000"/>
          </a:xfrm>
          <a:prstGeom prst="rect">
            <a:avLst/>
          </a:prstGeom>
        </p:spPr>
      </p:pic>
    </p:spTree>
    <p:extLst>
      <p:ext uri="{BB962C8B-B14F-4D97-AF65-F5344CB8AC3E}">
        <p14:creationId xmlns:p14="http://schemas.microsoft.com/office/powerpoint/2010/main" val="2937321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Standards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¼ DIN standard:</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r>
              <a:rPr lang="en-US" dirty="0" smtClean="0"/>
              <a:t>Any equipment that conforms to the ¼ DIN standard will fit </a:t>
            </a:r>
            <a:endParaRPr lang="en-US" dirty="0"/>
          </a:p>
        </p:txBody>
      </p:sp>
      <p:pic>
        <p:nvPicPr>
          <p:cNvPr id="4" name="Picture 3"/>
          <p:cNvPicPr>
            <a:picLocks noChangeAspect="1"/>
          </p:cNvPicPr>
          <p:nvPr/>
        </p:nvPicPr>
        <p:blipFill>
          <a:blip r:embed="rId2"/>
          <a:stretch>
            <a:fillRect/>
          </a:stretch>
        </p:blipFill>
        <p:spPr>
          <a:xfrm>
            <a:off x="2024062" y="1981200"/>
            <a:ext cx="5095875" cy="3060974"/>
          </a:xfrm>
          <a:prstGeom prst="rect">
            <a:avLst/>
          </a:prstGeom>
        </p:spPr>
      </p:pic>
    </p:spTree>
    <p:extLst>
      <p:ext uri="{BB962C8B-B14F-4D97-AF65-F5344CB8AC3E}">
        <p14:creationId xmlns:p14="http://schemas.microsoft.com/office/powerpoint/2010/main" val="1665642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Standards</a:t>
            </a:r>
            <a:endParaRPr lang="en-US" dirty="0"/>
          </a:p>
        </p:txBody>
      </p:sp>
      <p:sp>
        <p:nvSpPr>
          <p:cNvPr id="3" name="Content Placeholder 2"/>
          <p:cNvSpPr>
            <a:spLocks noGrp="1"/>
          </p:cNvSpPr>
          <p:nvPr>
            <p:ph idx="1"/>
          </p:nvPr>
        </p:nvSpPr>
        <p:spPr/>
        <p:txBody>
          <a:bodyPr/>
          <a:lstStyle/>
          <a:p>
            <a:r>
              <a:rPr lang="en-US" dirty="0" smtClean="0"/>
              <a:t>DIN rail mounting standards</a:t>
            </a:r>
            <a:r>
              <a:rPr lang="en-US" dirty="0"/>
              <a:t> </a:t>
            </a:r>
            <a:r>
              <a:rPr lang="en-US" dirty="0" smtClean="0"/>
              <a:t>(IEC/EN 60715)</a:t>
            </a:r>
            <a:endParaRPr lang="en-US" dirty="0"/>
          </a:p>
          <a:p>
            <a:endParaRPr lang="en-US" dirty="0" smtClean="0"/>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514600"/>
            <a:ext cx="1773141" cy="2039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514600"/>
            <a:ext cx="3060192" cy="2039112"/>
          </a:xfrm>
          <a:prstGeom prst="rect">
            <a:avLst/>
          </a:prstGeom>
        </p:spPr>
      </p:pic>
      <p:sp>
        <p:nvSpPr>
          <p:cNvPr id="6" name="TextBox 5"/>
          <p:cNvSpPr txBox="1"/>
          <p:nvPr/>
        </p:nvSpPr>
        <p:spPr>
          <a:xfrm>
            <a:off x="2514600" y="5464814"/>
            <a:ext cx="4431792" cy="461665"/>
          </a:xfrm>
          <a:prstGeom prst="rect">
            <a:avLst/>
          </a:prstGeom>
          <a:noFill/>
        </p:spPr>
        <p:txBody>
          <a:bodyPr wrap="square" rtlCol="0">
            <a:spAutoFit/>
          </a:bodyPr>
          <a:lstStyle/>
          <a:p>
            <a:r>
              <a:rPr lang="en-US" sz="2400" dirty="0" smtClean="0"/>
              <a:t>Standard 35 mm mounting rail</a:t>
            </a:r>
            <a:endParaRPr lang="en-US" sz="2400" dirty="0"/>
          </a:p>
        </p:txBody>
      </p:sp>
      <p:cxnSp>
        <p:nvCxnSpPr>
          <p:cNvPr id="8" name="Straight Arrow Connector 7"/>
          <p:cNvCxnSpPr/>
          <p:nvPr/>
        </p:nvCxnSpPr>
        <p:spPr>
          <a:xfrm flipV="1">
            <a:off x="5181600" y="3863181"/>
            <a:ext cx="1828800" cy="16049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867770" y="3818610"/>
            <a:ext cx="1323230" cy="17513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218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Electrical Interfaces</a:t>
            </a:r>
            <a:endParaRPr lang="en-US" dirty="0"/>
          </a:p>
        </p:txBody>
      </p:sp>
      <p:sp>
        <p:nvSpPr>
          <p:cNvPr id="3" name="Content Placeholder 2"/>
          <p:cNvSpPr>
            <a:spLocks noGrp="1"/>
          </p:cNvSpPr>
          <p:nvPr>
            <p:ph idx="1"/>
          </p:nvPr>
        </p:nvSpPr>
        <p:spPr/>
        <p:txBody>
          <a:bodyPr/>
          <a:lstStyle/>
          <a:p>
            <a:r>
              <a:rPr lang="en-US" dirty="0" smtClean="0"/>
              <a:t>Usually lots of screw terminals on the back: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28228" y="2844242"/>
            <a:ext cx="3250006" cy="24383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46758" y="2844242"/>
            <a:ext cx="3250009" cy="2438325"/>
          </a:xfrm>
          <a:prstGeom prst="rect">
            <a:avLst/>
          </a:prstGeom>
        </p:spPr>
      </p:pic>
    </p:spTree>
    <p:extLst>
      <p:ext uri="{BB962C8B-B14F-4D97-AF65-F5344CB8AC3E}">
        <p14:creationId xmlns:p14="http://schemas.microsoft.com/office/powerpoint/2010/main" val="1255305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ANNOUNCEMENT</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sz="2800" dirty="0" smtClean="0"/>
              <a:t>Obvious changes to the course:</a:t>
            </a:r>
          </a:p>
          <a:p>
            <a:pPr lvl="1"/>
            <a:r>
              <a:rPr lang="en-US" sz="2400" dirty="0" smtClean="0"/>
              <a:t>No in-person lectures: you’ll have to read the lecture notes yourself</a:t>
            </a:r>
          </a:p>
          <a:p>
            <a:pPr lvl="1"/>
            <a:r>
              <a:rPr lang="en-US" sz="2400" dirty="0" smtClean="0"/>
              <a:t>No more labs: don’t worry about it – your grade will be based on work done so far</a:t>
            </a:r>
          </a:p>
          <a:p>
            <a:pPr lvl="1"/>
            <a:r>
              <a:rPr lang="en-US" sz="2400" dirty="0" smtClean="0"/>
              <a:t>Remaining assignments will try to cover topics that would have been explored in the lab</a:t>
            </a:r>
          </a:p>
          <a:p>
            <a:pPr lvl="1"/>
            <a:r>
              <a:rPr lang="en-US" sz="2400" dirty="0" smtClean="0"/>
              <a:t>Second mid-term: simplest to cancel it</a:t>
            </a:r>
          </a:p>
          <a:p>
            <a:pPr lvl="1"/>
            <a:r>
              <a:rPr lang="en-US" sz="2400" dirty="0" smtClean="0">
                <a:solidFill>
                  <a:srgbClr val="FF0000"/>
                </a:solidFill>
              </a:rPr>
              <a:t>Final exam: I think it will be a 24 hour exam with written responses that can be easily sent by e-mail.</a:t>
            </a:r>
          </a:p>
          <a:p>
            <a:r>
              <a:rPr lang="en-US" sz="2800" dirty="0" smtClean="0"/>
              <a:t>Changes to grading scheme:</a:t>
            </a:r>
          </a:p>
          <a:p>
            <a:pPr lvl="1"/>
            <a:r>
              <a:rPr lang="en-US" sz="2400" dirty="0" smtClean="0"/>
              <a:t>Old scheme: Assignments (30%) exams (40%) lab (30%)</a:t>
            </a:r>
          </a:p>
          <a:p>
            <a:pPr lvl="1"/>
            <a:r>
              <a:rPr lang="en-US" sz="2400" dirty="0" smtClean="0"/>
              <a:t>New scheme: Assignments (50%) exams (25%) lab (25%)</a:t>
            </a:r>
          </a:p>
          <a:p>
            <a:pPr lvl="1"/>
            <a:endParaRPr lang="en-US" sz="2400" dirty="0"/>
          </a:p>
        </p:txBody>
      </p:sp>
    </p:spTree>
    <p:extLst>
      <p:ext uri="{BB962C8B-B14F-4D97-AF65-F5344CB8AC3E}">
        <p14:creationId xmlns:p14="http://schemas.microsoft.com/office/powerpoint/2010/main" val="2895269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536"/>
            <a:ext cx="8229600" cy="1143000"/>
          </a:xfrm>
        </p:spPr>
        <p:txBody>
          <a:bodyPr/>
          <a:lstStyle/>
          <a:p>
            <a:r>
              <a:rPr lang="en-US" dirty="0" smtClean="0"/>
              <a:t>Typical Electrical Interfaces</a:t>
            </a:r>
            <a:endParaRPr lang="en-US" dirty="0"/>
          </a:p>
        </p:txBody>
      </p:sp>
      <p:pic>
        <p:nvPicPr>
          <p:cNvPr id="4" name="Content Placeholder 3"/>
          <p:cNvPicPr>
            <a:picLocks noGrp="1" noChangeAspect="1"/>
          </p:cNvPicPr>
          <p:nvPr>
            <p:ph idx="1"/>
          </p:nvPr>
        </p:nvPicPr>
        <p:blipFill>
          <a:blip r:embed="rId3"/>
          <a:stretch>
            <a:fillRect/>
          </a:stretch>
        </p:blipFill>
        <p:spPr>
          <a:xfrm>
            <a:off x="786793" y="1366111"/>
            <a:ext cx="5570464" cy="4953000"/>
          </a:xfrm>
          <a:prstGeom prst="rect">
            <a:avLst/>
          </a:prstGeom>
        </p:spPr>
      </p:pic>
      <p:sp>
        <p:nvSpPr>
          <p:cNvPr id="5" name="Oval 4"/>
          <p:cNvSpPr/>
          <p:nvPr/>
        </p:nvSpPr>
        <p:spPr>
          <a:xfrm>
            <a:off x="4010782" y="4593827"/>
            <a:ext cx="1981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98900" y="5605065"/>
            <a:ext cx="3886200" cy="369332"/>
          </a:xfrm>
          <a:prstGeom prst="rect">
            <a:avLst/>
          </a:prstGeom>
          <a:noFill/>
        </p:spPr>
        <p:txBody>
          <a:bodyPr wrap="square" rtlCol="0">
            <a:spAutoFit/>
          </a:bodyPr>
          <a:lstStyle/>
          <a:p>
            <a:r>
              <a:rPr lang="en-US" dirty="0" smtClean="0">
                <a:solidFill>
                  <a:srgbClr val="FF0000"/>
                </a:solidFill>
              </a:rPr>
              <a:t>Thermocouple/voltage/current inputs</a:t>
            </a:r>
            <a:endParaRPr lang="en-US" dirty="0">
              <a:solidFill>
                <a:srgbClr val="FF0000"/>
              </a:solidFill>
            </a:endParaRPr>
          </a:p>
        </p:txBody>
      </p:sp>
      <p:sp>
        <p:nvSpPr>
          <p:cNvPr id="7" name="Oval 6"/>
          <p:cNvSpPr/>
          <p:nvPr/>
        </p:nvSpPr>
        <p:spPr>
          <a:xfrm>
            <a:off x="1643136" y="2569765"/>
            <a:ext cx="1524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700" y="3300922"/>
            <a:ext cx="3886200" cy="369332"/>
          </a:xfrm>
          <a:prstGeom prst="rect">
            <a:avLst/>
          </a:prstGeom>
          <a:noFill/>
        </p:spPr>
        <p:txBody>
          <a:bodyPr wrap="square" rtlCol="0">
            <a:spAutoFit/>
          </a:bodyPr>
          <a:lstStyle/>
          <a:p>
            <a:r>
              <a:rPr lang="en-US" dirty="0" smtClean="0">
                <a:solidFill>
                  <a:srgbClr val="FF0000"/>
                </a:solidFill>
              </a:rPr>
              <a:t>Power connections</a:t>
            </a:r>
            <a:endParaRPr lang="en-US" dirty="0">
              <a:solidFill>
                <a:srgbClr val="FF0000"/>
              </a:solidFill>
            </a:endParaRPr>
          </a:p>
        </p:txBody>
      </p:sp>
      <p:pic>
        <p:nvPicPr>
          <p:cNvPr id="9" name="Content Placeholder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39000"/>
                    </a14:imgEffect>
                  </a14:imgLayer>
                </a14:imgProps>
              </a:ext>
            </a:extLst>
          </a:blip>
          <a:stretch>
            <a:fillRect/>
          </a:stretch>
        </p:blipFill>
        <p:spPr>
          <a:xfrm>
            <a:off x="6103192" y="1366111"/>
            <a:ext cx="2837673" cy="3782219"/>
          </a:xfrm>
          <a:prstGeom prst="rect">
            <a:avLst/>
          </a:prstGeom>
        </p:spPr>
      </p:pic>
      <p:cxnSp>
        <p:nvCxnSpPr>
          <p:cNvPr id="11" name="Straight Arrow Connector 10"/>
          <p:cNvCxnSpPr/>
          <p:nvPr/>
        </p:nvCxnSpPr>
        <p:spPr>
          <a:xfrm flipV="1">
            <a:off x="3167136" y="2174614"/>
            <a:ext cx="4354892" cy="64645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842000" y="3578042"/>
            <a:ext cx="1943100" cy="11263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595752" y="2819299"/>
            <a:ext cx="878179" cy="769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327516" y="3391893"/>
            <a:ext cx="1648579" cy="369332"/>
          </a:xfrm>
          <a:prstGeom prst="rect">
            <a:avLst/>
          </a:prstGeom>
          <a:noFill/>
        </p:spPr>
        <p:txBody>
          <a:bodyPr wrap="square" rtlCol="0">
            <a:spAutoFit/>
          </a:bodyPr>
          <a:lstStyle/>
          <a:p>
            <a:r>
              <a:rPr lang="en-US" dirty="0" smtClean="0">
                <a:solidFill>
                  <a:srgbClr val="FF0000"/>
                </a:solidFill>
              </a:rPr>
              <a:t>Control output</a:t>
            </a:r>
            <a:endParaRPr lang="en-US" dirty="0">
              <a:solidFill>
                <a:srgbClr val="FF0000"/>
              </a:solidFill>
            </a:endParaRPr>
          </a:p>
        </p:txBody>
      </p:sp>
      <p:cxnSp>
        <p:nvCxnSpPr>
          <p:cNvPr id="18" name="Straight Arrow Connector 17"/>
          <p:cNvCxnSpPr/>
          <p:nvPr/>
        </p:nvCxnSpPr>
        <p:spPr>
          <a:xfrm flipV="1">
            <a:off x="4473931" y="2362564"/>
            <a:ext cx="3175194" cy="6846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17460" y="4401411"/>
            <a:ext cx="878179" cy="769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05989" y="4729751"/>
            <a:ext cx="1143076" cy="923330"/>
          </a:xfrm>
          <a:prstGeom prst="rect">
            <a:avLst/>
          </a:prstGeom>
          <a:noFill/>
        </p:spPr>
        <p:txBody>
          <a:bodyPr wrap="square" rtlCol="0">
            <a:spAutoFit/>
          </a:bodyPr>
          <a:lstStyle/>
          <a:p>
            <a:r>
              <a:rPr lang="en-US" dirty="0" smtClean="0">
                <a:solidFill>
                  <a:srgbClr val="FF0000"/>
                </a:solidFill>
              </a:rPr>
              <a:t>RS-485 network interface</a:t>
            </a:r>
            <a:endParaRPr lang="en-US" dirty="0">
              <a:solidFill>
                <a:srgbClr val="FF0000"/>
              </a:solidFill>
            </a:endParaRPr>
          </a:p>
        </p:txBody>
      </p:sp>
      <p:cxnSp>
        <p:nvCxnSpPr>
          <p:cNvPr id="23" name="Straight Arrow Connector 22"/>
          <p:cNvCxnSpPr/>
          <p:nvPr/>
        </p:nvCxnSpPr>
        <p:spPr>
          <a:xfrm flipV="1">
            <a:off x="2626404" y="3576559"/>
            <a:ext cx="4780721" cy="10827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699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Machine Interface (HMI)</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The functionality can often be fully programmed by the controls on the front panel</a:t>
            </a:r>
          </a:p>
          <a:p>
            <a:r>
              <a:rPr lang="en-US" dirty="0" smtClean="0"/>
              <a:t>But this might consist of only 3 or 4 buttons…</a:t>
            </a:r>
          </a:p>
          <a:p>
            <a:pPr lvl="1"/>
            <a:r>
              <a:rPr lang="en-US" dirty="0" smtClean="0"/>
              <a:t>Simple operations like adjusting the “set point” might be straight forward</a:t>
            </a:r>
          </a:p>
          <a:p>
            <a:pPr lvl="1"/>
            <a:r>
              <a:rPr lang="en-US" dirty="0" smtClean="0"/>
              <a:t>Configuration of alarm limits and responses might be more complicated</a:t>
            </a:r>
          </a:p>
          <a:p>
            <a:pPr lvl="1"/>
            <a:r>
              <a:rPr lang="en-US" dirty="0" smtClean="0"/>
              <a:t>Important part of the documentation provided with the device</a:t>
            </a:r>
            <a:endParaRPr lang="en-US" dirty="0"/>
          </a:p>
        </p:txBody>
      </p:sp>
    </p:spTree>
    <p:extLst>
      <p:ext uri="{BB962C8B-B14F-4D97-AF65-F5344CB8AC3E}">
        <p14:creationId xmlns:p14="http://schemas.microsoft.com/office/powerpoint/2010/main" val="255065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07" y="152400"/>
            <a:ext cx="8229600" cy="1143000"/>
          </a:xfrm>
        </p:spPr>
        <p:txBody>
          <a:bodyPr/>
          <a:lstStyle/>
          <a:p>
            <a:r>
              <a:rPr lang="en-US" dirty="0" smtClean="0"/>
              <a:t>HMI Example</a:t>
            </a:r>
            <a:endParaRPr lang="en-US" dirty="0"/>
          </a:p>
        </p:txBody>
      </p:sp>
      <p:pic>
        <p:nvPicPr>
          <p:cNvPr id="5" name="Picture 4"/>
          <p:cNvPicPr>
            <a:picLocks noChangeAspect="1"/>
          </p:cNvPicPr>
          <p:nvPr/>
        </p:nvPicPr>
        <p:blipFill>
          <a:blip r:embed="rId3"/>
          <a:stretch>
            <a:fillRect/>
          </a:stretch>
        </p:blipFill>
        <p:spPr>
          <a:xfrm>
            <a:off x="4808750" y="1295400"/>
            <a:ext cx="3868057" cy="5291450"/>
          </a:xfrm>
          <a:prstGeom prst="rect">
            <a:avLst/>
          </a:prstGeom>
        </p:spPr>
      </p:pic>
      <p:pic>
        <p:nvPicPr>
          <p:cNvPr id="4" name="Content Placeholder 3"/>
          <p:cNvPicPr>
            <a:picLocks noGrp="1" noChangeAspect="1"/>
          </p:cNvPicPr>
          <p:nvPr>
            <p:ph idx="1"/>
          </p:nvPr>
        </p:nvPicPr>
        <p:blipFill>
          <a:blip r:embed="rId4"/>
          <a:stretch>
            <a:fillRect/>
          </a:stretch>
        </p:blipFill>
        <p:spPr>
          <a:xfrm>
            <a:off x="666551" y="1192666"/>
            <a:ext cx="4156593" cy="5350252"/>
          </a:xfrm>
          <a:prstGeom prst="rect">
            <a:avLst/>
          </a:prstGeom>
        </p:spPr>
      </p:pic>
    </p:spTree>
    <p:extLst>
      <p:ext uri="{BB962C8B-B14F-4D97-AF65-F5344CB8AC3E}">
        <p14:creationId xmlns:p14="http://schemas.microsoft.com/office/powerpoint/2010/main" val="2542102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Typical Application</a:t>
            </a:r>
            <a:endParaRPr lang="en-US" b="1" dirty="0"/>
          </a:p>
        </p:txBody>
      </p:sp>
      <p:sp>
        <p:nvSpPr>
          <p:cNvPr id="3" name="Content Placeholder 2"/>
          <p:cNvSpPr>
            <a:spLocks noGrp="1"/>
          </p:cNvSpPr>
          <p:nvPr>
            <p:ph idx="1"/>
          </p:nvPr>
        </p:nvSpPr>
        <p:spPr>
          <a:xfrm>
            <a:off x="457200" y="1524000"/>
            <a:ext cx="8229600" cy="4602163"/>
          </a:xfrm>
        </p:spPr>
        <p:txBody>
          <a:bodyPr/>
          <a:lstStyle/>
          <a:p>
            <a:r>
              <a:rPr lang="en-US" dirty="0" smtClean="0"/>
              <a:t>Such modules can be used to provide autonomous closed-loop control of a device like a heater by means of relays (electrically controlled switches)</a:t>
            </a:r>
          </a:p>
          <a:p>
            <a:pPr lvl="1"/>
            <a:r>
              <a:rPr lang="en-US" dirty="0" smtClean="0"/>
              <a:t>Relay is on when measured temperature is less than the set point</a:t>
            </a:r>
          </a:p>
          <a:p>
            <a:pPr lvl="1"/>
            <a:r>
              <a:rPr lang="en-US" dirty="0" smtClean="0"/>
              <a:t>Relay is off when measured temperature is greater than the set point</a:t>
            </a:r>
          </a:p>
          <a:p>
            <a:pPr lvl="1"/>
            <a:r>
              <a:rPr lang="en-US" dirty="0" smtClean="0"/>
              <a:t>On/off time is limited to be at least 20 seconds</a:t>
            </a:r>
          </a:p>
        </p:txBody>
      </p:sp>
    </p:spTree>
    <p:extLst>
      <p:ext uri="{BB962C8B-B14F-4D97-AF65-F5344CB8AC3E}">
        <p14:creationId xmlns:p14="http://schemas.microsoft.com/office/powerpoint/2010/main" val="374669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349" y="1701146"/>
            <a:ext cx="1140720" cy="1140720"/>
          </a:xfrm>
          <a:prstGeom prst="rect">
            <a:avLst/>
          </a:prstGeom>
        </p:spPr>
      </p:pic>
      <p:sp>
        <p:nvSpPr>
          <p:cNvPr id="2" name="Title 1"/>
          <p:cNvSpPr>
            <a:spLocks noGrp="1"/>
          </p:cNvSpPr>
          <p:nvPr>
            <p:ph type="title"/>
          </p:nvPr>
        </p:nvSpPr>
        <p:spPr/>
        <p:txBody>
          <a:bodyPr/>
          <a:lstStyle/>
          <a:p>
            <a:r>
              <a:rPr lang="en-US" dirty="0" smtClean="0"/>
              <a:t>Typical Application</a:t>
            </a:r>
            <a:endParaRPr lang="en-US" dirty="0"/>
          </a:p>
        </p:txBody>
      </p:sp>
      <p:pic>
        <p:nvPicPr>
          <p:cNvPr id="4" name="Content Placeholder 3"/>
          <p:cNvPicPr>
            <a:picLocks noGrp="1" noChangeAspect="1"/>
          </p:cNvPicPr>
          <p:nvPr>
            <p:ph idx="1"/>
          </p:nvPr>
        </p:nvPicPr>
        <p:blipFill>
          <a:blip r:embed="rId4"/>
          <a:stretch>
            <a:fillRect/>
          </a:stretch>
        </p:blipFill>
        <p:spPr>
          <a:xfrm>
            <a:off x="3484851" y="2209800"/>
            <a:ext cx="2174297" cy="2697163"/>
          </a:xfrm>
          <a:prstGeom prst="rect">
            <a:avLst/>
          </a:prstGeom>
        </p:spPr>
      </p:pic>
      <p:cxnSp>
        <p:nvCxnSpPr>
          <p:cNvPr id="9" name="Straight Connector 8"/>
          <p:cNvCxnSpPr/>
          <p:nvPr/>
        </p:nvCxnSpPr>
        <p:spPr>
          <a:xfrm>
            <a:off x="4419600" y="1600200"/>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62100" y="1600200"/>
            <a:ext cx="285750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295400" y="1600200"/>
            <a:ext cx="533400" cy="914400"/>
            <a:chOff x="1295400" y="1600200"/>
            <a:chExt cx="533400" cy="914400"/>
          </a:xfrm>
        </p:grpSpPr>
        <p:cxnSp>
          <p:nvCxnSpPr>
            <p:cNvPr id="6" name="Straight Connector 5"/>
            <p:cNvCxnSpPr/>
            <p:nvPr/>
          </p:nvCxnSpPr>
          <p:spPr>
            <a:xfrm>
              <a:off x="1295400" y="1981200"/>
              <a:ext cx="533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47800" y="2133600"/>
              <a:ext cx="228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62100" y="160020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62100" y="213360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1562100" y="2514600"/>
            <a:ext cx="11811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43200" y="213360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43200" y="2133600"/>
            <a:ext cx="152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54500" y="213360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1000" y="1145421"/>
            <a:ext cx="2133600" cy="369332"/>
          </a:xfrm>
          <a:prstGeom prst="rect">
            <a:avLst/>
          </a:prstGeom>
          <a:noFill/>
        </p:spPr>
        <p:txBody>
          <a:bodyPr wrap="square" rtlCol="0">
            <a:spAutoFit/>
          </a:bodyPr>
          <a:lstStyle/>
          <a:p>
            <a:r>
              <a:rPr lang="en-US" dirty="0" smtClean="0"/>
              <a:t>Power (</a:t>
            </a:r>
            <a:r>
              <a:rPr lang="en-US" dirty="0" err="1" smtClean="0"/>
              <a:t>eg</a:t>
            </a:r>
            <a:r>
              <a:rPr lang="en-US" dirty="0" smtClean="0"/>
              <a:t>. 9 VDC)</a:t>
            </a:r>
            <a:endParaRPr lang="en-US" dirty="0"/>
          </a:p>
        </p:txBody>
      </p:sp>
      <p:cxnSp>
        <p:nvCxnSpPr>
          <p:cNvPr id="25" name="Straight Connector 24"/>
          <p:cNvCxnSpPr/>
          <p:nvPr/>
        </p:nvCxnSpPr>
        <p:spPr>
          <a:xfrm>
            <a:off x="6692900" y="3962400"/>
            <a:ext cx="0" cy="13890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00800" y="4191000"/>
            <a:ext cx="0" cy="11604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00800" y="5351463"/>
            <a:ext cx="152400" cy="2873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553200" y="5331619"/>
            <a:ext cx="139700" cy="2746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477000" y="5530056"/>
            <a:ext cx="14605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5029200" y="3962400"/>
            <a:ext cx="16637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29200" y="4191000"/>
            <a:ext cx="1371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56250" y="5777845"/>
            <a:ext cx="2133600" cy="646331"/>
          </a:xfrm>
          <a:prstGeom prst="rect">
            <a:avLst/>
          </a:prstGeom>
          <a:noFill/>
        </p:spPr>
        <p:txBody>
          <a:bodyPr wrap="square" rtlCol="0">
            <a:spAutoFit/>
          </a:bodyPr>
          <a:lstStyle/>
          <a:p>
            <a:pPr algn="ctr"/>
            <a:r>
              <a:rPr lang="en-US" dirty="0" smtClean="0"/>
              <a:t>Thermocouple temperature sensor</a:t>
            </a:r>
            <a:endParaRPr lang="en-US" dirty="0"/>
          </a:p>
        </p:txBody>
      </p:sp>
      <p:sp>
        <p:nvSpPr>
          <p:cNvPr id="40" name="TextBox 39"/>
          <p:cNvSpPr txBox="1"/>
          <p:nvPr/>
        </p:nvSpPr>
        <p:spPr>
          <a:xfrm>
            <a:off x="228600" y="3777734"/>
            <a:ext cx="2667000" cy="369332"/>
          </a:xfrm>
          <a:prstGeom prst="rect">
            <a:avLst/>
          </a:prstGeom>
          <a:noFill/>
        </p:spPr>
        <p:txBody>
          <a:bodyPr wrap="square" rtlCol="0">
            <a:spAutoFit/>
          </a:bodyPr>
          <a:lstStyle/>
          <a:p>
            <a:r>
              <a:rPr lang="en-US" dirty="0" smtClean="0"/>
              <a:t>Heater power (</a:t>
            </a:r>
            <a:r>
              <a:rPr lang="en-US" dirty="0" err="1" smtClean="0"/>
              <a:t>eg</a:t>
            </a:r>
            <a:r>
              <a:rPr lang="en-US" dirty="0" smtClean="0"/>
              <a:t>. 24 VDC)</a:t>
            </a:r>
            <a:endParaRPr lang="en-US" dirty="0"/>
          </a:p>
        </p:txBody>
      </p:sp>
      <p:grpSp>
        <p:nvGrpSpPr>
          <p:cNvPr id="42" name="Group 41"/>
          <p:cNvGrpSpPr/>
          <p:nvPr/>
        </p:nvGrpSpPr>
        <p:grpSpPr>
          <a:xfrm>
            <a:off x="914400" y="4314031"/>
            <a:ext cx="533400" cy="914400"/>
            <a:chOff x="1295400" y="1600200"/>
            <a:chExt cx="533400" cy="914400"/>
          </a:xfrm>
        </p:grpSpPr>
        <p:cxnSp>
          <p:nvCxnSpPr>
            <p:cNvPr id="43" name="Straight Connector 42"/>
            <p:cNvCxnSpPr/>
            <p:nvPr/>
          </p:nvCxnSpPr>
          <p:spPr>
            <a:xfrm>
              <a:off x="1295400" y="1981200"/>
              <a:ext cx="533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447800" y="2133600"/>
              <a:ext cx="228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562100" y="160020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62100" y="213360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a:off x="1168400" y="4314031"/>
            <a:ext cx="2641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43200" y="4504531"/>
            <a:ext cx="1066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743200" y="4504531"/>
            <a:ext cx="0" cy="72390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rot="16200000">
            <a:off x="1743894" y="4462435"/>
            <a:ext cx="423811" cy="1574802"/>
            <a:chOff x="5170424" y="1447800"/>
            <a:chExt cx="513694" cy="2209798"/>
          </a:xfrm>
        </p:grpSpPr>
        <p:cxnSp>
          <p:nvCxnSpPr>
            <p:cNvPr id="84" name="Straight Connector 83"/>
            <p:cNvCxnSpPr/>
            <p:nvPr/>
          </p:nvCxnSpPr>
          <p:spPr>
            <a:xfrm rot="16200000">
              <a:off x="5143964" y="3374291"/>
              <a:ext cx="5666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a:off x="5499033" y="2905899"/>
              <a:ext cx="113323" cy="25684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V="1">
              <a:off x="5342279" y="2635822"/>
              <a:ext cx="169985" cy="51369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a:off x="5342279" y="2465838"/>
              <a:ext cx="169985" cy="51369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V="1">
              <a:off x="5342279" y="2295853"/>
              <a:ext cx="169985" cy="51369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a:off x="5342279" y="2125868"/>
              <a:ext cx="169985" cy="51369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V="1">
              <a:off x="5342279" y="1955884"/>
              <a:ext cx="169985" cy="51369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a:off x="5143964" y="1731108"/>
              <a:ext cx="5666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flipH="1" flipV="1">
              <a:off x="5240416" y="1944424"/>
              <a:ext cx="116864" cy="25684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3" name="TextBox 92"/>
          <p:cNvSpPr txBox="1"/>
          <p:nvPr/>
        </p:nvSpPr>
        <p:spPr>
          <a:xfrm>
            <a:off x="1094967" y="5558630"/>
            <a:ext cx="1842803" cy="369332"/>
          </a:xfrm>
          <a:prstGeom prst="rect">
            <a:avLst/>
          </a:prstGeom>
          <a:noFill/>
        </p:spPr>
        <p:txBody>
          <a:bodyPr wrap="square" rtlCol="0">
            <a:spAutoFit/>
          </a:bodyPr>
          <a:lstStyle/>
          <a:p>
            <a:r>
              <a:rPr lang="en-US" dirty="0" smtClean="0"/>
              <a:t>Heating element</a:t>
            </a:r>
            <a:endParaRPr lang="en-US" dirty="0"/>
          </a:p>
        </p:txBody>
      </p:sp>
      <p:cxnSp>
        <p:nvCxnSpPr>
          <p:cNvPr id="94" name="Straight Connector 93"/>
          <p:cNvCxnSpPr/>
          <p:nvPr/>
        </p:nvCxnSpPr>
        <p:spPr>
          <a:xfrm>
            <a:off x="4800600" y="1600200"/>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800600" y="1600200"/>
            <a:ext cx="3073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874000" y="25146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029200" y="1838325"/>
            <a:ext cx="1828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874000" y="16002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858000" y="2971800"/>
            <a:ext cx="10287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029200" y="1838325"/>
            <a:ext cx="0" cy="6762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858000" y="1838325"/>
            <a:ext cx="0" cy="11334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997700" y="3125374"/>
            <a:ext cx="2133600" cy="369332"/>
          </a:xfrm>
          <a:prstGeom prst="rect">
            <a:avLst/>
          </a:prstGeom>
          <a:noFill/>
        </p:spPr>
        <p:txBody>
          <a:bodyPr wrap="square" rtlCol="0">
            <a:spAutoFit/>
          </a:bodyPr>
          <a:lstStyle/>
          <a:p>
            <a:pPr algn="ctr"/>
            <a:r>
              <a:rPr lang="en-US" dirty="0" smtClean="0"/>
              <a:t>Audible alarm</a:t>
            </a:r>
            <a:endParaRPr lang="en-US" dirty="0"/>
          </a:p>
        </p:txBody>
      </p:sp>
    </p:spTree>
    <p:extLst>
      <p:ext uri="{BB962C8B-B14F-4D97-AF65-F5344CB8AC3E}">
        <p14:creationId xmlns:p14="http://schemas.microsoft.com/office/powerpoint/2010/main" val="889724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Standards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What if you want to log the measured sensor parameters?</a:t>
            </a:r>
          </a:p>
          <a:p>
            <a:r>
              <a:rPr lang="en-US" sz="2800" dirty="0" smtClean="0"/>
              <a:t>Many devices provide standard communication protocols over RS-485 networks.</a:t>
            </a:r>
          </a:p>
          <a:p>
            <a:r>
              <a:rPr lang="en-US" sz="2800" dirty="0" smtClean="0"/>
              <a:t>Control of the UART interface:</a:t>
            </a:r>
          </a:p>
          <a:p>
            <a:pPr lvl="1"/>
            <a:r>
              <a:rPr lang="en-US" sz="2400" dirty="0" smtClean="0"/>
              <a:t>Baud rate (</a:t>
            </a:r>
            <a:r>
              <a:rPr lang="en-US" sz="2400" dirty="0" err="1" smtClean="0"/>
              <a:t>eg</a:t>
            </a:r>
            <a:r>
              <a:rPr lang="en-US" sz="2400" dirty="0" smtClean="0"/>
              <a:t>, 9600, 38400, 115200 baud)</a:t>
            </a:r>
          </a:p>
          <a:p>
            <a:pPr lvl="1"/>
            <a:r>
              <a:rPr lang="en-US" sz="2400" dirty="0" smtClean="0"/>
              <a:t>Parity bit (even, odd, none)</a:t>
            </a:r>
          </a:p>
          <a:p>
            <a:pPr lvl="1"/>
            <a:r>
              <a:rPr lang="en-US" sz="2400" dirty="0" smtClean="0"/>
              <a:t>Stop bit (1 or 2)</a:t>
            </a:r>
          </a:p>
          <a:p>
            <a:pPr lvl="1"/>
            <a:r>
              <a:rPr lang="en-US" sz="2400" dirty="0" smtClean="0"/>
              <a:t>Character size (almost always 8 bits)</a:t>
            </a:r>
          </a:p>
          <a:p>
            <a:r>
              <a:rPr lang="en-US" sz="2800" dirty="0" smtClean="0"/>
              <a:t>Various standard communication protocols</a:t>
            </a:r>
          </a:p>
          <a:p>
            <a:pPr lvl="1"/>
            <a:r>
              <a:rPr lang="en-US" sz="2400" dirty="0" smtClean="0"/>
              <a:t>Modbus RTU, Modbus ASCII (Industry standard)</a:t>
            </a:r>
          </a:p>
          <a:p>
            <a:pPr lvl="1"/>
            <a:r>
              <a:rPr lang="en-US" sz="2400" dirty="0" err="1" smtClean="0"/>
              <a:t>CompoWay</a:t>
            </a:r>
            <a:r>
              <a:rPr lang="en-US" sz="2400" dirty="0" smtClean="0"/>
              <a:t> (Vendor specific)</a:t>
            </a:r>
            <a:endParaRPr lang="en-US" sz="2400" dirty="0"/>
          </a:p>
        </p:txBody>
      </p:sp>
    </p:spTree>
    <p:extLst>
      <p:ext uri="{BB962C8B-B14F-4D97-AF65-F5344CB8AC3E}">
        <p14:creationId xmlns:p14="http://schemas.microsoft.com/office/powerpoint/2010/main" val="1001663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Modbus Communications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800" dirty="0" smtClean="0"/>
              <a:t>Each device is assigned a unique address 0..255</a:t>
            </a:r>
          </a:p>
          <a:p>
            <a:pPr lvl="1"/>
            <a:r>
              <a:rPr lang="en-US" sz="2400" dirty="0" smtClean="0"/>
              <a:t>A few special addresses are reserved</a:t>
            </a:r>
          </a:p>
          <a:p>
            <a:r>
              <a:rPr lang="en-US" sz="2800" dirty="0" smtClean="0"/>
              <a:t>Each device stores its operating parameters in internal “registers” numbered 1..32767</a:t>
            </a:r>
          </a:p>
          <a:p>
            <a:r>
              <a:rPr lang="en-US" sz="2800" dirty="0" smtClean="0"/>
              <a:t>MODBUS functions allows you to read or write individual registers or ranges of registers</a:t>
            </a:r>
          </a:p>
          <a:p>
            <a:r>
              <a:rPr lang="en-US" sz="2800" dirty="0" smtClean="0"/>
              <a:t>Errors in message transmission are detected using a Cyclic-Redundancy-Check (CRC) algorithm</a:t>
            </a:r>
          </a:p>
          <a:p>
            <a:pPr lvl="1"/>
            <a:r>
              <a:rPr lang="en-US" sz="2400" dirty="0" smtClean="0"/>
              <a:t>You can google for the details of how to calculate the 16-bit CRC used to validate the messages…</a:t>
            </a:r>
          </a:p>
          <a:p>
            <a:endParaRPr lang="en-US" sz="2800" dirty="0"/>
          </a:p>
        </p:txBody>
      </p:sp>
    </p:spTree>
    <p:extLst>
      <p:ext uri="{BB962C8B-B14F-4D97-AF65-F5344CB8AC3E}">
        <p14:creationId xmlns:p14="http://schemas.microsoft.com/office/powerpoint/2010/main" val="3892859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Modbus Communications</a:t>
            </a:r>
            <a:endParaRPr lang="en-US" dirty="0"/>
          </a:p>
        </p:txBody>
      </p:sp>
      <p:pic>
        <p:nvPicPr>
          <p:cNvPr id="5" name="Content Placeholder 4"/>
          <p:cNvPicPr>
            <a:picLocks noGrp="1" noChangeAspect="1"/>
          </p:cNvPicPr>
          <p:nvPr>
            <p:ph idx="1"/>
          </p:nvPr>
        </p:nvPicPr>
        <p:blipFill>
          <a:blip r:embed="rId3"/>
          <a:stretch>
            <a:fillRect/>
          </a:stretch>
        </p:blipFill>
        <p:spPr>
          <a:xfrm>
            <a:off x="457200" y="1193800"/>
            <a:ext cx="4652940" cy="5422900"/>
          </a:xfrm>
          <a:prstGeom prst="rect">
            <a:avLst/>
          </a:prstGeom>
        </p:spPr>
      </p:pic>
      <p:sp>
        <p:nvSpPr>
          <p:cNvPr id="6" name="Right Brace 5"/>
          <p:cNvSpPr/>
          <p:nvPr/>
        </p:nvSpPr>
        <p:spPr>
          <a:xfrm>
            <a:off x="5334000" y="2133600"/>
            <a:ext cx="3810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5334000" y="4724400"/>
            <a:ext cx="3810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926160" y="2787134"/>
            <a:ext cx="2514600" cy="369332"/>
          </a:xfrm>
          <a:prstGeom prst="rect">
            <a:avLst/>
          </a:prstGeom>
          <a:noFill/>
        </p:spPr>
        <p:txBody>
          <a:bodyPr wrap="square" rtlCol="0">
            <a:spAutoFit/>
          </a:bodyPr>
          <a:lstStyle/>
          <a:p>
            <a:r>
              <a:rPr lang="en-US" dirty="0" smtClean="0"/>
              <a:t>Data sent to the device</a:t>
            </a:r>
            <a:endParaRPr lang="en-US" dirty="0"/>
          </a:p>
        </p:txBody>
      </p:sp>
      <p:sp>
        <p:nvSpPr>
          <p:cNvPr id="10" name="TextBox 9"/>
          <p:cNvSpPr txBox="1"/>
          <p:nvPr/>
        </p:nvSpPr>
        <p:spPr>
          <a:xfrm>
            <a:off x="5926160" y="5377934"/>
            <a:ext cx="2989240" cy="369332"/>
          </a:xfrm>
          <a:prstGeom prst="rect">
            <a:avLst/>
          </a:prstGeom>
          <a:noFill/>
        </p:spPr>
        <p:txBody>
          <a:bodyPr wrap="square" rtlCol="0">
            <a:spAutoFit/>
          </a:bodyPr>
          <a:lstStyle/>
          <a:p>
            <a:r>
              <a:rPr lang="en-US" dirty="0" smtClean="0"/>
              <a:t>Data received from the device</a:t>
            </a:r>
            <a:endParaRPr lang="en-US" dirty="0"/>
          </a:p>
        </p:txBody>
      </p:sp>
    </p:spTree>
    <p:extLst>
      <p:ext uri="{BB962C8B-B14F-4D97-AF65-F5344CB8AC3E}">
        <p14:creationId xmlns:p14="http://schemas.microsoft.com/office/powerpoint/2010/main" val="3958515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Modbus Communications</a:t>
            </a:r>
            <a:endParaRPr lang="en-US" dirty="0"/>
          </a:p>
        </p:txBody>
      </p:sp>
      <p:sp>
        <p:nvSpPr>
          <p:cNvPr id="3" name="Content Placeholder 2"/>
          <p:cNvSpPr>
            <a:spLocks noGrp="1"/>
          </p:cNvSpPr>
          <p:nvPr>
            <p:ph idx="1"/>
          </p:nvPr>
        </p:nvSpPr>
        <p:spPr>
          <a:xfrm>
            <a:off x="304800" y="1143000"/>
            <a:ext cx="8229600" cy="4525963"/>
          </a:xfrm>
        </p:spPr>
        <p:txBody>
          <a:bodyPr/>
          <a:lstStyle/>
          <a:p>
            <a:r>
              <a:rPr lang="en-US" dirty="0" smtClean="0"/>
              <a:t>Example registers:</a:t>
            </a:r>
            <a:endParaRPr lang="en-US" dirty="0"/>
          </a:p>
        </p:txBody>
      </p:sp>
      <p:pic>
        <p:nvPicPr>
          <p:cNvPr id="4" name="Picture 3"/>
          <p:cNvPicPr>
            <a:picLocks noChangeAspect="1"/>
          </p:cNvPicPr>
          <p:nvPr/>
        </p:nvPicPr>
        <p:blipFill>
          <a:blip r:embed="rId2"/>
          <a:stretch>
            <a:fillRect/>
          </a:stretch>
        </p:blipFill>
        <p:spPr>
          <a:xfrm>
            <a:off x="495300" y="1840289"/>
            <a:ext cx="6386513" cy="4697036"/>
          </a:xfrm>
          <a:prstGeom prst="rect">
            <a:avLst/>
          </a:prstGeom>
        </p:spPr>
      </p:pic>
      <p:sp>
        <p:nvSpPr>
          <p:cNvPr id="5" name="TextBox 4"/>
          <p:cNvSpPr txBox="1"/>
          <p:nvPr/>
        </p:nvSpPr>
        <p:spPr>
          <a:xfrm>
            <a:off x="6629400" y="3048000"/>
            <a:ext cx="2209800" cy="923330"/>
          </a:xfrm>
          <a:prstGeom prst="rect">
            <a:avLst/>
          </a:prstGeom>
          <a:noFill/>
        </p:spPr>
        <p:txBody>
          <a:bodyPr wrap="square" rtlCol="0">
            <a:spAutoFit/>
          </a:bodyPr>
          <a:lstStyle/>
          <a:p>
            <a:r>
              <a:rPr lang="en-US" dirty="0" smtClean="0">
                <a:solidFill>
                  <a:srgbClr val="FF0000"/>
                </a:solidFill>
              </a:rPr>
              <a:t>This one is the process variable (</a:t>
            </a:r>
            <a:r>
              <a:rPr lang="en-US" dirty="0" err="1" smtClean="0">
                <a:solidFill>
                  <a:srgbClr val="FF0000"/>
                </a:solidFill>
              </a:rPr>
              <a:t>ie</a:t>
            </a:r>
            <a:r>
              <a:rPr lang="en-US" dirty="0" smtClean="0">
                <a:solidFill>
                  <a:srgbClr val="FF0000"/>
                </a:solidFill>
              </a:rPr>
              <a:t>, the temperature)</a:t>
            </a:r>
            <a:endParaRPr lang="en-US" dirty="0">
              <a:solidFill>
                <a:srgbClr val="FF0000"/>
              </a:solidFill>
            </a:endParaRPr>
          </a:p>
        </p:txBody>
      </p:sp>
      <p:cxnSp>
        <p:nvCxnSpPr>
          <p:cNvPr id="7" name="Straight Arrow Connector 6"/>
          <p:cNvCxnSpPr/>
          <p:nvPr/>
        </p:nvCxnSpPr>
        <p:spPr>
          <a:xfrm flipH="1" flipV="1">
            <a:off x="2057400" y="2438400"/>
            <a:ext cx="4545807" cy="762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200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1026" name="Picture 2" descr="https://lh3.googleusercontent.com/y_tlYnN9JK3ETQDeT6_fRJ754cJJrtkvKvOMlo9ktQEfZOy6lp-JWUv_uzoqT1Z8aY2k0LXcMH1983Qyzm6LsAzjgNG93rTxMkHV9iNvdCU5E2T59WIMFY-lmzpCFB7tRhUM8cv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5857875" cy="3990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430338"/>
            <a:ext cx="7391400" cy="523220"/>
          </a:xfrm>
          <a:prstGeom prst="rect">
            <a:avLst/>
          </a:prstGeom>
          <a:noFill/>
        </p:spPr>
        <p:txBody>
          <a:bodyPr wrap="square" rtlCol="0">
            <a:spAutoFit/>
          </a:bodyPr>
          <a:lstStyle/>
          <a:p>
            <a:r>
              <a:rPr lang="en-US" sz="2800" dirty="0" smtClean="0"/>
              <a:t>Distilling Methanol at atmospheric pressure:</a:t>
            </a:r>
            <a:endParaRPr lang="en-US" sz="2800" dirty="0"/>
          </a:p>
        </p:txBody>
      </p:sp>
      <p:cxnSp>
        <p:nvCxnSpPr>
          <p:cNvPr id="6" name="Straight Arrow Connector 5"/>
          <p:cNvCxnSpPr/>
          <p:nvPr/>
        </p:nvCxnSpPr>
        <p:spPr>
          <a:xfrm flipH="1">
            <a:off x="6477000" y="3276600"/>
            <a:ext cx="762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15200" y="2935069"/>
            <a:ext cx="1447800" cy="646331"/>
          </a:xfrm>
          <a:prstGeom prst="rect">
            <a:avLst/>
          </a:prstGeom>
          <a:noFill/>
        </p:spPr>
        <p:txBody>
          <a:bodyPr wrap="square" rtlCol="0">
            <a:spAutoFit/>
          </a:bodyPr>
          <a:lstStyle/>
          <a:p>
            <a:r>
              <a:rPr lang="en-US" dirty="0" smtClean="0"/>
              <a:t>Nominal boiling point</a:t>
            </a:r>
            <a:endParaRPr lang="en-US" dirty="0"/>
          </a:p>
        </p:txBody>
      </p:sp>
      <p:cxnSp>
        <p:nvCxnSpPr>
          <p:cNvPr id="9" name="Straight Arrow Connector 8"/>
          <p:cNvCxnSpPr/>
          <p:nvPr/>
        </p:nvCxnSpPr>
        <p:spPr>
          <a:xfrm flipH="1" flipV="1">
            <a:off x="5715000" y="3663388"/>
            <a:ext cx="981075" cy="81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96074" y="4469154"/>
            <a:ext cx="2066925" cy="646331"/>
          </a:xfrm>
          <a:prstGeom prst="rect">
            <a:avLst/>
          </a:prstGeom>
          <a:noFill/>
        </p:spPr>
        <p:txBody>
          <a:bodyPr wrap="square" rtlCol="0">
            <a:spAutoFit/>
          </a:bodyPr>
          <a:lstStyle/>
          <a:p>
            <a:r>
              <a:rPr lang="en-US" dirty="0" smtClean="0"/>
              <a:t>Experiment was terminated here</a:t>
            </a:r>
            <a:endParaRPr lang="en-US" dirty="0"/>
          </a:p>
        </p:txBody>
      </p:sp>
      <p:cxnSp>
        <p:nvCxnSpPr>
          <p:cNvPr id="14" name="Straight Arrow Connector 13"/>
          <p:cNvCxnSpPr/>
          <p:nvPr/>
        </p:nvCxnSpPr>
        <p:spPr>
          <a:xfrm flipH="1" flipV="1">
            <a:off x="2743200" y="4443754"/>
            <a:ext cx="685800" cy="348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05198" y="4792319"/>
            <a:ext cx="1524001" cy="646331"/>
          </a:xfrm>
          <a:prstGeom prst="rect">
            <a:avLst/>
          </a:prstGeom>
          <a:noFill/>
        </p:spPr>
        <p:txBody>
          <a:bodyPr wrap="square" rtlCol="0">
            <a:spAutoFit/>
          </a:bodyPr>
          <a:lstStyle/>
          <a:p>
            <a:r>
              <a:rPr lang="en-US" dirty="0" smtClean="0"/>
              <a:t>Measured temperature</a:t>
            </a:r>
            <a:endParaRPr lang="en-US" dirty="0"/>
          </a:p>
        </p:txBody>
      </p:sp>
    </p:spTree>
    <p:extLst>
      <p:ext uri="{BB962C8B-B14F-4D97-AF65-F5344CB8AC3E}">
        <p14:creationId xmlns:p14="http://schemas.microsoft.com/office/powerpoint/2010/main" val="261157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ANNOUNCEMENT</a:t>
            </a:r>
            <a:endParaRPr lang="en-US" dirty="0"/>
          </a:p>
        </p:txBody>
      </p:sp>
      <p:sp>
        <p:nvSpPr>
          <p:cNvPr id="3" name="Content Placeholder 2"/>
          <p:cNvSpPr>
            <a:spLocks noGrp="1"/>
          </p:cNvSpPr>
          <p:nvPr>
            <p:ph idx="1"/>
          </p:nvPr>
        </p:nvSpPr>
        <p:spPr>
          <a:xfrm>
            <a:off x="457200" y="1439409"/>
            <a:ext cx="8229600" cy="4876800"/>
          </a:xfrm>
        </p:spPr>
        <p:txBody>
          <a:bodyPr>
            <a:normAutofit fontScale="92500" lnSpcReduction="10000"/>
          </a:bodyPr>
          <a:lstStyle/>
          <a:p>
            <a:r>
              <a:rPr lang="en-US" sz="2800" dirty="0" smtClean="0"/>
              <a:t>Because there won’t be any in-person lectures, you will have to read the lecture notes yourself.</a:t>
            </a:r>
          </a:p>
          <a:p>
            <a:r>
              <a:rPr lang="en-US" sz="2800" dirty="0" smtClean="0"/>
              <a:t>To demonstrate that you have read them, you will be required to answer </a:t>
            </a:r>
            <a:r>
              <a:rPr lang="en-US" sz="2800" i="1" dirty="0" smtClean="0"/>
              <a:t>one or two simple questions</a:t>
            </a:r>
            <a:r>
              <a:rPr lang="en-US" sz="2800" dirty="0" smtClean="0"/>
              <a:t> before the next lecture is posted.</a:t>
            </a:r>
            <a:endParaRPr lang="en-US" sz="2400" dirty="0" smtClean="0"/>
          </a:p>
          <a:p>
            <a:r>
              <a:rPr lang="en-US" sz="2800" dirty="0" smtClean="0"/>
              <a:t>The question will probably be at the beginning and you just have to e-mail me the answer</a:t>
            </a:r>
          </a:p>
          <a:p>
            <a:pPr marL="0" indent="0" algn="ctr">
              <a:buNone/>
            </a:pPr>
            <a:r>
              <a:rPr lang="en-US" sz="2800" dirty="0" smtClean="0">
                <a:hlinkClick r:id="rId2"/>
              </a:rPr>
              <a:t>mjones@physics.purdue.edu</a:t>
            </a:r>
            <a:endParaRPr lang="en-US" sz="2800" dirty="0" smtClean="0"/>
          </a:p>
          <a:p>
            <a:r>
              <a:rPr lang="en-US" sz="2800" dirty="0" smtClean="0"/>
              <a:t>To make this easy, please make your subject look like this:</a:t>
            </a:r>
          </a:p>
          <a:p>
            <a:pPr marL="0" indent="0" algn="ctr">
              <a:buNone/>
            </a:pPr>
            <a:r>
              <a:rPr lang="en-US" sz="2800" dirty="0" smtClean="0"/>
              <a:t>“PHYS53600 Lecture xx questions Your Name”</a:t>
            </a:r>
          </a:p>
          <a:p>
            <a:r>
              <a:rPr lang="en-US" sz="2800" dirty="0" smtClean="0"/>
              <a:t>These will be the remaining part of your assignment grade.</a:t>
            </a:r>
            <a:endParaRPr lang="en-US" sz="2800" dirty="0"/>
          </a:p>
        </p:txBody>
      </p:sp>
    </p:spTree>
    <p:extLst>
      <p:ext uri="{BB962C8B-B14F-4D97-AF65-F5344CB8AC3E}">
        <p14:creationId xmlns:p14="http://schemas.microsoft.com/office/powerpoint/2010/main" val="3662875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Programmable Logic Controllers</a:t>
            </a:r>
            <a:endParaRPr lang="en-US" b="1"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Sometimes you need more sophisticated control over a piece of equipment</a:t>
            </a:r>
          </a:p>
          <a:p>
            <a:r>
              <a:rPr lang="en-US" dirty="0" smtClean="0"/>
              <a:t>Examples:</a:t>
            </a:r>
          </a:p>
          <a:p>
            <a:pPr lvl="1"/>
            <a:r>
              <a:rPr lang="en-US" dirty="0"/>
              <a:t>A</a:t>
            </a:r>
            <a:r>
              <a:rPr lang="en-US" dirty="0" smtClean="0"/>
              <a:t> liquid CO</a:t>
            </a:r>
            <a:r>
              <a:rPr lang="en-US" baseline="-25000" dirty="0" smtClean="0"/>
              <a:t>2</a:t>
            </a:r>
            <a:r>
              <a:rPr lang="en-US" dirty="0" smtClean="0"/>
              <a:t> refrigerator needs to carefully control temperature and pressure or else you might accidentally destroy the seals in a pump</a:t>
            </a:r>
          </a:p>
          <a:p>
            <a:pPr lvl="1"/>
            <a:r>
              <a:rPr lang="en-US" dirty="0" smtClean="0"/>
              <a:t>Control of superconducting solenoid</a:t>
            </a:r>
          </a:p>
          <a:p>
            <a:r>
              <a:rPr lang="en-US" dirty="0" smtClean="0"/>
              <a:t>Response time is often slow (milliseconds) compared to the speed of typical microprocessors (microseconds)</a:t>
            </a:r>
          </a:p>
          <a:p>
            <a:r>
              <a:rPr lang="en-US" dirty="0" smtClean="0"/>
              <a:t>Fully autonomous monitoring and control</a:t>
            </a:r>
          </a:p>
          <a:p>
            <a:pPr lvl="1"/>
            <a:r>
              <a:rPr lang="en-US" dirty="0" smtClean="0"/>
              <a:t>Independent of any external computer or network</a:t>
            </a:r>
          </a:p>
          <a:p>
            <a:pPr lvl="1"/>
            <a:endParaRPr lang="en-US" dirty="0"/>
          </a:p>
        </p:txBody>
      </p:sp>
    </p:spTree>
    <p:extLst>
      <p:ext uri="{BB962C8B-B14F-4D97-AF65-F5344CB8AC3E}">
        <p14:creationId xmlns:p14="http://schemas.microsoft.com/office/powerpoint/2010/main" val="1777636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Logic Controllers</a:t>
            </a:r>
            <a:endParaRPr lang="en-US" dirty="0"/>
          </a:p>
        </p:txBody>
      </p:sp>
      <p:sp>
        <p:nvSpPr>
          <p:cNvPr id="3" name="Content Placeholder 2"/>
          <p:cNvSpPr>
            <a:spLocks noGrp="1"/>
          </p:cNvSpPr>
          <p:nvPr>
            <p:ph idx="1"/>
          </p:nvPr>
        </p:nvSpPr>
        <p:spPr/>
        <p:txBody>
          <a:bodyPr>
            <a:normAutofit/>
          </a:bodyPr>
          <a:lstStyle/>
          <a:p>
            <a:r>
              <a:rPr lang="en-US" sz="2800" dirty="0" smtClean="0"/>
              <a:t>Commonly used for industrial automation/control applications</a:t>
            </a:r>
          </a:p>
          <a:p>
            <a:r>
              <a:rPr lang="en-US" sz="2800" dirty="0" smtClean="0"/>
              <a:t>Example:</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200400"/>
            <a:ext cx="3352800" cy="3352800"/>
          </a:xfrm>
          <a:prstGeom prst="rect">
            <a:avLst/>
          </a:prstGeom>
        </p:spPr>
      </p:pic>
      <p:sp>
        <p:nvSpPr>
          <p:cNvPr id="5" name="TextBox 4"/>
          <p:cNvSpPr txBox="1"/>
          <p:nvPr/>
        </p:nvSpPr>
        <p:spPr>
          <a:xfrm>
            <a:off x="4267200" y="2514600"/>
            <a:ext cx="42672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6 discrete inputs (digital logic)</a:t>
            </a:r>
          </a:p>
          <a:p>
            <a:pPr marL="285750" indent="-285750">
              <a:buFont typeface="Arial" panose="020B0604020202020204" pitchFamily="34" charset="0"/>
              <a:buChar char="•"/>
            </a:pPr>
            <a:r>
              <a:rPr lang="en-US" dirty="0" smtClean="0"/>
              <a:t>6 discrete outputs (relays)</a:t>
            </a:r>
          </a:p>
          <a:p>
            <a:pPr marL="285750" indent="-285750">
              <a:buFont typeface="Arial" panose="020B0604020202020204" pitchFamily="34" charset="0"/>
              <a:buChar char="•"/>
            </a:pPr>
            <a:r>
              <a:rPr lang="en-US" dirty="0" smtClean="0"/>
              <a:t>5 analog input (0-5 V, 0-10 V, 0-20 mA, 4-20 mA, etc…)</a:t>
            </a:r>
          </a:p>
          <a:p>
            <a:pPr marL="285750" indent="-285750">
              <a:buFont typeface="Arial" panose="020B0604020202020204" pitchFamily="34" charset="0"/>
              <a:buChar char="•"/>
            </a:pPr>
            <a:r>
              <a:rPr lang="en-US" dirty="0" smtClean="0"/>
              <a:t>5 analog output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Standard DIN rail mounting</a:t>
            </a:r>
          </a:p>
          <a:p>
            <a:pPr marL="285750" indent="-285750">
              <a:buFont typeface="Arial" panose="020B0604020202020204" pitchFamily="34" charset="0"/>
              <a:buChar char="•"/>
            </a:pPr>
            <a:r>
              <a:rPr lang="en-US" dirty="0" smtClean="0"/>
              <a:t>Control logic executed on internal microprocessor</a:t>
            </a:r>
          </a:p>
          <a:p>
            <a:pPr marL="285750" indent="-285750">
              <a:buFont typeface="Arial" panose="020B0604020202020204" pitchFamily="34" charset="0"/>
              <a:buChar char="•"/>
            </a:pPr>
            <a:r>
              <a:rPr lang="en-US" dirty="0" smtClean="0"/>
              <a:t>Code generated using a proprietary development environment</a:t>
            </a:r>
          </a:p>
        </p:txBody>
      </p:sp>
    </p:spTree>
    <p:extLst>
      <p:ext uri="{BB962C8B-B14F-4D97-AF65-F5344CB8AC3E}">
        <p14:creationId xmlns:p14="http://schemas.microsoft.com/office/powerpoint/2010/main" val="190876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Logic Controllers</a:t>
            </a:r>
            <a:endParaRPr lang="en-US" dirty="0"/>
          </a:p>
        </p:txBody>
      </p:sp>
      <p:pic>
        <p:nvPicPr>
          <p:cNvPr id="4" name="Content Placeholder 3"/>
          <p:cNvPicPr>
            <a:picLocks noGrp="1" noChangeAspect="1"/>
          </p:cNvPicPr>
          <p:nvPr>
            <p:ph idx="1"/>
          </p:nvPr>
        </p:nvPicPr>
        <p:blipFill>
          <a:blip r:embed="rId3"/>
          <a:stretch>
            <a:fillRect/>
          </a:stretch>
        </p:blipFill>
        <p:spPr>
          <a:xfrm>
            <a:off x="1524000" y="1455738"/>
            <a:ext cx="5943600" cy="4959797"/>
          </a:xfrm>
          <a:prstGeom prst="rect">
            <a:avLst/>
          </a:prstGeom>
        </p:spPr>
      </p:pic>
    </p:spTree>
    <p:extLst>
      <p:ext uri="{BB962C8B-B14F-4D97-AF65-F5344CB8AC3E}">
        <p14:creationId xmlns:p14="http://schemas.microsoft.com/office/powerpoint/2010/main" val="2986521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Scalable Industrial Applications</a:t>
            </a:r>
            <a:endParaRPr lang="en-US" dirty="0"/>
          </a:p>
        </p:txBody>
      </p:sp>
      <p:pic>
        <p:nvPicPr>
          <p:cNvPr id="4" name="Content Placeholder 3"/>
          <p:cNvPicPr>
            <a:picLocks noGrp="1" noChangeAspect="1"/>
          </p:cNvPicPr>
          <p:nvPr>
            <p:ph idx="1"/>
          </p:nvPr>
        </p:nvPicPr>
        <p:blipFill>
          <a:blip r:embed="rId3"/>
          <a:stretch>
            <a:fillRect/>
          </a:stretch>
        </p:blipFill>
        <p:spPr>
          <a:xfrm>
            <a:off x="1524000" y="1379538"/>
            <a:ext cx="5231853" cy="5135562"/>
          </a:xfrm>
          <a:prstGeom prst="rect">
            <a:avLst/>
          </a:prstGeom>
        </p:spPr>
      </p:pic>
    </p:spTree>
    <p:extLst>
      <p:ext uri="{BB962C8B-B14F-4D97-AF65-F5344CB8AC3E}">
        <p14:creationId xmlns:p14="http://schemas.microsoft.com/office/powerpoint/2010/main" val="867843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Summary</a:t>
            </a:r>
            <a:endParaRPr lang="en-US" dirty="0"/>
          </a:p>
        </p:txBody>
      </p:sp>
      <p:sp>
        <p:nvSpPr>
          <p:cNvPr id="3" name="Content Placeholder 2"/>
          <p:cNvSpPr>
            <a:spLocks noGrp="1"/>
          </p:cNvSpPr>
          <p:nvPr>
            <p:ph idx="1"/>
          </p:nvPr>
        </p:nvSpPr>
        <p:spPr>
          <a:xfrm>
            <a:off x="457200" y="1524000"/>
            <a:ext cx="8229600" cy="4800600"/>
          </a:xfrm>
        </p:spPr>
        <p:txBody>
          <a:bodyPr>
            <a:normAutofit/>
          </a:bodyPr>
          <a:lstStyle/>
          <a:p>
            <a:r>
              <a:rPr lang="en-US" dirty="0" smtClean="0"/>
              <a:t>This was supposed to provide examples of common instrumentation problems</a:t>
            </a:r>
          </a:p>
          <a:p>
            <a:r>
              <a:rPr lang="en-US" dirty="0" smtClean="0"/>
              <a:t>It is often faster/easier/cheaper to buy industry standard solutions rather than build them yourself</a:t>
            </a:r>
          </a:p>
          <a:p>
            <a:r>
              <a:rPr lang="en-US" dirty="0" smtClean="0"/>
              <a:t>Sophisticated data acquisition systems can be built by just attaching wires to screw terminals</a:t>
            </a:r>
          </a:p>
          <a:p>
            <a:r>
              <a:rPr lang="en-US" dirty="0" smtClean="0"/>
              <a:t>PLC’s are widely used when autonomous monitoring/control/safety is required.</a:t>
            </a:r>
            <a:endParaRPr lang="en-US" dirty="0"/>
          </a:p>
        </p:txBody>
      </p:sp>
    </p:spTree>
    <p:extLst>
      <p:ext uri="{BB962C8B-B14F-4D97-AF65-F5344CB8AC3E}">
        <p14:creationId xmlns:p14="http://schemas.microsoft.com/office/powerpoint/2010/main" val="4013074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ANNOUNCEMENTS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There will be a WebEx meeting on Thursday:</a:t>
            </a:r>
          </a:p>
          <a:p>
            <a:pPr marL="0" indent="0" algn="ctr">
              <a:buNone/>
            </a:pPr>
            <a:r>
              <a:rPr lang="en-US" sz="1600" dirty="0">
                <a:hlinkClick r:id="rId2"/>
              </a:rPr>
              <a:t>https://</a:t>
            </a:r>
            <a:r>
              <a:rPr lang="en-US" sz="1600" dirty="0" smtClean="0">
                <a:hlinkClick r:id="rId2"/>
              </a:rPr>
              <a:t>purdue.webex.com/purdue/j.php?MTID=m12fb7ef31cd88d9ae95cf6ac1dd56e27</a:t>
            </a:r>
            <a:endParaRPr lang="en-US" sz="1600" dirty="0" smtClean="0"/>
          </a:p>
          <a:p>
            <a:r>
              <a:rPr lang="en-US" dirty="0" smtClean="0"/>
              <a:t>Here are the relevant details:</a:t>
            </a:r>
          </a:p>
          <a:p>
            <a:endParaRPr lang="en-US" dirty="0"/>
          </a:p>
          <a:p>
            <a:endParaRPr lang="en-US" dirty="0" smtClean="0"/>
          </a:p>
          <a:p>
            <a:endParaRPr lang="en-US" dirty="0"/>
          </a:p>
          <a:p>
            <a:r>
              <a:rPr lang="en-US" dirty="0" smtClean="0"/>
              <a:t>I just want to be available to answer any questions and to discuss the proposed content of the final exam…</a:t>
            </a:r>
          </a:p>
          <a:p>
            <a:r>
              <a:rPr lang="en-US" dirty="0" smtClean="0"/>
              <a:t>This is your opportunity to exert your influence…</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1828800" y="2971800"/>
            <a:ext cx="5686425" cy="1323975"/>
          </a:xfrm>
          <a:prstGeom prst="rect">
            <a:avLst/>
          </a:prstGeom>
        </p:spPr>
      </p:pic>
    </p:spTree>
    <p:extLst>
      <p:ext uri="{BB962C8B-B14F-4D97-AF65-F5344CB8AC3E}">
        <p14:creationId xmlns:p14="http://schemas.microsoft.com/office/powerpoint/2010/main" val="380698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a:t>
            </a:r>
            <a:r>
              <a:rPr lang="en-US" dirty="0" smtClean="0"/>
              <a:t>28 </a:t>
            </a:r>
            <a:r>
              <a:rPr lang="en-US" dirty="0" smtClean="0"/>
              <a:t>QUESTIONS</a:t>
            </a:r>
            <a:endParaRPr lang="en-US" dirty="0"/>
          </a:p>
        </p:txBody>
      </p:sp>
      <p:sp>
        <p:nvSpPr>
          <p:cNvPr id="3" name="Content Placeholder 2"/>
          <p:cNvSpPr>
            <a:spLocks noGrp="1"/>
          </p:cNvSpPr>
          <p:nvPr>
            <p:ph idx="1"/>
          </p:nvPr>
        </p:nvSpPr>
        <p:spPr>
          <a:xfrm>
            <a:off x="457200" y="1524000"/>
            <a:ext cx="8382000" cy="4800600"/>
          </a:xfrm>
        </p:spPr>
        <p:txBody>
          <a:bodyPr>
            <a:normAutofit/>
          </a:bodyPr>
          <a:lstStyle/>
          <a:p>
            <a:pPr marL="514350" indent="-514350">
              <a:buAutoNum type="arabicPeriod"/>
            </a:pPr>
            <a:r>
              <a:rPr lang="en-US" i="1" dirty="0" smtClean="0"/>
              <a:t>You might not realize it, but most digital thermostats are essentially PLC units.</a:t>
            </a:r>
          </a:p>
          <a:p>
            <a:pPr marL="0" indent="0">
              <a:buNone/>
            </a:pPr>
            <a:r>
              <a:rPr lang="en-US" i="1" dirty="0" smtClean="0"/>
              <a:t>Describe (in general terms) the logic needed to control a furnace and an air conditioner to achieve a comfortable work environment.</a:t>
            </a:r>
          </a:p>
          <a:p>
            <a:pPr marL="914400" lvl="1" indent="-514350">
              <a:buFont typeface="+mj-lt"/>
              <a:buAutoNum type="alphaLcParenR"/>
            </a:pPr>
            <a:r>
              <a:rPr lang="en-US" i="1" dirty="0" smtClean="0"/>
              <a:t>What are the inputs?</a:t>
            </a:r>
          </a:p>
          <a:p>
            <a:pPr marL="914400" lvl="1" indent="-514350">
              <a:buFont typeface="+mj-lt"/>
              <a:buAutoNum type="alphaLcParenR"/>
            </a:pPr>
            <a:r>
              <a:rPr lang="en-US" i="1" dirty="0" smtClean="0"/>
              <a:t>What are the control outputs?</a:t>
            </a:r>
          </a:p>
          <a:p>
            <a:pPr marL="914400" lvl="1" indent="-514350">
              <a:buFont typeface="+mj-lt"/>
              <a:buAutoNum type="alphaLcParenR"/>
            </a:pPr>
            <a:r>
              <a:rPr lang="en-US" i="1" dirty="0" smtClean="0"/>
              <a:t>What is the Human Machine Interface?</a:t>
            </a:r>
            <a:endParaRPr lang="en-US" i="1" dirty="0"/>
          </a:p>
        </p:txBody>
      </p:sp>
    </p:spTree>
    <p:extLst>
      <p:ext uri="{BB962C8B-B14F-4D97-AF65-F5344CB8AC3E}">
        <p14:creationId xmlns:p14="http://schemas.microsoft.com/office/powerpoint/2010/main" val="3807074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Process Control and Automation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After taking this course you might understand (at least in principle) how to design analog and digital circuits to perform a wide range of useful things…</a:t>
            </a:r>
          </a:p>
          <a:p>
            <a:r>
              <a:rPr lang="en-US" dirty="0" smtClean="0"/>
              <a:t>Just because you know how to design something doesn’t mean that you should design and build it…</a:t>
            </a:r>
          </a:p>
          <a:p>
            <a:r>
              <a:rPr lang="en-US" dirty="0" smtClean="0"/>
              <a:t>Most common problems have already been solved in multiple ways…</a:t>
            </a:r>
          </a:p>
          <a:p>
            <a:r>
              <a:rPr lang="en-US" dirty="0" smtClean="0"/>
              <a:t>Don’t re-invent the wheel!</a:t>
            </a:r>
            <a:endParaRPr lang="en-US" dirty="0" smtClean="0"/>
          </a:p>
        </p:txBody>
      </p:sp>
    </p:spTree>
    <p:extLst>
      <p:ext uri="{BB962C8B-B14F-4D97-AF65-F5344CB8AC3E}">
        <p14:creationId xmlns:p14="http://schemas.microsoft.com/office/powerpoint/2010/main" val="1156564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Control and Automation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Instrumentation and data acquisition has been used in industrial applications since at least the 1960’s</a:t>
            </a:r>
          </a:p>
          <a:p>
            <a:r>
              <a:rPr lang="en-US" dirty="0" smtClean="0"/>
              <a:t>A wide range of off-the-shelf solutions can be purchased at very reasonable prices</a:t>
            </a:r>
          </a:p>
          <a:p>
            <a:r>
              <a:rPr lang="en-US" dirty="0" smtClean="0"/>
              <a:t>Several industry standards have emerged:</a:t>
            </a:r>
          </a:p>
          <a:p>
            <a:pPr lvl="1"/>
            <a:r>
              <a:rPr lang="en-US" dirty="0" smtClean="0"/>
              <a:t>Transducer interfaces</a:t>
            </a:r>
          </a:p>
          <a:p>
            <a:pPr lvl="1"/>
            <a:r>
              <a:rPr lang="en-US" dirty="0" smtClean="0"/>
              <a:t>Communication protocols</a:t>
            </a:r>
          </a:p>
          <a:p>
            <a:pPr lvl="1"/>
            <a:r>
              <a:rPr lang="en-US" dirty="0" smtClean="0"/>
              <a:t>Mechanical interfaces</a:t>
            </a:r>
          </a:p>
          <a:p>
            <a:pPr lvl="1"/>
            <a:r>
              <a:rPr lang="en-US" dirty="0"/>
              <a:t>User </a:t>
            </a:r>
            <a:r>
              <a:rPr lang="en-US" dirty="0" smtClean="0"/>
              <a:t>interfaces</a:t>
            </a:r>
            <a:endParaRPr lang="en-US" dirty="0"/>
          </a:p>
        </p:txBody>
      </p:sp>
    </p:spTree>
    <p:extLst>
      <p:ext uri="{BB962C8B-B14F-4D97-AF65-F5344CB8AC3E}">
        <p14:creationId xmlns:p14="http://schemas.microsoft.com/office/powerpoint/2010/main" val="341006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classic example of a process control application is temperature control</a:t>
            </a:r>
            <a:endParaRPr lang="en-US" dirty="0"/>
          </a:p>
          <a:p>
            <a:r>
              <a:rPr lang="en-US" dirty="0" smtClean="0"/>
              <a:t>For example, a precision hot-plate:</a:t>
            </a:r>
          </a:p>
          <a:p>
            <a:pPr lvl="1"/>
            <a:r>
              <a:rPr lang="en-US" dirty="0" smtClean="0"/>
              <a:t>User specifies the desired temperature</a:t>
            </a:r>
          </a:p>
          <a:p>
            <a:pPr lvl="1"/>
            <a:r>
              <a:rPr lang="en-US" dirty="0" smtClean="0"/>
              <a:t>A sensor measures the current temperature</a:t>
            </a:r>
          </a:p>
          <a:p>
            <a:pPr lvl="1"/>
            <a:r>
              <a:rPr lang="en-US" dirty="0" smtClean="0"/>
              <a:t>A heater is turned on to increase the temperature or turned off to decrease the temperature</a:t>
            </a:r>
          </a:p>
          <a:p>
            <a:r>
              <a:rPr lang="en-US" dirty="0" smtClean="0"/>
              <a:t>Notice the time scales involved:</a:t>
            </a:r>
          </a:p>
          <a:p>
            <a:pPr lvl="1"/>
            <a:r>
              <a:rPr lang="en-US" dirty="0" smtClean="0"/>
              <a:t>Temperature changes on the scale of seconds</a:t>
            </a:r>
          </a:p>
          <a:p>
            <a:pPr lvl="1"/>
            <a:r>
              <a:rPr lang="en-US" dirty="0" smtClean="0"/>
              <a:t>Easy to implement a feedback loop that operates on the scale of milliseconds using a microcontroller</a:t>
            </a:r>
          </a:p>
        </p:txBody>
      </p:sp>
    </p:spTree>
    <p:extLst>
      <p:ext uri="{BB962C8B-B14F-4D97-AF65-F5344CB8AC3E}">
        <p14:creationId xmlns:p14="http://schemas.microsoft.com/office/powerpoint/2010/main" val="1231409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23" y="1600200"/>
            <a:ext cx="6059553" cy="4525963"/>
          </a:xfrm>
        </p:spPr>
      </p:pic>
      <p:sp>
        <p:nvSpPr>
          <p:cNvPr id="5" name="Oval 4"/>
          <p:cNvSpPr/>
          <p:nvPr/>
        </p:nvSpPr>
        <p:spPr>
          <a:xfrm>
            <a:off x="2209800" y="4572000"/>
            <a:ext cx="1447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295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27615</TotalTime>
  <Words>2150</Words>
  <Application>Microsoft Office PowerPoint</Application>
  <PresentationFormat>On-screen Show (4:3)</PresentationFormat>
  <Paragraphs>268</Paragraphs>
  <Slides>34</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Physics 53600 Electronics Techniques for Research </vt:lpstr>
      <vt:lpstr>The usual ANNOUNCEMENT</vt:lpstr>
      <vt:lpstr>The usual ANNOUNCEMENT</vt:lpstr>
      <vt:lpstr>More ANNOUNCEMENTS</vt:lpstr>
      <vt:lpstr>LECTURE 28 QUESTIONS</vt:lpstr>
      <vt:lpstr>Process Control and Automation</vt:lpstr>
      <vt:lpstr>Process Control and Automation</vt:lpstr>
      <vt:lpstr>Example</vt:lpstr>
      <vt:lpstr>Example:</vt:lpstr>
      <vt:lpstr>Process Control and Automation</vt:lpstr>
      <vt:lpstr>The Importance of Standards</vt:lpstr>
      <vt:lpstr>Temperature Measurement Standards</vt:lpstr>
      <vt:lpstr>Temperature Measurement Standards</vt:lpstr>
      <vt:lpstr>Standard Transducer Outputs</vt:lpstr>
      <vt:lpstr>Transducers</vt:lpstr>
      <vt:lpstr>Industrial Automation Standards</vt:lpstr>
      <vt:lpstr>Mechanical Standards</vt:lpstr>
      <vt:lpstr>Mechanical Standards</vt:lpstr>
      <vt:lpstr>Typical Electrical Interfaces</vt:lpstr>
      <vt:lpstr>Typical Electrical Interfaces</vt:lpstr>
      <vt:lpstr>Human Machine Interface (HMI)</vt:lpstr>
      <vt:lpstr>HMI Example</vt:lpstr>
      <vt:lpstr>Typical Application</vt:lpstr>
      <vt:lpstr>Typical Application</vt:lpstr>
      <vt:lpstr>Communication Standards</vt:lpstr>
      <vt:lpstr>Modbus Communications</vt:lpstr>
      <vt:lpstr>Modbus Communications</vt:lpstr>
      <vt:lpstr>Modbus Communications</vt:lpstr>
      <vt:lpstr>Example</vt:lpstr>
      <vt:lpstr>Programmable Logic Controllers</vt:lpstr>
      <vt:lpstr>Programmable Logic Controllers</vt:lpstr>
      <vt:lpstr>Programmable Logic Controllers</vt:lpstr>
      <vt:lpstr>Scalable Industrial Applications</vt:lpstr>
      <vt:lpstr>Summary</vt:lpstr>
    </vt:vector>
  </TitlesOfParts>
  <Company>Purdue University Department of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24100 – Electricity &amp; Optics</dc:title>
  <dc:creator>Matthew Jones</dc:creator>
  <cp:lastModifiedBy>mjones</cp:lastModifiedBy>
  <cp:revision>1310</cp:revision>
  <cp:lastPrinted>2015-09-23T01:13:09Z</cp:lastPrinted>
  <dcterms:created xsi:type="dcterms:W3CDTF">2012-08-19T17:22:10Z</dcterms:created>
  <dcterms:modified xsi:type="dcterms:W3CDTF">2020-04-28T15:30:37Z</dcterms:modified>
</cp:coreProperties>
</file>