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335" r:id="rId5"/>
    <p:sldId id="259" r:id="rId6"/>
    <p:sldId id="336" r:id="rId7"/>
    <p:sldId id="337" r:id="rId8"/>
    <p:sldId id="338" r:id="rId9"/>
    <p:sldId id="339" r:id="rId10"/>
    <p:sldId id="340" r:id="rId11"/>
    <p:sldId id="341" r:id="rId12"/>
    <p:sldId id="342" r:id="rId13"/>
    <p:sldId id="346" r:id="rId14"/>
    <p:sldId id="347" r:id="rId15"/>
    <p:sldId id="344" r:id="rId16"/>
    <p:sldId id="345" r:id="rId17"/>
    <p:sldId id="343" r:id="rId18"/>
    <p:sldId id="348" r:id="rId19"/>
    <p:sldId id="349" r:id="rId20"/>
    <p:sldId id="350" r:id="rId21"/>
    <p:sldId id="352" r:id="rId22"/>
    <p:sldId id="353" r:id="rId23"/>
    <p:sldId id="354" r:id="rId24"/>
    <p:sldId id="355" r:id="rId25"/>
    <p:sldId id="35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BA7"/>
    <a:srgbClr val="BFF7AB"/>
    <a:srgbClr val="BDF2B0"/>
    <a:srgbClr val="B9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78359" autoAdjust="0"/>
  </p:normalViewPr>
  <p:slideViewPr>
    <p:cSldViewPr>
      <p:cViewPr varScale="1">
        <p:scale>
          <a:sx n="64" d="100"/>
          <a:sy n="64" d="100"/>
        </p:scale>
        <p:origin x="72"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5"/>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4143375" y="4"/>
            <a:ext cx="3170238" cy="479425"/>
          </a:xfrm>
          <a:prstGeom prst="rect">
            <a:avLst/>
          </a:prstGeom>
        </p:spPr>
        <p:txBody>
          <a:bodyPr vert="horz" lIns="91416" tIns="45708" rIns="91416" bIns="45708" rtlCol="0"/>
          <a:lstStyle>
            <a:lvl1pPr algn="r">
              <a:defRPr sz="1200"/>
            </a:lvl1pPr>
          </a:lstStyle>
          <a:p>
            <a:fld id="{5372AA25-D81B-4B87-828B-351EAE84D0B0}" type="datetimeFigureOut">
              <a:rPr lang="en-US" smtClean="0"/>
              <a:t>4/23/2020</a:t>
            </a:fld>
            <a:endParaRPr lang="en-US" dirty="0"/>
          </a:p>
        </p:txBody>
      </p:sp>
      <p:sp>
        <p:nvSpPr>
          <p:cNvPr id="4" name="Footer Placeholder 3"/>
          <p:cNvSpPr>
            <a:spLocks noGrp="1"/>
          </p:cNvSpPr>
          <p:nvPr>
            <p:ph type="ftr" sz="quarter" idx="2"/>
          </p:nvPr>
        </p:nvSpPr>
        <p:spPr>
          <a:xfrm>
            <a:off x="0" y="9120191"/>
            <a:ext cx="3170238" cy="479425"/>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16" tIns="45708" rIns="91416" bIns="45708" rtlCol="0" anchor="b"/>
          <a:lstStyle>
            <a:lvl1pPr algn="r">
              <a:defRPr sz="1200"/>
            </a:lvl1pPr>
          </a:lstStyle>
          <a:p>
            <a:fld id="{63D386AA-7795-492B-A1CA-F98453C59467}" type="slidenum">
              <a:rPr lang="en-US" smtClean="0"/>
              <a:t>‹#›</a:t>
            </a:fld>
            <a:endParaRPr lang="en-US" dirty="0"/>
          </a:p>
        </p:txBody>
      </p:sp>
    </p:spTree>
    <p:extLst>
      <p:ext uri="{BB962C8B-B14F-4D97-AF65-F5344CB8AC3E}">
        <p14:creationId xmlns:p14="http://schemas.microsoft.com/office/powerpoint/2010/main" val="246238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ECBA5770-CE03-4DE0-8656-AEEFE9A415AE}" type="datetimeFigureOut">
              <a:rPr lang="en-US" smtClean="0"/>
              <a:t>4/23/2020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962FCFBE-ADB4-456E-9BD5-F192F3A568F0}" type="slidenum">
              <a:rPr lang="en-US" smtClean="0"/>
              <a:t>‹#›</a:t>
            </a:fld>
            <a:endParaRPr lang="en-US" dirty="0"/>
          </a:p>
        </p:txBody>
      </p:sp>
    </p:spTree>
    <p:extLst>
      <p:ext uri="{BB962C8B-B14F-4D97-AF65-F5344CB8AC3E}">
        <p14:creationId xmlns:p14="http://schemas.microsoft.com/office/powerpoint/2010/main" val="36733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a:t>
            </a:fld>
            <a:endParaRPr lang="en-US" dirty="0"/>
          </a:p>
        </p:txBody>
      </p:sp>
    </p:spTree>
    <p:extLst>
      <p:ext uri="{BB962C8B-B14F-4D97-AF65-F5344CB8AC3E}">
        <p14:creationId xmlns:p14="http://schemas.microsoft.com/office/powerpoint/2010/main" val="400483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very undesirable properties (that vendors work hard to avoid) are non-monotonic output codes in response to a monotonic input and missing codes (output values are skipped).</a:t>
            </a:r>
          </a:p>
        </p:txBody>
      </p:sp>
      <p:sp>
        <p:nvSpPr>
          <p:cNvPr id="4" name="Slide Number Placeholder 3"/>
          <p:cNvSpPr>
            <a:spLocks noGrp="1"/>
          </p:cNvSpPr>
          <p:nvPr>
            <p:ph type="sldNum" sz="quarter" idx="10"/>
          </p:nvPr>
        </p:nvSpPr>
        <p:spPr/>
        <p:txBody>
          <a:bodyPr/>
          <a:lstStyle/>
          <a:p>
            <a:fld id="{962FCFBE-ADB4-456E-9BD5-F192F3A568F0}" type="slidenum">
              <a:rPr lang="en-US" smtClean="0"/>
              <a:t>14</a:t>
            </a:fld>
            <a:endParaRPr lang="en-US" dirty="0"/>
          </a:p>
        </p:txBody>
      </p:sp>
    </p:spTree>
    <p:extLst>
      <p:ext uri="{BB962C8B-B14F-4D97-AF65-F5344CB8AC3E}">
        <p14:creationId xmlns:p14="http://schemas.microsoft.com/office/powerpoint/2010/main" val="152543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certainly isn’t meant to be an exhaustive list…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15</a:t>
            </a:fld>
            <a:endParaRPr lang="en-US" dirty="0"/>
          </a:p>
        </p:txBody>
      </p:sp>
    </p:spTree>
    <p:extLst>
      <p:ext uri="{BB962C8B-B14F-4D97-AF65-F5344CB8AC3E}">
        <p14:creationId xmlns:p14="http://schemas.microsoft.com/office/powerpoint/2010/main" val="335641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AD7793 is a 24-bit Sigma-Delta</a:t>
            </a:r>
            <a:r>
              <a:rPr lang="en-US" baseline="0" dirty="0" smtClean="0"/>
              <a:t> ADC.  It also happens to provide some useful features like reference current outputs.</a:t>
            </a:r>
          </a:p>
          <a:p>
            <a:endParaRPr lang="en-US" baseline="0" dirty="0" smtClean="0"/>
          </a:p>
          <a:p>
            <a:r>
              <a:rPr lang="en-US" baseline="0" dirty="0" smtClean="0"/>
              <a:t>The AD8603 is an operational amplifier configured as a unity-gain amplifier (remember that the output will be continuously adjusted so that the – and + inputs match).  The input impedance will be greater than 1 </a:t>
            </a:r>
            <a:r>
              <a:rPr lang="en-US" baseline="0" dirty="0" err="1" smtClean="0"/>
              <a:t>MOhm</a:t>
            </a:r>
            <a:r>
              <a:rPr lang="en-US" baseline="0" dirty="0" smtClean="0"/>
              <a:t> and the output impedance will be 10 </a:t>
            </a:r>
            <a:r>
              <a:rPr lang="en-US" baseline="0" dirty="0" err="1" smtClean="0"/>
              <a:t>kOhm</a:t>
            </a:r>
            <a:r>
              <a:rPr lang="en-US" baseline="0" dirty="0" smtClean="0"/>
              <a:t> which is small compared with the input impedance of the AD7793.</a:t>
            </a:r>
          </a:p>
          <a:p>
            <a:endParaRPr lang="en-US" baseline="0" dirty="0" smtClean="0"/>
          </a:p>
          <a:p>
            <a:r>
              <a:rPr lang="en-US" baseline="0" dirty="0" smtClean="0"/>
              <a:t>The digital interface to the ADC is an SPI bus.  The purpose of the ADUM5401 is to isolate the power supplies used for the analog and digital circuits.  Digital circuits are typically “noisy” and can introduce noise into sensitive analog circuits.  There is not much point in having a very high resolution ADC (</a:t>
            </a:r>
            <a:r>
              <a:rPr lang="en-US" baseline="0" dirty="0" err="1" smtClean="0"/>
              <a:t>eg</a:t>
            </a:r>
            <a:r>
              <a:rPr lang="en-US" baseline="0" dirty="0" smtClean="0"/>
              <a:t>, 24 bits) if the level of noise is also high.</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17</a:t>
            </a:fld>
            <a:endParaRPr lang="en-US" dirty="0"/>
          </a:p>
        </p:txBody>
      </p:sp>
    </p:spTree>
    <p:extLst>
      <p:ext uri="{BB962C8B-B14F-4D97-AF65-F5344CB8AC3E}">
        <p14:creationId xmlns:p14="http://schemas.microsoft.com/office/powerpoint/2010/main" val="295532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interesting application that has only recently (</a:t>
            </a:r>
            <a:r>
              <a:rPr lang="en-US" baseline="0" dirty="0" err="1" smtClean="0"/>
              <a:t>ie</a:t>
            </a:r>
            <a:r>
              <a:rPr lang="en-US" baseline="0" dirty="0" smtClean="0"/>
              <a:t>, past 20 years) been possible has been the direct digital synthesis of radio signals using high-speed DAC’s and the direct sampling of radio signals by high-speed ADC’s.  This allows all the signal processing to be performed digitally using high-speed digital logic.  Applications include software-defined radio and synthetic aperture RADAR.</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19</a:t>
            </a:fld>
            <a:endParaRPr lang="en-US" dirty="0"/>
          </a:p>
        </p:txBody>
      </p:sp>
    </p:spTree>
    <p:extLst>
      <p:ext uri="{BB962C8B-B14F-4D97-AF65-F5344CB8AC3E}">
        <p14:creationId xmlns:p14="http://schemas.microsoft.com/office/powerpoint/2010/main" val="276140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Instruments is an example of a company that attempts to provide complete solutions for small-scale data acquisition</a:t>
            </a:r>
            <a:r>
              <a:rPr lang="en-US" baseline="0" dirty="0" smtClean="0"/>
              <a:t> systems, including transducers, signal processing electronics, measurement devices, and control/visualization software.  It’s actually not a bad choice for small scale experimental setups.  It may not be a good choice for large-scale operations (</a:t>
            </a:r>
            <a:r>
              <a:rPr lang="en-US" baseline="0" dirty="0" err="1" smtClean="0"/>
              <a:t>eg</a:t>
            </a:r>
            <a:r>
              <a:rPr lang="en-US" baseline="0" dirty="0" smtClean="0"/>
              <a:t>, a nuclear power plant) or commercial applications (</a:t>
            </a:r>
            <a:r>
              <a:rPr lang="en-US" baseline="0" dirty="0" err="1" smtClean="0"/>
              <a:t>eg</a:t>
            </a:r>
            <a:r>
              <a:rPr lang="en-US" baseline="0" dirty="0" smtClean="0"/>
              <a:t>, a building’s heating/ventilation system).</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25</a:t>
            </a:fld>
            <a:endParaRPr lang="en-US" dirty="0"/>
          </a:p>
        </p:txBody>
      </p:sp>
    </p:spTree>
    <p:extLst>
      <p:ext uri="{BB962C8B-B14F-4D97-AF65-F5344CB8AC3E}">
        <p14:creationId xmlns:p14="http://schemas.microsoft.com/office/powerpoint/2010/main" val="226861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5</a:t>
            </a:fld>
            <a:endParaRPr lang="en-US" dirty="0"/>
          </a:p>
        </p:txBody>
      </p:sp>
    </p:spTree>
    <p:extLst>
      <p:ext uri="{BB962C8B-B14F-4D97-AF65-F5344CB8AC3E}">
        <p14:creationId xmlns:p14="http://schemas.microsoft.com/office/powerpoint/2010/main" val="251646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transducer is a general</a:t>
            </a:r>
            <a:r>
              <a:rPr lang="en-US" baseline="0" dirty="0" smtClean="0"/>
              <a:t> term for a device that turns a physical quantity into a voltage.</a:t>
            </a:r>
          </a:p>
          <a:p>
            <a:r>
              <a:rPr lang="en-US" baseline="0" dirty="0" smtClean="0"/>
              <a:t>We will discuss analog to digital converters on the next page…</a:t>
            </a:r>
          </a:p>
          <a:p>
            <a:r>
              <a:rPr lang="en-US" baseline="0" dirty="0" smtClean="0"/>
              <a:t>A digital system can manipulate another system by means of digital outputs (on/off) or voltage outputs which can be generated using digital-to-analog converters.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6</a:t>
            </a:fld>
            <a:endParaRPr lang="en-US" dirty="0"/>
          </a:p>
        </p:txBody>
      </p:sp>
    </p:spTree>
    <p:extLst>
      <p:ext uri="{BB962C8B-B14F-4D97-AF65-F5344CB8AC3E}">
        <p14:creationId xmlns:p14="http://schemas.microsoft.com/office/powerpoint/2010/main" val="241399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input impedance is very high, you could drive the inverting</a:t>
            </a:r>
            <a:r>
              <a:rPr lang="en-US" baseline="0" dirty="0" smtClean="0"/>
              <a:t> input using a resistor voltage divider, provided the </a:t>
            </a:r>
            <a:r>
              <a:rPr lang="en-US" baseline="0" dirty="0" err="1" smtClean="0"/>
              <a:t>Thevenin</a:t>
            </a:r>
            <a:r>
              <a:rPr lang="en-US" baseline="0" dirty="0" smtClean="0"/>
              <a:t> equivalent resistance in the divider is much less than the input impedance.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8</a:t>
            </a:fld>
            <a:endParaRPr lang="en-US" dirty="0"/>
          </a:p>
        </p:txBody>
      </p:sp>
    </p:spTree>
    <p:extLst>
      <p:ext uri="{BB962C8B-B14F-4D97-AF65-F5344CB8AC3E}">
        <p14:creationId xmlns:p14="http://schemas.microsoft.com/office/powerpoint/2010/main" val="2185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9</a:t>
            </a:fld>
            <a:endParaRPr lang="en-US" dirty="0"/>
          </a:p>
        </p:txBody>
      </p:sp>
    </p:spTree>
    <p:extLst>
      <p:ext uri="{BB962C8B-B14F-4D97-AF65-F5344CB8AC3E}">
        <p14:creationId xmlns:p14="http://schemas.microsoft.com/office/powerpoint/2010/main" val="33000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decoder logic would produce a 2-bit digital output:</a:t>
            </a:r>
          </a:p>
          <a:p>
            <a:r>
              <a:rPr lang="en-US" dirty="0" smtClean="0"/>
              <a:t>	0</a:t>
            </a:r>
            <a:r>
              <a:rPr lang="en-US" baseline="0" dirty="0" smtClean="0"/>
              <a:t> if d0 = 0</a:t>
            </a:r>
          </a:p>
          <a:p>
            <a:r>
              <a:rPr lang="en-US" baseline="0" dirty="0" smtClean="0"/>
              <a:t>	1 if d1 = 0</a:t>
            </a:r>
          </a:p>
          <a:p>
            <a:r>
              <a:rPr lang="en-US" baseline="0" dirty="0" smtClean="0"/>
              <a:t>	2 if d2 = 0</a:t>
            </a:r>
          </a:p>
          <a:p>
            <a:r>
              <a:rPr lang="en-US" baseline="0" dirty="0" smtClean="0"/>
              <a:t>	3 otherwise</a:t>
            </a:r>
          </a:p>
          <a:p>
            <a:endParaRPr lang="en-US" baseline="0" dirty="0" smtClean="0"/>
          </a:p>
          <a:p>
            <a:r>
              <a:rPr lang="en-US" baseline="0" dirty="0" smtClean="0"/>
              <a:t>The advantage is that this architecture can be very fast.  The disadvantage is that it requires a lot of analog circuitry (</a:t>
            </a:r>
            <a:r>
              <a:rPr lang="en-US" baseline="0" dirty="0" err="1" smtClean="0"/>
              <a:t>ie</a:t>
            </a:r>
            <a:r>
              <a:rPr lang="en-US" baseline="0" dirty="0" smtClean="0"/>
              <a:t>, area) when implemented on a chip.  The number of comparators scales geometrically with the number of bits.  For example, an 8-bit ADC requires 255 comparators and a 16-bit ADC requires 65535 comparators.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10</a:t>
            </a:fld>
            <a:endParaRPr lang="en-US" dirty="0"/>
          </a:p>
        </p:txBody>
      </p:sp>
    </p:spTree>
    <p:extLst>
      <p:ext uri="{BB962C8B-B14F-4D97-AF65-F5344CB8AC3E}">
        <p14:creationId xmlns:p14="http://schemas.microsoft.com/office/powerpoint/2010/main" val="49722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t>
            </a:r>
            <a:r>
              <a:rPr lang="en-US" baseline="0" dirty="0" smtClean="0"/>
              <a:t> architectures are much more efficient than Flash ADC’s in terms of complexity and power dissipation.  They can achieve high resolution at the expense of the n-cycle latency for retrieving the output.  However, they can be pipelined so that a measurement is made every cycle.  In this way, the input is digitized each clock cycle, but the value only comes out n-clock cycles later.  Additional signal conditioning logic can add to the latency, but improve the performance (linearity, missing codes, etc…)</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11</a:t>
            </a:fld>
            <a:endParaRPr lang="en-US" dirty="0"/>
          </a:p>
        </p:txBody>
      </p:sp>
    </p:spTree>
    <p:extLst>
      <p:ext uri="{BB962C8B-B14F-4D97-AF65-F5344CB8AC3E}">
        <p14:creationId xmlns:p14="http://schemas.microsoft.com/office/powerpoint/2010/main" val="222371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S-D architecture can achieve very high bit</a:t>
            </a:r>
            <a:r>
              <a:rPr lang="en-US" baseline="0" dirty="0" smtClean="0"/>
              <a:t> resolutions with low-power consumption, but they are not well suited for high-speed signals.  They can be ideal for sampling DC voltages, or signals with very low frequency components.  The integrator makes them immune to high-frequency noise, since this gets averaged out.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12</a:t>
            </a:fld>
            <a:endParaRPr lang="en-US" dirty="0"/>
          </a:p>
        </p:txBody>
      </p:sp>
    </p:spTree>
    <p:extLst>
      <p:ext uri="{BB962C8B-B14F-4D97-AF65-F5344CB8AC3E}">
        <p14:creationId xmlns:p14="http://schemas.microsoft.com/office/powerpoint/2010/main" val="83513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very undesirable properties (that vendors work hard to avoid) are non-monotonic output codes in response to a monotonic input and missing codes (output values are skipped).</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13</a:t>
            </a:fld>
            <a:endParaRPr lang="en-US" dirty="0"/>
          </a:p>
        </p:txBody>
      </p:sp>
    </p:spTree>
    <p:extLst>
      <p:ext uri="{BB962C8B-B14F-4D97-AF65-F5344CB8AC3E}">
        <p14:creationId xmlns:p14="http://schemas.microsoft.com/office/powerpoint/2010/main" val="274264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3700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129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0198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201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29274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6485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July 2014</a:t>
            </a:r>
            <a:endParaRPr lang="en-US" dirty="0"/>
          </a:p>
        </p:txBody>
      </p:sp>
      <p:sp>
        <p:nvSpPr>
          <p:cNvPr id="8" name="Footer Placeholder 7"/>
          <p:cNvSpPr>
            <a:spLocks noGrp="1"/>
          </p:cNvSpPr>
          <p:nvPr>
            <p:ph type="ftr" sz="quarter" idx="11"/>
          </p:nvPr>
        </p:nvSpPr>
        <p:spPr/>
        <p:txBody>
          <a:bodyPr/>
          <a:lstStyle/>
          <a:p>
            <a:r>
              <a:rPr lang="en-US" dirty="0" smtClean="0"/>
              <a:t>INFIERI 2014 Summer School</a:t>
            </a:r>
            <a:endParaRPr lang="en-US" dirty="0"/>
          </a:p>
        </p:txBody>
      </p:sp>
      <p:sp>
        <p:nvSpPr>
          <p:cNvPr id="9" name="Slide Number Placeholder 8"/>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683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2014</a:t>
            </a:r>
            <a:endParaRPr lang="en-US" dirty="0"/>
          </a:p>
        </p:txBody>
      </p:sp>
      <p:sp>
        <p:nvSpPr>
          <p:cNvPr id="4" name="Footer Placeholder 3"/>
          <p:cNvSpPr>
            <a:spLocks noGrp="1"/>
          </p:cNvSpPr>
          <p:nvPr>
            <p:ph type="ftr" sz="quarter" idx="11"/>
          </p:nvPr>
        </p:nvSpPr>
        <p:spPr/>
        <p:txBody>
          <a:bodyPr/>
          <a:lstStyle/>
          <a:p>
            <a:r>
              <a:rPr lang="en-US" dirty="0" smtClean="0"/>
              <a:t>INFIERI 2014 Summer School</a:t>
            </a:r>
            <a:endParaRPr lang="en-US" dirty="0"/>
          </a:p>
        </p:txBody>
      </p:sp>
      <p:sp>
        <p:nvSpPr>
          <p:cNvPr id="5" name="Slide Number Placeholder 4"/>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61325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2014</a:t>
            </a:r>
            <a:endParaRPr lang="en-US" dirty="0"/>
          </a:p>
        </p:txBody>
      </p:sp>
      <p:sp>
        <p:nvSpPr>
          <p:cNvPr id="3" name="Footer Placeholder 2"/>
          <p:cNvSpPr>
            <a:spLocks noGrp="1"/>
          </p:cNvSpPr>
          <p:nvPr>
            <p:ph type="ftr" sz="quarter" idx="11"/>
          </p:nvPr>
        </p:nvSpPr>
        <p:spPr/>
        <p:txBody>
          <a:bodyPr/>
          <a:lstStyle/>
          <a:p>
            <a:r>
              <a:rPr lang="en-US" dirty="0" smtClean="0"/>
              <a:t>INFIERI 2014 Summer School</a:t>
            </a:r>
            <a:endParaRPr lang="en-US" dirty="0"/>
          </a:p>
        </p:txBody>
      </p:sp>
      <p:sp>
        <p:nvSpPr>
          <p:cNvPr id="4" name="Slide Number Placeholder 3"/>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86197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733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9127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INFIERI 2014 Summer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4485-E86D-437E-B4E8-8C05D7EEEFF7}" type="slidenum">
              <a:rPr lang="en-US" smtClean="0"/>
              <a:t>‹#›</a:t>
            </a:fld>
            <a:endParaRPr lang="en-US" dirty="0"/>
          </a:p>
        </p:txBody>
      </p:sp>
    </p:spTree>
    <p:extLst>
      <p:ext uri="{BB962C8B-B14F-4D97-AF65-F5344CB8AC3E}">
        <p14:creationId xmlns:p14="http://schemas.microsoft.com/office/powerpoint/2010/main" val="2377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analog.com/en/parametricsearch/1181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nalog.com/en/parametricsearch/1100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nalog.com/en/parametricsearch/1095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nalog.com/en/parametricsearch/1093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jones@physics.purdue.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analog.com/media/en/analog-dialogue/volume-33/number-1/articles/analog-to-digital-converter-architectures-and-choic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58" y="1371601"/>
            <a:ext cx="8229600" cy="3733800"/>
          </a:xfrm>
        </p:spPr>
        <p:txBody>
          <a:bodyPr>
            <a:normAutofit/>
          </a:bodyPr>
          <a:lstStyle/>
          <a:p>
            <a:r>
              <a:rPr lang="en-US" dirty="0"/>
              <a:t>Physics </a:t>
            </a:r>
            <a:r>
              <a:rPr lang="en-US" dirty="0" smtClean="0"/>
              <a:t>53600</a:t>
            </a:r>
            <a:r>
              <a:rPr lang="en-US" dirty="0"/>
              <a:t/>
            </a:r>
            <a:br>
              <a:rPr lang="en-US" dirty="0"/>
            </a:br>
            <a:r>
              <a:rPr lang="en-US" sz="4900" b="1" dirty="0" smtClean="0"/>
              <a:t>Electronics Techniques for Research</a:t>
            </a:r>
            <a:r>
              <a:rPr lang="en-US" sz="4900" b="1" dirty="0"/>
              <a:t/>
            </a:r>
            <a:br>
              <a:rPr lang="en-US" sz="4900" b="1" dirty="0"/>
            </a:br>
            <a:endParaRPr lang="en-US" sz="3600" b="1" i="1" dirty="0"/>
          </a:p>
        </p:txBody>
      </p:sp>
      <p:sp>
        <p:nvSpPr>
          <p:cNvPr id="3" name="Subtitle 2"/>
          <p:cNvSpPr>
            <a:spLocks noGrp="1"/>
          </p:cNvSpPr>
          <p:nvPr>
            <p:ph type="subTitle" idx="1"/>
          </p:nvPr>
        </p:nvSpPr>
        <p:spPr>
          <a:xfrm>
            <a:off x="1219200" y="5386734"/>
            <a:ext cx="6400800" cy="1066800"/>
          </a:xfrm>
        </p:spPr>
        <p:txBody>
          <a:bodyPr/>
          <a:lstStyle/>
          <a:p>
            <a:r>
              <a:rPr lang="en-US" dirty="0" smtClean="0"/>
              <a:t>Spring 2020 </a:t>
            </a:r>
            <a:r>
              <a:rPr lang="en-US" dirty="0"/>
              <a:t>Semester</a:t>
            </a:r>
          </a:p>
          <a:p>
            <a:r>
              <a:rPr lang="en-US" sz="1600" dirty="0"/>
              <a:t>Prof. </a:t>
            </a:r>
            <a:r>
              <a:rPr lang="en-US" sz="1600" dirty="0" smtClean="0"/>
              <a:t>Matthew Jones</a:t>
            </a:r>
            <a:endParaRPr lang="en-US" sz="1600" dirty="0"/>
          </a:p>
        </p:txBody>
      </p:sp>
      <p:pic>
        <p:nvPicPr>
          <p:cNvPr id="4" name="Picture 4" descr="purdue_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77200" cy="9447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rot="486794">
            <a:off x="1666454" y="4302393"/>
            <a:ext cx="5963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Now in PowerPoint!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1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ADC Architectures</a:t>
            </a:r>
            <a:endParaRPr lang="en-US" b="1" dirty="0"/>
          </a:p>
        </p:txBody>
      </p:sp>
      <p:sp>
        <p:nvSpPr>
          <p:cNvPr id="3" name="Content Placeholder 2"/>
          <p:cNvSpPr>
            <a:spLocks noGrp="1"/>
          </p:cNvSpPr>
          <p:nvPr>
            <p:ph idx="1"/>
          </p:nvPr>
        </p:nvSpPr>
        <p:spPr/>
        <p:txBody>
          <a:bodyPr/>
          <a:lstStyle/>
          <a:p>
            <a:r>
              <a:rPr lang="en-US" dirty="0" smtClean="0"/>
              <a:t>Flash ADC: </a:t>
            </a:r>
            <a:endParaRPr lang="en-US" dirty="0"/>
          </a:p>
        </p:txBody>
      </p:sp>
      <p:grpSp>
        <p:nvGrpSpPr>
          <p:cNvPr id="4" name="Group 3"/>
          <p:cNvGrpSpPr/>
          <p:nvPr/>
        </p:nvGrpSpPr>
        <p:grpSpPr>
          <a:xfrm rot="10800000">
            <a:off x="3886200" y="3890892"/>
            <a:ext cx="393194" cy="967907"/>
            <a:chOff x="1675326" y="2286000"/>
            <a:chExt cx="298850" cy="1006566"/>
          </a:xfrm>
        </p:grpSpPr>
        <p:grpSp>
          <p:nvGrpSpPr>
            <p:cNvPr id="5" name="Group 4"/>
            <p:cNvGrpSpPr/>
            <p:nvPr/>
          </p:nvGrpSpPr>
          <p:grpSpPr>
            <a:xfrm rot="16200000">
              <a:off x="1571698" y="2890089"/>
              <a:ext cx="506105" cy="298850"/>
              <a:chOff x="3200400" y="2625581"/>
              <a:chExt cx="914400" cy="460521"/>
            </a:xfrm>
          </p:grpSpPr>
          <p:cxnSp>
            <p:nvCxnSpPr>
              <p:cNvPr id="7" name="Straight Connector 6"/>
              <p:cNvCxnSpPr/>
              <p:nvPr/>
            </p:nvCxnSpPr>
            <p:spPr>
              <a:xfrm flipH="1">
                <a:off x="3200400" y="2628900"/>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628900"/>
                <a:ext cx="152400" cy="457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2628900"/>
                <a:ext cx="152400" cy="45720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2628900"/>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733800" y="2628900"/>
                <a:ext cx="152400" cy="4505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86200" y="2635538"/>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38600" y="2854182"/>
                <a:ext cx="76200" cy="23192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00400" y="2625582"/>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00400" y="2625581"/>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flipH="1" flipV="1">
              <a:off x="1828800" y="2286000"/>
              <a:ext cx="645" cy="5147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10800000">
            <a:off x="3886201" y="2918292"/>
            <a:ext cx="393194" cy="967907"/>
            <a:chOff x="1675326" y="2286000"/>
            <a:chExt cx="298850" cy="1006566"/>
          </a:xfrm>
        </p:grpSpPr>
        <p:grpSp>
          <p:nvGrpSpPr>
            <p:cNvPr id="18" name="Group 17"/>
            <p:cNvGrpSpPr/>
            <p:nvPr/>
          </p:nvGrpSpPr>
          <p:grpSpPr>
            <a:xfrm rot="16200000">
              <a:off x="1571698" y="2890089"/>
              <a:ext cx="506105" cy="298850"/>
              <a:chOff x="3200400" y="2625581"/>
              <a:chExt cx="914400" cy="460521"/>
            </a:xfrm>
          </p:grpSpPr>
          <p:cxnSp>
            <p:nvCxnSpPr>
              <p:cNvPr id="20" name="Straight Connector 19"/>
              <p:cNvCxnSpPr/>
              <p:nvPr/>
            </p:nvCxnSpPr>
            <p:spPr>
              <a:xfrm flipH="1">
                <a:off x="3200400" y="2628900"/>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76600" y="2628900"/>
                <a:ext cx="152400" cy="457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429000" y="2628900"/>
                <a:ext cx="152400" cy="45720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81400" y="2628900"/>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33800" y="2628900"/>
                <a:ext cx="152400" cy="4505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6200" y="2635538"/>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038600" y="2854182"/>
                <a:ext cx="76200" cy="23192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00400" y="2625582"/>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00400" y="2625581"/>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flipV="1">
              <a:off x="1828800" y="2286000"/>
              <a:ext cx="645" cy="5147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rot="10800000">
            <a:off x="3886200" y="1965255"/>
            <a:ext cx="393194" cy="967907"/>
            <a:chOff x="1675326" y="2286000"/>
            <a:chExt cx="298850" cy="1006566"/>
          </a:xfrm>
        </p:grpSpPr>
        <p:grpSp>
          <p:nvGrpSpPr>
            <p:cNvPr id="30" name="Group 29"/>
            <p:cNvGrpSpPr/>
            <p:nvPr/>
          </p:nvGrpSpPr>
          <p:grpSpPr>
            <a:xfrm rot="16200000">
              <a:off x="1571698" y="2890089"/>
              <a:ext cx="506105" cy="298850"/>
              <a:chOff x="3200400" y="2625581"/>
              <a:chExt cx="914400" cy="460521"/>
            </a:xfrm>
          </p:grpSpPr>
          <p:cxnSp>
            <p:nvCxnSpPr>
              <p:cNvPr id="32" name="Straight Connector 31"/>
              <p:cNvCxnSpPr/>
              <p:nvPr/>
            </p:nvCxnSpPr>
            <p:spPr>
              <a:xfrm flipH="1">
                <a:off x="3200400" y="2628900"/>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76600" y="2628900"/>
                <a:ext cx="152400" cy="457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429000" y="2628900"/>
                <a:ext cx="152400" cy="45720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81400" y="2628900"/>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733800" y="2628900"/>
                <a:ext cx="152400" cy="4505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86200" y="2635538"/>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38600" y="2854182"/>
                <a:ext cx="76200" cy="23192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00400" y="2625582"/>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200400" y="2625581"/>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flipH="1" flipV="1">
              <a:off x="1828800" y="2286000"/>
              <a:ext cx="645" cy="5147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10800000">
            <a:off x="3873322" y="4860855"/>
            <a:ext cx="393194" cy="967907"/>
            <a:chOff x="1675326" y="2286000"/>
            <a:chExt cx="298850" cy="1006566"/>
          </a:xfrm>
        </p:grpSpPr>
        <p:grpSp>
          <p:nvGrpSpPr>
            <p:cNvPr id="42" name="Group 41"/>
            <p:cNvGrpSpPr/>
            <p:nvPr/>
          </p:nvGrpSpPr>
          <p:grpSpPr>
            <a:xfrm rot="16200000">
              <a:off x="1571698" y="2890089"/>
              <a:ext cx="506105" cy="298850"/>
              <a:chOff x="3200400" y="2625581"/>
              <a:chExt cx="914400" cy="460521"/>
            </a:xfrm>
          </p:grpSpPr>
          <p:cxnSp>
            <p:nvCxnSpPr>
              <p:cNvPr id="44" name="Straight Connector 43"/>
              <p:cNvCxnSpPr/>
              <p:nvPr/>
            </p:nvCxnSpPr>
            <p:spPr>
              <a:xfrm flipH="1">
                <a:off x="3200400" y="2628900"/>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76600" y="2628900"/>
                <a:ext cx="152400" cy="457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429000" y="2628900"/>
                <a:ext cx="152400" cy="45720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81400" y="2628900"/>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33800" y="2628900"/>
                <a:ext cx="152400" cy="4505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86200" y="2635538"/>
                <a:ext cx="152400" cy="4439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038600" y="2854182"/>
                <a:ext cx="76200" cy="23192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200400" y="2625582"/>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200400" y="2625581"/>
                <a:ext cx="7620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flipH="1" flipV="1">
              <a:off x="1828800" y="2286000"/>
              <a:ext cx="645" cy="5147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5400000">
            <a:off x="3998746" y="5770647"/>
            <a:ext cx="145179" cy="268451"/>
            <a:chOff x="3780142" y="4684582"/>
            <a:chExt cx="442821" cy="368148"/>
          </a:xfrm>
        </p:grpSpPr>
        <p:cxnSp>
          <p:nvCxnSpPr>
            <p:cNvPr id="54" name="Straight Connector 53"/>
            <p:cNvCxnSpPr/>
            <p:nvPr/>
          </p:nvCxnSpPr>
          <p:spPr>
            <a:xfrm flipV="1">
              <a:off x="3780142" y="4684582"/>
              <a:ext cx="0" cy="368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80142" y="4868656"/>
              <a:ext cx="442821" cy="184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3780142" y="4692497"/>
              <a:ext cx="442821" cy="1782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rot="10800000" flipH="1" flipV="1">
            <a:off x="4087048" y="1482459"/>
            <a:ext cx="849" cy="494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915580" y="1453458"/>
            <a:ext cx="331703" cy="712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081381" y="2412101"/>
            <a:ext cx="2098682" cy="682876"/>
            <a:chOff x="1406086" y="1521949"/>
            <a:chExt cx="5680514" cy="1449851"/>
          </a:xfrm>
        </p:grpSpPr>
        <p:sp>
          <p:nvSpPr>
            <p:cNvPr id="61" name="Isosceles Triangle 60"/>
            <p:cNvSpPr/>
            <p:nvPr/>
          </p:nvSpPr>
          <p:spPr>
            <a:xfrm rot="5400000">
              <a:off x="4533900" y="1638300"/>
              <a:ext cx="1371600" cy="1295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554767" y="1521949"/>
              <a:ext cx="304799" cy="1372260"/>
            </a:xfrm>
            <a:prstGeom prst="rect">
              <a:avLst/>
            </a:prstGeom>
            <a:noFill/>
          </p:spPr>
          <p:txBody>
            <a:bodyPr wrap="square" rtlCol="0">
              <a:spAutoFit/>
            </a:bodyPr>
            <a:lstStyle/>
            <a:p>
              <a:r>
                <a:rPr lang="en-US" dirty="0" smtClean="0"/>
                <a:t>-</a:t>
              </a:r>
            </a:p>
            <a:p>
              <a:r>
                <a:rPr lang="en-US" dirty="0" smtClean="0"/>
                <a:t>+</a:t>
              </a:r>
              <a:endParaRPr lang="en-US" dirty="0"/>
            </a:p>
          </p:txBody>
        </p:sp>
        <p:cxnSp>
          <p:nvCxnSpPr>
            <p:cNvPr id="63" name="Straight Connector 62"/>
            <p:cNvCxnSpPr/>
            <p:nvPr/>
          </p:nvCxnSpPr>
          <p:spPr>
            <a:xfrm flipH="1">
              <a:off x="1406086" y="1901355"/>
              <a:ext cx="31486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352800" y="25908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867400" y="22860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Oval 82"/>
          <p:cNvSpPr/>
          <p:nvPr/>
        </p:nvSpPr>
        <p:spPr>
          <a:xfrm>
            <a:off x="4012944" y="2528077"/>
            <a:ext cx="130507" cy="991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4087897" y="3479111"/>
            <a:ext cx="2098682" cy="682876"/>
            <a:chOff x="1406086" y="1521949"/>
            <a:chExt cx="5680514" cy="1449851"/>
          </a:xfrm>
        </p:grpSpPr>
        <p:sp>
          <p:nvSpPr>
            <p:cNvPr id="85" name="Isosceles Triangle 84"/>
            <p:cNvSpPr/>
            <p:nvPr/>
          </p:nvSpPr>
          <p:spPr>
            <a:xfrm rot="5400000">
              <a:off x="4533900" y="1638300"/>
              <a:ext cx="1371600" cy="1295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4554767" y="1521949"/>
              <a:ext cx="304799" cy="1372260"/>
            </a:xfrm>
            <a:prstGeom prst="rect">
              <a:avLst/>
            </a:prstGeom>
            <a:noFill/>
          </p:spPr>
          <p:txBody>
            <a:bodyPr wrap="square" rtlCol="0">
              <a:spAutoFit/>
            </a:bodyPr>
            <a:lstStyle/>
            <a:p>
              <a:r>
                <a:rPr lang="en-US" dirty="0" smtClean="0"/>
                <a:t>-</a:t>
              </a:r>
            </a:p>
            <a:p>
              <a:r>
                <a:rPr lang="en-US" dirty="0" smtClean="0"/>
                <a:t>+</a:t>
              </a:r>
              <a:endParaRPr lang="en-US" dirty="0"/>
            </a:p>
          </p:txBody>
        </p:sp>
        <p:cxnSp>
          <p:nvCxnSpPr>
            <p:cNvPr id="87" name="Straight Connector 86"/>
            <p:cNvCxnSpPr/>
            <p:nvPr/>
          </p:nvCxnSpPr>
          <p:spPr>
            <a:xfrm flipH="1">
              <a:off x="1406086" y="1901355"/>
              <a:ext cx="31486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352800" y="25908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867400" y="22860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Oval 89"/>
          <p:cNvSpPr/>
          <p:nvPr/>
        </p:nvSpPr>
        <p:spPr>
          <a:xfrm>
            <a:off x="4019460" y="3595087"/>
            <a:ext cx="130507" cy="991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4087897" y="4462826"/>
            <a:ext cx="2098682" cy="682876"/>
            <a:chOff x="1406086" y="1521949"/>
            <a:chExt cx="5680514" cy="1449851"/>
          </a:xfrm>
        </p:grpSpPr>
        <p:sp>
          <p:nvSpPr>
            <p:cNvPr id="92" name="Isosceles Triangle 91"/>
            <p:cNvSpPr/>
            <p:nvPr/>
          </p:nvSpPr>
          <p:spPr>
            <a:xfrm rot="5400000">
              <a:off x="4533900" y="1638300"/>
              <a:ext cx="1371600" cy="1295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554767" y="1521949"/>
              <a:ext cx="304799" cy="1372260"/>
            </a:xfrm>
            <a:prstGeom prst="rect">
              <a:avLst/>
            </a:prstGeom>
            <a:noFill/>
          </p:spPr>
          <p:txBody>
            <a:bodyPr wrap="square" rtlCol="0">
              <a:spAutoFit/>
            </a:bodyPr>
            <a:lstStyle/>
            <a:p>
              <a:r>
                <a:rPr lang="en-US" dirty="0" smtClean="0"/>
                <a:t>-</a:t>
              </a:r>
            </a:p>
            <a:p>
              <a:r>
                <a:rPr lang="en-US" dirty="0" smtClean="0"/>
                <a:t>+</a:t>
              </a:r>
              <a:endParaRPr lang="en-US" dirty="0"/>
            </a:p>
          </p:txBody>
        </p:sp>
        <p:cxnSp>
          <p:nvCxnSpPr>
            <p:cNvPr id="94" name="Straight Connector 93"/>
            <p:cNvCxnSpPr/>
            <p:nvPr/>
          </p:nvCxnSpPr>
          <p:spPr>
            <a:xfrm flipH="1">
              <a:off x="1406086" y="1901355"/>
              <a:ext cx="31486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352800" y="25908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867400" y="22860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val 96"/>
          <p:cNvSpPr/>
          <p:nvPr/>
        </p:nvSpPr>
        <p:spPr>
          <a:xfrm>
            <a:off x="4019460" y="4578802"/>
            <a:ext cx="130507" cy="991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4813644" y="2915527"/>
            <a:ext cx="766" cy="26657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755507" y="3951218"/>
            <a:ext cx="130507" cy="991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748390" y="4916697"/>
            <a:ext cx="130507" cy="991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flipH="1">
            <a:off x="2895600" y="5581278"/>
            <a:ext cx="1918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6180063" y="2528077"/>
            <a:ext cx="1058937" cy="2576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Decoder logic</a:t>
            </a:r>
            <a:endParaRPr lang="en-US" dirty="0">
              <a:solidFill>
                <a:schemeClr val="tx1"/>
              </a:solidFill>
            </a:endParaRPr>
          </a:p>
        </p:txBody>
      </p:sp>
      <p:sp>
        <p:nvSpPr>
          <p:cNvPr id="108" name="Right Arrow 107"/>
          <p:cNvSpPr/>
          <p:nvPr/>
        </p:nvSpPr>
        <p:spPr>
          <a:xfrm>
            <a:off x="7237965" y="3428669"/>
            <a:ext cx="838200" cy="65881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8104334" y="3413764"/>
            <a:ext cx="990600" cy="646331"/>
          </a:xfrm>
          <a:prstGeom prst="rect">
            <a:avLst/>
          </a:prstGeom>
          <a:noFill/>
        </p:spPr>
        <p:txBody>
          <a:bodyPr wrap="square" rtlCol="0">
            <a:spAutoFit/>
          </a:bodyPr>
          <a:lstStyle/>
          <a:p>
            <a:r>
              <a:rPr lang="en-US" dirty="0" smtClean="0"/>
              <a:t>Digital output</a:t>
            </a:r>
            <a:endParaRPr lang="en-US" dirty="0"/>
          </a:p>
        </p:txBody>
      </p:sp>
      <p:sp>
        <p:nvSpPr>
          <p:cNvPr id="110" name="TextBox 109"/>
          <p:cNvSpPr txBox="1"/>
          <p:nvPr/>
        </p:nvSpPr>
        <p:spPr>
          <a:xfrm>
            <a:off x="1461345" y="5367449"/>
            <a:ext cx="1549722" cy="369332"/>
          </a:xfrm>
          <a:prstGeom prst="rect">
            <a:avLst/>
          </a:prstGeom>
          <a:noFill/>
        </p:spPr>
        <p:txBody>
          <a:bodyPr wrap="square" rtlCol="0">
            <a:spAutoFit/>
          </a:bodyPr>
          <a:lstStyle/>
          <a:p>
            <a:r>
              <a:rPr lang="en-US" dirty="0" smtClean="0"/>
              <a:t>Analog input</a:t>
            </a:r>
            <a:endParaRPr lang="en-US" dirty="0"/>
          </a:p>
        </p:txBody>
      </p:sp>
      <p:sp>
        <p:nvSpPr>
          <p:cNvPr id="111" name="TextBox 110"/>
          <p:cNvSpPr txBox="1"/>
          <p:nvPr/>
        </p:nvSpPr>
        <p:spPr>
          <a:xfrm>
            <a:off x="3739424" y="1006867"/>
            <a:ext cx="677545" cy="369332"/>
          </a:xfrm>
          <a:prstGeom prst="rect">
            <a:avLst/>
          </a:prstGeom>
          <a:noFill/>
        </p:spPr>
        <p:txBody>
          <a:bodyPr wrap="square" rtlCol="0">
            <a:spAutoFit/>
          </a:bodyPr>
          <a:lstStyle/>
          <a:p>
            <a:r>
              <a:rPr lang="en-US" dirty="0" err="1" smtClean="0"/>
              <a:t>v</a:t>
            </a:r>
            <a:r>
              <a:rPr lang="en-US" baseline="-25000" dirty="0" err="1" smtClean="0"/>
              <a:t>max</a:t>
            </a:r>
            <a:endParaRPr lang="en-US" dirty="0"/>
          </a:p>
        </p:txBody>
      </p:sp>
      <p:sp>
        <p:nvSpPr>
          <p:cNvPr id="112" name="TextBox 111"/>
          <p:cNvSpPr txBox="1"/>
          <p:nvPr/>
        </p:nvSpPr>
        <p:spPr>
          <a:xfrm>
            <a:off x="5729626" y="4462826"/>
            <a:ext cx="514924" cy="369332"/>
          </a:xfrm>
          <a:prstGeom prst="rect">
            <a:avLst/>
          </a:prstGeom>
          <a:noFill/>
        </p:spPr>
        <p:txBody>
          <a:bodyPr wrap="square" rtlCol="0">
            <a:spAutoFit/>
          </a:bodyPr>
          <a:lstStyle/>
          <a:p>
            <a:r>
              <a:rPr lang="en-US" dirty="0" smtClean="0"/>
              <a:t>d0</a:t>
            </a:r>
            <a:endParaRPr lang="en-US" dirty="0"/>
          </a:p>
        </p:txBody>
      </p:sp>
      <p:sp>
        <p:nvSpPr>
          <p:cNvPr id="113" name="TextBox 112"/>
          <p:cNvSpPr txBox="1"/>
          <p:nvPr/>
        </p:nvSpPr>
        <p:spPr>
          <a:xfrm>
            <a:off x="5764312" y="3460180"/>
            <a:ext cx="514924" cy="369332"/>
          </a:xfrm>
          <a:prstGeom prst="rect">
            <a:avLst/>
          </a:prstGeom>
          <a:noFill/>
        </p:spPr>
        <p:txBody>
          <a:bodyPr wrap="square" rtlCol="0">
            <a:spAutoFit/>
          </a:bodyPr>
          <a:lstStyle/>
          <a:p>
            <a:r>
              <a:rPr lang="en-US" dirty="0" smtClean="0"/>
              <a:t>d1</a:t>
            </a:r>
            <a:endParaRPr lang="en-US" dirty="0"/>
          </a:p>
        </p:txBody>
      </p:sp>
      <p:sp>
        <p:nvSpPr>
          <p:cNvPr id="114" name="TextBox 113"/>
          <p:cNvSpPr txBox="1"/>
          <p:nvPr/>
        </p:nvSpPr>
        <p:spPr>
          <a:xfrm>
            <a:off x="5729626" y="2365934"/>
            <a:ext cx="514924" cy="369332"/>
          </a:xfrm>
          <a:prstGeom prst="rect">
            <a:avLst/>
          </a:prstGeom>
          <a:noFill/>
        </p:spPr>
        <p:txBody>
          <a:bodyPr wrap="square" rtlCol="0">
            <a:spAutoFit/>
          </a:bodyPr>
          <a:lstStyle/>
          <a:p>
            <a:r>
              <a:rPr lang="en-US" dirty="0" smtClean="0"/>
              <a:t>d2</a:t>
            </a:r>
            <a:endParaRPr lang="en-US" dirty="0"/>
          </a:p>
        </p:txBody>
      </p:sp>
    </p:spTree>
    <p:extLst>
      <p:ext uri="{BB962C8B-B14F-4D97-AF65-F5344CB8AC3E}">
        <p14:creationId xmlns:p14="http://schemas.microsoft.com/office/powerpoint/2010/main" val="145873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3819994"/>
            <a:ext cx="6829425" cy="2392362"/>
          </a:xfrm>
          <a:prstGeom prst="rect">
            <a:avLst/>
          </a:prstGeom>
        </p:spPr>
      </p:pic>
      <p:sp>
        <p:nvSpPr>
          <p:cNvPr id="2" name="Title 1"/>
          <p:cNvSpPr>
            <a:spLocks noGrp="1"/>
          </p:cNvSpPr>
          <p:nvPr>
            <p:ph type="title"/>
          </p:nvPr>
        </p:nvSpPr>
        <p:spPr>
          <a:xfrm>
            <a:off x="457200" y="274638"/>
            <a:ext cx="8229600" cy="944562"/>
          </a:xfrm>
        </p:spPr>
        <p:txBody>
          <a:bodyPr/>
          <a:lstStyle/>
          <a:p>
            <a:r>
              <a:rPr lang="en-US" b="1" dirty="0" smtClean="0"/>
              <a:t>ADC Architectures</a:t>
            </a:r>
            <a:endParaRPr lang="en-US" b="1" dirty="0"/>
          </a:p>
        </p:txBody>
      </p:sp>
      <p:sp>
        <p:nvSpPr>
          <p:cNvPr id="3" name="Content Placeholder 2"/>
          <p:cNvSpPr>
            <a:spLocks noGrp="1"/>
          </p:cNvSpPr>
          <p:nvPr>
            <p:ph idx="1"/>
          </p:nvPr>
        </p:nvSpPr>
        <p:spPr>
          <a:xfrm>
            <a:off x="228599" y="1371600"/>
            <a:ext cx="8686800" cy="4678363"/>
          </a:xfrm>
        </p:spPr>
        <p:txBody>
          <a:bodyPr/>
          <a:lstStyle/>
          <a:p>
            <a:r>
              <a:rPr lang="en-US" dirty="0" smtClean="0"/>
              <a:t>Other ADC architectures are often more efficient:</a:t>
            </a:r>
          </a:p>
          <a:p>
            <a:pPr lvl="1"/>
            <a:r>
              <a:rPr lang="en-US" dirty="0" smtClean="0"/>
              <a:t>The Successive-approximations architecture dynamically adjusts the digital output such that an internally generated voltage will match the input</a:t>
            </a:r>
          </a:p>
          <a:p>
            <a:pPr lvl="1"/>
            <a:r>
              <a:rPr lang="en-US" dirty="0" smtClean="0"/>
              <a:t>Resolution of n bits is achieved after n comparison cycles.</a:t>
            </a:r>
            <a:endParaRPr lang="en-US" dirty="0"/>
          </a:p>
        </p:txBody>
      </p:sp>
    </p:spTree>
    <p:extLst>
      <p:ext uri="{BB962C8B-B14F-4D97-AF65-F5344CB8AC3E}">
        <p14:creationId xmlns:p14="http://schemas.microsoft.com/office/powerpoint/2010/main" val="53396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ADC Architectures</a:t>
            </a:r>
            <a:endParaRPr lang="en-US" b="1" dirty="0"/>
          </a:p>
        </p:txBody>
      </p:sp>
      <p:sp>
        <p:nvSpPr>
          <p:cNvPr id="3" name="Content Placeholder 2"/>
          <p:cNvSpPr>
            <a:spLocks noGrp="1"/>
          </p:cNvSpPr>
          <p:nvPr>
            <p:ph idx="1"/>
          </p:nvPr>
        </p:nvSpPr>
        <p:spPr>
          <a:xfrm>
            <a:off x="228599" y="1371600"/>
            <a:ext cx="8686800" cy="4678363"/>
          </a:xfrm>
        </p:spPr>
        <p:txBody>
          <a:bodyPr/>
          <a:lstStyle/>
          <a:p>
            <a:r>
              <a:rPr lang="en-US" dirty="0" smtClean="0"/>
              <a:t>Other ADC architectures are often more efficient:</a:t>
            </a:r>
          </a:p>
          <a:p>
            <a:pPr lvl="1"/>
            <a:r>
              <a:rPr lang="en-US" dirty="0" smtClean="0"/>
              <a:t>The Sigma-Delta architecture matches the integral of the input and an internally generated digital waveform. </a:t>
            </a:r>
            <a:endParaRPr lang="en-US" dirty="0"/>
          </a:p>
        </p:txBody>
      </p:sp>
      <p:pic>
        <p:nvPicPr>
          <p:cNvPr id="5" name="Picture 4"/>
          <p:cNvPicPr>
            <a:picLocks noChangeAspect="1"/>
          </p:cNvPicPr>
          <p:nvPr/>
        </p:nvPicPr>
        <p:blipFill>
          <a:blip r:embed="rId3"/>
          <a:stretch>
            <a:fillRect/>
          </a:stretch>
        </p:blipFill>
        <p:spPr>
          <a:xfrm>
            <a:off x="914400" y="3344863"/>
            <a:ext cx="7553325" cy="2705100"/>
          </a:xfrm>
          <a:prstGeom prst="rect">
            <a:avLst/>
          </a:prstGeom>
        </p:spPr>
      </p:pic>
    </p:spTree>
    <p:extLst>
      <p:ext uri="{BB962C8B-B14F-4D97-AF65-F5344CB8AC3E}">
        <p14:creationId xmlns:p14="http://schemas.microsoft.com/office/powerpoint/2010/main" val="88523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b="1" dirty="0" smtClean="0"/>
              <a:t>ADC Architectures</a:t>
            </a:r>
            <a:endParaRPr lang="en-US" b="1" dirty="0"/>
          </a:p>
        </p:txBody>
      </p:sp>
      <p:sp>
        <p:nvSpPr>
          <p:cNvPr id="4" name="Content Placeholder 3"/>
          <p:cNvSpPr>
            <a:spLocks noGrp="1"/>
          </p:cNvSpPr>
          <p:nvPr>
            <p:ph idx="1"/>
          </p:nvPr>
        </p:nvSpPr>
        <p:spPr>
          <a:xfrm>
            <a:off x="457200" y="1524000"/>
            <a:ext cx="8229600" cy="4876800"/>
          </a:xfrm>
        </p:spPr>
        <p:txBody>
          <a:bodyPr>
            <a:normAutofit lnSpcReduction="10000"/>
          </a:bodyPr>
          <a:lstStyle/>
          <a:p>
            <a:r>
              <a:rPr lang="en-US" dirty="0" smtClean="0"/>
              <a:t>Quantifying ADC performance:</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Sometimes there are tradeoffs between precision, resolution, and speed</a:t>
            </a:r>
            <a:endParaRPr lang="en-US" dirty="0"/>
          </a:p>
        </p:txBody>
      </p:sp>
      <p:pic>
        <p:nvPicPr>
          <p:cNvPr id="7" name="Picture 6"/>
          <p:cNvPicPr>
            <a:picLocks noChangeAspect="1"/>
          </p:cNvPicPr>
          <p:nvPr/>
        </p:nvPicPr>
        <p:blipFill>
          <a:blip r:embed="rId3"/>
          <a:stretch>
            <a:fillRect/>
          </a:stretch>
        </p:blipFill>
        <p:spPr>
          <a:xfrm>
            <a:off x="367750" y="2267262"/>
            <a:ext cx="4154557" cy="2937136"/>
          </a:xfrm>
          <a:prstGeom prst="rect">
            <a:avLst/>
          </a:prstGeom>
        </p:spPr>
      </p:pic>
      <p:pic>
        <p:nvPicPr>
          <p:cNvPr id="8" name="Picture 7"/>
          <p:cNvPicPr>
            <a:picLocks noChangeAspect="1"/>
          </p:cNvPicPr>
          <p:nvPr/>
        </p:nvPicPr>
        <p:blipFill>
          <a:blip r:embed="rId4"/>
          <a:stretch>
            <a:fillRect/>
          </a:stretch>
        </p:blipFill>
        <p:spPr>
          <a:xfrm>
            <a:off x="4648200" y="2267263"/>
            <a:ext cx="4191000" cy="2937135"/>
          </a:xfrm>
          <a:prstGeom prst="rect">
            <a:avLst/>
          </a:prstGeom>
        </p:spPr>
      </p:pic>
    </p:spTree>
    <p:extLst>
      <p:ext uri="{BB962C8B-B14F-4D97-AF65-F5344CB8AC3E}">
        <p14:creationId xmlns:p14="http://schemas.microsoft.com/office/powerpoint/2010/main" val="108823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b="1" dirty="0" smtClean="0"/>
              <a:t>ADC Architectures</a:t>
            </a:r>
            <a:endParaRPr lang="en-US" b="1" dirty="0"/>
          </a:p>
        </p:txBody>
      </p:sp>
      <p:sp>
        <p:nvSpPr>
          <p:cNvPr id="4" name="Content Placeholder 3"/>
          <p:cNvSpPr>
            <a:spLocks noGrp="1"/>
          </p:cNvSpPr>
          <p:nvPr>
            <p:ph idx="1"/>
          </p:nvPr>
        </p:nvSpPr>
        <p:spPr>
          <a:xfrm>
            <a:off x="457200" y="1524000"/>
            <a:ext cx="8229600" cy="4876800"/>
          </a:xfrm>
        </p:spPr>
        <p:txBody>
          <a:bodyPr>
            <a:normAutofit/>
          </a:bodyPr>
          <a:lstStyle/>
          <a:p>
            <a:r>
              <a:rPr lang="en-US" dirty="0" smtClean="0"/>
              <a:t>Examples from Analog Devices:</a:t>
            </a:r>
          </a:p>
          <a:p>
            <a:pPr lvl="1"/>
            <a:r>
              <a:rPr lang="en-US" dirty="0" smtClean="0">
                <a:hlinkClick r:id="rId3"/>
              </a:rPr>
              <a:t>High-speed ADC's (&gt;20 MSPS)</a:t>
            </a:r>
            <a:endParaRPr lang="en-US" dirty="0" smtClean="0"/>
          </a:p>
          <a:p>
            <a:pPr lvl="1"/>
            <a:r>
              <a:rPr lang="en-US" dirty="0" smtClean="0">
                <a:hlinkClick r:id="rId4"/>
              </a:rPr>
              <a:t>Precision ADC's</a:t>
            </a:r>
            <a:endParaRPr lang="en-US" dirty="0" smtClean="0"/>
          </a:p>
          <a:p>
            <a:r>
              <a:rPr lang="en-US" dirty="0" smtClean="0"/>
              <a:t>Main characteristics:</a:t>
            </a:r>
          </a:p>
          <a:p>
            <a:pPr lvl="1"/>
            <a:r>
              <a:rPr lang="en-US" dirty="0" smtClean="0"/>
              <a:t>Sample rate (</a:t>
            </a:r>
            <a:r>
              <a:rPr lang="en-US" dirty="0" err="1" smtClean="0"/>
              <a:t>eg</a:t>
            </a:r>
            <a:r>
              <a:rPr lang="en-US" dirty="0" smtClean="0"/>
              <a:t>, samples per second)</a:t>
            </a:r>
          </a:p>
          <a:p>
            <a:pPr lvl="1"/>
            <a:r>
              <a:rPr lang="en-US" dirty="0" smtClean="0"/>
              <a:t>Resolution (number of bits)</a:t>
            </a:r>
          </a:p>
          <a:p>
            <a:pPr lvl="1"/>
            <a:r>
              <a:rPr lang="en-US" dirty="0" smtClean="0"/>
              <a:t>Intrinsic signal-to-noise</a:t>
            </a:r>
          </a:p>
          <a:p>
            <a:pPr lvl="1"/>
            <a:r>
              <a:rPr lang="en-US" dirty="0" smtClean="0"/>
              <a:t>Number of channels</a:t>
            </a:r>
          </a:p>
          <a:p>
            <a:pPr lvl="1"/>
            <a:r>
              <a:rPr lang="en-US" dirty="0" smtClean="0"/>
              <a:t>Cost</a:t>
            </a:r>
            <a:endParaRPr lang="en-US" dirty="0"/>
          </a:p>
        </p:txBody>
      </p:sp>
    </p:spTree>
    <p:extLst>
      <p:ext uri="{BB962C8B-B14F-4D97-AF65-F5344CB8AC3E}">
        <p14:creationId xmlns:p14="http://schemas.microsoft.com/office/powerpoint/2010/main" val="26093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Transducers</a:t>
            </a:r>
            <a:endParaRPr lang="en-US" b="1" dirty="0"/>
          </a:p>
        </p:txBody>
      </p:sp>
      <p:sp>
        <p:nvSpPr>
          <p:cNvPr id="3" name="Content Placeholder 2"/>
          <p:cNvSpPr>
            <a:spLocks noGrp="1"/>
          </p:cNvSpPr>
          <p:nvPr>
            <p:ph idx="1"/>
          </p:nvPr>
        </p:nvSpPr>
        <p:spPr>
          <a:xfrm>
            <a:off x="457200" y="1219200"/>
            <a:ext cx="8229600" cy="5334000"/>
          </a:xfrm>
        </p:spPr>
        <p:txBody>
          <a:bodyPr>
            <a:normAutofit fontScale="77500" lnSpcReduction="20000"/>
          </a:bodyPr>
          <a:lstStyle/>
          <a:p>
            <a:r>
              <a:rPr lang="en-US" dirty="0" smtClean="0"/>
              <a:t>Many physical effects produce an electrical potential difference that changes in response to external conditions</a:t>
            </a:r>
          </a:p>
          <a:p>
            <a:r>
              <a:rPr lang="en-US" dirty="0" smtClean="0"/>
              <a:t>Examples for measuring temperature:</a:t>
            </a:r>
          </a:p>
          <a:p>
            <a:pPr lvl="1"/>
            <a:r>
              <a:rPr lang="en-US" dirty="0" smtClean="0"/>
              <a:t>The PN junction voltage depends on temperature (band-gap temperature reference)</a:t>
            </a:r>
          </a:p>
          <a:p>
            <a:pPr lvl="1"/>
            <a:r>
              <a:rPr lang="en-US" dirty="0" smtClean="0"/>
              <a:t>Thermocouples (voltage difference across junction of dissimilar metals)</a:t>
            </a:r>
          </a:p>
          <a:p>
            <a:pPr lvl="1"/>
            <a:r>
              <a:rPr lang="en-US" dirty="0" smtClean="0"/>
              <a:t>Resistors (some can have very predictable/repeatable R vs T relationships)</a:t>
            </a:r>
          </a:p>
          <a:p>
            <a:r>
              <a:rPr lang="en-US" dirty="0" smtClean="0"/>
              <a:t>Mechanical transducers:</a:t>
            </a:r>
          </a:p>
          <a:p>
            <a:pPr lvl="1"/>
            <a:r>
              <a:rPr lang="en-US" dirty="0" smtClean="0"/>
              <a:t>Piezoelectric devices (voltage output in response to pressure or strain on a crystal)</a:t>
            </a:r>
          </a:p>
          <a:p>
            <a:pPr lvl="1"/>
            <a:r>
              <a:rPr lang="en-US" dirty="0" smtClean="0"/>
              <a:t>Variable resistors (mechanically adjustable resistance)</a:t>
            </a:r>
          </a:p>
          <a:p>
            <a:r>
              <a:rPr lang="en-US" dirty="0" smtClean="0"/>
              <a:t>Optical transducers:</a:t>
            </a:r>
          </a:p>
          <a:p>
            <a:pPr lvl="1"/>
            <a:r>
              <a:rPr lang="en-US" dirty="0" smtClean="0"/>
              <a:t>Photo-multiplier tubes, avalanche photodiodes, various semiconductor materials</a:t>
            </a:r>
          </a:p>
        </p:txBody>
      </p:sp>
    </p:spTree>
    <p:extLst>
      <p:ext uri="{BB962C8B-B14F-4D97-AF65-F5344CB8AC3E}">
        <p14:creationId xmlns:p14="http://schemas.microsoft.com/office/powerpoint/2010/main" val="382422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Signal Conditioning</a:t>
            </a:r>
            <a:endParaRPr lang="en-US" b="1" dirty="0"/>
          </a:p>
        </p:txBody>
      </p:sp>
      <p:sp>
        <p:nvSpPr>
          <p:cNvPr id="3" name="Content Placeholder 2"/>
          <p:cNvSpPr>
            <a:spLocks noGrp="1"/>
          </p:cNvSpPr>
          <p:nvPr>
            <p:ph idx="1"/>
          </p:nvPr>
        </p:nvSpPr>
        <p:spPr>
          <a:xfrm>
            <a:off x="457200" y="1295400"/>
            <a:ext cx="8229600" cy="4953000"/>
          </a:xfrm>
        </p:spPr>
        <p:txBody>
          <a:bodyPr>
            <a:normAutofit fontScale="92500" lnSpcReduction="10000"/>
          </a:bodyPr>
          <a:lstStyle/>
          <a:p>
            <a:r>
              <a:rPr lang="en-US" dirty="0" smtClean="0"/>
              <a:t>In most cases, transducers act like very non-ideal voltage or current sources</a:t>
            </a:r>
          </a:p>
          <a:p>
            <a:pPr lvl="1"/>
            <a:r>
              <a:rPr lang="en-US" dirty="0" smtClean="0"/>
              <a:t>For example, they often have very high output impedance</a:t>
            </a:r>
          </a:p>
          <a:p>
            <a:pPr lvl="1"/>
            <a:r>
              <a:rPr lang="en-US" dirty="0" smtClean="0"/>
              <a:t>Often, the voltage changes can be quite small</a:t>
            </a:r>
          </a:p>
          <a:p>
            <a:r>
              <a:rPr lang="en-US" dirty="0" smtClean="0"/>
              <a:t>The input to an ADC might have a much lower input impedance</a:t>
            </a:r>
          </a:p>
          <a:p>
            <a:r>
              <a:rPr lang="en-US" dirty="0" smtClean="0"/>
              <a:t>An analog circuit may be required to amplify a small signal and produce a proportional output voltage with a much lower impedance</a:t>
            </a:r>
          </a:p>
          <a:p>
            <a:pPr lvl="1"/>
            <a:r>
              <a:rPr lang="en-US" dirty="0" smtClean="0"/>
              <a:t>This output can then be sampled using an ADC</a:t>
            </a:r>
            <a:endParaRPr lang="en-US" dirty="0"/>
          </a:p>
        </p:txBody>
      </p:sp>
    </p:spTree>
    <p:extLst>
      <p:ext uri="{BB962C8B-B14F-4D97-AF65-F5344CB8AC3E}">
        <p14:creationId xmlns:p14="http://schemas.microsoft.com/office/powerpoint/2010/main" val="166904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 pH Meter</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5498"/>
            <a:ext cx="8229600" cy="4259627"/>
          </a:xfrm>
        </p:spPr>
      </p:pic>
      <p:sp>
        <p:nvSpPr>
          <p:cNvPr id="5" name="TextBox 4"/>
          <p:cNvSpPr txBox="1"/>
          <p:nvPr/>
        </p:nvSpPr>
        <p:spPr>
          <a:xfrm>
            <a:off x="457200" y="5405125"/>
            <a:ext cx="8197121" cy="1200329"/>
          </a:xfrm>
          <a:prstGeom prst="rect">
            <a:avLst/>
          </a:prstGeom>
          <a:noFill/>
        </p:spPr>
        <p:txBody>
          <a:bodyPr wrap="square" rtlCol="0">
            <a:spAutoFit/>
          </a:bodyPr>
          <a:lstStyle/>
          <a:p>
            <a:r>
              <a:rPr lang="en-US" dirty="0" smtClean="0"/>
              <a:t>There are some well-established formulas that relate the output voltage from the pH sensor to the actual pH of a solution and to its temperature.  Thus, the pH of a solution can be calculated (</a:t>
            </a:r>
            <a:r>
              <a:rPr lang="en-US" dirty="0" err="1" smtClean="0"/>
              <a:t>ie</a:t>
            </a:r>
            <a:r>
              <a:rPr lang="en-US" dirty="0" smtClean="0"/>
              <a:t>, using a computer), once the temperature and the sensor voltage are measured.</a:t>
            </a:r>
            <a:endParaRPr lang="en-US" dirty="0"/>
          </a:p>
        </p:txBody>
      </p:sp>
    </p:spTree>
    <p:extLst>
      <p:ext uri="{BB962C8B-B14F-4D97-AF65-F5344CB8AC3E}">
        <p14:creationId xmlns:p14="http://schemas.microsoft.com/office/powerpoint/2010/main" val="2954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Digital-to-Analog Converters</a:t>
            </a:r>
            <a:endParaRPr lang="en-US" b="1"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r>
              <a:rPr lang="en-US" dirty="0" smtClean="0"/>
              <a:t>Digital outputs can drive an op-amp circuit to produce an analog output:</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Notice that the ratio of adjacent input resistors must be 2 for an output voltage to be proportional to the digital input.</a:t>
            </a:r>
            <a:endParaRPr lang="en-US" dirty="0"/>
          </a:p>
        </p:txBody>
      </p:sp>
      <p:pic>
        <p:nvPicPr>
          <p:cNvPr id="5" name="Picture 4"/>
          <p:cNvPicPr>
            <a:picLocks noChangeAspect="1"/>
          </p:cNvPicPr>
          <p:nvPr/>
        </p:nvPicPr>
        <p:blipFill>
          <a:blip r:embed="rId2"/>
          <a:stretch>
            <a:fillRect/>
          </a:stretch>
        </p:blipFill>
        <p:spPr>
          <a:xfrm>
            <a:off x="1981200" y="2316162"/>
            <a:ext cx="4976492" cy="2362200"/>
          </a:xfrm>
          <a:prstGeom prst="rect">
            <a:avLst/>
          </a:prstGeom>
        </p:spPr>
      </p:pic>
    </p:spTree>
    <p:extLst>
      <p:ext uri="{BB962C8B-B14F-4D97-AF65-F5344CB8AC3E}">
        <p14:creationId xmlns:p14="http://schemas.microsoft.com/office/powerpoint/2010/main" val="275794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Digital-to-Analog Converters</a:t>
            </a:r>
            <a:endParaRPr lang="en-US" b="1" dirty="0"/>
          </a:p>
        </p:txBody>
      </p:sp>
      <p:sp>
        <p:nvSpPr>
          <p:cNvPr id="3" name="Content Placeholder 2"/>
          <p:cNvSpPr>
            <a:spLocks noGrp="1"/>
          </p:cNvSpPr>
          <p:nvPr>
            <p:ph idx="1"/>
          </p:nvPr>
        </p:nvSpPr>
        <p:spPr>
          <a:xfrm>
            <a:off x="457200" y="1600200"/>
            <a:ext cx="8382000" cy="4525963"/>
          </a:xfrm>
        </p:spPr>
        <p:txBody>
          <a:bodyPr/>
          <a:lstStyle/>
          <a:p>
            <a:r>
              <a:rPr lang="en-US" dirty="0" smtClean="0"/>
              <a:t>Examples from Analog Devices:</a:t>
            </a:r>
          </a:p>
          <a:p>
            <a:pPr lvl="1"/>
            <a:r>
              <a:rPr lang="en-US" dirty="0" smtClean="0">
                <a:hlinkClick r:id="rId3"/>
              </a:rPr>
              <a:t>High speed DAC's</a:t>
            </a:r>
            <a:endParaRPr lang="en-US" dirty="0" smtClean="0"/>
          </a:p>
          <a:p>
            <a:pPr lvl="1"/>
            <a:r>
              <a:rPr lang="en-US" dirty="0" smtClean="0">
                <a:hlinkClick r:id="rId4"/>
              </a:rPr>
              <a:t>Precision DAC's</a:t>
            </a:r>
            <a:endParaRPr lang="en-US" dirty="0" smtClean="0"/>
          </a:p>
          <a:p>
            <a:r>
              <a:rPr lang="en-US" dirty="0" smtClean="0"/>
              <a:t>Example applications:</a:t>
            </a:r>
          </a:p>
          <a:p>
            <a:pPr lvl="1"/>
            <a:r>
              <a:rPr lang="en-US" dirty="0" smtClean="0"/>
              <a:t>Precision control of DC output voltage (low speed)</a:t>
            </a:r>
          </a:p>
          <a:p>
            <a:pPr lvl="1"/>
            <a:r>
              <a:rPr lang="en-US" dirty="0" smtClean="0"/>
              <a:t>Direct digital synthesis of radio signals (high speed)</a:t>
            </a:r>
            <a:endParaRPr lang="en-US" dirty="0"/>
          </a:p>
        </p:txBody>
      </p:sp>
    </p:spTree>
    <p:extLst>
      <p:ext uri="{BB962C8B-B14F-4D97-AF65-F5344CB8AC3E}">
        <p14:creationId xmlns:p14="http://schemas.microsoft.com/office/powerpoint/2010/main" val="389967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dirty="0" smtClean="0"/>
              <a:t>Obvious changes to the course:</a:t>
            </a:r>
          </a:p>
          <a:p>
            <a:pPr lvl="1"/>
            <a:r>
              <a:rPr lang="en-US" sz="2400" dirty="0" smtClean="0"/>
              <a:t>No in-person lectures: you’ll have to read the lecture notes yourself</a:t>
            </a:r>
          </a:p>
          <a:p>
            <a:pPr lvl="1"/>
            <a:r>
              <a:rPr lang="en-US" sz="2400" dirty="0" smtClean="0"/>
              <a:t>No more labs: don’t worry about it – your grade will be based on work done so far</a:t>
            </a:r>
          </a:p>
          <a:p>
            <a:pPr lvl="1"/>
            <a:r>
              <a:rPr lang="en-US" sz="2400" dirty="0" smtClean="0"/>
              <a:t>Remaining assignments will try to cover topics that would have been explored in the lab</a:t>
            </a:r>
          </a:p>
          <a:p>
            <a:pPr lvl="1"/>
            <a:r>
              <a:rPr lang="en-US" sz="2400" dirty="0" smtClean="0"/>
              <a:t>Second mid-term: simplest to cancel it</a:t>
            </a:r>
          </a:p>
          <a:p>
            <a:pPr lvl="1"/>
            <a:r>
              <a:rPr lang="en-US" sz="2400" dirty="0" smtClean="0">
                <a:solidFill>
                  <a:srgbClr val="FF0000"/>
                </a:solidFill>
              </a:rPr>
              <a:t>Final exam: I think it will be a 24 hour exam with written responses that can be easily sent by e-mail.</a:t>
            </a:r>
          </a:p>
          <a:p>
            <a:r>
              <a:rPr lang="en-US" sz="2800" dirty="0" smtClean="0"/>
              <a:t>Changes to grading scheme:</a:t>
            </a:r>
          </a:p>
          <a:p>
            <a:pPr lvl="1"/>
            <a:r>
              <a:rPr lang="en-US" sz="2400" dirty="0" smtClean="0"/>
              <a:t>Old scheme: Assignments (30%) exams (40%) lab (30%)</a:t>
            </a:r>
          </a:p>
          <a:p>
            <a:pPr lvl="1"/>
            <a:r>
              <a:rPr lang="en-US" sz="2400" dirty="0" smtClean="0"/>
              <a:t>New scheme: Assignments (50%) exams (25%) lab (25%)</a:t>
            </a:r>
          </a:p>
          <a:p>
            <a:pPr lvl="1"/>
            <a:endParaRPr lang="en-US" sz="2400" dirty="0"/>
          </a:p>
        </p:txBody>
      </p:sp>
    </p:spTree>
    <p:extLst>
      <p:ext uri="{BB962C8B-B14F-4D97-AF65-F5344CB8AC3E}">
        <p14:creationId xmlns:p14="http://schemas.microsoft.com/office/powerpoint/2010/main" val="2895269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Data Acquisition Systems</a:t>
            </a:r>
            <a:endParaRPr lang="en-US" b="1" dirty="0"/>
          </a:p>
        </p:txBody>
      </p:sp>
      <p:sp>
        <p:nvSpPr>
          <p:cNvPr id="3" name="Content Placeholder 2"/>
          <p:cNvSpPr>
            <a:spLocks noGrp="1"/>
          </p:cNvSpPr>
          <p:nvPr>
            <p:ph idx="1"/>
          </p:nvPr>
        </p:nvSpPr>
        <p:spPr/>
        <p:txBody>
          <a:bodyPr/>
          <a:lstStyle/>
          <a:p>
            <a:r>
              <a:rPr lang="en-US" dirty="0" smtClean="0"/>
              <a:t>Data acquisition systems typically require:</a:t>
            </a:r>
          </a:p>
          <a:p>
            <a:pPr lvl="1"/>
            <a:r>
              <a:rPr lang="en-US" dirty="0" smtClean="0"/>
              <a:t>Generating output voltages to set desired operating conditions</a:t>
            </a:r>
          </a:p>
          <a:p>
            <a:pPr lvl="1"/>
            <a:r>
              <a:rPr lang="en-US" dirty="0" smtClean="0"/>
              <a:t>Measuring physical quantities of interest</a:t>
            </a:r>
          </a:p>
          <a:p>
            <a:r>
              <a:rPr lang="en-US" dirty="0" smtClean="0"/>
              <a:t>Instruments need to be controlled using a computer</a:t>
            </a:r>
          </a:p>
          <a:p>
            <a:r>
              <a:rPr lang="en-US" dirty="0" smtClean="0"/>
              <a:t>Several systems have been developed over the years to achieve this</a:t>
            </a:r>
            <a:endParaRPr lang="en-US" dirty="0"/>
          </a:p>
        </p:txBody>
      </p:sp>
    </p:spTree>
    <p:extLst>
      <p:ext uri="{BB962C8B-B14F-4D97-AF65-F5344CB8AC3E}">
        <p14:creationId xmlns:p14="http://schemas.microsoft.com/office/powerpoint/2010/main" val="325749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GPIB (IEEE-488) Interfaces</a:t>
            </a:r>
            <a:endParaRPr lang="en-US" b="1"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t>Originally developed by Hewlett-Packard in the 1960’s</a:t>
            </a:r>
            <a:endParaRPr lang="en-US" sz="2800" dirty="0"/>
          </a:p>
          <a:p>
            <a:r>
              <a:rPr lang="en-US" sz="2800" dirty="0" smtClean="0"/>
              <a:t>Short-distance, multi-master, 8-bit parallel bus</a:t>
            </a:r>
          </a:p>
          <a:p>
            <a:r>
              <a:rPr lang="en-US" sz="2800" dirty="0" smtClean="0"/>
              <a:t>A suitable interface card is needed to connect to a computer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56" y="4111730"/>
            <a:ext cx="2095500" cy="1304925"/>
          </a:xfrm>
          <a:prstGeom prst="rect">
            <a:avLst/>
          </a:prstGeom>
        </p:spPr>
      </p:pic>
      <p:pic>
        <p:nvPicPr>
          <p:cNvPr id="5" name="Picture 4"/>
          <p:cNvPicPr>
            <a:picLocks noChangeAspect="1"/>
          </p:cNvPicPr>
          <p:nvPr/>
        </p:nvPicPr>
        <p:blipFill>
          <a:blip r:embed="rId3"/>
          <a:stretch>
            <a:fillRect/>
          </a:stretch>
        </p:blipFill>
        <p:spPr>
          <a:xfrm>
            <a:off x="3524250" y="3525942"/>
            <a:ext cx="2095500" cy="2476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75" y="3740254"/>
            <a:ext cx="2209800" cy="2540000"/>
          </a:xfrm>
          <a:prstGeom prst="rect">
            <a:avLst/>
          </a:prstGeom>
        </p:spPr>
      </p:pic>
      <p:sp>
        <p:nvSpPr>
          <p:cNvPr id="7" name="TextBox 6"/>
          <p:cNvSpPr txBox="1"/>
          <p:nvPr/>
        </p:nvSpPr>
        <p:spPr>
          <a:xfrm>
            <a:off x="829768" y="5574397"/>
            <a:ext cx="2152650" cy="646331"/>
          </a:xfrm>
          <a:prstGeom prst="rect">
            <a:avLst/>
          </a:prstGeom>
          <a:noFill/>
        </p:spPr>
        <p:txBody>
          <a:bodyPr wrap="square" rtlCol="0">
            <a:spAutoFit/>
          </a:bodyPr>
          <a:lstStyle/>
          <a:p>
            <a:pPr algn="ctr"/>
            <a:r>
              <a:rPr lang="en-US" dirty="0" smtClean="0"/>
              <a:t>Connector on equipment</a:t>
            </a:r>
            <a:endParaRPr lang="en-US" dirty="0"/>
          </a:p>
        </p:txBody>
      </p:sp>
      <p:sp>
        <p:nvSpPr>
          <p:cNvPr id="8" name="TextBox 7"/>
          <p:cNvSpPr txBox="1"/>
          <p:nvPr/>
        </p:nvSpPr>
        <p:spPr>
          <a:xfrm>
            <a:off x="3524250" y="6049963"/>
            <a:ext cx="2152650" cy="369332"/>
          </a:xfrm>
          <a:prstGeom prst="rect">
            <a:avLst/>
          </a:prstGeom>
          <a:noFill/>
        </p:spPr>
        <p:txBody>
          <a:bodyPr wrap="square" rtlCol="0">
            <a:spAutoFit/>
          </a:bodyPr>
          <a:lstStyle/>
          <a:p>
            <a:pPr algn="ctr"/>
            <a:r>
              <a:rPr lang="en-US" dirty="0" smtClean="0"/>
              <a:t>Connectors on cable</a:t>
            </a:r>
            <a:endParaRPr lang="en-US" dirty="0"/>
          </a:p>
        </p:txBody>
      </p:sp>
      <p:sp>
        <p:nvSpPr>
          <p:cNvPr id="9" name="TextBox 8"/>
          <p:cNvSpPr txBox="1"/>
          <p:nvPr/>
        </p:nvSpPr>
        <p:spPr>
          <a:xfrm>
            <a:off x="6218732" y="6240632"/>
            <a:ext cx="2152650" cy="369332"/>
          </a:xfrm>
          <a:prstGeom prst="rect">
            <a:avLst/>
          </a:prstGeom>
          <a:noFill/>
        </p:spPr>
        <p:txBody>
          <a:bodyPr wrap="square" rtlCol="0">
            <a:spAutoFit/>
          </a:bodyPr>
          <a:lstStyle/>
          <a:p>
            <a:pPr algn="ctr"/>
            <a:r>
              <a:rPr lang="en-US" dirty="0" smtClean="0"/>
              <a:t>Interface card</a:t>
            </a:r>
            <a:endParaRPr lang="en-US" dirty="0"/>
          </a:p>
        </p:txBody>
      </p:sp>
    </p:spTree>
    <p:extLst>
      <p:ext uri="{BB962C8B-B14F-4D97-AF65-F5344CB8AC3E}">
        <p14:creationId xmlns:p14="http://schemas.microsoft.com/office/powerpoint/2010/main" val="391214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GPIB (IEEE-488) Interfaces</a:t>
            </a:r>
            <a:endParaRPr lang="en-US" b="1"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t>Lots of legacy equipment have GPIB interfaces</a:t>
            </a:r>
          </a:p>
          <a:p>
            <a:r>
              <a:rPr lang="en-US" sz="2800" dirty="0" smtClean="0"/>
              <a:t>Newer equipment might provide similar functionality using other interfaces, such as Ethernet</a:t>
            </a:r>
          </a:p>
          <a:p>
            <a:r>
              <a:rPr lang="en-US" sz="2800" dirty="0" smtClean="0"/>
              <a:t>Adapters between GPIB and Ethernet or USB can be quite useful for interfacing with older equipment</a:t>
            </a:r>
          </a:p>
        </p:txBody>
      </p:sp>
      <p:pic>
        <p:nvPicPr>
          <p:cNvPr id="10" name="Picture 9"/>
          <p:cNvPicPr>
            <a:picLocks noChangeAspect="1"/>
          </p:cNvPicPr>
          <p:nvPr/>
        </p:nvPicPr>
        <p:blipFill>
          <a:blip r:embed="rId2"/>
          <a:stretch>
            <a:fillRect/>
          </a:stretch>
        </p:blipFill>
        <p:spPr>
          <a:xfrm>
            <a:off x="1143000" y="3962400"/>
            <a:ext cx="3186621" cy="2552700"/>
          </a:xfrm>
          <a:prstGeom prst="rect">
            <a:avLst/>
          </a:prstGeom>
        </p:spPr>
      </p:pic>
      <p:pic>
        <p:nvPicPr>
          <p:cNvPr id="11" name="Picture 10"/>
          <p:cNvPicPr>
            <a:picLocks noChangeAspect="1"/>
          </p:cNvPicPr>
          <p:nvPr/>
        </p:nvPicPr>
        <p:blipFill>
          <a:blip r:embed="rId3"/>
          <a:stretch>
            <a:fillRect/>
          </a:stretch>
        </p:blipFill>
        <p:spPr>
          <a:xfrm>
            <a:off x="4957939" y="4076700"/>
            <a:ext cx="2897378" cy="2324100"/>
          </a:xfrm>
          <a:prstGeom prst="rect">
            <a:avLst/>
          </a:prstGeom>
        </p:spPr>
      </p:pic>
    </p:spTree>
    <p:extLst>
      <p:ext uri="{BB962C8B-B14F-4D97-AF65-F5344CB8AC3E}">
        <p14:creationId xmlns:p14="http://schemas.microsoft.com/office/powerpoint/2010/main" val="275716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Examples of GPIB Equipment</a:t>
            </a:r>
            <a:endParaRPr lang="en-US" b="1" dirty="0"/>
          </a:p>
        </p:txBody>
      </p:sp>
      <p:sp>
        <p:nvSpPr>
          <p:cNvPr id="3" name="Content Placeholder 2"/>
          <p:cNvSpPr>
            <a:spLocks noGrp="1"/>
          </p:cNvSpPr>
          <p:nvPr>
            <p:ph idx="1"/>
          </p:nvPr>
        </p:nvSpPr>
        <p:spPr/>
        <p:txBody>
          <a:bodyPr/>
          <a:lstStyle/>
          <a:p>
            <a:r>
              <a:rPr lang="en-US" dirty="0" smtClean="0"/>
              <a:t>Power supplies: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286000"/>
            <a:ext cx="3530600" cy="254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66729"/>
            <a:ext cx="3060700" cy="2540000"/>
          </a:xfrm>
          <a:prstGeom prst="rect">
            <a:avLst/>
          </a:prstGeom>
        </p:spPr>
      </p:pic>
      <p:sp>
        <p:nvSpPr>
          <p:cNvPr id="6" name="TextBox 5"/>
          <p:cNvSpPr txBox="1"/>
          <p:nvPr/>
        </p:nvSpPr>
        <p:spPr>
          <a:xfrm>
            <a:off x="4191000" y="5257800"/>
            <a:ext cx="2520950" cy="369332"/>
          </a:xfrm>
          <a:prstGeom prst="rect">
            <a:avLst/>
          </a:prstGeom>
          <a:noFill/>
        </p:spPr>
        <p:txBody>
          <a:bodyPr wrap="square" rtlCol="0">
            <a:spAutoFit/>
          </a:bodyPr>
          <a:lstStyle/>
          <a:p>
            <a:r>
              <a:rPr lang="en-US" dirty="0" smtClean="0"/>
              <a:t>GPIB interface</a:t>
            </a:r>
            <a:endParaRPr lang="en-US" dirty="0"/>
          </a:p>
        </p:txBody>
      </p:sp>
      <p:cxnSp>
        <p:nvCxnSpPr>
          <p:cNvPr id="8" name="Straight Arrow Connector 7"/>
          <p:cNvCxnSpPr/>
          <p:nvPr/>
        </p:nvCxnSpPr>
        <p:spPr>
          <a:xfrm flipV="1">
            <a:off x="4876800" y="3863181"/>
            <a:ext cx="990600" cy="1400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6033849"/>
            <a:ext cx="7620000" cy="369332"/>
          </a:xfrm>
          <a:prstGeom prst="rect">
            <a:avLst/>
          </a:prstGeom>
          <a:noFill/>
        </p:spPr>
        <p:txBody>
          <a:bodyPr wrap="square" rtlCol="0">
            <a:spAutoFit/>
          </a:bodyPr>
          <a:lstStyle/>
          <a:p>
            <a:r>
              <a:rPr lang="en-US" dirty="0" smtClean="0"/>
              <a:t>Somewhere, deep inside the box, you would expect to find a DAC circuit…</a:t>
            </a:r>
            <a:endParaRPr lang="en-US" dirty="0"/>
          </a:p>
        </p:txBody>
      </p:sp>
    </p:spTree>
    <p:extLst>
      <p:ext uri="{BB962C8B-B14F-4D97-AF65-F5344CB8AC3E}">
        <p14:creationId xmlns:p14="http://schemas.microsoft.com/office/powerpoint/2010/main" val="244553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Examples of GPIB Equipment</a:t>
            </a:r>
            <a:endParaRPr lang="en-US" b="1" dirty="0"/>
          </a:p>
        </p:txBody>
      </p:sp>
      <p:sp>
        <p:nvSpPr>
          <p:cNvPr id="3" name="Content Placeholder 2"/>
          <p:cNvSpPr>
            <a:spLocks noGrp="1"/>
          </p:cNvSpPr>
          <p:nvPr>
            <p:ph idx="1"/>
          </p:nvPr>
        </p:nvSpPr>
        <p:spPr/>
        <p:txBody>
          <a:bodyPr/>
          <a:lstStyle/>
          <a:p>
            <a:r>
              <a:rPr lang="en-US" dirty="0" smtClean="0"/>
              <a:t>Digital meters:</a:t>
            </a:r>
            <a:endParaRPr lang="en-US" dirty="0"/>
          </a:p>
        </p:txBody>
      </p:sp>
      <p:sp>
        <p:nvSpPr>
          <p:cNvPr id="6" name="TextBox 5"/>
          <p:cNvSpPr txBox="1"/>
          <p:nvPr/>
        </p:nvSpPr>
        <p:spPr>
          <a:xfrm>
            <a:off x="4319666" y="4828114"/>
            <a:ext cx="2520950" cy="369332"/>
          </a:xfrm>
          <a:prstGeom prst="rect">
            <a:avLst/>
          </a:prstGeom>
          <a:noFill/>
        </p:spPr>
        <p:txBody>
          <a:bodyPr wrap="square" rtlCol="0">
            <a:spAutoFit/>
          </a:bodyPr>
          <a:lstStyle/>
          <a:p>
            <a:r>
              <a:rPr lang="en-US" dirty="0" smtClean="0"/>
              <a:t>GPIB interface</a:t>
            </a:r>
            <a:endParaRPr lang="en-US" dirty="0"/>
          </a:p>
        </p:txBody>
      </p:sp>
      <p:pic>
        <p:nvPicPr>
          <p:cNvPr id="7" name="Picture 6"/>
          <p:cNvPicPr>
            <a:picLocks noChangeAspect="1"/>
          </p:cNvPicPr>
          <p:nvPr/>
        </p:nvPicPr>
        <p:blipFill>
          <a:blip r:embed="rId2"/>
          <a:stretch>
            <a:fillRect/>
          </a:stretch>
        </p:blipFill>
        <p:spPr>
          <a:xfrm>
            <a:off x="470974" y="2436026"/>
            <a:ext cx="3561276" cy="1602574"/>
          </a:xfrm>
          <a:prstGeom prst="rect">
            <a:avLst/>
          </a:prstGeom>
        </p:spPr>
      </p:pic>
      <p:pic>
        <p:nvPicPr>
          <p:cNvPr id="9" name="Picture 8"/>
          <p:cNvPicPr>
            <a:picLocks noChangeAspect="1"/>
          </p:cNvPicPr>
          <p:nvPr/>
        </p:nvPicPr>
        <p:blipFill>
          <a:blip r:embed="rId3"/>
          <a:stretch>
            <a:fillRect/>
          </a:stretch>
        </p:blipFill>
        <p:spPr>
          <a:xfrm>
            <a:off x="4343400" y="2436026"/>
            <a:ext cx="3730105" cy="1833548"/>
          </a:xfrm>
          <a:prstGeom prst="rect">
            <a:avLst/>
          </a:prstGeom>
        </p:spPr>
      </p:pic>
      <p:cxnSp>
        <p:nvCxnSpPr>
          <p:cNvPr id="8" name="Straight Arrow Connector 7"/>
          <p:cNvCxnSpPr/>
          <p:nvPr/>
        </p:nvCxnSpPr>
        <p:spPr>
          <a:xfrm flipV="1">
            <a:off x="5747583" y="3237313"/>
            <a:ext cx="990600" cy="1400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400" y="5667192"/>
            <a:ext cx="7620000" cy="369332"/>
          </a:xfrm>
          <a:prstGeom prst="rect">
            <a:avLst/>
          </a:prstGeom>
          <a:noFill/>
        </p:spPr>
        <p:txBody>
          <a:bodyPr wrap="square" rtlCol="0">
            <a:spAutoFit/>
          </a:bodyPr>
          <a:lstStyle/>
          <a:p>
            <a:r>
              <a:rPr lang="en-US" dirty="0" smtClean="0"/>
              <a:t>Somewhere, deep inside the box, you would expect to find an ADC circuit…</a:t>
            </a:r>
            <a:endParaRPr lang="en-US" dirty="0"/>
          </a:p>
        </p:txBody>
      </p:sp>
    </p:spTree>
    <p:extLst>
      <p:ext uri="{BB962C8B-B14F-4D97-AF65-F5344CB8AC3E}">
        <p14:creationId xmlns:p14="http://schemas.microsoft.com/office/powerpoint/2010/main" val="294833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Software Interfaces</a:t>
            </a:r>
            <a:endParaRPr lang="en-US" b="1" dirty="0"/>
          </a:p>
        </p:txBody>
      </p:sp>
      <p:sp>
        <p:nvSpPr>
          <p:cNvPr id="3" name="Content Placeholder 2"/>
          <p:cNvSpPr>
            <a:spLocks noGrp="1"/>
          </p:cNvSpPr>
          <p:nvPr>
            <p:ph idx="1"/>
          </p:nvPr>
        </p:nvSpPr>
        <p:spPr>
          <a:xfrm>
            <a:off x="457200" y="1623218"/>
            <a:ext cx="4855564" cy="4678363"/>
          </a:xfrm>
        </p:spPr>
        <p:txBody>
          <a:bodyPr>
            <a:normAutofit lnSpcReduction="10000"/>
          </a:bodyPr>
          <a:lstStyle/>
          <a:p>
            <a:r>
              <a:rPr lang="en-US" dirty="0" smtClean="0"/>
              <a:t>Most vendors provide sufficient documentation for remote operation via GPIB or Ethernet</a:t>
            </a:r>
          </a:p>
          <a:p>
            <a:r>
              <a:rPr lang="en-US" dirty="0" smtClean="0"/>
              <a:t>National Instruments caters to small-to-medium sized lab-based data acquisition systems:</a:t>
            </a:r>
          </a:p>
          <a:p>
            <a:r>
              <a:rPr lang="en-US" dirty="0" smtClean="0"/>
              <a:t>Academic software licensing (</a:t>
            </a:r>
            <a:r>
              <a:rPr lang="en-US" dirty="0" err="1" smtClean="0"/>
              <a:t>eg</a:t>
            </a:r>
            <a:r>
              <a:rPr lang="en-US" dirty="0" smtClean="0"/>
              <a:t>, LabVIEW)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124" y="2590800"/>
            <a:ext cx="3311410" cy="2403956"/>
          </a:xfrm>
          <a:prstGeom prst="rect">
            <a:avLst/>
          </a:prstGeom>
        </p:spPr>
      </p:pic>
    </p:spTree>
    <p:extLst>
      <p:ext uri="{BB962C8B-B14F-4D97-AF65-F5344CB8AC3E}">
        <p14:creationId xmlns:p14="http://schemas.microsoft.com/office/powerpoint/2010/main" val="324846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39409"/>
            <a:ext cx="8229600" cy="4876800"/>
          </a:xfrm>
        </p:spPr>
        <p:txBody>
          <a:bodyPr>
            <a:normAutofit fontScale="92500" lnSpcReduction="10000"/>
          </a:bodyPr>
          <a:lstStyle/>
          <a:p>
            <a:r>
              <a:rPr lang="en-US" sz="2800" dirty="0" smtClean="0"/>
              <a:t>Because there won’t be any in-person lectures, you will have to read the lecture notes yourself.</a:t>
            </a:r>
          </a:p>
          <a:p>
            <a:r>
              <a:rPr lang="en-US" sz="2800" dirty="0" smtClean="0"/>
              <a:t>To demonstrate that you have read them, you will be required to answer </a:t>
            </a:r>
            <a:r>
              <a:rPr lang="en-US" sz="2800" i="1" dirty="0" smtClean="0"/>
              <a:t>one or two simple questions</a:t>
            </a:r>
            <a:r>
              <a:rPr lang="en-US" sz="2800" dirty="0" smtClean="0"/>
              <a:t> before the next lecture is posted.</a:t>
            </a:r>
            <a:endParaRPr lang="en-US" sz="2400" dirty="0" smtClean="0"/>
          </a:p>
          <a:p>
            <a:r>
              <a:rPr lang="en-US" sz="2800" dirty="0" smtClean="0"/>
              <a:t>The question will probably be at the beginning and you just have to e-mail me the answer</a:t>
            </a:r>
          </a:p>
          <a:p>
            <a:pPr marL="0" indent="0" algn="ctr">
              <a:buNone/>
            </a:pPr>
            <a:r>
              <a:rPr lang="en-US" sz="2800" dirty="0" smtClean="0">
                <a:hlinkClick r:id="rId2"/>
              </a:rPr>
              <a:t>mjones@physics.purdue.edu</a:t>
            </a:r>
            <a:endParaRPr lang="en-US" sz="2800" dirty="0" smtClean="0"/>
          </a:p>
          <a:p>
            <a:r>
              <a:rPr lang="en-US" sz="2800" dirty="0" smtClean="0"/>
              <a:t>To make this easy, please make your subject look like this:</a:t>
            </a:r>
          </a:p>
          <a:p>
            <a:pPr marL="0" indent="0" algn="ctr">
              <a:buNone/>
            </a:pPr>
            <a:r>
              <a:rPr lang="en-US" sz="2800" dirty="0" smtClean="0"/>
              <a:t>“PHYS53600 Lecture xx questions Your Name”</a:t>
            </a:r>
          </a:p>
          <a:p>
            <a:r>
              <a:rPr lang="en-US" sz="2800" dirty="0" smtClean="0"/>
              <a:t>These will be the remaining part of your assignment grade.</a:t>
            </a:r>
            <a:endParaRPr lang="en-US" sz="2800" dirty="0"/>
          </a:p>
        </p:txBody>
      </p:sp>
    </p:spTree>
    <p:extLst>
      <p:ext uri="{BB962C8B-B14F-4D97-AF65-F5344CB8AC3E}">
        <p14:creationId xmlns:p14="http://schemas.microsoft.com/office/powerpoint/2010/main" val="3662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ANNOUNCEMENTS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Feel free to send me questions about the lecture material if there is anything you don’t </a:t>
            </a:r>
            <a:r>
              <a:rPr lang="en-US" dirty="0" smtClean="0"/>
              <a:t>understand.</a:t>
            </a:r>
          </a:p>
          <a:p>
            <a:r>
              <a:rPr lang="en-US" dirty="0" smtClean="0"/>
              <a:t>Send </a:t>
            </a:r>
            <a:r>
              <a:rPr lang="en-US" dirty="0" smtClean="0"/>
              <a:t>me e-mail if you think it would be useful to arrange a time as a class to have a time where you can ask questions by video.</a:t>
            </a:r>
          </a:p>
          <a:p>
            <a:pPr lvl="1"/>
            <a:r>
              <a:rPr lang="en-US" dirty="0" smtClean="0"/>
              <a:t>So far a couple of people have said it would be</a:t>
            </a:r>
          </a:p>
          <a:p>
            <a:pPr lvl="1"/>
            <a:r>
              <a:rPr lang="en-US" dirty="0" smtClean="0"/>
              <a:t>Maybe something like </a:t>
            </a:r>
            <a:r>
              <a:rPr lang="en-US" dirty="0" smtClean="0"/>
              <a:t>Thursday, </a:t>
            </a:r>
            <a:r>
              <a:rPr lang="en-US" dirty="0" smtClean="0"/>
              <a:t>April 30</a:t>
            </a:r>
            <a:r>
              <a:rPr lang="en-US" baseline="30000" dirty="0" smtClean="0"/>
              <a:t>th</a:t>
            </a:r>
            <a:r>
              <a:rPr lang="en-US" dirty="0" smtClean="0"/>
              <a:t> at 10:30 am EDT?</a:t>
            </a:r>
            <a:endParaRPr lang="en-US" dirty="0"/>
          </a:p>
        </p:txBody>
      </p:sp>
    </p:spTree>
    <p:extLst>
      <p:ext uri="{BB962C8B-B14F-4D97-AF65-F5344CB8AC3E}">
        <p14:creationId xmlns:p14="http://schemas.microsoft.com/office/powerpoint/2010/main" val="38069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smtClean="0"/>
              <a:t>27 </a:t>
            </a:r>
            <a:r>
              <a:rPr lang="en-US" dirty="0" smtClean="0"/>
              <a:t>QUESTIONS</a:t>
            </a:r>
            <a:endParaRPr lang="en-US" dirty="0"/>
          </a:p>
        </p:txBody>
      </p:sp>
      <p:sp>
        <p:nvSpPr>
          <p:cNvPr id="3" name="Content Placeholder 2"/>
          <p:cNvSpPr>
            <a:spLocks noGrp="1"/>
          </p:cNvSpPr>
          <p:nvPr>
            <p:ph idx="1"/>
          </p:nvPr>
        </p:nvSpPr>
        <p:spPr>
          <a:xfrm>
            <a:off x="457200" y="1524000"/>
            <a:ext cx="8382000" cy="4800600"/>
          </a:xfrm>
        </p:spPr>
        <p:txBody>
          <a:bodyPr>
            <a:normAutofit/>
          </a:bodyPr>
          <a:lstStyle/>
          <a:p>
            <a:pPr marL="514350" indent="-514350">
              <a:buAutoNum type="arabicPeriod"/>
            </a:pPr>
            <a:r>
              <a:rPr lang="en-US" i="1" dirty="0" smtClean="0"/>
              <a:t>Describe a lab experience you have had (e.g. in research or an undergraduate lab) that would have benefited from using a data acquisition system</a:t>
            </a:r>
          </a:p>
          <a:p>
            <a:pPr marL="514350" indent="-514350">
              <a:buAutoNum type="arabicPeriod"/>
            </a:pPr>
            <a:r>
              <a:rPr lang="en-US" i="1" dirty="0" smtClean="0"/>
              <a:t>List some of the potential improvements</a:t>
            </a:r>
          </a:p>
          <a:p>
            <a:pPr marL="857250" lvl="1" indent="-457200"/>
            <a:r>
              <a:rPr lang="en-US" i="1" dirty="0" smtClean="0"/>
              <a:t>Precision of measurements?</a:t>
            </a:r>
          </a:p>
          <a:p>
            <a:pPr marL="857250" lvl="1" indent="-457200"/>
            <a:r>
              <a:rPr lang="en-US" i="1" dirty="0" smtClean="0"/>
              <a:t>Speed of data acquisition?</a:t>
            </a:r>
          </a:p>
          <a:p>
            <a:pPr marL="857250" lvl="1" indent="-457200"/>
            <a:r>
              <a:rPr lang="en-US" i="1" dirty="0" smtClean="0"/>
              <a:t>Volume of data recorded?</a:t>
            </a:r>
            <a:endParaRPr lang="en-US" i="1" dirty="0" smtClean="0"/>
          </a:p>
          <a:p>
            <a:pPr marL="857250" lvl="1" indent="-457200"/>
            <a:r>
              <a:rPr lang="en-US" i="1" dirty="0" smtClean="0"/>
              <a:t>Direct recording of digital information?</a:t>
            </a:r>
            <a:endParaRPr lang="en-US" i="1" dirty="0"/>
          </a:p>
        </p:txBody>
      </p:sp>
    </p:spTree>
    <p:extLst>
      <p:ext uri="{BB962C8B-B14F-4D97-AF65-F5344CB8AC3E}">
        <p14:creationId xmlns:p14="http://schemas.microsoft.com/office/powerpoint/2010/main" val="380707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Data Acquisition Systems</a:t>
            </a:r>
            <a:endParaRPr lang="en-US" b="1" dirty="0"/>
          </a:p>
        </p:txBody>
      </p:sp>
      <p:sp>
        <p:nvSpPr>
          <p:cNvPr id="3" name="Content Placeholder 2"/>
          <p:cNvSpPr>
            <a:spLocks noGrp="1"/>
          </p:cNvSpPr>
          <p:nvPr>
            <p:ph idx="1"/>
          </p:nvPr>
        </p:nvSpPr>
        <p:spPr/>
        <p:txBody>
          <a:bodyPr>
            <a:normAutofit lnSpcReduction="10000"/>
          </a:bodyPr>
          <a:lstStyle/>
          <a:p>
            <a:r>
              <a:rPr lang="en-US" dirty="0" smtClean="0"/>
              <a:t>Common applications for electronics instrumentation in research is data acquisition and process control systems</a:t>
            </a:r>
          </a:p>
          <a:p>
            <a:r>
              <a:rPr lang="en-US" dirty="0" smtClean="0"/>
              <a:t>Data acquisition:</a:t>
            </a:r>
          </a:p>
          <a:p>
            <a:pPr lvl="1"/>
            <a:r>
              <a:rPr lang="en-US" dirty="0" smtClean="0"/>
              <a:t>Converting physical quantities to digital data</a:t>
            </a:r>
          </a:p>
          <a:p>
            <a:pPr lvl="1"/>
            <a:r>
              <a:rPr lang="en-US" dirty="0" smtClean="0"/>
              <a:t>Usually a combination of a transducer and an analog-to-digital converter</a:t>
            </a:r>
          </a:p>
          <a:p>
            <a:r>
              <a:rPr lang="en-US" dirty="0" smtClean="0"/>
              <a:t>Process control:</a:t>
            </a:r>
          </a:p>
          <a:p>
            <a:pPr lvl="1"/>
            <a:r>
              <a:rPr lang="en-US" dirty="0" smtClean="0"/>
              <a:t>Manipulate a system to achieve a desired state</a:t>
            </a:r>
          </a:p>
        </p:txBody>
      </p:sp>
    </p:spTree>
    <p:extLst>
      <p:ext uri="{BB962C8B-B14F-4D97-AF65-F5344CB8AC3E}">
        <p14:creationId xmlns:p14="http://schemas.microsoft.com/office/powerpoint/2010/main" val="115656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Analog-to-Digital Converters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24000"/>
                <a:ext cx="8229600" cy="4602163"/>
              </a:xfrm>
            </p:spPr>
            <p:txBody>
              <a:bodyPr>
                <a:normAutofit fontScale="85000" lnSpcReduction="10000"/>
              </a:bodyPr>
              <a:lstStyle/>
              <a:p>
                <a:r>
                  <a:rPr lang="en-US" dirty="0" smtClean="0"/>
                  <a:t>Perhaps the simplest analog-to-digital converter is a comparator:</a:t>
                </a:r>
              </a:p>
              <a:p>
                <a:endParaRPr lang="en-US" dirty="0"/>
              </a:p>
              <a:p>
                <a:endParaRPr lang="en-US" dirty="0" smtClean="0"/>
              </a:p>
              <a:p>
                <a:endParaRPr lang="en-US" dirty="0"/>
              </a:p>
              <a:p>
                <a:r>
                  <a:rPr lang="en-US" dirty="0" smtClean="0"/>
                  <a:t>This looks like an operational amplifier, but the behavior is very different</a:t>
                </a:r>
              </a:p>
              <a:p>
                <a:r>
                  <a:rPr lang="en-US" dirty="0" smtClean="0"/>
                  <a:t>The output is a digital logic level</a:t>
                </a:r>
              </a:p>
              <a:p>
                <a:pPr lvl="1"/>
                <a:r>
                  <a:rPr lang="en-US" dirty="0" smtClean="0"/>
                  <a:t>Not usually incorporated into a feedback loop</a:t>
                </a:r>
              </a:p>
              <a:p>
                <a:r>
                  <a:rPr lang="en-US" dirty="0" smtClean="0"/>
                  <a:t>The output will be ‘1’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oMath>
                </a14:m>
                <a:r>
                  <a:rPr lang="en-US" dirty="0" smtClean="0"/>
                  <a:t> and ‘0’ otherwise.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602163"/>
              </a:xfrm>
              <a:blipFill>
                <a:blip r:embed="rId2"/>
                <a:stretch>
                  <a:fillRect l="-1259" t="-2119" r="-741"/>
                </a:stretch>
              </a:blipFill>
            </p:spPr>
            <p:txBody>
              <a:bodyPr/>
              <a:lstStyle/>
              <a:p>
                <a:r>
                  <a:rPr lang="en-US">
                    <a:noFill/>
                  </a:rPr>
                  <a:t> </a:t>
                </a:r>
              </a:p>
            </p:txBody>
          </p:sp>
        </mc:Fallback>
      </mc:AlternateContent>
      <p:grpSp>
        <p:nvGrpSpPr>
          <p:cNvPr id="4" name="Group 3"/>
          <p:cNvGrpSpPr/>
          <p:nvPr/>
        </p:nvGrpSpPr>
        <p:grpSpPr>
          <a:xfrm>
            <a:off x="1143000" y="2286000"/>
            <a:ext cx="6540062" cy="1219200"/>
            <a:chOff x="1245476" y="1600200"/>
            <a:chExt cx="6984124" cy="1371600"/>
          </a:xfrm>
        </p:grpSpPr>
        <p:sp>
          <p:nvSpPr>
            <p:cNvPr id="5" name="Isosceles Triangle 4"/>
            <p:cNvSpPr/>
            <p:nvPr/>
          </p:nvSpPr>
          <p:spPr>
            <a:xfrm rot="5400000">
              <a:off x="4533900" y="1638300"/>
              <a:ext cx="1371600" cy="1295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824335"/>
              <a:ext cx="304800" cy="923330"/>
            </a:xfrm>
            <a:prstGeom prst="rect">
              <a:avLst/>
            </a:prstGeom>
            <a:noFill/>
          </p:spPr>
          <p:txBody>
            <a:bodyPr wrap="square" rtlCol="0">
              <a:spAutoFit/>
            </a:bodyPr>
            <a:lstStyle/>
            <a:p>
              <a:r>
                <a:rPr lang="en-US" dirty="0" smtClean="0"/>
                <a:t>-</a:t>
              </a:r>
            </a:p>
            <a:p>
              <a:endParaRPr lang="en-US" dirty="0"/>
            </a:p>
            <a:p>
              <a:r>
                <a:rPr lang="en-US" dirty="0" smtClean="0"/>
                <a:t>+</a:t>
              </a:r>
              <a:endParaRPr lang="en-US" dirty="0"/>
            </a:p>
          </p:txBody>
        </p:sp>
        <p:cxnSp>
          <p:nvCxnSpPr>
            <p:cNvPr id="7" name="Straight Connector 6"/>
            <p:cNvCxnSpPr/>
            <p:nvPr/>
          </p:nvCxnSpPr>
          <p:spPr>
            <a:xfrm flipH="1">
              <a:off x="3352800" y="19812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352800" y="25908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867400" y="22860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4793" y="1790700"/>
              <a:ext cx="1676400" cy="381000"/>
            </a:xfrm>
            <a:prstGeom prst="rect">
              <a:avLst/>
            </a:prstGeom>
            <a:noFill/>
          </p:spPr>
          <p:txBody>
            <a:bodyPr wrap="square" rtlCol="0">
              <a:spAutoFit/>
            </a:bodyPr>
            <a:lstStyle/>
            <a:p>
              <a:r>
                <a:rPr lang="en-US" dirty="0" smtClean="0"/>
                <a:t>Inverting input</a:t>
              </a:r>
              <a:endParaRPr lang="en-US" dirty="0"/>
            </a:p>
          </p:txBody>
        </p:sp>
        <p:sp>
          <p:nvSpPr>
            <p:cNvPr id="11" name="TextBox 10"/>
            <p:cNvSpPr txBox="1"/>
            <p:nvPr/>
          </p:nvSpPr>
          <p:spPr>
            <a:xfrm>
              <a:off x="1245476" y="2387530"/>
              <a:ext cx="2151993" cy="369332"/>
            </a:xfrm>
            <a:prstGeom prst="rect">
              <a:avLst/>
            </a:prstGeom>
            <a:noFill/>
          </p:spPr>
          <p:txBody>
            <a:bodyPr wrap="square" rtlCol="0">
              <a:spAutoFit/>
            </a:bodyPr>
            <a:lstStyle/>
            <a:p>
              <a:r>
                <a:rPr lang="en-US" dirty="0" smtClean="0"/>
                <a:t>Non-Inverting input</a:t>
              </a:r>
              <a:endParaRPr lang="en-US" dirty="0"/>
            </a:p>
          </p:txBody>
        </p:sp>
        <p:sp>
          <p:nvSpPr>
            <p:cNvPr id="12" name="TextBox 11"/>
            <p:cNvSpPr txBox="1"/>
            <p:nvPr/>
          </p:nvSpPr>
          <p:spPr>
            <a:xfrm>
              <a:off x="7157545" y="2051043"/>
              <a:ext cx="1072055" cy="369332"/>
            </a:xfrm>
            <a:prstGeom prst="rect">
              <a:avLst/>
            </a:prstGeom>
            <a:noFill/>
          </p:spPr>
          <p:txBody>
            <a:bodyPr wrap="square" rtlCol="0">
              <a:spAutoFit/>
            </a:bodyPr>
            <a:lstStyle/>
            <a:p>
              <a:r>
                <a:rPr lang="en-US" dirty="0" smtClean="0"/>
                <a:t>Output</a:t>
              </a:r>
              <a:endParaRPr lang="en-US" dirty="0"/>
            </a:p>
          </p:txBody>
        </p:sp>
      </p:grpSp>
    </p:spTree>
    <p:extLst>
      <p:ext uri="{BB962C8B-B14F-4D97-AF65-F5344CB8AC3E}">
        <p14:creationId xmlns:p14="http://schemas.microsoft.com/office/powerpoint/2010/main" val="347949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Analog-to-Digital Converter</a:t>
            </a:r>
            <a:endParaRPr lang="en-US" b="1" dirty="0"/>
          </a:p>
        </p:txBody>
      </p:sp>
      <p:pic>
        <p:nvPicPr>
          <p:cNvPr id="4" name="Content Placeholder 3"/>
          <p:cNvPicPr>
            <a:picLocks noGrp="1" noChangeAspect="1"/>
          </p:cNvPicPr>
          <p:nvPr>
            <p:ph idx="1"/>
          </p:nvPr>
        </p:nvPicPr>
        <p:blipFill>
          <a:blip r:embed="rId3"/>
          <a:stretch>
            <a:fillRect/>
          </a:stretch>
        </p:blipFill>
        <p:spPr>
          <a:xfrm>
            <a:off x="458273" y="1219200"/>
            <a:ext cx="8229600" cy="1458638"/>
          </a:xfrm>
          <a:prstGeom prst="rect">
            <a:avLst/>
          </a:prstGeom>
        </p:spPr>
      </p:pic>
      <p:pic>
        <p:nvPicPr>
          <p:cNvPr id="5" name="Picture 4"/>
          <p:cNvPicPr>
            <a:picLocks noChangeAspect="1"/>
          </p:cNvPicPr>
          <p:nvPr/>
        </p:nvPicPr>
        <p:blipFill>
          <a:blip r:embed="rId4"/>
          <a:stretch>
            <a:fillRect/>
          </a:stretch>
        </p:blipFill>
        <p:spPr>
          <a:xfrm>
            <a:off x="3962936" y="2681275"/>
            <a:ext cx="3429000" cy="23336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2677838"/>
            <a:ext cx="1905000" cy="1905000"/>
          </a:xfrm>
          <a:prstGeom prst="rect">
            <a:avLst/>
          </a:prstGeom>
        </p:spPr>
      </p:pic>
      <p:sp>
        <p:nvSpPr>
          <p:cNvPr id="7" name="TextBox 6"/>
          <p:cNvSpPr txBox="1"/>
          <p:nvPr/>
        </p:nvSpPr>
        <p:spPr>
          <a:xfrm>
            <a:off x="990600" y="4800600"/>
            <a:ext cx="74676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High impedance inputs (&gt;250 k</a:t>
            </a:r>
            <a:r>
              <a:rPr lang="el-GR" sz="2800" dirty="0" smtClean="0"/>
              <a:t>Ω</a:t>
            </a:r>
            <a:r>
              <a:rPr lang="en-US" sz="2800" dirty="0" smtClean="0"/>
              <a:t>)</a:t>
            </a:r>
          </a:p>
          <a:p>
            <a:pPr marL="285750" indent="-285750">
              <a:buFont typeface="Arial" panose="020B0604020202020204" pitchFamily="34" charset="0"/>
              <a:buChar char="•"/>
            </a:pPr>
            <a:r>
              <a:rPr lang="en-US" sz="2800" dirty="0" smtClean="0"/>
              <a:t>When the inverting input is driven by a voltage source, the output will be 0 or 1, depending on the voltage at the non-inverting input. </a:t>
            </a:r>
            <a:endParaRPr lang="en-US" sz="2800" dirty="0"/>
          </a:p>
        </p:txBody>
      </p:sp>
    </p:spTree>
    <p:extLst>
      <p:ext uri="{BB962C8B-B14F-4D97-AF65-F5344CB8AC3E}">
        <p14:creationId xmlns:p14="http://schemas.microsoft.com/office/powerpoint/2010/main" val="384809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Analog-to-Digital Converter</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71600"/>
                <a:ext cx="8382000" cy="4754563"/>
              </a:xfrm>
            </p:spPr>
            <p:txBody>
              <a:bodyPr>
                <a:normAutofit/>
              </a:bodyPr>
              <a:lstStyle/>
              <a:p>
                <a:r>
                  <a:rPr lang="en-US" dirty="0" smtClean="0"/>
                  <a:t>Input voltage,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𝑖𝑛</m:t>
                        </m:r>
                      </m:sub>
                    </m:sSub>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𝑚𝑖𝑛</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𝑖𝑛</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𝑚𝑎𝑥</m:t>
                        </m:r>
                      </m:sub>
                    </m:sSub>
                  </m:oMath>
                </a14:m>
                <a:endParaRPr lang="en-US" dirty="0" smtClean="0"/>
              </a:p>
              <a:p>
                <a14:m>
                  <m:oMath xmlns:m="http://schemas.openxmlformats.org/officeDocument/2006/math">
                    <m:r>
                      <a:rPr lang="en-US" i="1" dirty="0" smtClean="0">
                        <a:latin typeface="Cambria Math" panose="02040503050406030204" pitchFamily="18" charset="0"/>
                      </a:rPr>
                      <m:t>𝑛</m:t>
                    </m:r>
                  </m:oMath>
                </a14:m>
                <a:r>
                  <a:rPr lang="en-US" dirty="0" smtClean="0"/>
                  <a:t>-bit digital output:</a:t>
                </a:r>
              </a:p>
              <a:p>
                <a:pPr lvl="1"/>
                <a:r>
                  <a:rPr lang="en-US" dirty="0" smtClean="0"/>
                  <a:t>Output should be a linear function of input voltage</a:t>
                </a:r>
              </a:p>
              <a:p>
                <a:pPr lvl="1"/>
                <a:r>
                  <a:rPr lang="en-US" dirty="0" smtClean="0"/>
                  <a:t>Output is 0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𝑚𝑖𝑛</m:t>
                        </m:r>
                      </m:sub>
                    </m:sSub>
                  </m:oMath>
                </a14:m>
                <a:endParaRPr lang="en-US" b="0" dirty="0" smtClean="0"/>
              </a:p>
              <a:p>
                <a:pPr lvl="1"/>
                <a:r>
                  <a:rPr lang="en-US" dirty="0" smtClean="0"/>
                  <a:t>Output is 2</a:t>
                </a:r>
                <a:r>
                  <a:rPr lang="en-US" baseline="30000" dirty="0" smtClean="0"/>
                  <a:t>n</a:t>
                </a:r>
                <a:r>
                  <a:rPr lang="en-US" dirty="0" smtClean="0"/>
                  <a:t>-1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m:t>
                        </m:r>
                        <m:r>
                          <a:rPr lang="en-US" b="0" i="1" smtClean="0">
                            <a:latin typeface="Cambria Math" panose="02040503050406030204" pitchFamily="18" charset="0"/>
                          </a:rPr>
                          <m:t>𝑎𝑥</m:t>
                        </m:r>
                      </m:sub>
                    </m:sSub>
                  </m:oMath>
                </a14:m>
                <a:endParaRPr lang="en-US" dirty="0" smtClean="0"/>
              </a:p>
              <a:p>
                <a:r>
                  <a:rPr lang="en-US" dirty="0" smtClean="0"/>
                  <a:t>There are several architectures that can achieve this…</a:t>
                </a:r>
              </a:p>
              <a:p>
                <a:pPr lvl="1"/>
                <a:r>
                  <a:rPr lang="en-US" dirty="0" smtClean="0"/>
                  <a:t>For example: </a:t>
                </a:r>
                <a:r>
                  <a:rPr lang="en-US" dirty="0" smtClean="0">
                    <a:hlinkClick r:id="rId3"/>
                  </a:rPr>
                  <a:t>Analog Devices technical note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71600"/>
                <a:ext cx="8382000" cy="4754563"/>
              </a:xfrm>
              <a:blipFill>
                <a:blip r:embed="rId4"/>
                <a:stretch>
                  <a:fillRect l="-1673" t="-1538"/>
                </a:stretch>
              </a:blipFill>
            </p:spPr>
            <p:txBody>
              <a:bodyPr/>
              <a:lstStyle/>
              <a:p>
                <a:r>
                  <a:rPr lang="en-US">
                    <a:noFill/>
                  </a:rPr>
                  <a:t> </a:t>
                </a:r>
              </a:p>
            </p:txBody>
          </p:sp>
        </mc:Fallback>
      </mc:AlternateContent>
    </p:spTree>
    <p:extLst>
      <p:ext uri="{BB962C8B-B14F-4D97-AF65-F5344CB8AC3E}">
        <p14:creationId xmlns:p14="http://schemas.microsoft.com/office/powerpoint/2010/main" val="2353412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26546</TotalTime>
  <Words>1771</Words>
  <Application>Microsoft Office PowerPoint</Application>
  <PresentationFormat>On-screen Show (4:3)</PresentationFormat>
  <Paragraphs>210</Paragraphs>
  <Slides>25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 Math</vt:lpstr>
      <vt:lpstr>Office Theme</vt:lpstr>
      <vt:lpstr>Physics 53600 Electronics Techniques for Research </vt:lpstr>
      <vt:lpstr>The usual ANNOUNCEMENT</vt:lpstr>
      <vt:lpstr>The usual ANNOUNCEMENT</vt:lpstr>
      <vt:lpstr>More ANNOUNCEMENTS</vt:lpstr>
      <vt:lpstr>LECTURE 27 QUESTIONS</vt:lpstr>
      <vt:lpstr>Data Acquisition Systems</vt:lpstr>
      <vt:lpstr>Analog-to-Digital Converters</vt:lpstr>
      <vt:lpstr>Analog-to-Digital Converter</vt:lpstr>
      <vt:lpstr>Analog-to-Digital Converter</vt:lpstr>
      <vt:lpstr>ADC Architectures</vt:lpstr>
      <vt:lpstr>ADC Architectures</vt:lpstr>
      <vt:lpstr>ADC Architectures</vt:lpstr>
      <vt:lpstr>ADC Architectures</vt:lpstr>
      <vt:lpstr>ADC Architectures</vt:lpstr>
      <vt:lpstr>Transducers</vt:lpstr>
      <vt:lpstr>Signal Conditioning</vt:lpstr>
      <vt:lpstr>Example: pH Meter</vt:lpstr>
      <vt:lpstr>Digital-to-Analog Converters</vt:lpstr>
      <vt:lpstr>Digital-to-Analog Converters</vt:lpstr>
      <vt:lpstr>Data Acquisition Systems</vt:lpstr>
      <vt:lpstr>GPIB (IEEE-488) Interfaces</vt:lpstr>
      <vt:lpstr>GPIB (IEEE-488) Interfaces</vt:lpstr>
      <vt:lpstr>Examples of GPIB Equipment</vt:lpstr>
      <vt:lpstr>Examples of GPIB Equipment</vt:lpstr>
      <vt:lpstr>Software Interfaces</vt:lpstr>
    </vt:vector>
  </TitlesOfParts>
  <Company>Purdue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24100 – Electricity &amp; Optics</dc:title>
  <dc:creator>Matthew Jones</dc:creator>
  <cp:lastModifiedBy>mjones</cp:lastModifiedBy>
  <cp:revision>1280</cp:revision>
  <cp:lastPrinted>2015-09-23T01:13:09Z</cp:lastPrinted>
  <dcterms:created xsi:type="dcterms:W3CDTF">2012-08-19T17:22:10Z</dcterms:created>
  <dcterms:modified xsi:type="dcterms:W3CDTF">2020-04-23T14:30:20Z</dcterms:modified>
</cp:coreProperties>
</file>