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handoutMasterIdLst>
    <p:handoutMasterId r:id="rId24"/>
  </p:handoutMasterIdLst>
  <p:sldIdLst>
    <p:sldId id="256" r:id="rId2"/>
    <p:sldId id="257" r:id="rId3"/>
    <p:sldId id="258" r:id="rId4"/>
    <p:sldId id="335" r:id="rId5"/>
    <p:sldId id="259" r:id="rId6"/>
    <p:sldId id="336" r:id="rId7"/>
    <p:sldId id="337" r:id="rId8"/>
    <p:sldId id="364" r:id="rId9"/>
    <p:sldId id="350" r:id="rId10"/>
    <p:sldId id="351" r:id="rId11"/>
    <p:sldId id="352" r:id="rId12"/>
    <p:sldId id="353" r:id="rId13"/>
    <p:sldId id="355" r:id="rId14"/>
    <p:sldId id="356" r:id="rId15"/>
    <p:sldId id="357" r:id="rId16"/>
    <p:sldId id="358" r:id="rId17"/>
    <p:sldId id="359" r:id="rId18"/>
    <p:sldId id="362" r:id="rId19"/>
    <p:sldId id="360" r:id="rId20"/>
    <p:sldId id="363" r:id="rId21"/>
    <p:sldId id="361" r:id="rId22"/>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1FBA7"/>
    <a:srgbClr val="BFF7AB"/>
    <a:srgbClr val="BDF2B0"/>
    <a:srgbClr val="B9ECB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86" autoAdjust="0"/>
    <p:restoredTop sz="78359" autoAdjust="0"/>
  </p:normalViewPr>
  <p:slideViewPr>
    <p:cSldViewPr>
      <p:cViewPr varScale="1">
        <p:scale>
          <a:sx n="64" d="100"/>
          <a:sy n="64" d="100"/>
        </p:scale>
        <p:origin x="72" y="28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4"/>
            <a:ext cx="3170238" cy="479425"/>
          </a:xfrm>
          <a:prstGeom prst="rect">
            <a:avLst/>
          </a:prstGeom>
        </p:spPr>
        <p:txBody>
          <a:bodyPr vert="horz" lIns="91416" tIns="45708" rIns="91416" bIns="45708" rtlCol="0"/>
          <a:lstStyle>
            <a:lvl1pPr algn="l">
              <a:defRPr sz="1200"/>
            </a:lvl1pPr>
          </a:lstStyle>
          <a:p>
            <a:endParaRPr lang="en-US" dirty="0"/>
          </a:p>
        </p:txBody>
      </p:sp>
      <p:sp>
        <p:nvSpPr>
          <p:cNvPr id="3" name="Date Placeholder 2"/>
          <p:cNvSpPr>
            <a:spLocks noGrp="1"/>
          </p:cNvSpPr>
          <p:nvPr>
            <p:ph type="dt" sz="quarter" idx="1"/>
          </p:nvPr>
        </p:nvSpPr>
        <p:spPr>
          <a:xfrm>
            <a:off x="4143375" y="4"/>
            <a:ext cx="3170238" cy="479425"/>
          </a:xfrm>
          <a:prstGeom prst="rect">
            <a:avLst/>
          </a:prstGeom>
        </p:spPr>
        <p:txBody>
          <a:bodyPr vert="horz" lIns="91416" tIns="45708" rIns="91416" bIns="45708" rtlCol="0"/>
          <a:lstStyle>
            <a:lvl1pPr algn="r">
              <a:defRPr sz="1200"/>
            </a:lvl1pPr>
          </a:lstStyle>
          <a:p>
            <a:fld id="{5372AA25-D81B-4B87-828B-351EAE84D0B0}" type="datetimeFigureOut">
              <a:rPr lang="en-US" smtClean="0"/>
              <a:t>4/21/2020</a:t>
            </a:fld>
            <a:endParaRPr lang="en-US" dirty="0"/>
          </a:p>
        </p:txBody>
      </p:sp>
      <p:sp>
        <p:nvSpPr>
          <p:cNvPr id="4" name="Footer Placeholder 3"/>
          <p:cNvSpPr>
            <a:spLocks noGrp="1"/>
          </p:cNvSpPr>
          <p:nvPr>
            <p:ph type="ftr" sz="quarter" idx="2"/>
          </p:nvPr>
        </p:nvSpPr>
        <p:spPr>
          <a:xfrm>
            <a:off x="0" y="9120191"/>
            <a:ext cx="3170238" cy="479425"/>
          </a:xfrm>
          <a:prstGeom prst="rect">
            <a:avLst/>
          </a:prstGeom>
        </p:spPr>
        <p:txBody>
          <a:bodyPr vert="horz" lIns="91416" tIns="45708" rIns="91416" bIns="45708" rtlCol="0" anchor="b"/>
          <a:lstStyle>
            <a:lvl1pPr algn="l">
              <a:defRPr sz="1200"/>
            </a:lvl1pPr>
          </a:lstStyle>
          <a:p>
            <a:endParaRPr lang="en-US" dirty="0"/>
          </a:p>
        </p:txBody>
      </p:sp>
      <p:sp>
        <p:nvSpPr>
          <p:cNvPr id="5" name="Slide Number Placeholder 4"/>
          <p:cNvSpPr>
            <a:spLocks noGrp="1"/>
          </p:cNvSpPr>
          <p:nvPr>
            <p:ph type="sldNum" sz="quarter" idx="3"/>
          </p:nvPr>
        </p:nvSpPr>
        <p:spPr>
          <a:xfrm>
            <a:off x="4143375" y="9120191"/>
            <a:ext cx="3170238" cy="479425"/>
          </a:xfrm>
          <a:prstGeom prst="rect">
            <a:avLst/>
          </a:prstGeom>
        </p:spPr>
        <p:txBody>
          <a:bodyPr vert="horz" lIns="91416" tIns="45708" rIns="91416" bIns="45708" rtlCol="0" anchor="b"/>
          <a:lstStyle>
            <a:lvl1pPr algn="r">
              <a:defRPr sz="1200"/>
            </a:lvl1pPr>
          </a:lstStyle>
          <a:p>
            <a:fld id="{63D386AA-7795-492B-A1CA-F98453C59467}" type="slidenum">
              <a:rPr lang="en-US" smtClean="0"/>
              <a:t>‹#›</a:t>
            </a:fld>
            <a:endParaRPr lang="en-US" dirty="0"/>
          </a:p>
        </p:txBody>
      </p:sp>
    </p:spTree>
    <p:extLst>
      <p:ext uri="{BB962C8B-B14F-4D97-AF65-F5344CB8AC3E}">
        <p14:creationId xmlns:p14="http://schemas.microsoft.com/office/powerpoint/2010/main" val="24623827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36" tIns="48318" rIns="96636" bIns="48318" rtlCol="0"/>
          <a:lstStyle>
            <a:lvl1pPr algn="l">
              <a:defRPr sz="13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36" tIns="48318" rIns="96636" bIns="48318" rtlCol="0"/>
          <a:lstStyle>
            <a:lvl1pPr algn="r">
              <a:defRPr sz="1300"/>
            </a:lvl1pPr>
          </a:lstStyle>
          <a:p>
            <a:fld id="{ECBA5770-CE03-4DE0-8656-AEEFE9A415AE}" type="datetimeFigureOut">
              <a:rPr lang="en-US" smtClean="0"/>
              <a:t>4/21/2020</a:t>
            </a:fld>
            <a:endParaRPr lang="en-US" dirty="0"/>
          </a:p>
        </p:txBody>
      </p:sp>
      <p:sp>
        <p:nvSpPr>
          <p:cNvPr id="4" name="Slide Image Placeholder 3"/>
          <p:cNvSpPr>
            <a:spLocks noGrp="1" noRot="1" noChangeAspect="1"/>
          </p:cNvSpPr>
          <p:nvPr>
            <p:ph type="sldImg" idx="2"/>
          </p:nvPr>
        </p:nvSpPr>
        <p:spPr>
          <a:xfrm>
            <a:off x="1257300" y="720725"/>
            <a:ext cx="4802188" cy="3600450"/>
          </a:xfrm>
          <a:prstGeom prst="rect">
            <a:avLst/>
          </a:prstGeom>
          <a:noFill/>
          <a:ln w="12700">
            <a:solidFill>
              <a:prstClr val="black"/>
            </a:solidFill>
          </a:ln>
        </p:spPr>
        <p:txBody>
          <a:bodyPr vert="horz" lIns="96636" tIns="48318" rIns="96636" bIns="48318"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36" tIns="48318" rIns="96636" bIns="4831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36" tIns="48318" rIns="96636" bIns="48318"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36" tIns="48318" rIns="96636" bIns="48318" rtlCol="0" anchor="b"/>
          <a:lstStyle>
            <a:lvl1pPr algn="r">
              <a:defRPr sz="1300"/>
            </a:lvl1pPr>
          </a:lstStyle>
          <a:p>
            <a:fld id="{962FCFBE-ADB4-456E-9BD5-F192F3A568F0}" type="slidenum">
              <a:rPr lang="en-US" smtClean="0"/>
              <a:t>‹#›</a:t>
            </a:fld>
            <a:endParaRPr lang="en-US" dirty="0"/>
          </a:p>
        </p:txBody>
      </p:sp>
    </p:spTree>
    <p:extLst>
      <p:ext uri="{BB962C8B-B14F-4D97-AF65-F5344CB8AC3E}">
        <p14:creationId xmlns:p14="http://schemas.microsoft.com/office/powerpoint/2010/main" val="36733979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2FCFBE-ADB4-456E-9BD5-F192F3A568F0}" type="slidenum">
              <a:rPr lang="en-US" smtClean="0"/>
              <a:t>1</a:t>
            </a:fld>
            <a:endParaRPr lang="en-US" dirty="0"/>
          </a:p>
        </p:txBody>
      </p:sp>
    </p:spTree>
    <p:extLst>
      <p:ext uri="{BB962C8B-B14F-4D97-AF65-F5344CB8AC3E}">
        <p14:creationId xmlns:p14="http://schemas.microsoft.com/office/powerpoint/2010/main" val="40048386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2FCFBE-ADB4-456E-9BD5-F192F3A568F0}" type="slidenum">
              <a:rPr lang="en-US" smtClean="0"/>
              <a:t>5</a:t>
            </a:fld>
            <a:endParaRPr lang="en-US" dirty="0"/>
          </a:p>
        </p:txBody>
      </p:sp>
    </p:spTree>
    <p:extLst>
      <p:ext uri="{BB962C8B-B14F-4D97-AF65-F5344CB8AC3E}">
        <p14:creationId xmlns:p14="http://schemas.microsoft.com/office/powerpoint/2010/main" val="25164649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Just because you might know how to,</a:t>
            </a:r>
            <a:r>
              <a:rPr lang="en-US" baseline="0" dirty="0" smtClean="0"/>
              <a:t> and have access to digital design resources doesn’t mean that is always the best or most elegant solution to a data acquisition or instrumentation problem.</a:t>
            </a:r>
            <a:endParaRPr lang="en-US" dirty="0"/>
          </a:p>
        </p:txBody>
      </p:sp>
      <p:sp>
        <p:nvSpPr>
          <p:cNvPr id="4" name="Slide Number Placeholder 3"/>
          <p:cNvSpPr>
            <a:spLocks noGrp="1"/>
          </p:cNvSpPr>
          <p:nvPr>
            <p:ph type="sldNum" sz="quarter" idx="10"/>
          </p:nvPr>
        </p:nvSpPr>
        <p:spPr/>
        <p:txBody>
          <a:bodyPr/>
          <a:lstStyle/>
          <a:p>
            <a:fld id="{962FCFBE-ADB4-456E-9BD5-F192F3A568F0}" type="slidenum">
              <a:rPr lang="en-US" smtClean="0"/>
              <a:t>6</a:t>
            </a:fld>
            <a:endParaRPr lang="en-US" dirty="0"/>
          </a:p>
        </p:txBody>
      </p:sp>
    </p:spTree>
    <p:extLst>
      <p:ext uri="{BB962C8B-B14F-4D97-AF65-F5344CB8AC3E}">
        <p14:creationId xmlns:p14="http://schemas.microsoft.com/office/powerpoint/2010/main" val="232603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Microprocessors</a:t>
            </a:r>
            <a:r>
              <a:rPr lang="en-US" baseline="0" dirty="0" smtClean="0"/>
              <a:t> are not the perfect solution for everything, but combined with digital and analog logic (where appropriate) they can be ideal for performing complex tasks that are not time-critical.  They are often very well suited for user interfaces, since people are usually pretty slow…</a:t>
            </a:r>
            <a:endParaRPr lang="en-US" dirty="0"/>
          </a:p>
        </p:txBody>
      </p:sp>
      <p:sp>
        <p:nvSpPr>
          <p:cNvPr id="4" name="Slide Number Placeholder 3"/>
          <p:cNvSpPr>
            <a:spLocks noGrp="1"/>
          </p:cNvSpPr>
          <p:nvPr>
            <p:ph type="sldNum" sz="quarter" idx="10"/>
          </p:nvPr>
        </p:nvSpPr>
        <p:spPr/>
        <p:txBody>
          <a:bodyPr/>
          <a:lstStyle/>
          <a:p>
            <a:fld id="{962FCFBE-ADB4-456E-9BD5-F192F3A568F0}" type="slidenum">
              <a:rPr lang="en-US" smtClean="0"/>
              <a:t>7</a:t>
            </a:fld>
            <a:endParaRPr lang="en-US" dirty="0"/>
          </a:p>
        </p:txBody>
      </p:sp>
    </p:spTree>
    <p:extLst>
      <p:ext uri="{BB962C8B-B14F-4D97-AF65-F5344CB8AC3E}">
        <p14:creationId xmlns:p14="http://schemas.microsoft.com/office/powerpoint/2010/main" val="6897703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don’t expect you to be able to read this, but it shows that, for example, the direction of the GPIO pins is controlled by the register at address 0x16, 0x17 and 0x18.</a:t>
            </a:r>
          </a:p>
          <a:p>
            <a:endParaRPr lang="en-US" dirty="0" smtClean="0"/>
          </a:p>
          <a:p>
            <a:r>
              <a:rPr lang="en-US" dirty="0" smtClean="0"/>
              <a:t>You could also configure these pins to be analog inputs, and use the analog-to-digital converter functions to sample their values.</a:t>
            </a:r>
            <a:endParaRPr lang="en-US" dirty="0"/>
          </a:p>
        </p:txBody>
      </p:sp>
      <p:sp>
        <p:nvSpPr>
          <p:cNvPr id="4" name="Slide Number Placeholder 3"/>
          <p:cNvSpPr>
            <a:spLocks noGrp="1"/>
          </p:cNvSpPr>
          <p:nvPr>
            <p:ph type="sldNum" sz="quarter" idx="10"/>
          </p:nvPr>
        </p:nvSpPr>
        <p:spPr/>
        <p:txBody>
          <a:bodyPr/>
          <a:lstStyle/>
          <a:p>
            <a:fld id="{962FCFBE-ADB4-456E-9BD5-F192F3A568F0}" type="slidenum">
              <a:rPr lang="en-US" smtClean="0"/>
              <a:t>13</a:t>
            </a:fld>
            <a:endParaRPr lang="en-US" dirty="0"/>
          </a:p>
        </p:txBody>
      </p:sp>
    </p:spTree>
    <p:extLst>
      <p:ext uri="{BB962C8B-B14F-4D97-AF65-F5344CB8AC3E}">
        <p14:creationId xmlns:p14="http://schemas.microsoft.com/office/powerpoint/2010/main" val="32786691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Again, the program can be developed using a high-level programming language and downloaded into the flash RAM</a:t>
            </a:r>
            <a:r>
              <a:rPr lang="en-US" baseline="0" dirty="0" smtClean="0"/>
              <a:t> where it will begin executing when powered on or reset.</a:t>
            </a:r>
            <a:endParaRPr lang="en-US" dirty="0"/>
          </a:p>
        </p:txBody>
      </p:sp>
      <p:sp>
        <p:nvSpPr>
          <p:cNvPr id="4" name="Slide Number Placeholder 3"/>
          <p:cNvSpPr>
            <a:spLocks noGrp="1"/>
          </p:cNvSpPr>
          <p:nvPr>
            <p:ph type="sldNum" sz="quarter" idx="10"/>
          </p:nvPr>
        </p:nvSpPr>
        <p:spPr/>
        <p:txBody>
          <a:bodyPr/>
          <a:lstStyle/>
          <a:p>
            <a:fld id="{962FCFBE-ADB4-456E-9BD5-F192F3A568F0}" type="slidenum">
              <a:rPr lang="en-US" smtClean="0"/>
              <a:t>14</a:t>
            </a:fld>
            <a:endParaRPr lang="en-US" dirty="0"/>
          </a:p>
        </p:txBody>
      </p:sp>
    </p:spTree>
    <p:extLst>
      <p:ext uri="{BB962C8B-B14F-4D97-AF65-F5344CB8AC3E}">
        <p14:creationId xmlns:p14="http://schemas.microsoft.com/office/powerpoint/2010/main" val="40028116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Depending</a:t>
            </a:r>
            <a:r>
              <a:rPr lang="en-US" baseline="0" dirty="0" smtClean="0"/>
              <a:t> on the requirements, these can also run version of Linux.  There are open-source tools (like the GNU compiler) for developing programs which are stored as part of the FPGA configuration data.</a:t>
            </a:r>
            <a:endParaRPr lang="en-US" dirty="0"/>
          </a:p>
        </p:txBody>
      </p:sp>
      <p:sp>
        <p:nvSpPr>
          <p:cNvPr id="4" name="Slide Number Placeholder 3"/>
          <p:cNvSpPr>
            <a:spLocks noGrp="1"/>
          </p:cNvSpPr>
          <p:nvPr>
            <p:ph type="sldNum" sz="quarter" idx="10"/>
          </p:nvPr>
        </p:nvSpPr>
        <p:spPr/>
        <p:txBody>
          <a:bodyPr/>
          <a:lstStyle/>
          <a:p>
            <a:fld id="{962FCFBE-ADB4-456E-9BD5-F192F3A568F0}" type="slidenum">
              <a:rPr lang="en-US" smtClean="0"/>
              <a:t>19</a:t>
            </a:fld>
            <a:endParaRPr lang="en-US" dirty="0"/>
          </a:p>
        </p:txBody>
      </p:sp>
    </p:spTree>
    <p:extLst>
      <p:ext uri="{BB962C8B-B14F-4D97-AF65-F5344CB8AC3E}">
        <p14:creationId xmlns:p14="http://schemas.microsoft.com/office/powerpoint/2010/main" val="36740262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2FCFBE-ADB4-456E-9BD5-F192F3A568F0}" type="slidenum">
              <a:rPr lang="en-US" smtClean="0"/>
              <a:t>20</a:t>
            </a:fld>
            <a:endParaRPr lang="en-US" dirty="0"/>
          </a:p>
        </p:txBody>
      </p:sp>
    </p:spTree>
    <p:extLst>
      <p:ext uri="{BB962C8B-B14F-4D97-AF65-F5344CB8AC3E}">
        <p14:creationId xmlns:p14="http://schemas.microsoft.com/office/powerpoint/2010/main" val="31906829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dirty="0" smtClean="0"/>
              <a:t>July 2014</a:t>
            </a:r>
            <a:endParaRPr lang="en-US" dirty="0"/>
          </a:p>
        </p:txBody>
      </p:sp>
      <p:sp>
        <p:nvSpPr>
          <p:cNvPr id="5" name="Footer Placeholder 4"/>
          <p:cNvSpPr>
            <a:spLocks noGrp="1"/>
          </p:cNvSpPr>
          <p:nvPr>
            <p:ph type="ftr" sz="quarter" idx="11"/>
          </p:nvPr>
        </p:nvSpPr>
        <p:spPr/>
        <p:txBody>
          <a:bodyPr/>
          <a:lstStyle/>
          <a:p>
            <a:r>
              <a:rPr lang="en-US" dirty="0" smtClean="0"/>
              <a:t>INFIERI 2014 Summer School</a:t>
            </a:r>
            <a:endParaRPr lang="en-US" dirty="0"/>
          </a:p>
        </p:txBody>
      </p:sp>
      <p:sp>
        <p:nvSpPr>
          <p:cNvPr id="6" name="Slide Number Placeholder 5"/>
          <p:cNvSpPr>
            <a:spLocks noGrp="1"/>
          </p:cNvSpPr>
          <p:nvPr>
            <p:ph type="sldNum" sz="quarter" idx="12"/>
          </p:nvPr>
        </p:nvSpPr>
        <p:spPr/>
        <p:txBody>
          <a:bodyPr/>
          <a:lstStyle/>
          <a:p>
            <a:fld id="{ADFA4485-E86D-437E-B4E8-8C05D7EEEFF7}" type="slidenum">
              <a:rPr lang="en-US" smtClean="0"/>
              <a:t>‹#›</a:t>
            </a:fld>
            <a:endParaRPr lang="en-US" dirty="0"/>
          </a:p>
        </p:txBody>
      </p:sp>
    </p:spTree>
    <p:extLst>
      <p:ext uri="{BB962C8B-B14F-4D97-AF65-F5344CB8AC3E}">
        <p14:creationId xmlns:p14="http://schemas.microsoft.com/office/powerpoint/2010/main" val="23700026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dirty="0" smtClean="0"/>
              <a:t>July 2014</a:t>
            </a:r>
            <a:endParaRPr lang="en-US" dirty="0"/>
          </a:p>
        </p:txBody>
      </p:sp>
      <p:sp>
        <p:nvSpPr>
          <p:cNvPr id="5" name="Footer Placeholder 4"/>
          <p:cNvSpPr>
            <a:spLocks noGrp="1"/>
          </p:cNvSpPr>
          <p:nvPr>
            <p:ph type="ftr" sz="quarter" idx="11"/>
          </p:nvPr>
        </p:nvSpPr>
        <p:spPr/>
        <p:txBody>
          <a:bodyPr/>
          <a:lstStyle/>
          <a:p>
            <a:r>
              <a:rPr lang="en-US" dirty="0" smtClean="0"/>
              <a:t>INFIERI 2014 Summer School</a:t>
            </a:r>
            <a:endParaRPr lang="en-US" dirty="0"/>
          </a:p>
        </p:txBody>
      </p:sp>
      <p:sp>
        <p:nvSpPr>
          <p:cNvPr id="6" name="Slide Number Placeholder 5"/>
          <p:cNvSpPr>
            <a:spLocks noGrp="1"/>
          </p:cNvSpPr>
          <p:nvPr>
            <p:ph type="sldNum" sz="quarter" idx="12"/>
          </p:nvPr>
        </p:nvSpPr>
        <p:spPr/>
        <p:txBody>
          <a:bodyPr/>
          <a:lstStyle/>
          <a:p>
            <a:fld id="{ADFA4485-E86D-437E-B4E8-8C05D7EEEFF7}" type="slidenum">
              <a:rPr lang="en-US" smtClean="0"/>
              <a:t>‹#›</a:t>
            </a:fld>
            <a:endParaRPr lang="en-US" dirty="0"/>
          </a:p>
        </p:txBody>
      </p:sp>
    </p:spTree>
    <p:extLst>
      <p:ext uri="{BB962C8B-B14F-4D97-AF65-F5344CB8AC3E}">
        <p14:creationId xmlns:p14="http://schemas.microsoft.com/office/powerpoint/2010/main" val="34129155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dirty="0" smtClean="0"/>
              <a:t>July 2014</a:t>
            </a:r>
            <a:endParaRPr lang="en-US" dirty="0"/>
          </a:p>
        </p:txBody>
      </p:sp>
      <p:sp>
        <p:nvSpPr>
          <p:cNvPr id="5" name="Footer Placeholder 4"/>
          <p:cNvSpPr>
            <a:spLocks noGrp="1"/>
          </p:cNvSpPr>
          <p:nvPr>
            <p:ph type="ftr" sz="quarter" idx="11"/>
          </p:nvPr>
        </p:nvSpPr>
        <p:spPr/>
        <p:txBody>
          <a:bodyPr/>
          <a:lstStyle/>
          <a:p>
            <a:r>
              <a:rPr lang="en-US" dirty="0" smtClean="0"/>
              <a:t>INFIERI 2014 Summer School</a:t>
            </a:r>
            <a:endParaRPr lang="en-US" dirty="0"/>
          </a:p>
        </p:txBody>
      </p:sp>
      <p:sp>
        <p:nvSpPr>
          <p:cNvPr id="6" name="Slide Number Placeholder 5"/>
          <p:cNvSpPr>
            <a:spLocks noGrp="1"/>
          </p:cNvSpPr>
          <p:nvPr>
            <p:ph type="sldNum" sz="quarter" idx="12"/>
          </p:nvPr>
        </p:nvSpPr>
        <p:spPr/>
        <p:txBody>
          <a:bodyPr/>
          <a:lstStyle/>
          <a:p>
            <a:fld id="{ADFA4485-E86D-437E-B4E8-8C05D7EEEFF7}" type="slidenum">
              <a:rPr lang="en-US" smtClean="0"/>
              <a:t>‹#›</a:t>
            </a:fld>
            <a:endParaRPr lang="en-US" dirty="0"/>
          </a:p>
        </p:txBody>
      </p:sp>
    </p:spTree>
    <p:extLst>
      <p:ext uri="{BB962C8B-B14F-4D97-AF65-F5344CB8AC3E}">
        <p14:creationId xmlns:p14="http://schemas.microsoft.com/office/powerpoint/2010/main" val="2019831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dirty="0" smtClean="0"/>
              <a:t>July 2014</a:t>
            </a:r>
            <a:endParaRPr lang="en-US" dirty="0"/>
          </a:p>
        </p:txBody>
      </p:sp>
      <p:sp>
        <p:nvSpPr>
          <p:cNvPr id="5" name="Footer Placeholder 4"/>
          <p:cNvSpPr>
            <a:spLocks noGrp="1"/>
          </p:cNvSpPr>
          <p:nvPr>
            <p:ph type="ftr" sz="quarter" idx="11"/>
          </p:nvPr>
        </p:nvSpPr>
        <p:spPr/>
        <p:txBody>
          <a:bodyPr/>
          <a:lstStyle/>
          <a:p>
            <a:r>
              <a:rPr lang="en-US" dirty="0" smtClean="0"/>
              <a:t>INFIERI 2014 Summer School</a:t>
            </a:r>
            <a:endParaRPr lang="en-US" dirty="0"/>
          </a:p>
        </p:txBody>
      </p:sp>
      <p:sp>
        <p:nvSpPr>
          <p:cNvPr id="6" name="Slide Number Placeholder 5"/>
          <p:cNvSpPr>
            <a:spLocks noGrp="1"/>
          </p:cNvSpPr>
          <p:nvPr>
            <p:ph type="sldNum" sz="quarter" idx="12"/>
          </p:nvPr>
        </p:nvSpPr>
        <p:spPr/>
        <p:txBody>
          <a:bodyPr/>
          <a:lstStyle/>
          <a:p>
            <a:fld id="{ADFA4485-E86D-437E-B4E8-8C05D7EEEFF7}" type="slidenum">
              <a:rPr lang="en-US" smtClean="0"/>
              <a:t>‹#›</a:t>
            </a:fld>
            <a:endParaRPr lang="en-US" dirty="0"/>
          </a:p>
        </p:txBody>
      </p:sp>
    </p:spTree>
    <p:extLst>
      <p:ext uri="{BB962C8B-B14F-4D97-AF65-F5344CB8AC3E}">
        <p14:creationId xmlns:p14="http://schemas.microsoft.com/office/powerpoint/2010/main" val="34201028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dirty="0" smtClean="0"/>
              <a:t>July 2014</a:t>
            </a:r>
            <a:endParaRPr lang="en-US" dirty="0"/>
          </a:p>
        </p:txBody>
      </p:sp>
      <p:sp>
        <p:nvSpPr>
          <p:cNvPr id="5" name="Footer Placeholder 4"/>
          <p:cNvSpPr>
            <a:spLocks noGrp="1"/>
          </p:cNvSpPr>
          <p:nvPr>
            <p:ph type="ftr" sz="quarter" idx="11"/>
          </p:nvPr>
        </p:nvSpPr>
        <p:spPr/>
        <p:txBody>
          <a:bodyPr/>
          <a:lstStyle/>
          <a:p>
            <a:r>
              <a:rPr lang="en-US" dirty="0" smtClean="0"/>
              <a:t>INFIERI 2014 Summer School</a:t>
            </a:r>
            <a:endParaRPr lang="en-US" dirty="0"/>
          </a:p>
        </p:txBody>
      </p:sp>
      <p:sp>
        <p:nvSpPr>
          <p:cNvPr id="6" name="Slide Number Placeholder 5"/>
          <p:cNvSpPr>
            <a:spLocks noGrp="1"/>
          </p:cNvSpPr>
          <p:nvPr>
            <p:ph type="sldNum" sz="quarter" idx="12"/>
          </p:nvPr>
        </p:nvSpPr>
        <p:spPr/>
        <p:txBody>
          <a:bodyPr/>
          <a:lstStyle/>
          <a:p>
            <a:fld id="{ADFA4485-E86D-437E-B4E8-8C05D7EEEFF7}" type="slidenum">
              <a:rPr lang="en-US" smtClean="0"/>
              <a:t>‹#›</a:t>
            </a:fld>
            <a:endParaRPr lang="en-US" dirty="0"/>
          </a:p>
        </p:txBody>
      </p:sp>
    </p:spTree>
    <p:extLst>
      <p:ext uri="{BB962C8B-B14F-4D97-AF65-F5344CB8AC3E}">
        <p14:creationId xmlns:p14="http://schemas.microsoft.com/office/powerpoint/2010/main" val="32927484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dirty="0" smtClean="0"/>
              <a:t>July 2014</a:t>
            </a:r>
            <a:endParaRPr lang="en-US" dirty="0"/>
          </a:p>
        </p:txBody>
      </p:sp>
      <p:sp>
        <p:nvSpPr>
          <p:cNvPr id="6" name="Footer Placeholder 5"/>
          <p:cNvSpPr>
            <a:spLocks noGrp="1"/>
          </p:cNvSpPr>
          <p:nvPr>
            <p:ph type="ftr" sz="quarter" idx="11"/>
          </p:nvPr>
        </p:nvSpPr>
        <p:spPr/>
        <p:txBody>
          <a:bodyPr/>
          <a:lstStyle/>
          <a:p>
            <a:r>
              <a:rPr lang="en-US" dirty="0" smtClean="0"/>
              <a:t>INFIERI 2014 Summer School</a:t>
            </a:r>
            <a:endParaRPr lang="en-US" dirty="0"/>
          </a:p>
        </p:txBody>
      </p:sp>
      <p:sp>
        <p:nvSpPr>
          <p:cNvPr id="7" name="Slide Number Placeholder 6"/>
          <p:cNvSpPr>
            <a:spLocks noGrp="1"/>
          </p:cNvSpPr>
          <p:nvPr>
            <p:ph type="sldNum" sz="quarter" idx="12"/>
          </p:nvPr>
        </p:nvSpPr>
        <p:spPr/>
        <p:txBody>
          <a:bodyPr/>
          <a:lstStyle/>
          <a:p>
            <a:fld id="{ADFA4485-E86D-437E-B4E8-8C05D7EEEFF7}" type="slidenum">
              <a:rPr lang="en-US" smtClean="0"/>
              <a:t>‹#›</a:t>
            </a:fld>
            <a:endParaRPr lang="en-US" dirty="0"/>
          </a:p>
        </p:txBody>
      </p:sp>
    </p:spTree>
    <p:extLst>
      <p:ext uri="{BB962C8B-B14F-4D97-AF65-F5344CB8AC3E}">
        <p14:creationId xmlns:p14="http://schemas.microsoft.com/office/powerpoint/2010/main" val="16485936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dirty="0" smtClean="0"/>
              <a:t>July 2014</a:t>
            </a:r>
            <a:endParaRPr lang="en-US" dirty="0"/>
          </a:p>
        </p:txBody>
      </p:sp>
      <p:sp>
        <p:nvSpPr>
          <p:cNvPr id="8" name="Footer Placeholder 7"/>
          <p:cNvSpPr>
            <a:spLocks noGrp="1"/>
          </p:cNvSpPr>
          <p:nvPr>
            <p:ph type="ftr" sz="quarter" idx="11"/>
          </p:nvPr>
        </p:nvSpPr>
        <p:spPr/>
        <p:txBody>
          <a:bodyPr/>
          <a:lstStyle/>
          <a:p>
            <a:r>
              <a:rPr lang="en-US" dirty="0" smtClean="0"/>
              <a:t>INFIERI 2014 Summer School</a:t>
            </a:r>
            <a:endParaRPr lang="en-US" dirty="0"/>
          </a:p>
        </p:txBody>
      </p:sp>
      <p:sp>
        <p:nvSpPr>
          <p:cNvPr id="9" name="Slide Number Placeholder 8"/>
          <p:cNvSpPr>
            <a:spLocks noGrp="1"/>
          </p:cNvSpPr>
          <p:nvPr>
            <p:ph type="sldNum" sz="quarter" idx="12"/>
          </p:nvPr>
        </p:nvSpPr>
        <p:spPr/>
        <p:txBody>
          <a:bodyPr/>
          <a:lstStyle/>
          <a:p>
            <a:fld id="{ADFA4485-E86D-437E-B4E8-8C05D7EEEFF7}" type="slidenum">
              <a:rPr lang="en-US" smtClean="0"/>
              <a:t>‹#›</a:t>
            </a:fld>
            <a:endParaRPr lang="en-US" dirty="0"/>
          </a:p>
        </p:txBody>
      </p:sp>
    </p:spTree>
    <p:extLst>
      <p:ext uri="{BB962C8B-B14F-4D97-AF65-F5344CB8AC3E}">
        <p14:creationId xmlns:p14="http://schemas.microsoft.com/office/powerpoint/2010/main" val="36839507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dirty="0" smtClean="0"/>
              <a:t>July 2014</a:t>
            </a:r>
            <a:endParaRPr lang="en-US" dirty="0"/>
          </a:p>
        </p:txBody>
      </p:sp>
      <p:sp>
        <p:nvSpPr>
          <p:cNvPr id="4" name="Footer Placeholder 3"/>
          <p:cNvSpPr>
            <a:spLocks noGrp="1"/>
          </p:cNvSpPr>
          <p:nvPr>
            <p:ph type="ftr" sz="quarter" idx="11"/>
          </p:nvPr>
        </p:nvSpPr>
        <p:spPr/>
        <p:txBody>
          <a:bodyPr/>
          <a:lstStyle/>
          <a:p>
            <a:r>
              <a:rPr lang="en-US" dirty="0" smtClean="0"/>
              <a:t>INFIERI 2014 Summer School</a:t>
            </a:r>
            <a:endParaRPr lang="en-US" dirty="0"/>
          </a:p>
        </p:txBody>
      </p:sp>
      <p:sp>
        <p:nvSpPr>
          <p:cNvPr id="5" name="Slide Number Placeholder 4"/>
          <p:cNvSpPr>
            <a:spLocks noGrp="1"/>
          </p:cNvSpPr>
          <p:nvPr>
            <p:ph type="sldNum" sz="quarter" idx="12"/>
          </p:nvPr>
        </p:nvSpPr>
        <p:spPr/>
        <p:txBody>
          <a:bodyPr/>
          <a:lstStyle/>
          <a:p>
            <a:fld id="{ADFA4485-E86D-437E-B4E8-8C05D7EEEFF7}" type="slidenum">
              <a:rPr lang="en-US" smtClean="0"/>
              <a:t>‹#›</a:t>
            </a:fld>
            <a:endParaRPr lang="en-US" dirty="0"/>
          </a:p>
        </p:txBody>
      </p:sp>
    </p:spTree>
    <p:extLst>
      <p:ext uri="{BB962C8B-B14F-4D97-AF65-F5344CB8AC3E}">
        <p14:creationId xmlns:p14="http://schemas.microsoft.com/office/powerpoint/2010/main" val="2613254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smtClean="0"/>
              <a:t>July 2014</a:t>
            </a:r>
            <a:endParaRPr lang="en-US" dirty="0"/>
          </a:p>
        </p:txBody>
      </p:sp>
      <p:sp>
        <p:nvSpPr>
          <p:cNvPr id="3" name="Footer Placeholder 2"/>
          <p:cNvSpPr>
            <a:spLocks noGrp="1"/>
          </p:cNvSpPr>
          <p:nvPr>
            <p:ph type="ftr" sz="quarter" idx="11"/>
          </p:nvPr>
        </p:nvSpPr>
        <p:spPr/>
        <p:txBody>
          <a:bodyPr/>
          <a:lstStyle/>
          <a:p>
            <a:r>
              <a:rPr lang="en-US" dirty="0" smtClean="0"/>
              <a:t>INFIERI 2014 Summer School</a:t>
            </a:r>
            <a:endParaRPr lang="en-US" dirty="0"/>
          </a:p>
        </p:txBody>
      </p:sp>
      <p:sp>
        <p:nvSpPr>
          <p:cNvPr id="4" name="Slide Number Placeholder 3"/>
          <p:cNvSpPr>
            <a:spLocks noGrp="1"/>
          </p:cNvSpPr>
          <p:nvPr>
            <p:ph type="sldNum" sz="quarter" idx="12"/>
          </p:nvPr>
        </p:nvSpPr>
        <p:spPr/>
        <p:txBody>
          <a:bodyPr/>
          <a:lstStyle/>
          <a:p>
            <a:fld id="{ADFA4485-E86D-437E-B4E8-8C05D7EEEFF7}" type="slidenum">
              <a:rPr lang="en-US" smtClean="0"/>
              <a:t>‹#›</a:t>
            </a:fld>
            <a:endParaRPr lang="en-US" dirty="0"/>
          </a:p>
        </p:txBody>
      </p:sp>
    </p:spTree>
    <p:extLst>
      <p:ext uri="{BB962C8B-B14F-4D97-AF65-F5344CB8AC3E}">
        <p14:creationId xmlns:p14="http://schemas.microsoft.com/office/powerpoint/2010/main" val="28619706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dirty="0" smtClean="0"/>
              <a:t>July 2014</a:t>
            </a:r>
            <a:endParaRPr lang="en-US" dirty="0"/>
          </a:p>
        </p:txBody>
      </p:sp>
      <p:sp>
        <p:nvSpPr>
          <p:cNvPr id="6" name="Footer Placeholder 5"/>
          <p:cNvSpPr>
            <a:spLocks noGrp="1"/>
          </p:cNvSpPr>
          <p:nvPr>
            <p:ph type="ftr" sz="quarter" idx="11"/>
          </p:nvPr>
        </p:nvSpPr>
        <p:spPr/>
        <p:txBody>
          <a:bodyPr/>
          <a:lstStyle/>
          <a:p>
            <a:r>
              <a:rPr lang="en-US" dirty="0" smtClean="0"/>
              <a:t>INFIERI 2014 Summer School</a:t>
            </a:r>
            <a:endParaRPr lang="en-US" dirty="0"/>
          </a:p>
        </p:txBody>
      </p:sp>
      <p:sp>
        <p:nvSpPr>
          <p:cNvPr id="7" name="Slide Number Placeholder 6"/>
          <p:cNvSpPr>
            <a:spLocks noGrp="1"/>
          </p:cNvSpPr>
          <p:nvPr>
            <p:ph type="sldNum" sz="quarter" idx="12"/>
          </p:nvPr>
        </p:nvSpPr>
        <p:spPr/>
        <p:txBody>
          <a:bodyPr/>
          <a:lstStyle/>
          <a:p>
            <a:fld id="{ADFA4485-E86D-437E-B4E8-8C05D7EEEFF7}" type="slidenum">
              <a:rPr lang="en-US" smtClean="0"/>
              <a:t>‹#›</a:t>
            </a:fld>
            <a:endParaRPr lang="en-US" dirty="0"/>
          </a:p>
        </p:txBody>
      </p:sp>
    </p:spTree>
    <p:extLst>
      <p:ext uri="{BB962C8B-B14F-4D97-AF65-F5344CB8AC3E}">
        <p14:creationId xmlns:p14="http://schemas.microsoft.com/office/powerpoint/2010/main" val="17332901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dirty="0" smtClean="0"/>
              <a:t>July 2014</a:t>
            </a:r>
            <a:endParaRPr lang="en-US" dirty="0"/>
          </a:p>
        </p:txBody>
      </p:sp>
      <p:sp>
        <p:nvSpPr>
          <p:cNvPr id="6" name="Footer Placeholder 5"/>
          <p:cNvSpPr>
            <a:spLocks noGrp="1"/>
          </p:cNvSpPr>
          <p:nvPr>
            <p:ph type="ftr" sz="quarter" idx="11"/>
          </p:nvPr>
        </p:nvSpPr>
        <p:spPr/>
        <p:txBody>
          <a:bodyPr/>
          <a:lstStyle/>
          <a:p>
            <a:r>
              <a:rPr lang="en-US" dirty="0" smtClean="0"/>
              <a:t>INFIERI 2014 Summer School</a:t>
            </a:r>
            <a:endParaRPr lang="en-US" dirty="0"/>
          </a:p>
        </p:txBody>
      </p:sp>
      <p:sp>
        <p:nvSpPr>
          <p:cNvPr id="7" name="Slide Number Placeholder 6"/>
          <p:cNvSpPr>
            <a:spLocks noGrp="1"/>
          </p:cNvSpPr>
          <p:nvPr>
            <p:ph type="sldNum" sz="quarter" idx="12"/>
          </p:nvPr>
        </p:nvSpPr>
        <p:spPr/>
        <p:txBody>
          <a:bodyPr/>
          <a:lstStyle/>
          <a:p>
            <a:fld id="{ADFA4485-E86D-437E-B4E8-8C05D7EEEFF7}" type="slidenum">
              <a:rPr lang="en-US" smtClean="0"/>
              <a:t>‹#›</a:t>
            </a:fld>
            <a:endParaRPr lang="en-US" dirty="0"/>
          </a:p>
        </p:txBody>
      </p:sp>
    </p:spTree>
    <p:extLst>
      <p:ext uri="{BB962C8B-B14F-4D97-AF65-F5344CB8AC3E}">
        <p14:creationId xmlns:p14="http://schemas.microsoft.com/office/powerpoint/2010/main" val="19127551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smtClean="0"/>
              <a:t>July 2014</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INFIERI 2014 Summer School</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FA4485-E86D-437E-B4E8-8C05D7EEEFF7}" type="slidenum">
              <a:rPr lang="en-US" smtClean="0"/>
              <a:t>‹#›</a:t>
            </a:fld>
            <a:endParaRPr lang="en-US" dirty="0"/>
          </a:p>
        </p:txBody>
      </p:sp>
    </p:spTree>
    <p:extLst>
      <p:ext uri="{BB962C8B-B14F-4D97-AF65-F5344CB8AC3E}">
        <p14:creationId xmlns:p14="http://schemas.microsoft.com/office/powerpoint/2010/main" val="2377695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mailto:mjones@physics.purdue.edu"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1158" y="1371601"/>
            <a:ext cx="8229600" cy="3733800"/>
          </a:xfrm>
        </p:spPr>
        <p:txBody>
          <a:bodyPr>
            <a:normAutofit/>
          </a:bodyPr>
          <a:lstStyle/>
          <a:p>
            <a:r>
              <a:rPr lang="en-US" dirty="0"/>
              <a:t>Physics </a:t>
            </a:r>
            <a:r>
              <a:rPr lang="en-US" dirty="0" smtClean="0"/>
              <a:t>53600</a:t>
            </a:r>
            <a:r>
              <a:rPr lang="en-US" dirty="0"/>
              <a:t/>
            </a:r>
            <a:br>
              <a:rPr lang="en-US" dirty="0"/>
            </a:br>
            <a:r>
              <a:rPr lang="en-US" sz="4900" b="1" dirty="0" smtClean="0"/>
              <a:t>Electronics Techniques for Research</a:t>
            </a:r>
            <a:r>
              <a:rPr lang="en-US" sz="4900" b="1" dirty="0"/>
              <a:t/>
            </a:r>
            <a:br>
              <a:rPr lang="en-US" sz="4900" b="1" dirty="0"/>
            </a:br>
            <a:endParaRPr lang="en-US" sz="3600" b="1" i="1" dirty="0"/>
          </a:p>
        </p:txBody>
      </p:sp>
      <p:sp>
        <p:nvSpPr>
          <p:cNvPr id="3" name="Subtitle 2"/>
          <p:cNvSpPr>
            <a:spLocks noGrp="1"/>
          </p:cNvSpPr>
          <p:nvPr>
            <p:ph type="subTitle" idx="1"/>
          </p:nvPr>
        </p:nvSpPr>
        <p:spPr>
          <a:xfrm>
            <a:off x="1219200" y="5386734"/>
            <a:ext cx="6400800" cy="1066800"/>
          </a:xfrm>
        </p:spPr>
        <p:txBody>
          <a:bodyPr/>
          <a:lstStyle/>
          <a:p>
            <a:r>
              <a:rPr lang="en-US" dirty="0" smtClean="0"/>
              <a:t>Spring 2020 </a:t>
            </a:r>
            <a:r>
              <a:rPr lang="en-US" dirty="0"/>
              <a:t>Semester</a:t>
            </a:r>
          </a:p>
          <a:p>
            <a:r>
              <a:rPr lang="en-US" sz="1600" dirty="0"/>
              <a:t>Prof. </a:t>
            </a:r>
            <a:r>
              <a:rPr lang="en-US" sz="1600" dirty="0" smtClean="0"/>
              <a:t>Matthew Jones</a:t>
            </a:r>
            <a:endParaRPr lang="en-US" sz="1600" dirty="0"/>
          </a:p>
        </p:txBody>
      </p:sp>
      <p:pic>
        <p:nvPicPr>
          <p:cNvPr id="4" name="Picture 4" descr="purdue_physic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52400"/>
            <a:ext cx="8077200" cy="944795"/>
          </a:xfrm>
          <a:prstGeom prst="rect">
            <a:avLst/>
          </a:prstGeom>
          <a:noFill/>
          <a:extLst>
            <a:ext uri="{909E8E84-426E-40dd-AFC4-6F175D3DCCD1}">
              <a14:hiddenFill xmlns="" xmlns:a14="http://schemas.microsoft.com/office/drawing/2010/main">
                <a:solidFill>
                  <a:srgbClr val="FFFFFF"/>
                </a:solidFill>
              </a14:hiddenFill>
            </a:ext>
          </a:extLst>
        </p:spPr>
      </p:pic>
      <p:sp>
        <p:nvSpPr>
          <p:cNvPr id="5" name="Rectangle 4"/>
          <p:cNvSpPr/>
          <p:nvPr/>
        </p:nvSpPr>
        <p:spPr>
          <a:xfrm rot="486794">
            <a:off x="1666454" y="4302393"/>
            <a:ext cx="5963492" cy="923330"/>
          </a:xfrm>
          <a:prstGeom prst="rect">
            <a:avLst/>
          </a:prstGeom>
          <a:noFill/>
        </p:spPr>
        <p:txBody>
          <a:bodyPr wrap="none" lIns="91440" tIns="45720" rIns="91440" bIns="45720">
            <a:spAutoFit/>
          </a:bodyPr>
          <a:lstStyle/>
          <a:p>
            <a:pPr algn="ctr"/>
            <a:r>
              <a:rPr lang="en-US" sz="5400" b="1"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Now in PowerPoint!</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Tree>
    <p:extLst>
      <p:ext uri="{BB962C8B-B14F-4D97-AF65-F5344CB8AC3E}">
        <p14:creationId xmlns:p14="http://schemas.microsoft.com/office/powerpoint/2010/main" val="20861130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Example (cost is &lt; $1)</a:t>
            </a:r>
            <a:endParaRPr lang="en-US" b="1" dirty="0"/>
          </a:p>
        </p:txBody>
      </p:sp>
      <p:sp>
        <p:nvSpPr>
          <p:cNvPr id="3" name="Content Placeholder 2"/>
          <p:cNvSpPr>
            <a:spLocks noGrp="1"/>
          </p:cNvSpPr>
          <p:nvPr>
            <p:ph idx="1"/>
          </p:nvPr>
        </p:nvSpPr>
        <p:spPr>
          <a:xfrm>
            <a:off x="457200" y="1600200"/>
            <a:ext cx="8229600" cy="4876800"/>
          </a:xfrm>
        </p:spPr>
        <p:txBody>
          <a:bodyPr>
            <a:normAutofit lnSpcReduction="10000"/>
          </a:bodyPr>
          <a:lstStyle/>
          <a:p>
            <a:r>
              <a:rPr lang="en-US" dirty="0" smtClean="0"/>
              <a:t>You don’t need a lot of pins to have a fully functional SOC:</a:t>
            </a:r>
          </a:p>
          <a:p>
            <a:r>
              <a:rPr lang="en-US" dirty="0"/>
              <a:t>Microchip </a:t>
            </a:r>
            <a:r>
              <a:rPr lang="en-US" dirty="0" smtClean="0"/>
              <a:t>ATTINY13A-SSU:</a:t>
            </a:r>
          </a:p>
          <a:p>
            <a:endParaRPr lang="en-US" dirty="0"/>
          </a:p>
          <a:p>
            <a:endParaRPr lang="en-US" dirty="0" smtClean="0"/>
          </a:p>
          <a:p>
            <a:endParaRPr lang="en-US" dirty="0"/>
          </a:p>
          <a:p>
            <a:endParaRPr lang="en-US" dirty="0" smtClean="0"/>
          </a:p>
          <a:p>
            <a:r>
              <a:rPr lang="en-US" dirty="0" smtClean="0"/>
              <a:t> Six I/O pins can be configured to perform various functions</a:t>
            </a:r>
            <a:endParaRPr lang="en-US" dirty="0"/>
          </a:p>
        </p:txBody>
      </p:sp>
      <p:pic>
        <p:nvPicPr>
          <p:cNvPr id="6" name="Picture 5"/>
          <p:cNvPicPr>
            <a:picLocks noChangeAspect="1"/>
          </p:cNvPicPr>
          <p:nvPr/>
        </p:nvPicPr>
        <p:blipFill>
          <a:blip r:embed="rId2"/>
          <a:stretch>
            <a:fillRect/>
          </a:stretch>
        </p:blipFill>
        <p:spPr>
          <a:xfrm>
            <a:off x="5791200" y="1980776"/>
            <a:ext cx="1428750" cy="1428750"/>
          </a:xfrm>
          <a:prstGeom prst="rect">
            <a:avLst/>
          </a:prstGeom>
        </p:spPr>
      </p:pic>
      <p:pic>
        <p:nvPicPr>
          <p:cNvPr id="7" name="Picture 6"/>
          <p:cNvPicPr>
            <a:picLocks noChangeAspect="1"/>
          </p:cNvPicPr>
          <p:nvPr/>
        </p:nvPicPr>
        <p:blipFill>
          <a:blip r:embed="rId3"/>
          <a:stretch>
            <a:fillRect/>
          </a:stretch>
        </p:blipFill>
        <p:spPr>
          <a:xfrm>
            <a:off x="1314450" y="3409526"/>
            <a:ext cx="6515100" cy="1743075"/>
          </a:xfrm>
          <a:prstGeom prst="rect">
            <a:avLst/>
          </a:prstGeom>
        </p:spPr>
      </p:pic>
    </p:spTree>
    <p:extLst>
      <p:ext uri="{BB962C8B-B14F-4D97-AF65-F5344CB8AC3E}">
        <p14:creationId xmlns:p14="http://schemas.microsoft.com/office/powerpoint/2010/main" val="6042151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b="1" dirty="0" smtClean="0"/>
              <a:t>Example: </a:t>
            </a:r>
            <a:r>
              <a:rPr lang="en-US" b="1" dirty="0"/>
              <a:t>ATTINY13A-SSU</a:t>
            </a:r>
            <a:r>
              <a:rPr lang="en-US" b="1" dirty="0" smtClean="0"/>
              <a:t> </a:t>
            </a:r>
            <a:endParaRPr lang="en-US" b="1" dirty="0"/>
          </a:p>
        </p:txBody>
      </p:sp>
      <p:sp>
        <p:nvSpPr>
          <p:cNvPr id="3" name="Content Placeholder 2"/>
          <p:cNvSpPr>
            <a:spLocks noGrp="1"/>
          </p:cNvSpPr>
          <p:nvPr>
            <p:ph idx="1"/>
          </p:nvPr>
        </p:nvSpPr>
        <p:spPr>
          <a:xfrm>
            <a:off x="457200" y="1981200"/>
            <a:ext cx="4267200" cy="4144963"/>
          </a:xfrm>
        </p:spPr>
        <p:txBody>
          <a:bodyPr>
            <a:normAutofit/>
          </a:bodyPr>
          <a:lstStyle/>
          <a:p>
            <a:r>
              <a:rPr lang="en-US" sz="2400" dirty="0" smtClean="0"/>
              <a:t>There is a lot going on inside:</a:t>
            </a:r>
          </a:p>
          <a:p>
            <a:r>
              <a:rPr lang="en-US" sz="2400" dirty="0" smtClean="0"/>
              <a:t>Three pins implement an SPI interface that can be used to write a program to the non-volatile memory</a:t>
            </a:r>
          </a:p>
          <a:p>
            <a:r>
              <a:rPr lang="en-US" sz="2400" dirty="0" smtClean="0"/>
              <a:t>When powered on or reset, the processor executes the instructions stored in memory.</a:t>
            </a:r>
          </a:p>
        </p:txBody>
      </p:sp>
      <p:pic>
        <p:nvPicPr>
          <p:cNvPr id="4" name="Picture 3"/>
          <p:cNvPicPr>
            <a:picLocks noChangeAspect="1"/>
          </p:cNvPicPr>
          <p:nvPr/>
        </p:nvPicPr>
        <p:blipFill>
          <a:blip r:embed="rId2"/>
          <a:stretch>
            <a:fillRect/>
          </a:stretch>
        </p:blipFill>
        <p:spPr>
          <a:xfrm>
            <a:off x="4572000" y="1344118"/>
            <a:ext cx="4328381" cy="4876800"/>
          </a:xfrm>
          <a:prstGeom prst="rect">
            <a:avLst/>
          </a:prstGeom>
        </p:spPr>
      </p:pic>
    </p:spTree>
    <p:extLst>
      <p:ext uri="{BB962C8B-B14F-4D97-AF65-F5344CB8AC3E}">
        <p14:creationId xmlns:p14="http://schemas.microsoft.com/office/powerpoint/2010/main" val="8693787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b="1" dirty="0" smtClean="0"/>
              <a:t>Example: </a:t>
            </a:r>
            <a:r>
              <a:rPr lang="en-US" b="1" dirty="0"/>
              <a:t>ATTINY13A-SSU</a:t>
            </a:r>
            <a:r>
              <a:rPr lang="en-US" b="1" dirty="0" smtClean="0"/>
              <a:t> </a:t>
            </a:r>
            <a:endParaRPr lang="en-US" b="1" dirty="0"/>
          </a:p>
        </p:txBody>
      </p:sp>
      <p:pic>
        <p:nvPicPr>
          <p:cNvPr id="6" name="Content Placeholder 5"/>
          <p:cNvPicPr>
            <a:picLocks noGrp="1" noChangeAspect="1"/>
          </p:cNvPicPr>
          <p:nvPr>
            <p:ph idx="1"/>
          </p:nvPr>
        </p:nvPicPr>
        <p:blipFill>
          <a:blip r:embed="rId2"/>
          <a:stretch>
            <a:fillRect/>
          </a:stretch>
        </p:blipFill>
        <p:spPr>
          <a:xfrm>
            <a:off x="838200" y="1219200"/>
            <a:ext cx="7038975" cy="4124325"/>
          </a:xfrm>
          <a:prstGeom prst="rect">
            <a:avLst/>
          </a:prstGeom>
        </p:spPr>
      </p:pic>
      <p:sp>
        <p:nvSpPr>
          <p:cNvPr id="7" name="TextBox 6"/>
          <p:cNvSpPr txBox="1"/>
          <p:nvPr/>
        </p:nvSpPr>
        <p:spPr>
          <a:xfrm>
            <a:off x="762000" y="5562600"/>
            <a:ext cx="7543800" cy="923330"/>
          </a:xfrm>
          <a:prstGeom prst="rect">
            <a:avLst/>
          </a:prstGeom>
          <a:noFill/>
        </p:spPr>
        <p:txBody>
          <a:bodyPr wrap="square" rtlCol="0">
            <a:spAutoFit/>
          </a:bodyPr>
          <a:lstStyle/>
          <a:p>
            <a:pPr marL="285750" indent="-285750">
              <a:buFont typeface="Arial" panose="020B0604020202020204" pitchFamily="34" charset="0"/>
              <a:buChar char="•"/>
            </a:pPr>
            <a:r>
              <a:rPr lang="en-US" dirty="0" smtClean="0"/>
              <a:t>Typically, a high-level programming language (an assembler or compiler) would be used to generate the executable program memory image.</a:t>
            </a:r>
          </a:p>
          <a:p>
            <a:pPr marL="285750" indent="-285750">
              <a:buFont typeface="Arial" panose="020B0604020202020204" pitchFamily="34" charset="0"/>
              <a:buChar char="•"/>
            </a:pPr>
            <a:r>
              <a:rPr lang="en-US" dirty="0" smtClean="0"/>
              <a:t>This would then be downloaded into the non-volatile flash memory.  </a:t>
            </a:r>
            <a:endParaRPr lang="en-US" dirty="0"/>
          </a:p>
        </p:txBody>
      </p:sp>
    </p:spTree>
    <p:extLst>
      <p:ext uri="{BB962C8B-B14F-4D97-AF65-F5344CB8AC3E}">
        <p14:creationId xmlns:p14="http://schemas.microsoft.com/office/powerpoint/2010/main" val="20579028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b="1" dirty="0" smtClean="0"/>
              <a:t>Example: </a:t>
            </a:r>
            <a:r>
              <a:rPr lang="en-US" b="1" dirty="0"/>
              <a:t>ATTINY13A-SSU</a:t>
            </a:r>
            <a:r>
              <a:rPr lang="en-US" b="1" dirty="0" smtClean="0"/>
              <a:t> </a:t>
            </a:r>
            <a:endParaRPr lang="en-US" b="1" dirty="0"/>
          </a:p>
        </p:txBody>
      </p:sp>
      <p:sp>
        <p:nvSpPr>
          <p:cNvPr id="3" name="Content Placeholder 2"/>
          <p:cNvSpPr>
            <a:spLocks noGrp="1"/>
          </p:cNvSpPr>
          <p:nvPr>
            <p:ph idx="1"/>
          </p:nvPr>
        </p:nvSpPr>
        <p:spPr>
          <a:xfrm>
            <a:off x="457200" y="1600200"/>
            <a:ext cx="3886200" cy="4525963"/>
          </a:xfrm>
        </p:spPr>
        <p:txBody>
          <a:bodyPr>
            <a:normAutofit/>
          </a:bodyPr>
          <a:lstStyle/>
          <a:p>
            <a:r>
              <a:rPr lang="en-US" sz="2800" dirty="0" smtClean="0"/>
              <a:t>The first 64 bytes of the address space control the operation of the chip:</a:t>
            </a:r>
            <a:endParaRPr lang="en-US" sz="2800" dirty="0"/>
          </a:p>
        </p:txBody>
      </p:sp>
      <p:pic>
        <p:nvPicPr>
          <p:cNvPr id="4" name="Picture 3"/>
          <p:cNvPicPr>
            <a:picLocks noChangeAspect="1"/>
          </p:cNvPicPr>
          <p:nvPr/>
        </p:nvPicPr>
        <p:blipFill>
          <a:blip r:embed="rId3"/>
          <a:stretch>
            <a:fillRect/>
          </a:stretch>
        </p:blipFill>
        <p:spPr>
          <a:xfrm>
            <a:off x="4191000" y="1066800"/>
            <a:ext cx="4682697" cy="5373920"/>
          </a:xfrm>
          <a:prstGeom prst="rect">
            <a:avLst/>
          </a:prstGeom>
        </p:spPr>
      </p:pic>
      <p:pic>
        <p:nvPicPr>
          <p:cNvPr id="5" name="Picture 4"/>
          <p:cNvPicPr>
            <a:picLocks noChangeAspect="1"/>
          </p:cNvPicPr>
          <p:nvPr/>
        </p:nvPicPr>
        <p:blipFill>
          <a:blip r:embed="rId4"/>
          <a:stretch>
            <a:fillRect/>
          </a:stretch>
        </p:blipFill>
        <p:spPr>
          <a:xfrm>
            <a:off x="301833" y="3581400"/>
            <a:ext cx="3876675" cy="1181110"/>
          </a:xfrm>
          <a:prstGeom prst="rect">
            <a:avLst/>
          </a:prstGeom>
        </p:spPr>
      </p:pic>
      <p:pic>
        <p:nvPicPr>
          <p:cNvPr id="7" name="Picture 6"/>
          <p:cNvPicPr>
            <a:picLocks noChangeAspect="1"/>
          </p:cNvPicPr>
          <p:nvPr/>
        </p:nvPicPr>
        <p:blipFill>
          <a:blip r:embed="rId5"/>
          <a:stretch>
            <a:fillRect/>
          </a:stretch>
        </p:blipFill>
        <p:spPr>
          <a:xfrm>
            <a:off x="319617" y="4715289"/>
            <a:ext cx="3891369" cy="649941"/>
          </a:xfrm>
          <a:prstGeom prst="rect">
            <a:avLst/>
          </a:prstGeom>
        </p:spPr>
      </p:pic>
    </p:spTree>
    <p:extLst>
      <p:ext uri="{BB962C8B-B14F-4D97-AF65-F5344CB8AC3E}">
        <p14:creationId xmlns:p14="http://schemas.microsoft.com/office/powerpoint/2010/main" val="39110754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Example ($4) </a:t>
            </a:r>
            <a:endParaRPr lang="en-US" b="1" dirty="0"/>
          </a:p>
        </p:txBody>
      </p:sp>
      <p:sp>
        <p:nvSpPr>
          <p:cNvPr id="3" name="Content Placeholder 2"/>
          <p:cNvSpPr>
            <a:spLocks noGrp="1"/>
          </p:cNvSpPr>
          <p:nvPr>
            <p:ph idx="1"/>
          </p:nvPr>
        </p:nvSpPr>
        <p:spPr>
          <a:xfrm>
            <a:off x="457200" y="1600200"/>
            <a:ext cx="8229600" cy="4953000"/>
          </a:xfrm>
        </p:spPr>
        <p:txBody>
          <a:bodyPr/>
          <a:lstStyle/>
          <a:p>
            <a:r>
              <a:rPr lang="en-US" dirty="0" smtClean="0"/>
              <a:t>The ATmega32U4 is used for the popular Arduino platform:</a:t>
            </a:r>
          </a:p>
          <a:p>
            <a:r>
              <a:rPr lang="en-US" dirty="0" smtClean="0"/>
              <a:t>Features:</a:t>
            </a:r>
          </a:p>
          <a:p>
            <a:pPr lvl="1"/>
            <a:r>
              <a:rPr lang="en-US" dirty="0" smtClean="0"/>
              <a:t>32 kB flash RAM</a:t>
            </a:r>
          </a:p>
          <a:p>
            <a:pPr lvl="1"/>
            <a:r>
              <a:rPr lang="en-US" dirty="0" smtClean="0"/>
              <a:t>2.5 kB static RAM</a:t>
            </a:r>
          </a:p>
          <a:p>
            <a:pPr lvl="1"/>
            <a:r>
              <a:rPr lang="en-US" dirty="0" smtClean="0"/>
              <a:t>USB interface</a:t>
            </a:r>
          </a:p>
          <a:p>
            <a:pPr lvl="1"/>
            <a:r>
              <a:rPr lang="en-US" dirty="0" smtClean="0"/>
              <a:t>Serial port (UART)</a:t>
            </a:r>
          </a:p>
          <a:p>
            <a:pPr lvl="1"/>
            <a:r>
              <a:rPr lang="en-US" dirty="0" smtClean="0"/>
              <a:t>12 channel 10-bit ADC</a:t>
            </a:r>
          </a:p>
          <a:p>
            <a:pPr lvl="1"/>
            <a:r>
              <a:rPr lang="en-US" dirty="0" smtClean="0"/>
              <a:t>Lots more…</a:t>
            </a:r>
            <a:endParaRPr lang="en-US" dirty="0"/>
          </a:p>
          <a:p>
            <a:endParaRPr lang="en-US" dirty="0"/>
          </a:p>
        </p:txBody>
      </p:sp>
      <p:pic>
        <p:nvPicPr>
          <p:cNvPr id="5" name="Picture 4"/>
          <p:cNvPicPr>
            <a:picLocks noChangeAspect="1"/>
          </p:cNvPicPr>
          <p:nvPr/>
        </p:nvPicPr>
        <p:blipFill>
          <a:blip r:embed="rId3"/>
          <a:stretch>
            <a:fillRect/>
          </a:stretch>
        </p:blipFill>
        <p:spPr>
          <a:xfrm>
            <a:off x="4724400" y="2895600"/>
            <a:ext cx="3810000" cy="2971800"/>
          </a:xfrm>
          <a:prstGeom prst="rect">
            <a:avLst/>
          </a:prstGeom>
        </p:spPr>
      </p:pic>
    </p:spTree>
    <p:extLst>
      <p:ext uri="{BB962C8B-B14F-4D97-AF65-F5344CB8AC3E}">
        <p14:creationId xmlns:p14="http://schemas.microsoft.com/office/powerpoint/2010/main" val="38968179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b="1" dirty="0" smtClean="0"/>
              <a:t>Example: </a:t>
            </a:r>
            <a:r>
              <a:rPr lang="en-US" b="1" dirty="0"/>
              <a:t>ATmega32U4</a:t>
            </a:r>
            <a:r>
              <a:rPr lang="en-US" b="1" dirty="0" smtClean="0"/>
              <a:t> </a:t>
            </a:r>
            <a:endParaRPr lang="en-US" b="1" dirty="0"/>
          </a:p>
        </p:txBody>
      </p:sp>
      <p:sp>
        <p:nvSpPr>
          <p:cNvPr id="3" name="Content Placeholder 2"/>
          <p:cNvSpPr>
            <a:spLocks noGrp="1"/>
          </p:cNvSpPr>
          <p:nvPr>
            <p:ph idx="1"/>
          </p:nvPr>
        </p:nvSpPr>
        <p:spPr/>
        <p:txBody>
          <a:bodyPr/>
          <a:lstStyle/>
          <a:p>
            <a:r>
              <a:rPr lang="en-US" dirty="0" smtClean="0"/>
              <a:t>As with the previous example, the peripherals are controlled using dedicated addresses</a:t>
            </a:r>
          </a:p>
          <a:p>
            <a:r>
              <a:rPr lang="en-US" dirty="0" smtClean="0"/>
              <a:t>In this case there are 128 bytes reserved for peripheral control interfaces</a:t>
            </a:r>
          </a:p>
          <a:p>
            <a:pPr marL="0" indent="0">
              <a:buNone/>
            </a:pPr>
            <a:endParaRPr lang="en-US" dirty="0"/>
          </a:p>
        </p:txBody>
      </p:sp>
    </p:spTree>
    <p:extLst>
      <p:ext uri="{BB962C8B-B14F-4D97-AF65-F5344CB8AC3E}">
        <p14:creationId xmlns:p14="http://schemas.microsoft.com/office/powerpoint/2010/main" val="10055483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lstStyle/>
          <a:p>
            <a:r>
              <a:rPr lang="en-US" b="1" dirty="0" smtClean="0"/>
              <a:t>Example: </a:t>
            </a:r>
            <a:r>
              <a:rPr lang="en-US" b="1" dirty="0" err="1" smtClean="0"/>
              <a:t>Beaglebone</a:t>
            </a:r>
            <a:r>
              <a:rPr lang="en-US" b="1" dirty="0" smtClean="0"/>
              <a:t> ($50)</a:t>
            </a:r>
            <a:endParaRPr lang="en-US" b="1" dirty="0"/>
          </a:p>
        </p:txBody>
      </p:sp>
      <p:sp>
        <p:nvSpPr>
          <p:cNvPr id="3" name="Content Placeholder 2"/>
          <p:cNvSpPr>
            <a:spLocks noGrp="1"/>
          </p:cNvSpPr>
          <p:nvPr>
            <p:ph idx="1"/>
          </p:nvPr>
        </p:nvSpPr>
        <p:spPr/>
        <p:txBody>
          <a:bodyPr/>
          <a:lstStyle/>
          <a:p>
            <a:r>
              <a:rPr lang="en-US" dirty="0" smtClean="0"/>
              <a:t>This is a single-board computer based on the CORTEX A8 processor:</a:t>
            </a:r>
            <a:endParaRPr lang="en-US" dirty="0"/>
          </a:p>
        </p:txBody>
      </p:sp>
      <p:pic>
        <p:nvPicPr>
          <p:cNvPr id="4" name="Picture 3"/>
          <p:cNvPicPr>
            <a:picLocks noChangeAspect="1"/>
          </p:cNvPicPr>
          <p:nvPr/>
        </p:nvPicPr>
        <p:blipFill>
          <a:blip r:embed="rId2"/>
          <a:stretch>
            <a:fillRect/>
          </a:stretch>
        </p:blipFill>
        <p:spPr>
          <a:xfrm>
            <a:off x="4267200" y="2736954"/>
            <a:ext cx="3955082" cy="2986087"/>
          </a:xfrm>
          <a:prstGeom prst="rect">
            <a:avLst/>
          </a:prstGeom>
        </p:spPr>
      </p:pic>
      <p:sp>
        <p:nvSpPr>
          <p:cNvPr id="5" name="Content Placeholder 2"/>
          <p:cNvSpPr txBox="1">
            <a:spLocks/>
          </p:cNvSpPr>
          <p:nvPr/>
        </p:nvSpPr>
        <p:spPr>
          <a:xfrm>
            <a:off x="457200" y="2743200"/>
            <a:ext cx="3657600" cy="3886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Peripherals:</a:t>
            </a:r>
          </a:p>
          <a:p>
            <a:pPr lvl="1"/>
            <a:r>
              <a:rPr lang="en-US" dirty="0" smtClean="0"/>
              <a:t>Ethernet</a:t>
            </a:r>
          </a:p>
          <a:p>
            <a:pPr lvl="1"/>
            <a:r>
              <a:rPr lang="en-US" dirty="0" smtClean="0"/>
              <a:t>HDMI video</a:t>
            </a:r>
          </a:p>
          <a:p>
            <a:pPr lvl="1"/>
            <a:r>
              <a:rPr lang="en-US" dirty="0" smtClean="0"/>
              <a:t>USB</a:t>
            </a:r>
          </a:p>
          <a:p>
            <a:pPr lvl="1"/>
            <a:r>
              <a:rPr lang="en-US" dirty="0" smtClean="0"/>
              <a:t>GPIO pins</a:t>
            </a:r>
          </a:p>
          <a:p>
            <a:pPr lvl="1"/>
            <a:r>
              <a:rPr lang="en-US" dirty="0" smtClean="0"/>
              <a:t>I2C, SPI, UART</a:t>
            </a:r>
          </a:p>
          <a:p>
            <a:pPr lvl="1"/>
            <a:r>
              <a:rPr lang="en-US" dirty="0" smtClean="0"/>
              <a:t>ADC’s</a:t>
            </a:r>
            <a:endParaRPr lang="en-US" dirty="0"/>
          </a:p>
        </p:txBody>
      </p:sp>
    </p:spTree>
    <p:extLst>
      <p:ext uri="{BB962C8B-B14F-4D97-AF65-F5344CB8AC3E}">
        <p14:creationId xmlns:p14="http://schemas.microsoft.com/office/powerpoint/2010/main" val="9709889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lstStyle/>
          <a:p>
            <a:r>
              <a:rPr lang="en-US" b="1" dirty="0" smtClean="0"/>
              <a:t>Example: </a:t>
            </a:r>
            <a:r>
              <a:rPr lang="en-US" b="1" dirty="0" err="1" smtClean="0"/>
              <a:t>Beaglebone</a:t>
            </a:r>
            <a:r>
              <a:rPr lang="en-US" b="1" dirty="0" smtClean="0"/>
              <a:t> ($50)</a:t>
            </a:r>
            <a:endParaRPr lang="en-US" b="1" dirty="0"/>
          </a:p>
        </p:txBody>
      </p:sp>
      <p:sp>
        <p:nvSpPr>
          <p:cNvPr id="3" name="Content Placeholder 2"/>
          <p:cNvSpPr>
            <a:spLocks noGrp="1"/>
          </p:cNvSpPr>
          <p:nvPr>
            <p:ph idx="1"/>
          </p:nvPr>
        </p:nvSpPr>
        <p:spPr/>
        <p:txBody>
          <a:bodyPr>
            <a:normAutofit/>
          </a:bodyPr>
          <a:lstStyle/>
          <a:p>
            <a:r>
              <a:rPr lang="en-US" sz="2800" dirty="0" smtClean="0"/>
              <a:t>The CORTEX A8 processor is powerful enough to run various operating systems (Linux/</a:t>
            </a:r>
            <a:r>
              <a:rPr lang="en-US" sz="2800" dirty="0" err="1" smtClean="0"/>
              <a:t>Adroid</a:t>
            </a:r>
            <a:r>
              <a:rPr lang="en-US" sz="2800" dirty="0" smtClean="0"/>
              <a:t>)</a:t>
            </a:r>
          </a:p>
          <a:p>
            <a:r>
              <a:rPr lang="en-US" sz="2800" dirty="0" smtClean="0"/>
              <a:t>Typically written to a </a:t>
            </a:r>
            <a:r>
              <a:rPr lang="en-US" sz="2800" dirty="0" err="1" smtClean="0"/>
              <a:t>microSD</a:t>
            </a:r>
            <a:r>
              <a:rPr lang="en-US" sz="2800" dirty="0" smtClean="0"/>
              <a:t> memory card</a:t>
            </a:r>
          </a:p>
          <a:p>
            <a:r>
              <a:rPr lang="en-US" sz="2800" dirty="0" smtClean="0"/>
              <a:t>Provides everything you would expect from a Linux environment</a:t>
            </a:r>
          </a:p>
          <a:p>
            <a:r>
              <a:rPr lang="en-US" sz="2800" dirty="0" smtClean="0"/>
              <a:t>The Linux kernel attempts to control access to low-level hardware</a:t>
            </a:r>
          </a:p>
          <a:p>
            <a:r>
              <a:rPr lang="en-US" sz="2800" dirty="0" smtClean="0"/>
              <a:t>This is an open-source project…  it’s free, but you get what you pay for</a:t>
            </a:r>
          </a:p>
        </p:txBody>
      </p:sp>
    </p:spTree>
    <p:extLst>
      <p:ext uri="{BB962C8B-B14F-4D97-AF65-F5344CB8AC3E}">
        <p14:creationId xmlns:p14="http://schemas.microsoft.com/office/powerpoint/2010/main" val="13505962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a:t>
            </a:r>
            <a:r>
              <a:rPr lang="en-US" dirty="0" err="1" smtClean="0"/>
              <a:t>Beaglebone</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2000" y="1676400"/>
            <a:ext cx="5022429" cy="3763962"/>
          </a:xfrm>
        </p:spPr>
      </p:pic>
      <p:sp>
        <p:nvSpPr>
          <p:cNvPr id="5" name="TextBox 4"/>
          <p:cNvSpPr txBox="1"/>
          <p:nvPr/>
        </p:nvSpPr>
        <p:spPr>
          <a:xfrm>
            <a:off x="6096000" y="1711721"/>
            <a:ext cx="2438400" cy="3693319"/>
          </a:xfrm>
          <a:prstGeom prst="rect">
            <a:avLst/>
          </a:prstGeom>
          <a:noFill/>
        </p:spPr>
        <p:txBody>
          <a:bodyPr wrap="square" rtlCol="0">
            <a:spAutoFit/>
          </a:bodyPr>
          <a:lstStyle/>
          <a:p>
            <a:r>
              <a:rPr lang="en-US" dirty="0" smtClean="0"/>
              <a:t>Temperature/humidity/CO</a:t>
            </a:r>
            <a:r>
              <a:rPr lang="en-US" baseline="-25000" dirty="0" smtClean="0"/>
              <a:t>2</a:t>
            </a:r>
            <a:r>
              <a:rPr lang="en-US" dirty="0" smtClean="0"/>
              <a:t> sensor read out using I2C</a:t>
            </a:r>
          </a:p>
          <a:p>
            <a:endParaRPr lang="en-US" dirty="0"/>
          </a:p>
          <a:p>
            <a:endParaRPr lang="en-US" dirty="0" smtClean="0"/>
          </a:p>
          <a:p>
            <a:r>
              <a:rPr lang="en-US" dirty="0" smtClean="0"/>
              <a:t>Remote connection to processor over </a:t>
            </a:r>
            <a:r>
              <a:rPr lang="en-US" dirty="0" err="1" smtClean="0"/>
              <a:t>WiFi</a:t>
            </a:r>
            <a:endParaRPr lang="en-US" dirty="0" smtClean="0"/>
          </a:p>
          <a:p>
            <a:endParaRPr lang="en-US" dirty="0"/>
          </a:p>
          <a:p>
            <a:r>
              <a:rPr lang="en-US" dirty="0" smtClean="0"/>
              <a:t>Running </a:t>
            </a:r>
            <a:r>
              <a:rPr lang="en-US" dirty="0" err="1" smtClean="0"/>
              <a:t>Debian</a:t>
            </a:r>
            <a:r>
              <a:rPr lang="en-US" dirty="0" smtClean="0"/>
              <a:t> Linux distribution</a:t>
            </a:r>
          </a:p>
          <a:p>
            <a:endParaRPr lang="en-US" dirty="0" smtClean="0"/>
          </a:p>
          <a:p>
            <a:r>
              <a:rPr lang="en-US" dirty="0" smtClean="0"/>
              <a:t>RS485 network interfaced using USB</a:t>
            </a:r>
            <a:endParaRPr lang="en-US" dirty="0"/>
          </a:p>
        </p:txBody>
      </p:sp>
      <p:sp>
        <p:nvSpPr>
          <p:cNvPr id="6" name="TextBox 5"/>
          <p:cNvSpPr txBox="1"/>
          <p:nvPr/>
        </p:nvSpPr>
        <p:spPr>
          <a:xfrm>
            <a:off x="613348" y="5734445"/>
            <a:ext cx="8073452" cy="646331"/>
          </a:xfrm>
          <a:prstGeom prst="rect">
            <a:avLst/>
          </a:prstGeom>
          <a:noFill/>
        </p:spPr>
        <p:txBody>
          <a:bodyPr wrap="square" rtlCol="0">
            <a:spAutoFit/>
          </a:bodyPr>
          <a:lstStyle/>
          <a:p>
            <a:r>
              <a:rPr lang="en-US" dirty="0" smtClean="0"/>
              <a:t>You can build quite complex data acquisition systems using inexpensive open-source hardware.</a:t>
            </a:r>
            <a:endParaRPr lang="en-US" dirty="0"/>
          </a:p>
        </p:txBody>
      </p:sp>
    </p:spTree>
    <p:extLst>
      <p:ext uri="{BB962C8B-B14F-4D97-AF65-F5344CB8AC3E}">
        <p14:creationId xmlns:p14="http://schemas.microsoft.com/office/powerpoint/2010/main" val="125705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b="1" dirty="0" smtClean="0"/>
              <a:t>“Soft” Processors</a:t>
            </a:r>
            <a:endParaRPr lang="en-US" b="1" dirty="0"/>
          </a:p>
        </p:txBody>
      </p:sp>
      <p:sp>
        <p:nvSpPr>
          <p:cNvPr id="3" name="Content Placeholder 2"/>
          <p:cNvSpPr>
            <a:spLocks noGrp="1"/>
          </p:cNvSpPr>
          <p:nvPr>
            <p:ph idx="1"/>
          </p:nvPr>
        </p:nvSpPr>
        <p:spPr>
          <a:xfrm>
            <a:off x="457200" y="1182975"/>
            <a:ext cx="8229600" cy="3160426"/>
          </a:xfrm>
        </p:spPr>
        <p:txBody>
          <a:bodyPr>
            <a:normAutofit lnSpcReduction="10000"/>
          </a:bodyPr>
          <a:lstStyle/>
          <a:p>
            <a:r>
              <a:rPr lang="en-US" sz="2800" dirty="0" smtClean="0"/>
              <a:t>Microprocessors can be implemented in programmable logic and interfaced directly with FPGA resources.</a:t>
            </a:r>
          </a:p>
          <a:p>
            <a:r>
              <a:rPr lang="en-US" sz="2800" dirty="0" smtClean="0"/>
              <a:t>Xilinx provides free access to its </a:t>
            </a:r>
            <a:r>
              <a:rPr lang="en-US" sz="2800" dirty="0" err="1" smtClean="0"/>
              <a:t>MicroBlaze</a:t>
            </a:r>
            <a:r>
              <a:rPr lang="en-US" sz="2800" dirty="0" smtClean="0"/>
              <a:t> core designs</a:t>
            </a:r>
          </a:p>
          <a:p>
            <a:r>
              <a:rPr lang="en-US" sz="2800" dirty="0" smtClean="0"/>
              <a:t>Intel (which bought Altera) provides it’s version (</a:t>
            </a:r>
            <a:r>
              <a:rPr lang="en-US" sz="2800" dirty="0" err="1" smtClean="0"/>
              <a:t>Nios</a:t>
            </a:r>
            <a:r>
              <a:rPr lang="en-US" sz="2800" dirty="0" smtClean="0"/>
              <a:t>-II)</a:t>
            </a:r>
            <a:endParaRPr lang="en-US" sz="2800" dirty="0"/>
          </a:p>
        </p:txBody>
      </p:sp>
      <p:pic>
        <p:nvPicPr>
          <p:cNvPr id="5" name="Picture 4"/>
          <p:cNvPicPr>
            <a:picLocks noChangeAspect="1"/>
          </p:cNvPicPr>
          <p:nvPr/>
        </p:nvPicPr>
        <p:blipFill>
          <a:blip r:embed="rId3"/>
          <a:stretch>
            <a:fillRect/>
          </a:stretch>
        </p:blipFill>
        <p:spPr>
          <a:xfrm>
            <a:off x="4876800" y="3917338"/>
            <a:ext cx="2647950" cy="2668800"/>
          </a:xfrm>
          <a:prstGeom prst="rect">
            <a:avLst/>
          </a:prstGeom>
        </p:spPr>
      </p:pic>
      <p:pic>
        <p:nvPicPr>
          <p:cNvPr id="6" name="Picture 5"/>
          <p:cNvPicPr>
            <a:picLocks noChangeAspect="1"/>
          </p:cNvPicPr>
          <p:nvPr/>
        </p:nvPicPr>
        <p:blipFill>
          <a:blip r:embed="rId4"/>
          <a:stretch>
            <a:fillRect/>
          </a:stretch>
        </p:blipFill>
        <p:spPr>
          <a:xfrm>
            <a:off x="1796941" y="4136994"/>
            <a:ext cx="2803790" cy="2692932"/>
          </a:xfrm>
          <a:prstGeom prst="rect">
            <a:avLst/>
          </a:prstGeom>
        </p:spPr>
      </p:pic>
    </p:spTree>
    <p:extLst>
      <p:ext uri="{BB962C8B-B14F-4D97-AF65-F5344CB8AC3E}">
        <p14:creationId xmlns:p14="http://schemas.microsoft.com/office/powerpoint/2010/main" val="40151484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usual ANNOUNCEMENT</a:t>
            </a:r>
            <a:endParaRPr lang="en-US" dirty="0"/>
          </a:p>
        </p:txBody>
      </p:sp>
      <p:sp>
        <p:nvSpPr>
          <p:cNvPr id="3" name="Content Placeholder 2"/>
          <p:cNvSpPr>
            <a:spLocks noGrp="1"/>
          </p:cNvSpPr>
          <p:nvPr>
            <p:ph idx="1"/>
          </p:nvPr>
        </p:nvSpPr>
        <p:spPr>
          <a:xfrm>
            <a:off x="457200" y="1417638"/>
            <a:ext cx="8229600" cy="4708525"/>
          </a:xfrm>
        </p:spPr>
        <p:txBody>
          <a:bodyPr>
            <a:normAutofit fontScale="92500" lnSpcReduction="10000"/>
          </a:bodyPr>
          <a:lstStyle/>
          <a:p>
            <a:r>
              <a:rPr lang="en-US" sz="2800" dirty="0" smtClean="0"/>
              <a:t>Obvious changes to the course:</a:t>
            </a:r>
          </a:p>
          <a:p>
            <a:pPr lvl="1"/>
            <a:r>
              <a:rPr lang="en-US" sz="2400" dirty="0" smtClean="0"/>
              <a:t>No in-person lectures: you’ll have to read the lecture notes yourself</a:t>
            </a:r>
          </a:p>
          <a:p>
            <a:pPr lvl="1"/>
            <a:r>
              <a:rPr lang="en-US" sz="2400" dirty="0" smtClean="0"/>
              <a:t>No more labs: don’t worry about it – your grade will be based on work done so far</a:t>
            </a:r>
          </a:p>
          <a:p>
            <a:pPr lvl="1"/>
            <a:r>
              <a:rPr lang="en-US" sz="2400" dirty="0" smtClean="0"/>
              <a:t>Remaining assignments will try to cover topics that would have been explored in the lab</a:t>
            </a:r>
          </a:p>
          <a:p>
            <a:pPr lvl="1"/>
            <a:r>
              <a:rPr lang="en-US" sz="2400" dirty="0" smtClean="0"/>
              <a:t>Second mid-term: simplest to cancel it</a:t>
            </a:r>
          </a:p>
          <a:p>
            <a:pPr lvl="1"/>
            <a:r>
              <a:rPr lang="en-US" sz="2400" dirty="0" smtClean="0">
                <a:solidFill>
                  <a:srgbClr val="FF0000"/>
                </a:solidFill>
              </a:rPr>
              <a:t>Final exam: I think it will be a 24 hour exam with written responses that can be easily sent by e-mail.</a:t>
            </a:r>
          </a:p>
          <a:p>
            <a:r>
              <a:rPr lang="en-US" sz="2800" dirty="0" smtClean="0"/>
              <a:t>Changes to grading scheme:</a:t>
            </a:r>
          </a:p>
          <a:p>
            <a:pPr lvl="1"/>
            <a:r>
              <a:rPr lang="en-US" sz="2400" dirty="0" smtClean="0"/>
              <a:t>Old scheme: Assignments (30%) exams (40%) lab (30%)</a:t>
            </a:r>
          </a:p>
          <a:p>
            <a:pPr lvl="1"/>
            <a:r>
              <a:rPr lang="en-US" sz="2400" dirty="0" smtClean="0"/>
              <a:t>New scheme: Assignments (50%) exams (25%) lab (25%)</a:t>
            </a:r>
          </a:p>
          <a:p>
            <a:pPr lvl="1"/>
            <a:endParaRPr lang="en-US" sz="2400" dirty="0"/>
          </a:p>
        </p:txBody>
      </p:sp>
    </p:spTree>
    <p:extLst>
      <p:ext uri="{BB962C8B-B14F-4D97-AF65-F5344CB8AC3E}">
        <p14:creationId xmlns:p14="http://schemas.microsoft.com/office/powerpoint/2010/main" val="28952690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Comparison of SOC and PC’s</a:t>
            </a:r>
            <a:endParaRPr lang="en-US" b="1" dirty="0"/>
          </a:p>
        </p:txBody>
      </p:sp>
      <p:sp>
        <p:nvSpPr>
          <p:cNvPr id="3" name="Content Placeholder 2"/>
          <p:cNvSpPr>
            <a:spLocks noGrp="1"/>
          </p:cNvSpPr>
          <p:nvPr>
            <p:ph idx="1"/>
          </p:nvPr>
        </p:nvSpPr>
        <p:spPr>
          <a:xfrm>
            <a:off x="457200" y="1600200"/>
            <a:ext cx="8229600" cy="4724400"/>
          </a:xfrm>
        </p:spPr>
        <p:txBody>
          <a:bodyPr>
            <a:normAutofit fontScale="85000" lnSpcReduction="20000"/>
          </a:bodyPr>
          <a:lstStyle/>
          <a:p>
            <a:r>
              <a:rPr lang="en-US" dirty="0" smtClean="0"/>
              <a:t>At some point, you might really want to use a PC instead</a:t>
            </a:r>
          </a:p>
          <a:p>
            <a:pPr lvl="1"/>
            <a:r>
              <a:rPr lang="en-US" dirty="0" smtClean="0"/>
              <a:t>Much more memory</a:t>
            </a:r>
          </a:p>
          <a:p>
            <a:pPr lvl="1"/>
            <a:r>
              <a:rPr lang="en-US" dirty="0" smtClean="0"/>
              <a:t>Higher speeds</a:t>
            </a:r>
          </a:p>
          <a:p>
            <a:pPr lvl="1"/>
            <a:r>
              <a:rPr lang="en-US" dirty="0" smtClean="0"/>
              <a:t>Multi-core processors</a:t>
            </a:r>
          </a:p>
          <a:p>
            <a:pPr lvl="1"/>
            <a:r>
              <a:rPr lang="en-US" dirty="0" smtClean="0"/>
              <a:t>Higher network/memory bandwidth</a:t>
            </a:r>
          </a:p>
          <a:p>
            <a:r>
              <a:rPr lang="en-US" dirty="0" smtClean="0"/>
              <a:t>Usually there is no direct access to hardware</a:t>
            </a:r>
          </a:p>
          <a:p>
            <a:r>
              <a:rPr lang="en-US" dirty="0" smtClean="0"/>
              <a:t>Hardware interfaces must conform to the PC architecture</a:t>
            </a:r>
          </a:p>
          <a:p>
            <a:pPr lvl="1"/>
            <a:r>
              <a:rPr lang="en-US" dirty="0" smtClean="0"/>
              <a:t>PCIe interfaces and associated software drivers</a:t>
            </a:r>
          </a:p>
          <a:p>
            <a:pPr lvl="1"/>
            <a:r>
              <a:rPr lang="en-US" dirty="0" smtClean="0"/>
              <a:t>USB</a:t>
            </a:r>
          </a:p>
          <a:p>
            <a:pPr lvl="1"/>
            <a:r>
              <a:rPr lang="en-US" dirty="0" smtClean="0"/>
              <a:t>Serial ports (</a:t>
            </a:r>
            <a:r>
              <a:rPr lang="en-US" dirty="0" err="1" smtClean="0"/>
              <a:t>eg</a:t>
            </a:r>
            <a:r>
              <a:rPr lang="en-US" dirty="0" smtClean="0"/>
              <a:t>. RS232)</a:t>
            </a:r>
          </a:p>
          <a:p>
            <a:pPr lvl="1"/>
            <a:endParaRPr lang="en-US" dirty="0"/>
          </a:p>
        </p:txBody>
      </p:sp>
    </p:spTree>
    <p:extLst>
      <p:ext uri="{BB962C8B-B14F-4D97-AF65-F5344CB8AC3E}">
        <p14:creationId xmlns:p14="http://schemas.microsoft.com/office/powerpoint/2010/main" val="39995923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lstStyle/>
          <a:p>
            <a:r>
              <a:rPr lang="en-US" b="1" dirty="0" smtClean="0"/>
              <a:t>Summary</a:t>
            </a:r>
            <a:endParaRPr lang="en-US" b="1" dirty="0"/>
          </a:p>
        </p:txBody>
      </p:sp>
      <p:sp>
        <p:nvSpPr>
          <p:cNvPr id="3" name="Content Placeholder 2"/>
          <p:cNvSpPr>
            <a:spLocks noGrp="1"/>
          </p:cNvSpPr>
          <p:nvPr>
            <p:ph idx="1"/>
          </p:nvPr>
        </p:nvSpPr>
        <p:spPr>
          <a:xfrm>
            <a:off x="457200" y="1600200"/>
            <a:ext cx="8458200" cy="4525963"/>
          </a:xfrm>
        </p:spPr>
        <p:txBody>
          <a:bodyPr>
            <a:normAutofit/>
          </a:bodyPr>
          <a:lstStyle/>
          <a:p>
            <a:r>
              <a:rPr lang="en-US" dirty="0" smtClean="0"/>
              <a:t>Today, microprocessors and system-on-chip solutions are very powerful, inexpensive, and relatively easy to use</a:t>
            </a:r>
          </a:p>
          <a:p>
            <a:r>
              <a:rPr lang="en-US" dirty="0" smtClean="0"/>
              <a:t>Some are very simple (small pin count)</a:t>
            </a:r>
          </a:p>
          <a:p>
            <a:r>
              <a:rPr lang="en-US" dirty="0" smtClean="0"/>
              <a:t>Some are sophisticated but can be bought as modules and inserted into a design</a:t>
            </a:r>
          </a:p>
          <a:p>
            <a:pPr lvl="1"/>
            <a:r>
              <a:rPr lang="en-US" dirty="0" smtClean="0"/>
              <a:t>No need to design a sophisticated PCB</a:t>
            </a:r>
          </a:p>
        </p:txBody>
      </p:sp>
    </p:spTree>
    <p:extLst>
      <p:ext uri="{BB962C8B-B14F-4D97-AF65-F5344CB8AC3E}">
        <p14:creationId xmlns:p14="http://schemas.microsoft.com/office/powerpoint/2010/main" val="29519268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usual ANNOUNCEMENT</a:t>
            </a:r>
            <a:endParaRPr lang="en-US" dirty="0"/>
          </a:p>
        </p:txBody>
      </p:sp>
      <p:sp>
        <p:nvSpPr>
          <p:cNvPr id="3" name="Content Placeholder 2"/>
          <p:cNvSpPr>
            <a:spLocks noGrp="1"/>
          </p:cNvSpPr>
          <p:nvPr>
            <p:ph idx="1"/>
          </p:nvPr>
        </p:nvSpPr>
        <p:spPr>
          <a:xfrm>
            <a:off x="457200" y="1439409"/>
            <a:ext cx="8229600" cy="4876800"/>
          </a:xfrm>
        </p:spPr>
        <p:txBody>
          <a:bodyPr>
            <a:normAutofit fontScale="92500" lnSpcReduction="10000"/>
          </a:bodyPr>
          <a:lstStyle/>
          <a:p>
            <a:r>
              <a:rPr lang="en-US" sz="2800" dirty="0" smtClean="0"/>
              <a:t>Because there won’t be any in-person lectures, you will have to read the lecture notes yourself.</a:t>
            </a:r>
          </a:p>
          <a:p>
            <a:r>
              <a:rPr lang="en-US" sz="2800" dirty="0" smtClean="0"/>
              <a:t>To demonstrate that you have read them, you will be required to answer </a:t>
            </a:r>
            <a:r>
              <a:rPr lang="en-US" sz="2800" i="1" dirty="0" smtClean="0"/>
              <a:t>one or two simple questions</a:t>
            </a:r>
            <a:r>
              <a:rPr lang="en-US" sz="2800" dirty="0" smtClean="0"/>
              <a:t> before the next lecture is posted.</a:t>
            </a:r>
            <a:endParaRPr lang="en-US" sz="2400" dirty="0" smtClean="0"/>
          </a:p>
          <a:p>
            <a:r>
              <a:rPr lang="en-US" sz="2800" dirty="0" smtClean="0"/>
              <a:t>The question will probably be at the beginning and you just have to e-mail me the answer</a:t>
            </a:r>
          </a:p>
          <a:p>
            <a:pPr marL="0" indent="0" algn="ctr">
              <a:buNone/>
            </a:pPr>
            <a:r>
              <a:rPr lang="en-US" sz="2800" dirty="0" smtClean="0">
                <a:hlinkClick r:id="rId2"/>
              </a:rPr>
              <a:t>mjones@physics.purdue.edu</a:t>
            </a:r>
            <a:endParaRPr lang="en-US" sz="2800" dirty="0" smtClean="0"/>
          </a:p>
          <a:p>
            <a:r>
              <a:rPr lang="en-US" sz="2800" dirty="0" smtClean="0"/>
              <a:t>To make this easy, please make your subject look like this:</a:t>
            </a:r>
          </a:p>
          <a:p>
            <a:pPr marL="0" indent="0" algn="ctr">
              <a:buNone/>
            </a:pPr>
            <a:r>
              <a:rPr lang="en-US" sz="2800" dirty="0" smtClean="0"/>
              <a:t>“PHYS53600 Lecture xx questions Your Name”</a:t>
            </a:r>
          </a:p>
          <a:p>
            <a:r>
              <a:rPr lang="en-US" sz="2800" dirty="0" smtClean="0"/>
              <a:t>These will be </a:t>
            </a:r>
            <a:r>
              <a:rPr lang="en-US" sz="2800" dirty="0" smtClean="0"/>
              <a:t>the remaining part of </a:t>
            </a:r>
            <a:r>
              <a:rPr lang="en-US" sz="2800" dirty="0" smtClean="0"/>
              <a:t>your assignment </a:t>
            </a:r>
            <a:r>
              <a:rPr lang="en-US" sz="2800" dirty="0" smtClean="0"/>
              <a:t>grade.</a:t>
            </a:r>
            <a:endParaRPr lang="en-US" sz="2800" dirty="0"/>
          </a:p>
        </p:txBody>
      </p:sp>
    </p:spTree>
    <p:extLst>
      <p:ext uri="{BB962C8B-B14F-4D97-AF65-F5344CB8AC3E}">
        <p14:creationId xmlns:p14="http://schemas.microsoft.com/office/powerpoint/2010/main" val="36628759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ANNOUNCEMENTS</a:t>
            </a:r>
            <a:endParaRPr lang="en-US" dirty="0"/>
          </a:p>
        </p:txBody>
      </p:sp>
      <p:sp>
        <p:nvSpPr>
          <p:cNvPr id="3" name="Content Placeholder 2"/>
          <p:cNvSpPr>
            <a:spLocks noGrp="1"/>
          </p:cNvSpPr>
          <p:nvPr>
            <p:ph idx="1"/>
          </p:nvPr>
        </p:nvSpPr>
        <p:spPr>
          <a:xfrm>
            <a:off x="457200" y="1600200"/>
            <a:ext cx="8229600" cy="4724400"/>
          </a:xfrm>
        </p:spPr>
        <p:txBody>
          <a:bodyPr>
            <a:normAutofit fontScale="92500" lnSpcReduction="10000"/>
          </a:bodyPr>
          <a:lstStyle/>
          <a:p>
            <a:r>
              <a:rPr lang="en-US" dirty="0" smtClean="0"/>
              <a:t>Feel free to send me questions about the lecture material if there is anything you don’t understand.  I’m happy to give more explanation (and I’m </a:t>
            </a:r>
            <a:r>
              <a:rPr lang="en-US" dirty="0" err="1" smtClean="0"/>
              <a:t>soooo</a:t>
            </a:r>
            <a:r>
              <a:rPr lang="en-US" dirty="0" smtClean="0"/>
              <a:t> bored.)</a:t>
            </a:r>
          </a:p>
          <a:p>
            <a:r>
              <a:rPr lang="en-US" dirty="0" smtClean="0"/>
              <a:t>Send me e-mail if you think it would be useful to arrange a time as a class to have a time where you can ask questions by video.</a:t>
            </a:r>
          </a:p>
          <a:p>
            <a:pPr lvl="1"/>
            <a:r>
              <a:rPr lang="en-US" dirty="0" smtClean="0"/>
              <a:t>So far a couple of people have said it would be</a:t>
            </a:r>
          </a:p>
          <a:p>
            <a:pPr lvl="1"/>
            <a:r>
              <a:rPr lang="en-US" dirty="0" smtClean="0"/>
              <a:t>Maybe something like Wednesday, April 30</a:t>
            </a:r>
            <a:r>
              <a:rPr lang="en-US" baseline="30000" dirty="0" smtClean="0"/>
              <a:t>th</a:t>
            </a:r>
            <a:r>
              <a:rPr lang="en-US" dirty="0" smtClean="0"/>
              <a:t> at 10:30 am EDT?</a:t>
            </a:r>
            <a:endParaRPr lang="en-US" dirty="0"/>
          </a:p>
        </p:txBody>
      </p:sp>
    </p:spTree>
    <p:extLst>
      <p:ext uri="{BB962C8B-B14F-4D97-AF65-F5344CB8AC3E}">
        <p14:creationId xmlns:p14="http://schemas.microsoft.com/office/powerpoint/2010/main" val="3806982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LECTURE </a:t>
            </a:r>
            <a:r>
              <a:rPr lang="en-US" dirty="0" smtClean="0"/>
              <a:t>26 </a:t>
            </a:r>
            <a:r>
              <a:rPr lang="en-US" dirty="0" smtClean="0"/>
              <a:t>QUESTIONS</a:t>
            </a:r>
            <a:endParaRPr lang="en-US" dirty="0"/>
          </a:p>
        </p:txBody>
      </p:sp>
      <p:sp>
        <p:nvSpPr>
          <p:cNvPr id="3" name="Content Placeholder 2"/>
          <p:cNvSpPr>
            <a:spLocks noGrp="1"/>
          </p:cNvSpPr>
          <p:nvPr>
            <p:ph idx="1"/>
          </p:nvPr>
        </p:nvSpPr>
        <p:spPr>
          <a:xfrm>
            <a:off x="457200" y="1524000"/>
            <a:ext cx="8382000" cy="4800600"/>
          </a:xfrm>
        </p:spPr>
        <p:txBody>
          <a:bodyPr>
            <a:normAutofit fontScale="92500" lnSpcReduction="10000"/>
          </a:bodyPr>
          <a:lstStyle/>
          <a:p>
            <a:pPr marL="514350" indent="-514350">
              <a:buAutoNum type="arabicPeriod"/>
            </a:pPr>
            <a:endParaRPr lang="en-US" i="1" dirty="0"/>
          </a:p>
          <a:p>
            <a:pPr marL="514350" indent="-514350">
              <a:buAutoNum type="arabicPeriod"/>
            </a:pPr>
            <a:r>
              <a:rPr lang="en-US" i="1" dirty="0" smtClean="0"/>
              <a:t>Is 10:30 am on Thursday, April 30</a:t>
            </a:r>
            <a:r>
              <a:rPr lang="en-US" i="1" baseline="30000" dirty="0" smtClean="0"/>
              <a:t>th</a:t>
            </a:r>
            <a:r>
              <a:rPr lang="en-US" i="1" dirty="0" smtClean="0"/>
              <a:t> (the normally scheduled class time) a good time for a </a:t>
            </a:r>
            <a:r>
              <a:rPr lang="en-US" i="1" dirty="0" err="1" smtClean="0"/>
              <a:t>Webex</a:t>
            </a:r>
            <a:r>
              <a:rPr lang="en-US" i="1" dirty="0" smtClean="0"/>
              <a:t> meeting to ask any questions you might have?</a:t>
            </a:r>
          </a:p>
          <a:p>
            <a:pPr marL="514350" indent="-514350">
              <a:buAutoNum type="arabicPeriod"/>
            </a:pPr>
            <a:endParaRPr lang="en-US" i="1" dirty="0"/>
          </a:p>
          <a:p>
            <a:pPr marL="514350" indent="-514350">
              <a:buAutoNum type="arabicPeriod"/>
            </a:pPr>
            <a:r>
              <a:rPr lang="en-US" i="1" dirty="0" smtClean="0"/>
              <a:t>Describe an application where a processor would be well suited, as opposed to programmable logic.</a:t>
            </a:r>
          </a:p>
          <a:p>
            <a:pPr marL="514350" indent="-514350">
              <a:buAutoNum type="arabicPeriod"/>
            </a:pPr>
            <a:r>
              <a:rPr lang="en-US" i="1" dirty="0" smtClean="0"/>
              <a:t>Describe an application where programmable logic would be better suited.</a:t>
            </a:r>
            <a:r>
              <a:rPr lang="en-US" i="1" dirty="0" smtClean="0"/>
              <a:t> </a:t>
            </a:r>
            <a:endParaRPr lang="en-US" i="1" dirty="0"/>
          </a:p>
        </p:txBody>
      </p:sp>
    </p:spTree>
    <p:extLst>
      <p:ext uri="{BB962C8B-B14F-4D97-AF65-F5344CB8AC3E}">
        <p14:creationId xmlns:p14="http://schemas.microsoft.com/office/powerpoint/2010/main" val="38070746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Microprocessors</a:t>
            </a:r>
            <a:endParaRPr lang="en-US" b="1" dirty="0"/>
          </a:p>
        </p:txBody>
      </p:sp>
      <p:sp>
        <p:nvSpPr>
          <p:cNvPr id="3" name="Content Placeholder 2"/>
          <p:cNvSpPr>
            <a:spLocks noGrp="1"/>
          </p:cNvSpPr>
          <p:nvPr>
            <p:ph idx="1"/>
          </p:nvPr>
        </p:nvSpPr>
        <p:spPr>
          <a:xfrm>
            <a:off x="457200" y="1417638"/>
            <a:ext cx="8229600" cy="5135562"/>
          </a:xfrm>
        </p:spPr>
        <p:txBody>
          <a:bodyPr>
            <a:normAutofit fontScale="85000" lnSpcReduction="10000"/>
          </a:bodyPr>
          <a:lstStyle/>
          <a:p>
            <a:r>
              <a:rPr lang="en-US" dirty="0" smtClean="0"/>
              <a:t>So far we have discussed</a:t>
            </a:r>
          </a:p>
          <a:p>
            <a:pPr lvl="1"/>
            <a:r>
              <a:rPr lang="en-US" dirty="0" smtClean="0"/>
              <a:t>Analog electronics</a:t>
            </a:r>
          </a:p>
          <a:p>
            <a:pPr lvl="1"/>
            <a:r>
              <a:rPr lang="en-US" dirty="0" smtClean="0"/>
              <a:t>Digital electronics</a:t>
            </a:r>
          </a:p>
          <a:p>
            <a:r>
              <a:rPr lang="en-US" dirty="0" smtClean="0"/>
              <a:t>These are sometimes essential elements of data acquisition or signal processing systems</a:t>
            </a:r>
          </a:p>
          <a:p>
            <a:r>
              <a:rPr lang="en-US" dirty="0" smtClean="0"/>
              <a:t>But they are not always the best choice…</a:t>
            </a:r>
          </a:p>
          <a:p>
            <a:r>
              <a:rPr lang="en-US" dirty="0" smtClean="0"/>
              <a:t>The design process usually tries to optimize many different types of resources</a:t>
            </a:r>
          </a:p>
          <a:p>
            <a:pPr lvl="1"/>
            <a:r>
              <a:rPr lang="en-US" dirty="0" smtClean="0"/>
              <a:t>Time (design time, implementation time)</a:t>
            </a:r>
          </a:p>
          <a:p>
            <a:pPr lvl="1"/>
            <a:r>
              <a:rPr lang="en-US" dirty="0" smtClean="0"/>
              <a:t>Cost (design cost, cost to build, cost to maintain)</a:t>
            </a:r>
          </a:p>
          <a:p>
            <a:pPr lvl="1"/>
            <a:r>
              <a:rPr lang="en-US" dirty="0" smtClean="0"/>
              <a:t>Performance (does the design satisfy the requirements?)</a:t>
            </a:r>
          </a:p>
          <a:p>
            <a:pPr lvl="1"/>
            <a:r>
              <a:rPr lang="en-US" dirty="0" smtClean="0"/>
              <a:t>Available expertise</a:t>
            </a:r>
            <a:endParaRPr lang="en-US" dirty="0"/>
          </a:p>
        </p:txBody>
      </p:sp>
    </p:spTree>
    <p:extLst>
      <p:ext uri="{BB962C8B-B14F-4D97-AF65-F5344CB8AC3E}">
        <p14:creationId xmlns:p14="http://schemas.microsoft.com/office/powerpoint/2010/main" val="14428158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Microprocessors</a:t>
            </a:r>
            <a:endParaRPr lang="en-US" b="1" dirty="0"/>
          </a:p>
        </p:txBody>
      </p:sp>
      <p:sp>
        <p:nvSpPr>
          <p:cNvPr id="3" name="Content Placeholder 2"/>
          <p:cNvSpPr>
            <a:spLocks noGrp="1"/>
          </p:cNvSpPr>
          <p:nvPr>
            <p:ph idx="1"/>
          </p:nvPr>
        </p:nvSpPr>
        <p:spPr>
          <a:xfrm>
            <a:off x="457200" y="1417638"/>
            <a:ext cx="8229600" cy="5135562"/>
          </a:xfrm>
        </p:spPr>
        <p:txBody>
          <a:bodyPr>
            <a:normAutofit fontScale="92500" lnSpcReduction="20000"/>
          </a:bodyPr>
          <a:lstStyle/>
          <a:p>
            <a:r>
              <a:rPr lang="en-US" dirty="0" smtClean="0"/>
              <a:t>Microprocessors can be a very effective element of a data acquisition/instrumentation system</a:t>
            </a:r>
          </a:p>
          <a:p>
            <a:r>
              <a:rPr lang="en-US" dirty="0" smtClean="0"/>
              <a:t>Advantages:</a:t>
            </a:r>
          </a:p>
          <a:p>
            <a:pPr lvl="1"/>
            <a:r>
              <a:rPr lang="en-US" dirty="0" smtClean="0"/>
              <a:t>Reprogrammable</a:t>
            </a:r>
          </a:p>
          <a:p>
            <a:pPr lvl="1"/>
            <a:r>
              <a:rPr lang="en-US" dirty="0" smtClean="0"/>
              <a:t>High level programming languages</a:t>
            </a:r>
          </a:p>
          <a:p>
            <a:pPr lvl="1"/>
            <a:r>
              <a:rPr lang="en-US" dirty="0" smtClean="0"/>
              <a:t>Low cost</a:t>
            </a:r>
          </a:p>
          <a:p>
            <a:pPr lvl="1"/>
            <a:r>
              <a:rPr lang="en-US" dirty="0" smtClean="0"/>
              <a:t>System-on-Chip integrates many digital logic elements into one device</a:t>
            </a:r>
          </a:p>
          <a:p>
            <a:r>
              <a:rPr lang="en-US" dirty="0" smtClean="0"/>
              <a:t>Disadvantages:</a:t>
            </a:r>
          </a:p>
          <a:p>
            <a:pPr lvl="1"/>
            <a:r>
              <a:rPr lang="en-US" dirty="0" smtClean="0"/>
              <a:t>Sequential program execution</a:t>
            </a:r>
          </a:p>
          <a:p>
            <a:pPr lvl="1"/>
            <a:r>
              <a:rPr lang="en-US" dirty="0" smtClean="0"/>
              <a:t>Limited bandwidth</a:t>
            </a:r>
          </a:p>
          <a:p>
            <a:pPr lvl="1"/>
            <a:r>
              <a:rPr lang="en-US" dirty="0" smtClean="0"/>
              <a:t>Sometimes too slow for some applications</a:t>
            </a:r>
          </a:p>
        </p:txBody>
      </p:sp>
    </p:spTree>
    <p:extLst>
      <p:ext uri="{BB962C8B-B14F-4D97-AF65-F5344CB8AC3E}">
        <p14:creationId xmlns:p14="http://schemas.microsoft.com/office/powerpoint/2010/main" val="20728749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Microprocessors</a:t>
            </a:r>
            <a:endParaRPr lang="en-US" b="1" dirty="0"/>
          </a:p>
        </p:txBody>
      </p:sp>
      <p:sp>
        <p:nvSpPr>
          <p:cNvPr id="3" name="Content Placeholder 2"/>
          <p:cNvSpPr>
            <a:spLocks noGrp="1"/>
          </p:cNvSpPr>
          <p:nvPr>
            <p:ph idx="1"/>
          </p:nvPr>
        </p:nvSpPr>
        <p:spPr/>
        <p:txBody>
          <a:bodyPr>
            <a:normAutofit lnSpcReduction="10000"/>
          </a:bodyPr>
          <a:lstStyle/>
          <a:p>
            <a:r>
              <a:rPr lang="en-US" dirty="0" smtClean="0"/>
              <a:t>An entire course could be dedicated to microprocessor architectures</a:t>
            </a:r>
          </a:p>
          <a:p>
            <a:r>
              <a:rPr lang="en-US" dirty="0" smtClean="0"/>
              <a:t>Historically, using a microprocessor required designing an entire computer, complete with memory and I/O interfaces</a:t>
            </a:r>
          </a:p>
          <a:p>
            <a:r>
              <a:rPr lang="en-US" dirty="0" smtClean="0"/>
              <a:t>Over the past 15 years most of these features have been integrated into processors to provide complete computer systems in one package.</a:t>
            </a:r>
            <a:endParaRPr lang="en-US" dirty="0"/>
          </a:p>
        </p:txBody>
      </p:sp>
    </p:spTree>
    <p:extLst>
      <p:ext uri="{BB962C8B-B14F-4D97-AF65-F5344CB8AC3E}">
        <p14:creationId xmlns:p14="http://schemas.microsoft.com/office/powerpoint/2010/main" val="34726702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lstStyle/>
          <a:p>
            <a:r>
              <a:rPr lang="en-US" b="1" dirty="0" smtClean="0"/>
              <a:t>System-on-Chip Microprocessors</a:t>
            </a:r>
            <a:endParaRPr lang="en-US" b="1" dirty="0"/>
          </a:p>
        </p:txBody>
      </p:sp>
      <p:sp>
        <p:nvSpPr>
          <p:cNvPr id="3" name="Content Placeholder 2"/>
          <p:cNvSpPr>
            <a:spLocks noGrp="1"/>
          </p:cNvSpPr>
          <p:nvPr>
            <p:ph idx="1"/>
          </p:nvPr>
        </p:nvSpPr>
        <p:spPr>
          <a:xfrm>
            <a:off x="457200" y="1524000"/>
            <a:ext cx="8229600" cy="4602163"/>
          </a:xfrm>
        </p:spPr>
        <p:txBody>
          <a:bodyPr/>
          <a:lstStyle/>
          <a:p>
            <a:r>
              <a:rPr lang="en-US" dirty="0" smtClean="0"/>
              <a:t>Include more functionality than just the processor:</a:t>
            </a:r>
          </a:p>
          <a:p>
            <a:pPr lvl="1"/>
            <a:r>
              <a:rPr lang="en-US" dirty="0" smtClean="0"/>
              <a:t>Electrically erasable read-only-memory (stores programs)</a:t>
            </a:r>
          </a:p>
          <a:p>
            <a:pPr lvl="1"/>
            <a:r>
              <a:rPr lang="en-US" dirty="0" smtClean="0"/>
              <a:t>Static random-access-memory (stores data)</a:t>
            </a:r>
          </a:p>
          <a:p>
            <a:pPr lvl="1"/>
            <a:r>
              <a:rPr lang="en-US" dirty="0" smtClean="0"/>
              <a:t>General purpose IO pins</a:t>
            </a:r>
          </a:p>
          <a:p>
            <a:pPr lvl="1"/>
            <a:r>
              <a:rPr lang="en-US" dirty="0" smtClean="0"/>
              <a:t>Analog-to-digital converters</a:t>
            </a:r>
          </a:p>
          <a:p>
            <a:pPr lvl="1"/>
            <a:r>
              <a:rPr lang="en-US" dirty="0" smtClean="0"/>
              <a:t>Serial communications devices</a:t>
            </a:r>
          </a:p>
          <a:p>
            <a:pPr lvl="2"/>
            <a:r>
              <a:rPr lang="en-US" dirty="0" smtClean="0"/>
              <a:t>UART, I2C, SPI interfaces</a:t>
            </a:r>
            <a:endParaRPr lang="en-US" dirty="0"/>
          </a:p>
        </p:txBody>
      </p:sp>
    </p:spTree>
    <p:extLst>
      <p:ext uri="{BB962C8B-B14F-4D97-AF65-F5344CB8AC3E}">
        <p14:creationId xmlns:p14="http://schemas.microsoft.com/office/powerpoint/2010/main" val="36081795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26405</TotalTime>
  <Words>1278</Words>
  <Application>Microsoft Office PowerPoint</Application>
  <PresentationFormat>On-screen Show (4:3)</PresentationFormat>
  <Paragraphs>156</Paragraphs>
  <Slides>21</Slides>
  <Notes>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21</vt:i4>
      </vt:variant>
    </vt:vector>
  </HeadingPairs>
  <TitlesOfParts>
    <vt:vector size="24" baseType="lpstr">
      <vt:lpstr>Arial</vt:lpstr>
      <vt:lpstr>Calibri</vt:lpstr>
      <vt:lpstr>Office Theme</vt:lpstr>
      <vt:lpstr>Physics 53600 Electronics Techniques for Research </vt:lpstr>
      <vt:lpstr>The usual ANNOUNCEMENT</vt:lpstr>
      <vt:lpstr>The usual ANNOUNCEMENT</vt:lpstr>
      <vt:lpstr>More ANNOUNCEMENTS</vt:lpstr>
      <vt:lpstr>LECTURE 26 QUESTIONS</vt:lpstr>
      <vt:lpstr>Microprocessors</vt:lpstr>
      <vt:lpstr>Microprocessors</vt:lpstr>
      <vt:lpstr>Microprocessors</vt:lpstr>
      <vt:lpstr>System-on-Chip Microprocessors</vt:lpstr>
      <vt:lpstr>Example (cost is &lt; $1)</vt:lpstr>
      <vt:lpstr>Example: ATTINY13A-SSU </vt:lpstr>
      <vt:lpstr>Example: ATTINY13A-SSU </vt:lpstr>
      <vt:lpstr>Example: ATTINY13A-SSU </vt:lpstr>
      <vt:lpstr>Example ($4) </vt:lpstr>
      <vt:lpstr>Example: ATmega32U4 </vt:lpstr>
      <vt:lpstr>Example: Beaglebone ($50)</vt:lpstr>
      <vt:lpstr>Example: Beaglebone ($50)</vt:lpstr>
      <vt:lpstr>Example: Beaglebone</vt:lpstr>
      <vt:lpstr>“Soft” Processors</vt:lpstr>
      <vt:lpstr>Comparison of SOC and PC’s</vt:lpstr>
      <vt:lpstr>Summary</vt:lpstr>
    </vt:vector>
  </TitlesOfParts>
  <Company>Purdue University Department of Physics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Physics 24100 – Electricity &amp; Optics</dc:title>
  <dc:creator>Matthew Jones</dc:creator>
  <cp:lastModifiedBy>mjones</cp:lastModifiedBy>
  <cp:revision>1266</cp:revision>
  <cp:lastPrinted>2015-09-23T01:13:09Z</cp:lastPrinted>
  <dcterms:created xsi:type="dcterms:W3CDTF">2012-08-19T17:22:10Z</dcterms:created>
  <dcterms:modified xsi:type="dcterms:W3CDTF">2020-04-21T15:24:44Z</dcterms:modified>
</cp:coreProperties>
</file>