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57" r:id="rId3"/>
    <p:sldId id="258" r:id="rId4"/>
    <p:sldId id="335" r:id="rId5"/>
    <p:sldId id="259" r:id="rId6"/>
    <p:sldId id="336" r:id="rId7"/>
    <p:sldId id="337" r:id="rId8"/>
    <p:sldId id="338" r:id="rId9"/>
    <p:sldId id="339" r:id="rId10"/>
    <p:sldId id="340" r:id="rId11"/>
    <p:sldId id="341" r:id="rId12"/>
    <p:sldId id="343" r:id="rId13"/>
    <p:sldId id="344" r:id="rId14"/>
    <p:sldId id="345" r:id="rId15"/>
    <p:sldId id="346" r:id="rId16"/>
    <p:sldId id="342" r:id="rId17"/>
    <p:sldId id="347" r:id="rId18"/>
    <p:sldId id="348" r:id="rId19"/>
    <p:sldId id="349" r:id="rId20"/>
    <p:sldId id="350" r:id="rId21"/>
    <p:sldId id="351" r:id="rId22"/>
    <p:sldId id="352" r:id="rId23"/>
    <p:sldId id="353" r:id="rId24"/>
    <p:sldId id="354" r:id="rId25"/>
    <p:sldId id="355" r:id="rId26"/>
    <p:sldId id="356" r:id="rId27"/>
    <p:sldId id="357" r:id="rId28"/>
    <p:sldId id="358" r:id="rId29"/>
    <p:sldId id="359" r:id="rId30"/>
    <p:sldId id="360" r:id="rId31"/>
    <p:sldId id="361" r:id="rId32"/>
    <p:sldId id="362" r:id="rId33"/>
    <p:sldId id="363" r:id="rId3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FBA7"/>
    <a:srgbClr val="BFF7AB"/>
    <a:srgbClr val="BDF2B0"/>
    <a:srgbClr val="B9EC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6" autoAdjust="0"/>
    <p:restoredTop sz="78359" autoAdjust="0"/>
  </p:normalViewPr>
  <p:slideViewPr>
    <p:cSldViewPr>
      <p:cViewPr>
        <p:scale>
          <a:sx n="66" d="100"/>
          <a:sy n="66" d="100"/>
        </p:scale>
        <p:origin x="48" y="1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170238" cy="479425"/>
          </a:xfrm>
          <a:prstGeom prst="rect">
            <a:avLst/>
          </a:prstGeom>
        </p:spPr>
        <p:txBody>
          <a:bodyPr vert="horz" lIns="91416" tIns="45708" rIns="91416" bIns="45708" rtlCol="0"/>
          <a:lstStyle>
            <a:lvl1pPr algn="l">
              <a:defRPr sz="1200"/>
            </a:lvl1pPr>
          </a:lstStyle>
          <a:p>
            <a:endParaRPr lang="en-US" dirty="0"/>
          </a:p>
        </p:txBody>
      </p:sp>
      <p:sp>
        <p:nvSpPr>
          <p:cNvPr id="3" name="Date Placeholder 2"/>
          <p:cNvSpPr>
            <a:spLocks noGrp="1"/>
          </p:cNvSpPr>
          <p:nvPr>
            <p:ph type="dt" sz="quarter" idx="1"/>
          </p:nvPr>
        </p:nvSpPr>
        <p:spPr>
          <a:xfrm>
            <a:off x="4143375" y="4"/>
            <a:ext cx="3170238" cy="479425"/>
          </a:xfrm>
          <a:prstGeom prst="rect">
            <a:avLst/>
          </a:prstGeom>
        </p:spPr>
        <p:txBody>
          <a:bodyPr vert="horz" lIns="91416" tIns="45708" rIns="91416" bIns="45708" rtlCol="0"/>
          <a:lstStyle>
            <a:lvl1pPr algn="r">
              <a:defRPr sz="1200"/>
            </a:lvl1pPr>
          </a:lstStyle>
          <a:p>
            <a:fld id="{5372AA25-D81B-4B87-828B-351EAE84D0B0}" type="datetimeFigureOut">
              <a:rPr lang="en-US" smtClean="0"/>
              <a:t>4/15/2020</a:t>
            </a:fld>
            <a:endParaRPr lang="en-US" dirty="0"/>
          </a:p>
        </p:txBody>
      </p:sp>
      <p:sp>
        <p:nvSpPr>
          <p:cNvPr id="4" name="Footer Placeholder 3"/>
          <p:cNvSpPr>
            <a:spLocks noGrp="1"/>
          </p:cNvSpPr>
          <p:nvPr>
            <p:ph type="ftr" sz="quarter" idx="2"/>
          </p:nvPr>
        </p:nvSpPr>
        <p:spPr>
          <a:xfrm>
            <a:off x="0" y="9120191"/>
            <a:ext cx="3170238" cy="479425"/>
          </a:xfrm>
          <a:prstGeom prst="rect">
            <a:avLst/>
          </a:prstGeom>
        </p:spPr>
        <p:txBody>
          <a:bodyPr vert="horz" lIns="91416" tIns="45708" rIns="91416" bIns="4570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91"/>
            <a:ext cx="3170238" cy="479425"/>
          </a:xfrm>
          <a:prstGeom prst="rect">
            <a:avLst/>
          </a:prstGeom>
        </p:spPr>
        <p:txBody>
          <a:bodyPr vert="horz" lIns="91416" tIns="45708" rIns="91416" bIns="45708" rtlCol="0" anchor="b"/>
          <a:lstStyle>
            <a:lvl1pPr algn="r">
              <a:defRPr sz="1200"/>
            </a:lvl1pPr>
          </a:lstStyle>
          <a:p>
            <a:fld id="{63D386AA-7795-492B-A1CA-F98453C59467}" type="slidenum">
              <a:rPr lang="en-US" smtClean="0"/>
              <a:t>‹#›</a:t>
            </a:fld>
            <a:endParaRPr lang="en-US" dirty="0"/>
          </a:p>
        </p:txBody>
      </p:sp>
    </p:spTree>
    <p:extLst>
      <p:ext uri="{BB962C8B-B14F-4D97-AF65-F5344CB8AC3E}">
        <p14:creationId xmlns:p14="http://schemas.microsoft.com/office/powerpoint/2010/main" val="2462382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6" tIns="48318" rIns="96636" bIns="48318"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36" tIns="48318" rIns="96636" bIns="48318" rtlCol="0"/>
          <a:lstStyle>
            <a:lvl1pPr algn="r">
              <a:defRPr sz="1300"/>
            </a:lvl1pPr>
          </a:lstStyle>
          <a:p>
            <a:fld id="{ECBA5770-CE03-4DE0-8656-AEEFE9A415AE}" type="datetimeFigureOut">
              <a:rPr lang="en-US" smtClean="0"/>
              <a:t>4/15/2020</a:t>
            </a:fld>
            <a:endParaRPr lang="en-US" dirty="0"/>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6636" tIns="48318" rIns="96636" bIns="48318"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36" tIns="48318" rIns="96636" bIns="483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36" tIns="48318" rIns="96636" bIns="48318"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36" tIns="48318" rIns="96636" bIns="48318" rtlCol="0" anchor="b"/>
          <a:lstStyle>
            <a:lvl1pPr algn="r">
              <a:defRPr sz="1300"/>
            </a:lvl1pPr>
          </a:lstStyle>
          <a:p>
            <a:fld id="{962FCFBE-ADB4-456E-9BD5-F192F3A568F0}" type="slidenum">
              <a:rPr lang="en-US" smtClean="0"/>
              <a:t>‹#›</a:t>
            </a:fld>
            <a:endParaRPr lang="en-US" dirty="0"/>
          </a:p>
        </p:txBody>
      </p:sp>
    </p:spTree>
    <p:extLst>
      <p:ext uri="{BB962C8B-B14F-4D97-AF65-F5344CB8AC3E}">
        <p14:creationId xmlns:p14="http://schemas.microsoft.com/office/powerpoint/2010/main" val="3673397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a:t>
            </a:fld>
            <a:endParaRPr lang="en-US" dirty="0"/>
          </a:p>
        </p:txBody>
      </p:sp>
    </p:spTree>
    <p:extLst>
      <p:ext uri="{BB962C8B-B14F-4D97-AF65-F5344CB8AC3E}">
        <p14:creationId xmlns:p14="http://schemas.microsoft.com/office/powerpoint/2010/main" val="4004838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not aware of any mistakes I made in this logic, but I can’t really guarantee it.  In practice you wouldn’t really want to do this by hand anyway</a:t>
            </a:r>
            <a:r>
              <a:rPr lang="en-US" baseline="0" dirty="0" smtClean="0"/>
              <a:t> and you would almost certainly want to simulate it to make sure that it was implemented correctly.</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19</a:t>
            </a:fld>
            <a:endParaRPr lang="en-US" dirty="0"/>
          </a:p>
        </p:txBody>
      </p:sp>
    </p:spTree>
    <p:extLst>
      <p:ext uri="{BB962C8B-B14F-4D97-AF65-F5344CB8AC3E}">
        <p14:creationId xmlns:p14="http://schemas.microsoft.com/office/powerpoint/2010/main" val="1298877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 is the “start</a:t>
            </a:r>
            <a:r>
              <a:rPr lang="en-US" baseline="0" dirty="0" smtClean="0"/>
              <a:t> timer” output and RB is the “reset button” output.</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20</a:t>
            </a:fld>
            <a:endParaRPr lang="en-US" dirty="0"/>
          </a:p>
        </p:txBody>
      </p:sp>
    </p:spTree>
    <p:extLst>
      <p:ext uri="{BB962C8B-B14F-4D97-AF65-F5344CB8AC3E}">
        <p14:creationId xmlns:p14="http://schemas.microsoft.com/office/powerpoint/2010/main" val="6358081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not aware of any mistakes I made in this logic, but I can’t really guarantee it.  In practice you wouldn’t really want to do this by hand anyway</a:t>
            </a:r>
            <a:r>
              <a:rPr lang="en-US" baseline="0" dirty="0" smtClean="0"/>
              <a:t> and you would almost certainly want to simulate it to make sure that it was implemented correctly.</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21</a:t>
            </a:fld>
            <a:endParaRPr lang="en-US" dirty="0"/>
          </a:p>
        </p:txBody>
      </p:sp>
    </p:spTree>
    <p:extLst>
      <p:ext uri="{BB962C8B-B14F-4D97-AF65-F5344CB8AC3E}">
        <p14:creationId xmlns:p14="http://schemas.microsoft.com/office/powerpoint/2010/main" val="1291391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isn’t a complete circuit, but it is intended to just give you the idea that the “next state” logic can</a:t>
            </a:r>
            <a:r>
              <a:rPr lang="en-US" baseline="0" dirty="0" smtClean="0"/>
              <a:t>, in principle, be implemented this way.  You would need more AND/OR gates for D</a:t>
            </a:r>
            <a:r>
              <a:rPr lang="en-US" baseline="-25000" dirty="0" smtClean="0"/>
              <a:t>1</a:t>
            </a:r>
            <a:r>
              <a:rPr lang="en-US" baseline="0" dirty="0" smtClean="0"/>
              <a:t>’ and for the ST output logic, but they would look similar.</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22</a:t>
            </a:fld>
            <a:endParaRPr lang="en-US" dirty="0"/>
          </a:p>
        </p:txBody>
      </p:sp>
    </p:spTree>
    <p:extLst>
      <p:ext uri="{BB962C8B-B14F-4D97-AF65-F5344CB8AC3E}">
        <p14:creationId xmlns:p14="http://schemas.microsoft.com/office/powerpoint/2010/main" val="2785141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inputs to the multiplexer can be hard-wired to the values needed.  The counter can count down from the loaded value and when it reaches zero it asserts the “terminal</a:t>
            </a:r>
            <a:r>
              <a:rPr lang="en-US" baseline="0" dirty="0" smtClean="0"/>
              <a:t> count” (TC) output.  This drives the TE signal used in the rest of the circuit.</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24</a:t>
            </a:fld>
            <a:endParaRPr lang="en-US" dirty="0"/>
          </a:p>
        </p:txBody>
      </p:sp>
    </p:spTree>
    <p:extLst>
      <p:ext uri="{BB962C8B-B14F-4D97-AF65-F5344CB8AC3E}">
        <p14:creationId xmlns:p14="http://schemas.microsoft.com/office/powerpoint/2010/main" val="1200083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don’t want to talk about the formal syntax of VHDL.  Most of what I want to get across should be relatively clear just from context.</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27</a:t>
            </a:fld>
            <a:endParaRPr lang="en-US" dirty="0"/>
          </a:p>
        </p:txBody>
      </p:sp>
    </p:spTree>
    <p:extLst>
      <p:ext uri="{BB962C8B-B14F-4D97-AF65-F5344CB8AC3E}">
        <p14:creationId xmlns:p14="http://schemas.microsoft.com/office/powerpoint/2010/main" val="1015431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comments are everything to the right of the ‘—’.</a:t>
            </a:r>
          </a:p>
          <a:p>
            <a:r>
              <a:rPr lang="en-US" dirty="0" smtClean="0"/>
              <a:t>Statements</a:t>
            </a:r>
            <a:r>
              <a:rPr lang="en-US" baseline="0" dirty="0" smtClean="0"/>
              <a:t> end with a semicolon.</a:t>
            </a:r>
          </a:p>
          <a:p>
            <a:r>
              <a:rPr lang="en-US" baseline="0" dirty="0" smtClean="0"/>
              <a:t>Statements can be written on multiple lines without restriction.</a:t>
            </a:r>
          </a:p>
          <a:p>
            <a:r>
              <a:rPr lang="en-US" baseline="0" dirty="0" smtClean="0"/>
              <a:t>VHDL is strongly typed: all signals must be declared before use.</a:t>
            </a:r>
          </a:p>
          <a:p>
            <a:r>
              <a:rPr lang="en-US" baseline="0" dirty="0" smtClean="0"/>
              <a:t>The </a:t>
            </a:r>
            <a:r>
              <a:rPr lang="en-US" baseline="0" dirty="0" err="1" smtClean="0"/>
              <a:t>std_logic_vector</a:t>
            </a:r>
            <a:r>
              <a:rPr lang="en-US" baseline="0" dirty="0" smtClean="0"/>
              <a:t> type describes a set of signals, but can also have values like ‘Z’ or ‘X’ which are important for simulation.</a:t>
            </a:r>
          </a:p>
        </p:txBody>
      </p:sp>
      <p:sp>
        <p:nvSpPr>
          <p:cNvPr id="4" name="Slide Number Placeholder 3"/>
          <p:cNvSpPr>
            <a:spLocks noGrp="1"/>
          </p:cNvSpPr>
          <p:nvPr>
            <p:ph type="sldNum" sz="quarter" idx="10"/>
          </p:nvPr>
        </p:nvSpPr>
        <p:spPr/>
        <p:txBody>
          <a:bodyPr/>
          <a:lstStyle/>
          <a:p>
            <a:fld id="{962FCFBE-ADB4-456E-9BD5-F192F3A568F0}" type="slidenum">
              <a:rPr lang="en-US" smtClean="0"/>
              <a:t>28</a:t>
            </a:fld>
            <a:endParaRPr lang="en-US" dirty="0"/>
          </a:p>
        </p:txBody>
      </p:sp>
    </p:spTree>
    <p:extLst>
      <p:ext uri="{BB962C8B-B14F-4D97-AF65-F5344CB8AC3E}">
        <p14:creationId xmlns:p14="http://schemas.microsoft.com/office/powerpoint/2010/main" val="5496754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important aspect to understand is the “process” statement.  The description within the process statement is</a:t>
            </a:r>
            <a:r>
              <a:rPr lang="en-US" baseline="0" dirty="0" smtClean="0"/>
              <a:t> evaluated once per clock cycle.  Changes to signals happen after the process has been fully examined – signals do NOT change line by line.</a:t>
            </a:r>
          </a:p>
          <a:p>
            <a:endParaRPr lang="en-US" baseline="0" dirty="0" smtClean="0"/>
          </a:p>
          <a:p>
            <a:r>
              <a:rPr lang="en-US" baseline="0" dirty="0" smtClean="0"/>
              <a:t>The ( </a:t>
            </a:r>
            <a:r>
              <a:rPr lang="en-US" baseline="0" dirty="0" err="1" smtClean="0"/>
              <a:t>clk’event</a:t>
            </a:r>
            <a:r>
              <a:rPr lang="en-US" baseline="0" dirty="0" smtClean="0"/>
              <a:t> and </a:t>
            </a:r>
            <a:r>
              <a:rPr lang="en-US" baseline="0" dirty="0" err="1" smtClean="0"/>
              <a:t>clk</a:t>
            </a:r>
            <a:r>
              <a:rPr lang="en-US" baseline="0" dirty="0" smtClean="0"/>
              <a:t> = ‘1’ ) specifies the rising edge of the </a:t>
            </a:r>
            <a:r>
              <a:rPr lang="en-US" baseline="0" dirty="0" err="1" smtClean="0"/>
              <a:t>clk</a:t>
            </a:r>
            <a:r>
              <a:rPr lang="en-US" baseline="0" dirty="0" smtClean="0"/>
              <a:t> signal.</a:t>
            </a:r>
          </a:p>
          <a:p>
            <a:endParaRPr lang="en-US" baseline="0" dirty="0" smtClean="0"/>
          </a:p>
          <a:p>
            <a:r>
              <a:rPr lang="en-US" baseline="0" dirty="0" smtClean="0"/>
              <a:t>There are no algebraic operations defined on </a:t>
            </a:r>
            <a:r>
              <a:rPr lang="en-US" baseline="0" dirty="0" err="1" smtClean="0"/>
              <a:t>std_logic_vector</a:t>
            </a:r>
            <a:r>
              <a:rPr lang="en-US" baseline="0" dirty="0" smtClean="0"/>
              <a:t> types.  Instead, they must be converted to the unsigned type on which the algebraic ‘-’ operation is defined.</a:t>
            </a:r>
          </a:p>
          <a:p>
            <a:endParaRPr lang="en-US" baseline="0" dirty="0" smtClean="0"/>
          </a:p>
          <a:p>
            <a:r>
              <a:rPr lang="en-US" baseline="0" dirty="0" smtClean="0"/>
              <a:t>The ‘</a:t>
            </a:r>
            <a:r>
              <a:rPr lang="en-US" baseline="0" dirty="0" err="1" smtClean="0"/>
              <a:t>tc</a:t>
            </a:r>
            <a:r>
              <a:rPr lang="en-US" baseline="0" dirty="0" smtClean="0"/>
              <a:t>’ signal is actually an output.  You can’t read from an output so it has to physically exist as a signal in this design, in this case the ‘done’ signal.  The combinatorial logic sets done to ‘1’ when the count value reaches zero.</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30</a:t>
            </a:fld>
            <a:endParaRPr lang="en-US" dirty="0"/>
          </a:p>
        </p:txBody>
      </p:sp>
    </p:spTree>
    <p:extLst>
      <p:ext uri="{BB962C8B-B14F-4D97-AF65-F5344CB8AC3E}">
        <p14:creationId xmlns:p14="http://schemas.microsoft.com/office/powerpoint/2010/main" val="17868217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‘case’ statement is interpreted more or less the same way it would be in a programming language</a:t>
            </a:r>
            <a:r>
              <a:rPr lang="en-US" baseline="0" dirty="0" smtClean="0"/>
              <a:t> like ‘c’ and is essentially equivalent to a bunch of ‘if … then … </a:t>
            </a:r>
            <a:r>
              <a:rPr lang="en-US" baseline="0" dirty="0" err="1" smtClean="0"/>
              <a:t>elsif</a:t>
            </a:r>
            <a:r>
              <a:rPr lang="en-US" baseline="0" dirty="0" smtClean="0"/>
              <a:t> … then … </a:t>
            </a:r>
            <a:r>
              <a:rPr lang="en-US" baseline="0" dirty="0" err="1" smtClean="0"/>
              <a:t>elsif</a:t>
            </a:r>
            <a:r>
              <a:rPr lang="en-US" baseline="0" dirty="0" smtClean="0"/>
              <a:t> … then … </a:t>
            </a:r>
            <a:r>
              <a:rPr lang="en-US" baseline="0" dirty="0" err="1" smtClean="0"/>
              <a:t>endif</a:t>
            </a:r>
            <a:r>
              <a:rPr lang="en-US" baseline="0" dirty="0" smtClean="0"/>
              <a:t>’ statements.</a:t>
            </a:r>
          </a:p>
          <a:p>
            <a:endParaRPr lang="en-US" baseline="0" dirty="0" smtClean="0"/>
          </a:p>
          <a:p>
            <a:r>
              <a:rPr lang="en-US" baseline="0" dirty="0" smtClean="0"/>
              <a:t>You can see that in every case, the load and </a:t>
            </a:r>
            <a:r>
              <a:rPr lang="en-US" baseline="0" dirty="0" err="1" smtClean="0"/>
              <a:t>rb</a:t>
            </a:r>
            <a:r>
              <a:rPr lang="en-US" baseline="0" dirty="0" smtClean="0"/>
              <a:t> signals are assigned, so the synthesis tools are able to map these to combinatorial logic.</a:t>
            </a:r>
          </a:p>
          <a:p>
            <a:endParaRPr lang="en-US" baseline="0" dirty="0" smtClean="0"/>
          </a:p>
          <a:p>
            <a:r>
              <a:rPr lang="en-US" baseline="0" dirty="0" smtClean="0"/>
              <a:t>The state signal will be implemented using latches.  There are several ways that this can be done, but the synthesis tools usually pick the most efficient implementation.</a:t>
            </a:r>
          </a:p>
          <a:p>
            <a:endParaRPr lang="en-US" baseline="0" dirty="0" smtClean="0"/>
          </a:p>
          <a:p>
            <a:r>
              <a:rPr lang="en-US" baseline="0" dirty="0" smtClean="0"/>
              <a:t>Notice that signals are read within the process and they are assigned values within the process.</a:t>
            </a:r>
          </a:p>
          <a:p>
            <a:r>
              <a:rPr lang="en-US" baseline="0" dirty="0" smtClean="0"/>
              <a:t>The signals that are read must satisfy the required setup time if the design is to be expected to work…  if they are in a transition state when the rising edge of the clock signal arrives, then things won’t work as expected.</a:t>
            </a:r>
          </a:p>
          <a:p>
            <a:endParaRPr lang="en-US" baseline="0" dirty="0" smtClean="0"/>
          </a:p>
          <a:p>
            <a:r>
              <a:rPr lang="en-US" baseline="0" dirty="0" smtClean="0"/>
              <a:t>For a clock signal with a period of about 1 second, this is not going to be a problem, but for part of a microprocessor where the clock speed might be 1 GHz, this can be challenging…</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32</a:t>
            </a:fld>
            <a:endParaRPr lang="en-US" dirty="0"/>
          </a:p>
        </p:txBody>
      </p:sp>
    </p:spTree>
    <p:extLst>
      <p:ext uri="{BB962C8B-B14F-4D97-AF65-F5344CB8AC3E}">
        <p14:creationId xmlns:p14="http://schemas.microsoft.com/office/powerpoint/2010/main" val="13808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5</a:t>
            </a:fld>
            <a:endParaRPr lang="en-US" dirty="0"/>
          </a:p>
        </p:txBody>
      </p:sp>
    </p:spTree>
    <p:extLst>
      <p:ext uri="{BB962C8B-B14F-4D97-AF65-F5344CB8AC3E}">
        <p14:creationId xmlns:p14="http://schemas.microsoft.com/office/powerpoint/2010/main" val="251646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idea of introducing</a:t>
            </a:r>
            <a:r>
              <a:rPr lang="en-US" baseline="0" dirty="0" smtClean="0"/>
              <a:t> a timer is important here.  Notice that *in practice* the light doesn’t change immediately after you push the “walk” button.  Instead it waits a little while before the light turns to yellow and then red.  Also, it doesn’t stay on “walk” forever…  after a certain amount of time the light will switch back to green.</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10</a:t>
            </a:fld>
            <a:endParaRPr lang="en-US" dirty="0"/>
          </a:p>
        </p:txBody>
      </p:sp>
    </p:spTree>
    <p:extLst>
      <p:ext uri="{BB962C8B-B14F-4D97-AF65-F5344CB8AC3E}">
        <p14:creationId xmlns:p14="http://schemas.microsoft.com/office/powerpoint/2010/main" val="3053377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a “graph” in the mathematical</a:t>
            </a:r>
            <a:r>
              <a:rPr lang="en-US" baseline="0" dirty="0" smtClean="0"/>
              <a:t> sense.  In fact, this will be a directed graph…</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11</a:t>
            </a:fld>
            <a:endParaRPr lang="en-US" dirty="0"/>
          </a:p>
        </p:txBody>
      </p:sp>
    </p:spTree>
    <p:extLst>
      <p:ext uri="{BB962C8B-B14F-4D97-AF65-F5344CB8AC3E}">
        <p14:creationId xmlns:p14="http://schemas.microsoft.com/office/powerpoint/2010/main" val="3462109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context</a:t>
            </a:r>
            <a:r>
              <a:rPr lang="en-US" baseline="0" dirty="0" smtClean="0"/>
              <a:t> of mathematical graph theory, the arrow things are called “edges”.  In this case they are arrows (and not lines) so it is a “directed graph”.</a:t>
            </a:r>
            <a:endParaRPr lang="en-US" dirty="0" smtClean="0"/>
          </a:p>
          <a:p>
            <a:endParaRPr lang="en-US" dirty="0" smtClean="0"/>
          </a:p>
          <a:p>
            <a:r>
              <a:rPr lang="en-US" dirty="0" smtClean="0"/>
              <a:t>This ensures that it is not possible to make a transition straight from “light</a:t>
            </a:r>
            <a:r>
              <a:rPr lang="en-US" baseline="0" dirty="0" smtClean="0"/>
              <a:t> is green” to “light is red”.  Also, there won’t be a transition to “light is yellow” without there first being a pedestrian present.</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12</a:t>
            </a:fld>
            <a:endParaRPr lang="en-US" dirty="0"/>
          </a:p>
        </p:txBody>
      </p:sp>
    </p:spTree>
    <p:extLst>
      <p:ext uri="{BB962C8B-B14F-4D97-AF65-F5344CB8AC3E}">
        <p14:creationId xmlns:p14="http://schemas.microsoft.com/office/powerpoint/2010/main" val="1530017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ensures that it is not possible to make a transition straight from “light</a:t>
            </a:r>
            <a:r>
              <a:rPr lang="en-US" baseline="0" dirty="0" smtClean="0"/>
              <a:t> is green” to “light is red”.  Also, there won’t be a transition to “light is yellow” without there first being a pedestrian present.</a:t>
            </a:r>
          </a:p>
          <a:p>
            <a:endParaRPr lang="en-US" baseline="0" dirty="0" smtClean="0"/>
          </a:p>
          <a:p>
            <a:r>
              <a:rPr lang="en-US" baseline="0" dirty="0" smtClean="0"/>
              <a:t>If you want, you can often omit the edges that just loop back to the same state.  This is okay, because it is usually implicitly obvious that if no explicit transitions occur then it will remain in the same state.</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13</a:t>
            </a:fld>
            <a:endParaRPr lang="en-US" dirty="0"/>
          </a:p>
        </p:txBody>
      </p:sp>
    </p:spTree>
    <p:extLst>
      <p:ext uri="{BB962C8B-B14F-4D97-AF65-F5344CB8AC3E}">
        <p14:creationId xmlns:p14="http://schemas.microsoft.com/office/powerpoint/2010/main" val="930170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ensures that it is not possible to make a transition straight from “light</a:t>
            </a:r>
            <a:r>
              <a:rPr lang="en-US" baseline="0" dirty="0" smtClean="0"/>
              <a:t> is green” to “light is red”.  Also, there won’t be a transition to “light is yellow” without there first being a pedestrian present.</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14</a:t>
            </a:fld>
            <a:endParaRPr lang="en-US" dirty="0"/>
          </a:p>
        </p:txBody>
      </p:sp>
    </p:spTree>
    <p:extLst>
      <p:ext uri="{BB962C8B-B14F-4D97-AF65-F5344CB8AC3E}">
        <p14:creationId xmlns:p14="http://schemas.microsoft.com/office/powerpoint/2010/main" val="485787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ensures that it is not possible to make a transition straight from “light</a:t>
            </a:r>
            <a:r>
              <a:rPr lang="en-US" baseline="0" dirty="0" smtClean="0"/>
              <a:t> is green” to “light is red”.  Also, there won’t be a transition to “light is yellow” without there first being a pedestrian present.</a:t>
            </a:r>
          </a:p>
        </p:txBody>
      </p:sp>
      <p:sp>
        <p:nvSpPr>
          <p:cNvPr id="4" name="Slide Number Placeholder 3"/>
          <p:cNvSpPr>
            <a:spLocks noGrp="1"/>
          </p:cNvSpPr>
          <p:nvPr>
            <p:ph type="sldNum" sz="quarter" idx="10"/>
          </p:nvPr>
        </p:nvSpPr>
        <p:spPr/>
        <p:txBody>
          <a:bodyPr/>
          <a:lstStyle/>
          <a:p>
            <a:fld id="{962FCFBE-ADB4-456E-9BD5-F192F3A568F0}" type="slidenum">
              <a:rPr lang="en-US" smtClean="0"/>
              <a:t>15</a:t>
            </a:fld>
            <a:endParaRPr lang="en-US" dirty="0"/>
          </a:p>
        </p:txBody>
      </p:sp>
    </p:spTree>
    <p:extLst>
      <p:ext uri="{BB962C8B-B14F-4D97-AF65-F5344CB8AC3E}">
        <p14:creationId xmlns:p14="http://schemas.microsoft.com/office/powerpoint/2010/main" val="3952082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bit on the right will be D0 and the bit on the left will be D1.</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17</a:t>
            </a:fld>
            <a:endParaRPr lang="en-US" dirty="0"/>
          </a:p>
        </p:txBody>
      </p:sp>
    </p:spTree>
    <p:extLst>
      <p:ext uri="{BB962C8B-B14F-4D97-AF65-F5344CB8AC3E}">
        <p14:creationId xmlns:p14="http://schemas.microsoft.com/office/powerpoint/2010/main" val="1639645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370002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412915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019831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420102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29274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648593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smtClean="0"/>
              <a:t>July 2014</a:t>
            </a:r>
            <a:endParaRPr lang="en-US" dirty="0"/>
          </a:p>
        </p:txBody>
      </p:sp>
      <p:sp>
        <p:nvSpPr>
          <p:cNvPr id="8" name="Footer Placeholder 7"/>
          <p:cNvSpPr>
            <a:spLocks noGrp="1"/>
          </p:cNvSpPr>
          <p:nvPr>
            <p:ph type="ftr" sz="quarter" idx="11"/>
          </p:nvPr>
        </p:nvSpPr>
        <p:spPr/>
        <p:txBody>
          <a:bodyPr/>
          <a:lstStyle/>
          <a:p>
            <a:r>
              <a:rPr lang="en-US" dirty="0" smtClean="0"/>
              <a:t>INFIERI 2014 Summer School</a:t>
            </a:r>
            <a:endParaRPr lang="en-US" dirty="0"/>
          </a:p>
        </p:txBody>
      </p:sp>
      <p:sp>
        <p:nvSpPr>
          <p:cNvPr id="9" name="Slide Number Placeholder 8"/>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68395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smtClean="0"/>
              <a:t>July 2014</a:t>
            </a:r>
            <a:endParaRPr lang="en-US" dirty="0"/>
          </a:p>
        </p:txBody>
      </p:sp>
      <p:sp>
        <p:nvSpPr>
          <p:cNvPr id="4" name="Footer Placeholder 3"/>
          <p:cNvSpPr>
            <a:spLocks noGrp="1"/>
          </p:cNvSpPr>
          <p:nvPr>
            <p:ph type="ftr" sz="quarter" idx="11"/>
          </p:nvPr>
        </p:nvSpPr>
        <p:spPr/>
        <p:txBody>
          <a:bodyPr/>
          <a:lstStyle/>
          <a:p>
            <a:r>
              <a:rPr lang="en-US" dirty="0" smtClean="0"/>
              <a:t>INFIERI 2014 Summer School</a:t>
            </a:r>
            <a:endParaRPr lang="en-US" dirty="0"/>
          </a:p>
        </p:txBody>
      </p:sp>
      <p:sp>
        <p:nvSpPr>
          <p:cNvPr id="5" name="Slide Number Placeholder 4"/>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613254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July 2014</a:t>
            </a:r>
            <a:endParaRPr lang="en-US" dirty="0"/>
          </a:p>
        </p:txBody>
      </p:sp>
      <p:sp>
        <p:nvSpPr>
          <p:cNvPr id="3" name="Footer Placeholder 2"/>
          <p:cNvSpPr>
            <a:spLocks noGrp="1"/>
          </p:cNvSpPr>
          <p:nvPr>
            <p:ph type="ftr" sz="quarter" idx="11"/>
          </p:nvPr>
        </p:nvSpPr>
        <p:spPr/>
        <p:txBody>
          <a:bodyPr/>
          <a:lstStyle/>
          <a:p>
            <a:r>
              <a:rPr lang="en-US" dirty="0" smtClean="0"/>
              <a:t>INFIERI 2014 Summer School</a:t>
            </a:r>
            <a:endParaRPr lang="en-US" dirty="0"/>
          </a:p>
        </p:txBody>
      </p:sp>
      <p:sp>
        <p:nvSpPr>
          <p:cNvPr id="4" name="Slide Number Placeholder 3"/>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861970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733290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91275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July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INFIERI 2014 Summer School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A4485-E86D-437E-B4E8-8C05D7EEEFF7}" type="slidenum">
              <a:rPr lang="en-US" smtClean="0"/>
              <a:t>‹#›</a:t>
            </a:fld>
            <a:endParaRPr lang="en-US" dirty="0"/>
          </a:p>
        </p:txBody>
      </p:sp>
    </p:spTree>
    <p:extLst>
      <p:ext uri="{BB962C8B-B14F-4D97-AF65-F5344CB8AC3E}">
        <p14:creationId xmlns:p14="http://schemas.microsoft.com/office/powerpoint/2010/main" val="237769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3.png"/><Relationship Id="rId7"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NULL"/><Relationship Id="rId10" Type="http://schemas.openxmlformats.org/officeDocument/2006/relationships/image" Target="../media/image19.png"/><Relationship Id="rId4" Type="http://schemas.openxmlformats.org/officeDocument/2006/relationships/image" Target="../media/image14.png"/><Relationship Id="rId9" Type="http://schemas.openxmlformats.org/officeDocument/2006/relationships/image" Target="../media/image18.png"/></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mjones@physics.purdue.edu"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3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1158" y="1371601"/>
            <a:ext cx="8229600" cy="3733800"/>
          </a:xfrm>
        </p:spPr>
        <p:txBody>
          <a:bodyPr>
            <a:normAutofit/>
          </a:bodyPr>
          <a:lstStyle/>
          <a:p>
            <a:r>
              <a:rPr lang="en-US" dirty="0"/>
              <a:t>Physics </a:t>
            </a:r>
            <a:r>
              <a:rPr lang="en-US" dirty="0" smtClean="0"/>
              <a:t>53600</a:t>
            </a:r>
            <a:r>
              <a:rPr lang="en-US" dirty="0"/>
              <a:t/>
            </a:r>
            <a:br>
              <a:rPr lang="en-US" dirty="0"/>
            </a:br>
            <a:r>
              <a:rPr lang="en-US" sz="4900" b="1" dirty="0" smtClean="0"/>
              <a:t>Electronics Techniques for Research</a:t>
            </a:r>
            <a:r>
              <a:rPr lang="en-US" sz="4900" b="1" dirty="0"/>
              <a:t/>
            </a:r>
            <a:br>
              <a:rPr lang="en-US" sz="4900" b="1" dirty="0"/>
            </a:br>
            <a:endParaRPr lang="en-US" sz="3600" b="1" i="1" dirty="0"/>
          </a:p>
        </p:txBody>
      </p:sp>
      <p:sp>
        <p:nvSpPr>
          <p:cNvPr id="3" name="Subtitle 2"/>
          <p:cNvSpPr>
            <a:spLocks noGrp="1"/>
          </p:cNvSpPr>
          <p:nvPr>
            <p:ph type="subTitle" idx="1"/>
          </p:nvPr>
        </p:nvSpPr>
        <p:spPr>
          <a:xfrm>
            <a:off x="1219200" y="5386734"/>
            <a:ext cx="6400800" cy="1066800"/>
          </a:xfrm>
        </p:spPr>
        <p:txBody>
          <a:bodyPr/>
          <a:lstStyle/>
          <a:p>
            <a:r>
              <a:rPr lang="en-US" dirty="0" smtClean="0"/>
              <a:t>Spring 2020 </a:t>
            </a:r>
            <a:r>
              <a:rPr lang="en-US" dirty="0"/>
              <a:t>Semester</a:t>
            </a:r>
          </a:p>
          <a:p>
            <a:r>
              <a:rPr lang="en-US" sz="1600" dirty="0"/>
              <a:t>Prof. </a:t>
            </a:r>
            <a:r>
              <a:rPr lang="en-US" sz="1600" dirty="0" smtClean="0"/>
              <a:t>Matthew Jones</a:t>
            </a:r>
            <a:endParaRPr lang="en-US" sz="1600" dirty="0"/>
          </a:p>
        </p:txBody>
      </p:sp>
      <p:pic>
        <p:nvPicPr>
          <p:cNvPr id="4" name="Picture 4" descr="purdue_physi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52400"/>
            <a:ext cx="8077200" cy="94479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p:nvPr/>
        </p:nvSpPr>
        <p:spPr>
          <a:xfrm rot="486794">
            <a:off x="1666454" y="4302393"/>
            <a:ext cx="5963492"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Now in PowerPoint!</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086113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Traffic Light Problem</a:t>
            </a:r>
            <a:endParaRPr lang="en-US" b="1" dirty="0"/>
          </a:p>
        </p:txBody>
      </p:sp>
      <p:sp>
        <p:nvSpPr>
          <p:cNvPr id="3" name="Content Placeholder 2"/>
          <p:cNvSpPr>
            <a:spLocks noGrp="1"/>
          </p:cNvSpPr>
          <p:nvPr>
            <p:ph idx="1"/>
          </p:nvPr>
        </p:nvSpPr>
        <p:spPr/>
        <p:txBody>
          <a:bodyPr/>
          <a:lstStyle/>
          <a:p>
            <a:r>
              <a:rPr lang="en-US" dirty="0" smtClean="0"/>
              <a:t>The transitions between the states can happen on a fixed period of maybe a few seconds</a:t>
            </a:r>
          </a:p>
          <a:p>
            <a:r>
              <a:rPr lang="en-US" dirty="0" smtClean="0"/>
              <a:t>Whether there is a transition or not depends on external and internal information</a:t>
            </a:r>
          </a:p>
          <a:p>
            <a:r>
              <a:rPr lang="en-US" dirty="0" smtClean="0"/>
              <a:t>These are some possible events:</a:t>
            </a:r>
          </a:p>
          <a:p>
            <a:pPr lvl="1"/>
            <a:r>
              <a:rPr lang="en-US" dirty="0" smtClean="0"/>
              <a:t>A pedestrian pushes the “walk” button</a:t>
            </a:r>
          </a:p>
          <a:p>
            <a:pPr lvl="1"/>
            <a:r>
              <a:rPr lang="en-US" dirty="0" smtClean="0"/>
              <a:t>A timer has expired</a:t>
            </a:r>
          </a:p>
        </p:txBody>
      </p:sp>
    </p:spTree>
    <p:extLst>
      <p:ext uri="{BB962C8B-B14F-4D97-AF65-F5344CB8AC3E}">
        <p14:creationId xmlns:p14="http://schemas.microsoft.com/office/powerpoint/2010/main" val="1656056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Traffic Light Problem</a:t>
            </a:r>
            <a:endParaRPr lang="en-US" b="1" dirty="0"/>
          </a:p>
        </p:txBody>
      </p:sp>
      <p:sp>
        <p:nvSpPr>
          <p:cNvPr id="3" name="Content Placeholder 2"/>
          <p:cNvSpPr>
            <a:spLocks noGrp="1"/>
          </p:cNvSpPr>
          <p:nvPr>
            <p:ph idx="1"/>
          </p:nvPr>
        </p:nvSpPr>
        <p:spPr>
          <a:xfrm>
            <a:off x="457200" y="1600200"/>
            <a:ext cx="8382000" cy="4525963"/>
          </a:xfrm>
        </p:spPr>
        <p:txBody>
          <a:bodyPr/>
          <a:lstStyle/>
          <a:p>
            <a:r>
              <a:rPr lang="en-US" dirty="0" smtClean="0"/>
              <a:t>We represent this problem as a graph where the nodes are the states:</a:t>
            </a:r>
            <a:endParaRPr lang="en-US" dirty="0"/>
          </a:p>
        </p:txBody>
      </p:sp>
      <p:sp>
        <p:nvSpPr>
          <p:cNvPr id="4" name="Oval 3"/>
          <p:cNvSpPr/>
          <p:nvPr/>
        </p:nvSpPr>
        <p:spPr>
          <a:xfrm>
            <a:off x="685800" y="3863181"/>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green</a:t>
            </a:r>
            <a:endParaRPr lang="en-US" dirty="0">
              <a:solidFill>
                <a:schemeClr val="tx1"/>
              </a:solidFill>
            </a:endParaRPr>
          </a:p>
        </p:txBody>
      </p:sp>
      <p:sp>
        <p:nvSpPr>
          <p:cNvPr id="5" name="Oval 4"/>
          <p:cNvSpPr/>
          <p:nvPr/>
        </p:nvSpPr>
        <p:spPr>
          <a:xfrm>
            <a:off x="6122232" y="3657600"/>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yellow</a:t>
            </a:r>
            <a:endParaRPr lang="en-US" dirty="0">
              <a:solidFill>
                <a:schemeClr val="tx1"/>
              </a:solidFill>
            </a:endParaRPr>
          </a:p>
        </p:txBody>
      </p:sp>
      <p:sp>
        <p:nvSpPr>
          <p:cNvPr id="6" name="Oval 5"/>
          <p:cNvSpPr/>
          <p:nvPr/>
        </p:nvSpPr>
        <p:spPr>
          <a:xfrm>
            <a:off x="3819993" y="4920432"/>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red</a:t>
            </a:r>
            <a:endParaRPr lang="en-US" dirty="0">
              <a:solidFill>
                <a:schemeClr val="tx1"/>
              </a:solidFill>
            </a:endParaRPr>
          </a:p>
        </p:txBody>
      </p:sp>
      <p:sp>
        <p:nvSpPr>
          <p:cNvPr id="7" name="Oval 6"/>
          <p:cNvSpPr/>
          <p:nvPr/>
        </p:nvSpPr>
        <p:spPr>
          <a:xfrm>
            <a:off x="3289716" y="2872581"/>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Pedestrian present</a:t>
            </a:r>
            <a:endParaRPr lang="en-US" dirty="0">
              <a:solidFill>
                <a:schemeClr val="tx1"/>
              </a:solidFill>
            </a:endParaRPr>
          </a:p>
        </p:txBody>
      </p:sp>
    </p:spTree>
    <p:extLst>
      <p:ext uri="{BB962C8B-B14F-4D97-AF65-F5344CB8AC3E}">
        <p14:creationId xmlns:p14="http://schemas.microsoft.com/office/powerpoint/2010/main" val="3099587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Traffic Light Problem</a:t>
            </a:r>
            <a:endParaRPr lang="en-US" b="1" dirty="0"/>
          </a:p>
        </p:txBody>
      </p:sp>
      <p:sp>
        <p:nvSpPr>
          <p:cNvPr id="3" name="Content Placeholder 2"/>
          <p:cNvSpPr>
            <a:spLocks noGrp="1"/>
          </p:cNvSpPr>
          <p:nvPr>
            <p:ph idx="1"/>
          </p:nvPr>
        </p:nvSpPr>
        <p:spPr>
          <a:xfrm>
            <a:off x="457200" y="1600200"/>
            <a:ext cx="8382000" cy="4525963"/>
          </a:xfrm>
        </p:spPr>
        <p:txBody>
          <a:bodyPr/>
          <a:lstStyle/>
          <a:p>
            <a:r>
              <a:rPr lang="en-US" dirty="0" smtClean="0"/>
              <a:t>The edges on the graph represent the allowed state transitions</a:t>
            </a:r>
            <a:endParaRPr lang="en-US" dirty="0"/>
          </a:p>
        </p:txBody>
      </p:sp>
      <p:sp>
        <p:nvSpPr>
          <p:cNvPr id="4" name="Oval 3"/>
          <p:cNvSpPr/>
          <p:nvPr/>
        </p:nvSpPr>
        <p:spPr>
          <a:xfrm>
            <a:off x="685800" y="3863181"/>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green</a:t>
            </a:r>
            <a:endParaRPr lang="en-US" dirty="0">
              <a:solidFill>
                <a:schemeClr val="tx1"/>
              </a:solidFill>
            </a:endParaRPr>
          </a:p>
        </p:txBody>
      </p:sp>
      <p:sp>
        <p:nvSpPr>
          <p:cNvPr id="5" name="Oval 4"/>
          <p:cNvSpPr/>
          <p:nvPr/>
        </p:nvSpPr>
        <p:spPr>
          <a:xfrm>
            <a:off x="6122232" y="3657600"/>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yellow</a:t>
            </a:r>
            <a:endParaRPr lang="en-US" dirty="0">
              <a:solidFill>
                <a:schemeClr val="tx1"/>
              </a:solidFill>
            </a:endParaRPr>
          </a:p>
        </p:txBody>
      </p:sp>
      <p:sp>
        <p:nvSpPr>
          <p:cNvPr id="6" name="Oval 5"/>
          <p:cNvSpPr/>
          <p:nvPr/>
        </p:nvSpPr>
        <p:spPr>
          <a:xfrm>
            <a:off x="3819993" y="4920432"/>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red</a:t>
            </a:r>
            <a:endParaRPr lang="en-US" dirty="0">
              <a:solidFill>
                <a:schemeClr val="tx1"/>
              </a:solidFill>
            </a:endParaRPr>
          </a:p>
        </p:txBody>
      </p:sp>
      <p:sp>
        <p:nvSpPr>
          <p:cNvPr id="7" name="Oval 6"/>
          <p:cNvSpPr/>
          <p:nvPr/>
        </p:nvSpPr>
        <p:spPr>
          <a:xfrm>
            <a:off x="3289716" y="2872581"/>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Pedestrian present</a:t>
            </a:r>
            <a:endParaRPr lang="en-US" dirty="0">
              <a:solidFill>
                <a:schemeClr val="tx1"/>
              </a:solidFill>
            </a:endParaRPr>
          </a:p>
        </p:txBody>
      </p:sp>
      <p:cxnSp>
        <p:nvCxnSpPr>
          <p:cNvPr id="9" name="Straight Arrow Connector 8"/>
          <p:cNvCxnSpPr/>
          <p:nvPr/>
        </p:nvCxnSpPr>
        <p:spPr>
          <a:xfrm flipV="1">
            <a:off x="2667000" y="3657600"/>
            <a:ext cx="7620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323693" y="3596481"/>
            <a:ext cx="798539" cy="2897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5867400" y="4567810"/>
            <a:ext cx="762000" cy="537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2819400" y="4648200"/>
            <a:ext cx="990600" cy="683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500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Traffic Light Problem</a:t>
            </a:r>
            <a:endParaRPr lang="en-US" b="1" dirty="0"/>
          </a:p>
        </p:txBody>
      </p:sp>
      <p:sp>
        <p:nvSpPr>
          <p:cNvPr id="3" name="Content Placeholder 2"/>
          <p:cNvSpPr>
            <a:spLocks noGrp="1"/>
          </p:cNvSpPr>
          <p:nvPr>
            <p:ph idx="1"/>
          </p:nvPr>
        </p:nvSpPr>
        <p:spPr>
          <a:xfrm>
            <a:off x="457200" y="1600200"/>
            <a:ext cx="8382000" cy="4525963"/>
          </a:xfrm>
        </p:spPr>
        <p:txBody>
          <a:bodyPr/>
          <a:lstStyle/>
          <a:p>
            <a:r>
              <a:rPr lang="en-US" dirty="0" smtClean="0"/>
              <a:t>Next, the edges are labeled events that are sampled on each clock cycle. </a:t>
            </a:r>
            <a:endParaRPr lang="en-US" dirty="0"/>
          </a:p>
        </p:txBody>
      </p:sp>
      <p:sp>
        <p:nvSpPr>
          <p:cNvPr id="4" name="Oval 3"/>
          <p:cNvSpPr/>
          <p:nvPr/>
        </p:nvSpPr>
        <p:spPr>
          <a:xfrm>
            <a:off x="685800" y="4200549"/>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green</a:t>
            </a:r>
            <a:endParaRPr lang="en-US" dirty="0">
              <a:solidFill>
                <a:schemeClr val="tx1"/>
              </a:solidFill>
            </a:endParaRPr>
          </a:p>
        </p:txBody>
      </p:sp>
      <p:sp>
        <p:nvSpPr>
          <p:cNvPr id="5" name="Oval 4"/>
          <p:cNvSpPr/>
          <p:nvPr/>
        </p:nvSpPr>
        <p:spPr>
          <a:xfrm>
            <a:off x="6122232" y="3994968"/>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yellow</a:t>
            </a:r>
            <a:endParaRPr lang="en-US" dirty="0">
              <a:solidFill>
                <a:schemeClr val="tx1"/>
              </a:solidFill>
            </a:endParaRPr>
          </a:p>
        </p:txBody>
      </p:sp>
      <p:sp>
        <p:nvSpPr>
          <p:cNvPr id="6" name="Oval 5"/>
          <p:cNvSpPr/>
          <p:nvPr/>
        </p:nvSpPr>
        <p:spPr>
          <a:xfrm>
            <a:off x="3819993" y="5257800"/>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red</a:t>
            </a:r>
            <a:endParaRPr lang="en-US" dirty="0">
              <a:solidFill>
                <a:schemeClr val="tx1"/>
              </a:solidFill>
            </a:endParaRPr>
          </a:p>
        </p:txBody>
      </p:sp>
      <p:sp>
        <p:nvSpPr>
          <p:cNvPr id="7" name="Oval 6"/>
          <p:cNvSpPr/>
          <p:nvPr/>
        </p:nvSpPr>
        <p:spPr>
          <a:xfrm>
            <a:off x="3289716" y="3209949"/>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Pedestrian present</a:t>
            </a:r>
            <a:endParaRPr lang="en-US" dirty="0">
              <a:solidFill>
                <a:schemeClr val="tx1"/>
              </a:solidFill>
            </a:endParaRPr>
          </a:p>
        </p:txBody>
      </p:sp>
      <p:cxnSp>
        <p:nvCxnSpPr>
          <p:cNvPr id="9" name="Straight Arrow Connector 8"/>
          <p:cNvCxnSpPr/>
          <p:nvPr/>
        </p:nvCxnSpPr>
        <p:spPr>
          <a:xfrm flipV="1">
            <a:off x="2667000" y="3994968"/>
            <a:ext cx="7620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323693" y="3933849"/>
            <a:ext cx="798539" cy="2897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5867400" y="4905178"/>
            <a:ext cx="762000" cy="537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2819400" y="4985568"/>
            <a:ext cx="990600" cy="683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0" y="4251541"/>
            <a:ext cx="1891884" cy="369332"/>
          </a:xfrm>
          <a:prstGeom prst="rect">
            <a:avLst/>
          </a:prstGeom>
          <a:noFill/>
        </p:spPr>
        <p:txBody>
          <a:bodyPr wrap="square" rtlCol="0">
            <a:spAutoFit/>
          </a:bodyPr>
          <a:lstStyle/>
          <a:p>
            <a:r>
              <a:rPr lang="en-US" dirty="0" smtClean="0"/>
              <a:t>Button pushed</a:t>
            </a:r>
            <a:endParaRPr lang="en-US" dirty="0"/>
          </a:p>
        </p:txBody>
      </p:sp>
      <p:sp>
        <p:nvSpPr>
          <p:cNvPr id="11" name="Freeform 10"/>
          <p:cNvSpPr/>
          <p:nvPr/>
        </p:nvSpPr>
        <p:spPr>
          <a:xfrm>
            <a:off x="1239679" y="3200179"/>
            <a:ext cx="908514" cy="1008964"/>
          </a:xfrm>
          <a:custGeom>
            <a:avLst/>
            <a:gdLst>
              <a:gd name="connsiteX0" fmla="*/ 893921 w 908514"/>
              <a:gd name="connsiteY0" fmla="*/ 994450 h 1008964"/>
              <a:gd name="connsiteX1" fmla="*/ 792321 w 908514"/>
              <a:gd name="connsiteY1" fmla="*/ 152621 h 1008964"/>
              <a:gd name="connsiteX2" fmla="*/ 37578 w 908514"/>
              <a:gd name="connsiteY2" fmla="*/ 80050 h 1008964"/>
              <a:gd name="connsiteX3" fmla="*/ 182721 w 908514"/>
              <a:gd name="connsiteY3" fmla="*/ 1008964 h 1008964"/>
            </a:gdLst>
            <a:ahLst/>
            <a:cxnLst>
              <a:cxn ang="0">
                <a:pos x="connsiteX0" y="connsiteY0"/>
              </a:cxn>
              <a:cxn ang="0">
                <a:pos x="connsiteX1" y="connsiteY1"/>
              </a:cxn>
              <a:cxn ang="0">
                <a:pos x="connsiteX2" y="connsiteY2"/>
              </a:cxn>
              <a:cxn ang="0">
                <a:pos x="connsiteX3" y="connsiteY3"/>
              </a:cxn>
            </a:cxnLst>
            <a:rect l="l" t="t" r="r" b="b"/>
            <a:pathLst>
              <a:path w="908514" h="1008964">
                <a:moveTo>
                  <a:pt x="893921" y="994450"/>
                </a:moveTo>
                <a:cubicBezTo>
                  <a:pt x="914483" y="649735"/>
                  <a:pt x="935045" y="305021"/>
                  <a:pt x="792321" y="152621"/>
                </a:cubicBezTo>
                <a:cubicBezTo>
                  <a:pt x="649597" y="221"/>
                  <a:pt x="139178" y="-62674"/>
                  <a:pt x="37578" y="80050"/>
                </a:cubicBezTo>
                <a:cubicBezTo>
                  <a:pt x="-64022" y="222774"/>
                  <a:pt x="59349" y="615869"/>
                  <a:pt x="182721" y="1008964"/>
                </a:cubicBezTo>
              </a:path>
            </a:pathLst>
          </a:cu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448632" y="2779855"/>
            <a:ext cx="1891884" cy="369332"/>
          </a:xfrm>
          <a:prstGeom prst="rect">
            <a:avLst/>
          </a:prstGeom>
          <a:noFill/>
        </p:spPr>
        <p:txBody>
          <a:bodyPr wrap="square" rtlCol="0">
            <a:spAutoFit/>
          </a:bodyPr>
          <a:lstStyle/>
          <a:p>
            <a:r>
              <a:rPr lang="en-US" dirty="0" smtClean="0"/>
              <a:t>Button pushed</a:t>
            </a:r>
            <a:endParaRPr lang="en-US" dirty="0"/>
          </a:p>
        </p:txBody>
      </p:sp>
      <p:cxnSp>
        <p:nvCxnSpPr>
          <p:cNvPr id="16" name="Straight Connector 15"/>
          <p:cNvCxnSpPr/>
          <p:nvPr/>
        </p:nvCxnSpPr>
        <p:spPr>
          <a:xfrm>
            <a:off x="1524000" y="2842936"/>
            <a:ext cx="1295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572666" y="3572872"/>
            <a:ext cx="1891884" cy="369332"/>
          </a:xfrm>
          <a:prstGeom prst="rect">
            <a:avLst/>
          </a:prstGeom>
          <a:noFill/>
        </p:spPr>
        <p:txBody>
          <a:bodyPr wrap="square" rtlCol="0">
            <a:spAutoFit/>
          </a:bodyPr>
          <a:lstStyle/>
          <a:p>
            <a:r>
              <a:rPr lang="en-US" dirty="0" smtClean="0"/>
              <a:t>Timer expired</a:t>
            </a:r>
            <a:endParaRPr lang="en-US" dirty="0"/>
          </a:p>
        </p:txBody>
      </p:sp>
      <p:sp>
        <p:nvSpPr>
          <p:cNvPr id="22" name="TextBox 21"/>
          <p:cNvSpPr txBox="1"/>
          <p:nvPr/>
        </p:nvSpPr>
        <p:spPr>
          <a:xfrm>
            <a:off x="6226851" y="5297846"/>
            <a:ext cx="1891884" cy="369332"/>
          </a:xfrm>
          <a:prstGeom prst="rect">
            <a:avLst/>
          </a:prstGeom>
          <a:noFill/>
        </p:spPr>
        <p:txBody>
          <a:bodyPr wrap="square" rtlCol="0">
            <a:spAutoFit/>
          </a:bodyPr>
          <a:lstStyle/>
          <a:p>
            <a:r>
              <a:rPr lang="en-US" dirty="0" smtClean="0"/>
              <a:t>Timer expired</a:t>
            </a:r>
            <a:endParaRPr lang="en-US" dirty="0"/>
          </a:p>
        </p:txBody>
      </p:sp>
      <p:sp>
        <p:nvSpPr>
          <p:cNvPr id="23" name="TextBox 22"/>
          <p:cNvSpPr txBox="1"/>
          <p:nvPr/>
        </p:nvSpPr>
        <p:spPr>
          <a:xfrm>
            <a:off x="1906085" y="5468729"/>
            <a:ext cx="1891884" cy="369332"/>
          </a:xfrm>
          <a:prstGeom prst="rect">
            <a:avLst/>
          </a:prstGeom>
          <a:noFill/>
        </p:spPr>
        <p:txBody>
          <a:bodyPr wrap="square" rtlCol="0">
            <a:spAutoFit/>
          </a:bodyPr>
          <a:lstStyle/>
          <a:p>
            <a:r>
              <a:rPr lang="en-US" dirty="0" smtClean="0"/>
              <a:t>Timer expired</a:t>
            </a:r>
            <a:endParaRPr lang="en-US" dirty="0"/>
          </a:p>
        </p:txBody>
      </p:sp>
    </p:spTree>
    <p:extLst>
      <p:ext uri="{BB962C8B-B14F-4D97-AF65-F5344CB8AC3E}">
        <p14:creationId xmlns:p14="http://schemas.microsoft.com/office/powerpoint/2010/main" val="3276089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Traffic Light Problem</a:t>
            </a:r>
            <a:endParaRPr lang="en-US" b="1" dirty="0"/>
          </a:p>
        </p:txBody>
      </p:sp>
      <p:sp>
        <p:nvSpPr>
          <p:cNvPr id="3" name="Content Placeholder 2"/>
          <p:cNvSpPr>
            <a:spLocks noGrp="1"/>
          </p:cNvSpPr>
          <p:nvPr>
            <p:ph idx="1"/>
          </p:nvPr>
        </p:nvSpPr>
        <p:spPr>
          <a:xfrm>
            <a:off x="457200" y="1600200"/>
            <a:ext cx="8382000" cy="4525963"/>
          </a:xfrm>
        </p:spPr>
        <p:txBody>
          <a:bodyPr/>
          <a:lstStyle/>
          <a:p>
            <a:r>
              <a:rPr lang="en-US" dirty="0" smtClean="0"/>
              <a:t>Certain actions happen when transitions between states occur</a:t>
            </a:r>
            <a:endParaRPr lang="en-US" dirty="0"/>
          </a:p>
        </p:txBody>
      </p:sp>
      <p:sp>
        <p:nvSpPr>
          <p:cNvPr id="4" name="Oval 3"/>
          <p:cNvSpPr/>
          <p:nvPr/>
        </p:nvSpPr>
        <p:spPr>
          <a:xfrm>
            <a:off x="685800" y="4200549"/>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green</a:t>
            </a:r>
            <a:endParaRPr lang="en-US" dirty="0">
              <a:solidFill>
                <a:schemeClr val="tx1"/>
              </a:solidFill>
            </a:endParaRPr>
          </a:p>
        </p:txBody>
      </p:sp>
      <p:sp>
        <p:nvSpPr>
          <p:cNvPr id="5" name="Oval 4"/>
          <p:cNvSpPr/>
          <p:nvPr/>
        </p:nvSpPr>
        <p:spPr>
          <a:xfrm>
            <a:off x="6122232" y="3994968"/>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yellow</a:t>
            </a:r>
            <a:endParaRPr lang="en-US" dirty="0">
              <a:solidFill>
                <a:schemeClr val="tx1"/>
              </a:solidFill>
            </a:endParaRPr>
          </a:p>
        </p:txBody>
      </p:sp>
      <p:sp>
        <p:nvSpPr>
          <p:cNvPr id="6" name="Oval 5"/>
          <p:cNvSpPr/>
          <p:nvPr/>
        </p:nvSpPr>
        <p:spPr>
          <a:xfrm>
            <a:off x="3819993" y="5257800"/>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Light is red</a:t>
            </a:r>
            <a:endParaRPr lang="en-US" dirty="0">
              <a:solidFill>
                <a:schemeClr val="tx1"/>
              </a:solidFill>
            </a:endParaRPr>
          </a:p>
        </p:txBody>
      </p:sp>
      <p:sp>
        <p:nvSpPr>
          <p:cNvPr id="7" name="Oval 6"/>
          <p:cNvSpPr/>
          <p:nvPr/>
        </p:nvSpPr>
        <p:spPr>
          <a:xfrm>
            <a:off x="3289716" y="3209949"/>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Pedestrian present</a:t>
            </a:r>
            <a:endParaRPr lang="en-US" dirty="0">
              <a:solidFill>
                <a:schemeClr val="tx1"/>
              </a:solidFill>
            </a:endParaRPr>
          </a:p>
        </p:txBody>
      </p:sp>
      <p:cxnSp>
        <p:nvCxnSpPr>
          <p:cNvPr id="9" name="Straight Arrow Connector 8"/>
          <p:cNvCxnSpPr/>
          <p:nvPr/>
        </p:nvCxnSpPr>
        <p:spPr>
          <a:xfrm flipV="1">
            <a:off x="2667000" y="3994968"/>
            <a:ext cx="7620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323693" y="3933849"/>
            <a:ext cx="798539" cy="2897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5867400" y="4905178"/>
            <a:ext cx="762000" cy="537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2819400" y="4985568"/>
            <a:ext cx="990600" cy="683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0" y="4251541"/>
            <a:ext cx="1981200" cy="646331"/>
          </a:xfrm>
          <a:prstGeom prst="rect">
            <a:avLst/>
          </a:prstGeom>
          <a:noFill/>
        </p:spPr>
        <p:txBody>
          <a:bodyPr wrap="square" rtlCol="0">
            <a:spAutoFit/>
          </a:bodyPr>
          <a:lstStyle/>
          <a:p>
            <a:r>
              <a:rPr lang="en-US" dirty="0" smtClean="0"/>
              <a:t>Button pushed / set timer to 15 sec.</a:t>
            </a:r>
            <a:endParaRPr lang="en-US" dirty="0"/>
          </a:p>
        </p:txBody>
      </p:sp>
      <p:sp>
        <p:nvSpPr>
          <p:cNvPr id="11" name="Freeform 10"/>
          <p:cNvSpPr/>
          <p:nvPr/>
        </p:nvSpPr>
        <p:spPr>
          <a:xfrm>
            <a:off x="1239679" y="3200179"/>
            <a:ext cx="908514" cy="1008964"/>
          </a:xfrm>
          <a:custGeom>
            <a:avLst/>
            <a:gdLst>
              <a:gd name="connsiteX0" fmla="*/ 893921 w 908514"/>
              <a:gd name="connsiteY0" fmla="*/ 994450 h 1008964"/>
              <a:gd name="connsiteX1" fmla="*/ 792321 w 908514"/>
              <a:gd name="connsiteY1" fmla="*/ 152621 h 1008964"/>
              <a:gd name="connsiteX2" fmla="*/ 37578 w 908514"/>
              <a:gd name="connsiteY2" fmla="*/ 80050 h 1008964"/>
              <a:gd name="connsiteX3" fmla="*/ 182721 w 908514"/>
              <a:gd name="connsiteY3" fmla="*/ 1008964 h 1008964"/>
            </a:gdLst>
            <a:ahLst/>
            <a:cxnLst>
              <a:cxn ang="0">
                <a:pos x="connsiteX0" y="connsiteY0"/>
              </a:cxn>
              <a:cxn ang="0">
                <a:pos x="connsiteX1" y="connsiteY1"/>
              </a:cxn>
              <a:cxn ang="0">
                <a:pos x="connsiteX2" y="connsiteY2"/>
              </a:cxn>
              <a:cxn ang="0">
                <a:pos x="connsiteX3" y="connsiteY3"/>
              </a:cxn>
            </a:cxnLst>
            <a:rect l="l" t="t" r="r" b="b"/>
            <a:pathLst>
              <a:path w="908514" h="1008964">
                <a:moveTo>
                  <a:pt x="893921" y="994450"/>
                </a:moveTo>
                <a:cubicBezTo>
                  <a:pt x="914483" y="649735"/>
                  <a:pt x="935045" y="305021"/>
                  <a:pt x="792321" y="152621"/>
                </a:cubicBezTo>
                <a:cubicBezTo>
                  <a:pt x="649597" y="221"/>
                  <a:pt x="139178" y="-62674"/>
                  <a:pt x="37578" y="80050"/>
                </a:cubicBezTo>
                <a:cubicBezTo>
                  <a:pt x="-64022" y="222774"/>
                  <a:pt x="59349" y="615869"/>
                  <a:pt x="182721" y="1008964"/>
                </a:cubicBezTo>
              </a:path>
            </a:pathLst>
          </a:cu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448632" y="2779855"/>
            <a:ext cx="1891884" cy="369332"/>
          </a:xfrm>
          <a:prstGeom prst="rect">
            <a:avLst/>
          </a:prstGeom>
          <a:noFill/>
        </p:spPr>
        <p:txBody>
          <a:bodyPr wrap="square" rtlCol="0">
            <a:spAutoFit/>
          </a:bodyPr>
          <a:lstStyle/>
          <a:p>
            <a:r>
              <a:rPr lang="en-US" dirty="0" smtClean="0"/>
              <a:t>Button pushed</a:t>
            </a:r>
            <a:endParaRPr lang="en-US" dirty="0"/>
          </a:p>
        </p:txBody>
      </p:sp>
      <p:cxnSp>
        <p:nvCxnSpPr>
          <p:cNvPr id="16" name="Straight Connector 15"/>
          <p:cNvCxnSpPr/>
          <p:nvPr/>
        </p:nvCxnSpPr>
        <p:spPr>
          <a:xfrm>
            <a:off x="1524000" y="2842936"/>
            <a:ext cx="1295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423316" y="3225287"/>
            <a:ext cx="1891884" cy="646331"/>
          </a:xfrm>
          <a:prstGeom prst="rect">
            <a:avLst/>
          </a:prstGeom>
          <a:noFill/>
        </p:spPr>
        <p:txBody>
          <a:bodyPr wrap="square" rtlCol="0">
            <a:spAutoFit/>
          </a:bodyPr>
          <a:lstStyle/>
          <a:p>
            <a:r>
              <a:rPr lang="en-US" dirty="0" smtClean="0"/>
              <a:t>Timer expired / set timer to 5 sec.</a:t>
            </a:r>
            <a:endParaRPr lang="en-US" dirty="0"/>
          </a:p>
        </p:txBody>
      </p:sp>
      <p:sp>
        <p:nvSpPr>
          <p:cNvPr id="22" name="TextBox 21"/>
          <p:cNvSpPr txBox="1"/>
          <p:nvPr/>
        </p:nvSpPr>
        <p:spPr>
          <a:xfrm>
            <a:off x="6226850" y="5297846"/>
            <a:ext cx="2028981" cy="646331"/>
          </a:xfrm>
          <a:prstGeom prst="rect">
            <a:avLst/>
          </a:prstGeom>
          <a:noFill/>
        </p:spPr>
        <p:txBody>
          <a:bodyPr wrap="square" rtlCol="0">
            <a:spAutoFit/>
          </a:bodyPr>
          <a:lstStyle/>
          <a:p>
            <a:r>
              <a:rPr lang="en-US" dirty="0" smtClean="0"/>
              <a:t>Timer expired / set timer to 30 sec.</a:t>
            </a:r>
            <a:endParaRPr lang="en-US" dirty="0"/>
          </a:p>
        </p:txBody>
      </p:sp>
      <p:sp>
        <p:nvSpPr>
          <p:cNvPr id="23" name="TextBox 22"/>
          <p:cNvSpPr txBox="1"/>
          <p:nvPr/>
        </p:nvSpPr>
        <p:spPr>
          <a:xfrm>
            <a:off x="1906085" y="5468729"/>
            <a:ext cx="1640651" cy="646331"/>
          </a:xfrm>
          <a:prstGeom prst="rect">
            <a:avLst/>
          </a:prstGeom>
          <a:noFill/>
        </p:spPr>
        <p:txBody>
          <a:bodyPr wrap="square" rtlCol="0">
            <a:spAutoFit/>
          </a:bodyPr>
          <a:lstStyle/>
          <a:p>
            <a:r>
              <a:rPr lang="en-US" dirty="0" smtClean="0"/>
              <a:t>Timer expired / reset button</a:t>
            </a:r>
            <a:endParaRPr lang="en-US" dirty="0"/>
          </a:p>
        </p:txBody>
      </p:sp>
    </p:spTree>
    <p:extLst>
      <p:ext uri="{BB962C8B-B14F-4D97-AF65-F5344CB8AC3E}">
        <p14:creationId xmlns:p14="http://schemas.microsoft.com/office/powerpoint/2010/main" val="3832005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Traffic Light Problem</a:t>
            </a:r>
            <a:endParaRPr lang="en-US" b="1" dirty="0"/>
          </a:p>
        </p:txBody>
      </p:sp>
      <p:sp>
        <p:nvSpPr>
          <p:cNvPr id="3" name="Content Placeholder 2"/>
          <p:cNvSpPr>
            <a:spLocks noGrp="1"/>
          </p:cNvSpPr>
          <p:nvPr>
            <p:ph idx="1"/>
          </p:nvPr>
        </p:nvSpPr>
        <p:spPr>
          <a:xfrm>
            <a:off x="457200" y="1600200"/>
            <a:ext cx="8382000" cy="4525963"/>
          </a:xfrm>
        </p:spPr>
        <p:txBody>
          <a:bodyPr/>
          <a:lstStyle/>
          <a:p>
            <a:r>
              <a:rPr lang="en-US" dirty="0" smtClean="0"/>
              <a:t>Let’s re-label these to make it easier to describe the inevitable Boolean algebra:</a:t>
            </a:r>
            <a:endParaRPr lang="en-US" dirty="0"/>
          </a:p>
        </p:txBody>
      </p:sp>
      <p:sp>
        <p:nvSpPr>
          <p:cNvPr id="4" name="Oval 3"/>
          <p:cNvSpPr/>
          <p:nvPr/>
        </p:nvSpPr>
        <p:spPr>
          <a:xfrm>
            <a:off x="685800" y="4200549"/>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a:t>
            </a:r>
            <a:endParaRPr lang="en-US" dirty="0">
              <a:solidFill>
                <a:schemeClr val="tx1"/>
              </a:solidFill>
            </a:endParaRPr>
          </a:p>
        </p:txBody>
      </p:sp>
      <p:sp>
        <p:nvSpPr>
          <p:cNvPr id="5" name="Oval 4"/>
          <p:cNvSpPr/>
          <p:nvPr/>
        </p:nvSpPr>
        <p:spPr>
          <a:xfrm>
            <a:off x="6122232" y="3994968"/>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Y</a:t>
            </a:r>
            <a:endParaRPr lang="en-US" dirty="0">
              <a:solidFill>
                <a:schemeClr val="tx1"/>
              </a:solidFill>
            </a:endParaRPr>
          </a:p>
        </p:txBody>
      </p:sp>
      <p:sp>
        <p:nvSpPr>
          <p:cNvPr id="6" name="Oval 5"/>
          <p:cNvSpPr/>
          <p:nvPr/>
        </p:nvSpPr>
        <p:spPr>
          <a:xfrm>
            <a:off x="3819993" y="5257800"/>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t>
            </a:r>
          </a:p>
        </p:txBody>
      </p:sp>
      <p:sp>
        <p:nvSpPr>
          <p:cNvPr id="7" name="Oval 6"/>
          <p:cNvSpPr/>
          <p:nvPr/>
        </p:nvSpPr>
        <p:spPr>
          <a:xfrm>
            <a:off x="3289716" y="3209949"/>
            <a:ext cx="2133600" cy="99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
            </a:r>
            <a:endParaRPr lang="en-US" dirty="0">
              <a:solidFill>
                <a:schemeClr val="tx1"/>
              </a:solidFill>
            </a:endParaRPr>
          </a:p>
        </p:txBody>
      </p:sp>
      <p:cxnSp>
        <p:nvCxnSpPr>
          <p:cNvPr id="9" name="Straight Arrow Connector 8"/>
          <p:cNvCxnSpPr/>
          <p:nvPr/>
        </p:nvCxnSpPr>
        <p:spPr>
          <a:xfrm flipV="1">
            <a:off x="2667000" y="3994968"/>
            <a:ext cx="7620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323693" y="3933849"/>
            <a:ext cx="798539" cy="2897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5867400" y="4905178"/>
            <a:ext cx="762000" cy="537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2819400" y="4985568"/>
            <a:ext cx="990600" cy="683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8" name="TextBox 7"/>
              <p:cNvSpPr txBox="1"/>
              <p:nvPr/>
            </p:nvSpPr>
            <p:spPr>
              <a:xfrm>
                <a:off x="3048000" y="4251541"/>
                <a:ext cx="1179539"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𝐵𝑃</m:t>
                      </m:r>
                      <m:r>
                        <a:rPr lang="en-US" b="0" i="1" smtClean="0">
                          <a:latin typeface="Cambria Math" panose="02040503050406030204" pitchFamily="18" charset="0"/>
                        </a:rPr>
                        <m:t>/</m:t>
                      </m:r>
                      <m:r>
                        <a:rPr lang="en-US" b="0" i="1" smtClean="0">
                          <a:latin typeface="Cambria Math" panose="02040503050406030204" pitchFamily="18" charset="0"/>
                        </a:rPr>
                        <m:t>𝑆𝑇</m:t>
                      </m:r>
                      <m:r>
                        <a:rPr lang="en-US" b="0" i="1" smtClean="0">
                          <a:latin typeface="Cambria Math" panose="02040503050406030204" pitchFamily="18" charset="0"/>
                        </a:rPr>
                        <m:t>15</m:t>
                      </m:r>
                    </m:oMath>
                  </m:oMathPara>
                </a14:m>
                <a:endParaRPr lang="en-US" dirty="0"/>
              </a:p>
            </p:txBody>
          </p:sp>
        </mc:Choice>
        <mc:Fallback>
          <p:sp>
            <p:nvSpPr>
              <p:cNvPr id="8" name="TextBox 7"/>
              <p:cNvSpPr txBox="1">
                <a:spLocks noRot="1" noChangeAspect="1" noMove="1" noResize="1" noEditPoints="1" noAdjustHandles="1" noChangeArrowheads="1" noChangeShapeType="1" noTextEdit="1"/>
              </p:cNvSpPr>
              <p:nvPr/>
            </p:nvSpPr>
            <p:spPr>
              <a:xfrm>
                <a:off x="3048000" y="4251541"/>
                <a:ext cx="1179539" cy="369332"/>
              </a:xfrm>
              <a:prstGeom prst="rect">
                <a:avLst/>
              </a:prstGeom>
              <a:blipFill>
                <a:blip r:embed="rId3"/>
                <a:stretch>
                  <a:fillRect b="-13115"/>
                </a:stretch>
              </a:blipFill>
            </p:spPr>
            <p:txBody>
              <a:bodyPr/>
              <a:lstStyle/>
              <a:p>
                <a:r>
                  <a:rPr lang="en-US">
                    <a:noFill/>
                  </a:rPr>
                  <a:t> </a:t>
                </a:r>
              </a:p>
            </p:txBody>
          </p:sp>
        </mc:Fallback>
      </mc:AlternateContent>
      <p:sp>
        <p:nvSpPr>
          <p:cNvPr id="11" name="Freeform 10"/>
          <p:cNvSpPr/>
          <p:nvPr/>
        </p:nvSpPr>
        <p:spPr>
          <a:xfrm>
            <a:off x="1239679" y="3200179"/>
            <a:ext cx="908514" cy="1008964"/>
          </a:xfrm>
          <a:custGeom>
            <a:avLst/>
            <a:gdLst>
              <a:gd name="connsiteX0" fmla="*/ 893921 w 908514"/>
              <a:gd name="connsiteY0" fmla="*/ 994450 h 1008964"/>
              <a:gd name="connsiteX1" fmla="*/ 792321 w 908514"/>
              <a:gd name="connsiteY1" fmla="*/ 152621 h 1008964"/>
              <a:gd name="connsiteX2" fmla="*/ 37578 w 908514"/>
              <a:gd name="connsiteY2" fmla="*/ 80050 h 1008964"/>
              <a:gd name="connsiteX3" fmla="*/ 182721 w 908514"/>
              <a:gd name="connsiteY3" fmla="*/ 1008964 h 1008964"/>
            </a:gdLst>
            <a:ahLst/>
            <a:cxnLst>
              <a:cxn ang="0">
                <a:pos x="connsiteX0" y="connsiteY0"/>
              </a:cxn>
              <a:cxn ang="0">
                <a:pos x="connsiteX1" y="connsiteY1"/>
              </a:cxn>
              <a:cxn ang="0">
                <a:pos x="connsiteX2" y="connsiteY2"/>
              </a:cxn>
              <a:cxn ang="0">
                <a:pos x="connsiteX3" y="connsiteY3"/>
              </a:cxn>
            </a:cxnLst>
            <a:rect l="l" t="t" r="r" b="b"/>
            <a:pathLst>
              <a:path w="908514" h="1008964">
                <a:moveTo>
                  <a:pt x="893921" y="994450"/>
                </a:moveTo>
                <a:cubicBezTo>
                  <a:pt x="914483" y="649735"/>
                  <a:pt x="935045" y="305021"/>
                  <a:pt x="792321" y="152621"/>
                </a:cubicBezTo>
                <a:cubicBezTo>
                  <a:pt x="649597" y="221"/>
                  <a:pt x="139178" y="-62674"/>
                  <a:pt x="37578" y="80050"/>
                </a:cubicBezTo>
                <a:cubicBezTo>
                  <a:pt x="-64022" y="222774"/>
                  <a:pt x="59349" y="615869"/>
                  <a:pt x="182721" y="1008964"/>
                </a:cubicBezTo>
              </a:path>
            </a:pathLst>
          </a:cu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5" name="TextBox 14"/>
              <p:cNvSpPr txBox="1"/>
              <p:nvPr/>
            </p:nvSpPr>
            <p:spPr>
              <a:xfrm>
                <a:off x="1600200" y="2779855"/>
                <a:ext cx="547993"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𝐵𝑃</m:t>
                          </m:r>
                        </m:e>
                      </m:acc>
                    </m:oMath>
                  </m:oMathPara>
                </a14:m>
                <a:endParaRPr lang="en-US" dirty="0"/>
              </a:p>
            </p:txBody>
          </p:sp>
        </mc:Choice>
        <mc:Fallback>
          <p:sp>
            <p:nvSpPr>
              <p:cNvPr id="15" name="TextBox 14"/>
              <p:cNvSpPr txBox="1">
                <a:spLocks noRot="1" noChangeAspect="1" noMove="1" noResize="1" noEditPoints="1" noAdjustHandles="1" noChangeArrowheads="1" noChangeShapeType="1" noTextEdit="1"/>
              </p:cNvSpPr>
              <p:nvPr/>
            </p:nvSpPr>
            <p:spPr>
              <a:xfrm>
                <a:off x="1600200" y="2779855"/>
                <a:ext cx="547993" cy="36933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TextBox 16"/>
              <p:cNvSpPr txBox="1"/>
              <p:nvPr/>
            </p:nvSpPr>
            <p:spPr>
              <a:xfrm>
                <a:off x="5423316" y="3225287"/>
                <a:ext cx="1891884"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𝑇𝐸</m:t>
                      </m:r>
                      <m:r>
                        <a:rPr lang="en-US" b="0" i="1" smtClean="0">
                          <a:latin typeface="Cambria Math" panose="02040503050406030204" pitchFamily="18" charset="0"/>
                        </a:rPr>
                        <m:t>/</m:t>
                      </m:r>
                      <m:r>
                        <a:rPr lang="en-US" b="0" i="1" smtClean="0">
                          <a:latin typeface="Cambria Math" panose="02040503050406030204" pitchFamily="18" charset="0"/>
                        </a:rPr>
                        <m:t>𝑆𝑇</m:t>
                      </m:r>
                      <m:r>
                        <a:rPr lang="en-US" b="0" i="1" smtClean="0">
                          <a:latin typeface="Cambria Math" panose="02040503050406030204" pitchFamily="18" charset="0"/>
                        </a:rPr>
                        <m:t>5</m:t>
                      </m:r>
                    </m:oMath>
                  </m:oMathPara>
                </a14:m>
                <a:endParaRPr lang="en-US" dirty="0"/>
              </a:p>
            </p:txBody>
          </p:sp>
        </mc:Choice>
        <mc:Fallback>
          <p:sp>
            <p:nvSpPr>
              <p:cNvPr id="17" name="TextBox 16"/>
              <p:cNvSpPr txBox="1">
                <a:spLocks noRot="1" noChangeAspect="1" noMove="1" noResize="1" noEditPoints="1" noAdjustHandles="1" noChangeArrowheads="1" noChangeShapeType="1" noTextEdit="1"/>
              </p:cNvSpPr>
              <p:nvPr/>
            </p:nvSpPr>
            <p:spPr>
              <a:xfrm>
                <a:off x="5423316" y="3225287"/>
                <a:ext cx="1891884" cy="369332"/>
              </a:xfrm>
              <a:prstGeom prst="rect">
                <a:avLst/>
              </a:prstGeom>
              <a:blipFill>
                <a:blip r:embed="rId5"/>
                <a:stretch>
                  <a:fillRect b="-1311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3" name="TextBox 22"/>
              <p:cNvSpPr txBox="1"/>
              <p:nvPr/>
            </p:nvSpPr>
            <p:spPr>
              <a:xfrm>
                <a:off x="1906085" y="5468729"/>
                <a:ext cx="1640651"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𝑇𝐸</m:t>
                      </m:r>
                      <m:r>
                        <a:rPr lang="en-US" b="0" i="1" smtClean="0">
                          <a:latin typeface="Cambria Math" panose="02040503050406030204" pitchFamily="18" charset="0"/>
                        </a:rPr>
                        <m:t>/</m:t>
                      </m:r>
                      <m:r>
                        <a:rPr lang="en-US" b="0" i="1" smtClean="0">
                          <a:latin typeface="Cambria Math" panose="02040503050406030204" pitchFamily="18" charset="0"/>
                        </a:rPr>
                        <m:t>𝑅𝐵</m:t>
                      </m:r>
                    </m:oMath>
                  </m:oMathPara>
                </a14:m>
                <a:endParaRPr lang="en-US" dirty="0"/>
              </a:p>
            </p:txBody>
          </p:sp>
        </mc:Choice>
        <mc:Fallback>
          <p:sp>
            <p:nvSpPr>
              <p:cNvPr id="23" name="TextBox 22"/>
              <p:cNvSpPr txBox="1">
                <a:spLocks noRot="1" noChangeAspect="1" noMove="1" noResize="1" noEditPoints="1" noAdjustHandles="1" noChangeArrowheads="1" noChangeShapeType="1" noTextEdit="1"/>
              </p:cNvSpPr>
              <p:nvPr/>
            </p:nvSpPr>
            <p:spPr>
              <a:xfrm>
                <a:off x="1906085" y="5468729"/>
                <a:ext cx="1640651" cy="369332"/>
              </a:xfrm>
              <a:prstGeom prst="rect">
                <a:avLst/>
              </a:prstGeom>
              <a:blipFill>
                <a:blip r:embed="rId6"/>
                <a:stretch>
                  <a:fillRect b="-1311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1" name="TextBox 20"/>
              <p:cNvSpPr txBox="1"/>
              <p:nvPr/>
            </p:nvSpPr>
            <p:spPr>
              <a:xfrm>
                <a:off x="5986250" y="5255998"/>
                <a:ext cx="1891884"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𝑇𝐸</m:t>
                      </m:r>
                      <m:r>
                        <a:rPr lang="en-US" b="0" i="1" smtClean="0">
                          <a:latin typeface="Cambria Math" panose="02040503050406030204" pitchFamily="18" charset="0"/>
                        </a:rPr>
                        <m:t>/</m:t>
                      </m:r>
                      <m:r>
                        <a:rPr lang="en-US" b="0" i="1" smtClean="0">
                          <a:latin typeface="Cambria Math" panose="02040503050406030204" pitchFamily="18" charset="0"/>
                        </a:rPr>
                        <m:t>𝑆𝑇</m:t>
                      </m:r>
                      <m:r>
                        <a:rPr lang="en-US" b="0" i="1" smtClean="0">
                          <a:latin typeface="Cambria Math" panose="02040503050406030204" pitchFamily="18" charset="0"/>
                        </a:rPr>
                        <m:t>30</m:t>
                      </m:r>
                    </m:oMath>
                  </m:oMathPara>
                </a14:m>
                <a:endParaRPr lang="en-US" dirty="0"/>
              </a:p>
            </p:txBody>
          </p:sp>
        </mc:Choice>
        <mc:Fallback>
          <p:sp>
            <p:nvSpPr>
              <p:cNvPr id="21" name="TextBox 20"/>
              <p:cNvSpPr txBox="1">
                <a:spLocks noRot="1" noChangeAspect="1" noMove="1" noResize="1" noEditPoints="1" noAdjustHandles="1" noChangeArrowheads="1" noChangeShapeType="1" noTextEdit="1"/>
              </p:cNvSpPr>
              <p:nvPr/>
            </p:nvSpPr>
            <p:spPr>
              <a:xfrm>
                <a:off x="5986250" y="5255998"/>
                <a:ext cx="1891884" cy="369332"/>
              </a:xfrm>
              <a:prstGeom prst="rect">
                <a:avLst/>
              </a:prstGeom>
              <a:blipFill>
                <a:blip r:embed="rId7"/>
                <a:stretch>
                  <a:fillRect b="-13115"/>
                </a:stretch>
              </a:blipFill>
            </p:spPr>
            <p:txBody>
              <a:bodyPr/>
              <a:lstStyle/>
              <a:p>
                <a:r>
                  <a:rPr lang="en-US">
                    <a:noFill/>
                  </a:rPr>
                  <a:t> </a:t>
                </a:r>
              </a:p>
            </p:txBody>
          </p:sp>
        </mc:Fallback>
      </mc:AlternateContent>
    </p:spTree>
    <p:extLst>
      <p:ext uri="{BB962C8B-B14F-4D97-AF65-F5344CB8AC3E}">
        <p14:creationId xmlns:p14="http://schemas.microsoft.com/office/powerpoint/2010/main" val="1962137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lstStyle/>
          <a:p>
            <a:r>
              <a:rPr lang="en-US" b="1" dirty="0" smtClean="0"/>
              <a:t>Finite State Machine</a:t>
            </a:r>
            <a:endParaRPr lang="en-US" b="1" dirty="0"/>
          </a:p>
        </p:txBody>
      </p:sp>
      <p:sp>
        <p:nvSpPr>
          <p:cNvPr id="3" name="Content Placeholder 2"/>
          <p:cNvSpPr>
            <a:spLocks noGrp="1"/>
          </p:cNvSpPr>
          <p:nvPr>
            <p:ph idx="1"/>
          </p:nvPr>
        </p:nvSpPr>
        <p:spPr/>
        <p:txBody>
          <a:bodyPr/>
          <a:lstStyle/>
          <a:p>
            <a:r>
              <a:rPr lang="en-US" dirty="0" smtClean="0"/>
              <a:t>The states can be represented in various ways by the contents of a set of flip-flops.</a:t>
            </a:r>
          </a:p>
          <a:p>
            <a:r>
              <a:rPr lang="en-US" dirty="0" smtClean="0"/>
              <a:t>The states are encoded in the contents of a set of D flip-flops</a:t>
            </a:r>
          </a:p>
          <a:p>
            <a:r>
              <a:rPr lang="en-US" dirty="0" smtClean="0"/>
              <a:t>The outputs and the next states are determined by the current state and the external/internal inputs</a:t>
            </a:r>
            <a:endParaRPr lang="en-US" dirty="0"/>
          </a:p>
        </p:txBody>
      </p:sp>
    </p:spTree>
    <p:extLst>
      <p:ext uri="{BB962C8B-B14F-4D97-AF65-F5344CB8AC3E}">
        <p14:creationId xmlns:p14="http://schemas.microsoft.com/office/powerpoint/2010/main" val="2289386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Finite State Machine</a:t>
            </a:r>
            <a:endParaRPr lang="en-US" b="1"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lnSpcReduction="10000"/>
              </a:bodyPr>
              <a:lstStyle/>
              <a:p>
                <a:r>
                  <a:rPr lang="en-US" dirty="0" smtClean="0"/>
                  <a:t>One way to encode the states is using a binary number.</a:t>
                </a:r>
              </a:p>
              <a:p>
                <a:r>
                  <a:rPr lang="en-US" dirty="0" smtClean="0"/>
                  <a:t>In this case we have four states, so we need two bits,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0</m:t>
                        </m:r>
                      </m:sub>
                    </m:sSub>
                  </m:oMath>
                </a14:m>
                <a:r>
                  <a:rPr lang="en-US" dirty="0" smtClean="0"/>
                  <a:t> and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1</m:t>
                        </m:r>
                      </m:sub>
                    </m:sSub>
                  </m:oMath>
                </a14:m>
                <a:r>
                  <a:rPr lang="en-US" dirty="0" smtClean="0"/>
                  <a:t>:</a:t>
                </a:r>
              </a:p>
              <a:p>
                <a:pPr marL="0" indent="0">
                  <a:buNone/>
                </a:pPr>
                <a:endParaRPr lang="en-US" b="0" i="1" dirty="0" smtClean="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𝑅</m:t>
                      </m:r>
                      <m:r>
                        <a:rPr lang="en-US" b="0" i="1" smtClean="0">
                          <a:latin typeface="Cambria Math" panose="02040503050406030204" pitchFamily="18" charset="0"/>
                        </a:rPr>
                        <m:t>=00</m:t>
                      </m:r>
                    </m:oMath>
                  </m:oMathPara>
                </a14:m>
                <a:endParaRPr lang="en-US" b="0" dirty="0" smtClean="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=01</m:t>
                      </m:r>
                    </m:oMath>
                  </m:oMathPara>
                </a14:m>
                <a:endParaRPr lang="en-US" b="0" dirty="0" smtClean="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𝑌</m:t>
                      </m:r>
                      <m:r>
                        <a:rPr lang="en-US" b="0" i="1" smtClean="0">
                          <a:latin typeface="Cambria Math" panose="02040503050406030204" pitchFamily="18" charset="0"/>
                        </a:rPr>
                        <m:t>=10</m:t>
                      </m:r>
                    </m:oMath>
                  </m:oMathPara>
                </a14:m>
                <a:endParaRPr lang="en-US" b="0" dirty="0" smtClean="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𝐺</m:t>
                      </m:r>
                      <m:r>
                        <a:rPr lang="en-US" b="0" i="1" smtClean="0">
                          <a:latin typeface="Cambria Math" panose="02040503050406030204" pitchFamily="18" charset="0"/>
                        </a:rPr>
                        <m:t>=11</m:t>
                      </m:r>
                    </m:oMath>
                  </m:oMathPara>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1704" t="-2830" r="-192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 name="TextBox 3"/>
              <p:cNvSpPr txBox="1"/>
              <p:nvPr/>
            </p:nvSpPr>
            <p:spPr>
              <a:xfrm>
                <a:off x="3886200" y="6308725"/>
                <a:ext cx="2133600"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1</m:t>
                              </m:r>
                            </m:sub>
                          </m:sSub>
                          <m:r>
                            <a:rPr lang="en-US" b="0" i="1" smtClean="0">
                              <a:latin typeface="Cambria Math" panose="02040503050406030204" pitchFamily="18" charset="0"/>
                            </a:rPr>
                            <m:t>                       </m:t>
                          </m:r>
                          <m:r>
                            <a:rPr lang="en-US" b="0" i="1" smtClean="0">
                              <a:latin typeface="Cambria Math" panose="02040503050406030204" pitchFamily="18" charset="0"/>
                            </a:rPr>
                            <m:t>𝐷</m:t>
                          </m:r>
                        </m:e>
                        <m:sub>
                          <m:r>
                            <a:rPr lang="en-US" b="0" i="1" smtClean="0">
                              <a:latin typeface="Cambria Math" panose="02040503050406030204" pitchFamily="18" charset="0"/>
                            </a:rPr>
                            <m:t>0</m:t>
                          </m:r>
                        </m:sub>
                      </m:sSub>
                    </m:oMath>
                  </m:oMathPara>
                </a14:m>
                <a:endParaRPr lang="en-US" dirty="0"/>
              </a:p>
            </p:txBody>
          </p:sp>
        </mc:Choice>
        <mc:Fallback>
          <p:sp>
            <p:nvSpPr>
              <p:cNvPr id="4" name="TextBox 3"/>
              <p:cNvSpPr txBox="1">
                <a:spLocks noRot="1" noChangeAspect="1" noMove="1" noResize="1" noEditPoints="1" noAdjustHandles="1" noChangeArrowheads="1" noChangeShapeType="1" noTextEdit="1"/>
              </p:cNvSpPr>
              <p:nvPr/>
            </p:nvSpPr>
            <p:spPr>
              <a:xfrm>
                <a:off x="3886200" y="6308725"/>
                <a:ext cx="2133600" cy="369332"/>
              </a:xfrm>
              <a:prstGeom prst="rect">
                <a:avLst/>
              </a:prstGeom>
              <a:blipFill>
                <a:blip r:embed="rId4"/>
                <a:stretch>
                  <a:fillRect/>
                </a:stretch>
              </a:blipFill>
            </p:spPr>
            <p:txBody>
              <a:bodyPr/>
              <a:lstStyle/>
              <a:p>
                <a:r>
                  <a:rPr lang="en-US">
                    <a:noFill/>
                  </a:rPr>
                  <a:t> </a:t>
                </a:r>
              </a:p>
            </p:txBody>
          </p:sp>
        </mc:Fallback>
      </mc:AlternateContent>
      <p:cxnSp>
        <p:nvCxnSpPr>
          <p:cNvPr id="6" name="Straight Arrow Connector 5"/>
          <p:cNvCxnSpPr/>
          <p:nvPr/>
        </p:nvCxnSpPr>
        <p:spPr>
          <a:xfrm flipV="1">
            <a:off x="4310742" y="5943600"/>
            <a:ext cx="457200" cy="3651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5181600" y="5968999"/>
            <a:ext cx="304800" cy="339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786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Finite State Machines</a:t>
            </a:r>
            <a:endParaRPr lang="en-US" b="1" dirty="0"/>
          </a:p>
        </p:txBody>
      </p:sp>
      <p:sp>
        <p:nvSpPr>
          <p:cNvPr id="3" name="Content Placeholder 2"/>
          <p:cNvSpPr>
            <a:spLocks noGrp="1"/>
          </p:cNvSpPr>
          <p:nvPr>
            <p:ph idx="1"/>
          </p:nvPr>
        </p:nvSpPr>
        <p:spPr>
          <a:xfrm>
            <a:off x="228600" y="2804885"/>
            <a:ext cx="3280229" cy="1462315"/>
          </a:xfrm>
        </p:spPr>
        <p:txBody>
          <a:bodyPr>
            <a:normAutofit/>
          </a:bodyPr>
          <a:lstStyle/>
          <a:p>
            <a:pPr marL="0" indent="0">
              <a:buNone/>
            </a:pPr>
            <a:r>
              <a:rPr lang="en-US" sz="2800" dirty="0" smtClean="0"/>
              <a:t>Now we work out the “next state” logic:</a:t>
            </a:r>
          </a:p>
        </p:txBody>
      </p:sp>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ext uri="{D42A27DB-BD31-4B8C-83A1-F6EECF244321}">
                    <p14:modId xmlns:p14="http://schemas.microsoft.com/office/powerpoint/2010/main" val="1010201039"/>
                  </p:ext>
                </p:extLst>
              </p:nvPr>
            </p:nvGraphicFramePr>
            <p:xfrm>
              <a:off x="3505200" y="1219200"/>
              <a:ext cx="5486400" cy="518160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267495610"/>
                        </a:ext>
                      </a:extLst>
                    </a:gridCol>
                    <a:gridCol w="914400">
                      <a:extLst>
                        <a:ext uri="{9D8B030D-6E8A-4147-A177-3AD203B41FA5}">
                          <a16:colId xmlns:a16="http://schemas.microsoft.com/office/drawing/2014/main" val="4080253666"/>
                        </a:ext>
                      </a:extLst>
                    </a:gridCol>
                    <a:gridCol w="914400">
                      <a:extLst>
                        <a:ext uri="{9D8B030D-6E8A-4147-A177-3AD203B41FA5}">
                          <a16:colId xmlns:a16="http://schemas.microsoft.com/office/drawing/2014/main" val="4077717234"/>
                        </a:ext>
                      </a:extLst>
                    </a:gridCol>
                    <a:gridCol w="914400">
                      <a:extLst>
                        <a:ext uri="{9D8B030D-6E8A-4147-A177-3AD203B41FA5}">
                          <a16:colId xmlns:a16="http://schemas.microsoft.com/office/drawing/2014/main" val="2299566718"/>
                        </a:ext>
                      </a:extLst>
                    </a:gridCol>
                    <a:gridCol w="914400">
                      <a:extLst>
                        <a:ext uri="{9D8B030D-6E8A-4147-A177-3AD203B41FA5}">
                          <a16:colId xmlns:a16="http://schemas.microsoft.com/office/drawing/2014/main" val="647534939"/>
                        </a:ext>
                      </a:extLst>
                    </a:gridCol>
                    <a:gridCol w="914400">
                      <a:extLst>
                        <a:ext uri="{9D8B030D-6E8A-4147-A177-3AD203B41FA5}">
                          <a16:colId xmlns:a16="http://schemas.microsoft.com/office/drawing/2014/main" val="627378641"/>
                        </a:ext>
                      </a:extLst>
                    </a:gridCol>
                  </a:tblGrid>
                  <a:tr h="304800">
                    <a:tc>
                      <a:txBody>
                        <a:bodyPr/>
                        <a:lstStyle/>
                        <a:p>
                          <a14:m>
                            <m:oMathPara xmlns:m="http://schemas.openxmlformats.org/officeDocument/2006/math">
                              <m:oMathParaPr>
                                <m:jc m:val="centerGroup"/>
                              </m:oMathParaPr>
                              <m:oMath xmlns:m="http://schemas.openxmlformats.org/officeDocument/2006/math">
                                <m:sSub>
                                  <m:sSubPr>
                                    <m:ctrlPr>
                                      <a:rPr lang="en-US" sz="1400" b="1" i="1" smtClean="0">
                                        <a:latin typeface="Cambria Math" panose="02040503050406030204" pitchFamily="18" charset="0"/>
                                      </a:rPr>
                                    </m:ctrlPr>
                                  </m:sSubPr>
                                  <m:e>
                                    <m:r>
                                      <a:rPr lang="en-US" sz="1400" b="1" i="1" smtClean="0">
                                        <a:latin typeface="Cambria Math" panose="02040503050406030204" pitchFamily="18" charset="0"/>
                                      </a:rPr>
                                      <m:t>𝑫</m:t>
                                    </m:r>
                                  </m:e>
                                  <m:sub>
                                    <m:r>
                                      <a:rPr lang="en-US" sz="1400" b="1" i="1" smtClean="0">
                                        <a:latin typeface="Cambria Math" panose="02040503050406030204" pitchFamily="18" charset="0"/>
                                      </a:rPr>
                                      <m:t>𝟏</m:t>
                                    </m:r>
                                  </m:sub>
                                </m:sSub>
                              </m:oMath>
                            </m:oMathPara>
                          </a14:m>
                          <a:endParaRPr lang="en-US" sz="1400" dirty="0"/>
                        </a:p>
                      </a:txBody>
                      <a:tcPr/>
                    </a:tc>
                    <a:tc>
                      <a:txBody>
                        <a:bodyPr/>
                        <a:lstStyle/>
                        <a:p>
                          <a14:m>
                            <m:oMathPara xmlns:m="http://schemas.openxmlformats.org/officeDocument/2006/math">
                              <m:oMathParaPr>
                                <m:jc m:val="centerGroup"/>
                              </m:oMathParaPr>
                              <m:oMath xmlns:m="http://schemas.openxmlformats.org/officeDocument/2006/math">
                                <m:sSub>
                                  <m:sSubPr>
                                    <m:ctrlPr>
                                      <a:rPr lang="en-US" sz="1400" b="1" i="1" smtClean="0">
                                        <a:latin typeface="Cambria Math" panose="02040503050406030204" pitchFamily="18" charset="0"/>
                                      </a:rPr>
                                    </m:ctrlPr>
                                  </m:sSubPr>
                                  <m:e>
                                    <m:r>
                                      <a:rPr lang="en-US" sz="1400" b="1" i="1" smtClean="0">
                                        <a:latin typeface="Cambria Math" panose="02040503050406030204" pitchFamily="18" charset="0"/>
                                      </a:rPr>
                                      <m:t>𝑫</m:t>
                                    </m:r>
                                  </m:e>
                                  <m:sub>
                                    <m:r>
                                      <a:rPr lang="en-US" sz="1400" b="1" i="1" smtClean="0">
                                        <a:latin typeface="Cambria Math" panose="02040503050406030204" pitchFamily="18" charset="0"/>
                                      </a:rPr>
                                      <m:t>𝟎</m:t>
                                    </m:r>
                                  </m:sub>
                                </m:sSub>
                              </m:oMath>
                            </m:oMathPara>
                          </a14:m>
                          <a:endParaRPr lang="en-US" sz="1400" dirty="0"/>
                        </a:p>
                      </a:txBody>
                      <a:tcPr/>
                    </a:tc>
                    <a:tc>
                      <a:txBody>
                        <a:bodyPr/>
                        <a:lstStyle/>
                        <a:p>
                          <a14:m>
                            <m:oMathPara xmlns:m="http://schemas.openxmlformats.org/officeDocument/2006/math">
                              <m:oMathParaPr>
                                <m:jc m:val="centerGroup"/>
                              </m:oMathParaPr>
                              <m:oMath xmlns:m="http://schemas.openxmlformats.org/officeDocument/2006/math">
                                <m:r>
                                  <a:rPr lang="en-US" sz="1400" b="1" i="1" smtClean="0">
                                    <a:latin typeface="Cambria Math" panose="02040503050406030204" pitchFamily="18" charset="0"/>
                                  </a:rPr>
                                  <m:t>𝑩𝑷</m:t>
                                </m:r>
                              </m:oMath>
                            </m:oMathPara>
                          </a14:m>
                          <a:endParaRPr lang="en-US" sz="1400" dirty="0"/>
                        </a:p>
                      </a:txBody>
                      <a:tcPr/>
                    </a:tc>
                    <a:tc>
                      <a:txBody>
                        <a:bodyPr/>
                        <a:lstStyle/>
                        <a:p>
                          <a14:m>
                            <m:oMathPara xmlns:m="http://schemas.openxmlformats.org/officeDocument/2006/math">
                              <m:oMathParaPr>
                                <m:jc m:val="centerGroup"/>
                              </m:oMathParaPr>
                              <m:oMath xmlns:m="http://schemas.openxmlformats.org/officeDocument/2006/math">
                                <m:r>
                                  <a:rPr lang="en-US" sz="1400" b="1" i="1" smtClean="0">
                                    <a:latin typeface="Cambria Math" panose="02040503050406030204" pitchFamily="18" charset="0"/>
                                  </a:rPr>
                                  <m:t>𝑻𝑬</m:t>
                                </m:r>
                              </m:oMath>
                            </m:oMathPara>
                          </a14:m>
                          <a:endParaRPr lang="en-US" sz="1400" dirty="0"/>
                        </a:p>
                      </a:txBody>
                      <a:tcPr/>
                    </a:tc>
                    <a:tc>
                      <a:txBody>
                        <a:bodyPr/>
                        <a:lstStyle/>
                        <a:p>
                          <a14:m>
                            <m:oMathPara xmlns:m="http://schemas.openxmlformats.org/officeDocument/2006/math">
                              <m:oMathParaPr>
                                <m:jc m:val="centerGroup"/>
                              </m:oMathParaPr>
                              <m:oMath xmlns:m="http://schemas.openxmlformats.org/officeDocument/2006/math">
                                <m:sSubSup>
                                  <m:sSubSupPr>
                                    <m:ctrlPr>
                                      <a:rPr lang="en-US" sz="1400" b="1" i="1" smtClean="0">
                                        <a:latin typeface="Cambria Math" panose="02040503050406030204" pitchFamily="18" charset="0"/>
                                      </a:rPr>
                                    </m:ctrlPr>
                                  </m:sSubSupPr>
                                  <m:e>
                                    <m:r>
                                      <a:rPr lang="en-US" sz="1400" b="1" i="1" smtClean="0">
                                        <a:latin typeface="Cambria Math" panose="02040503050406030204" pitchFamily="18" charset="0"/>
                                      </a:rPr>
                                      <m:t>𝑫</m:t>
                                    </m:r>
                                  </m:e>
                                  <m:sub>
                                    <m:r>
                                      <a:rPr lang="en-US" sz="1400" b="1" i="1" smtClean="0">
                                        <a:latin typeface="Cambria Math" panose="02040503050406030204" pitchFamily="18" charset="0"/>
                                      </a:rPr>
                                      <m:t>𝟏</m:t>
                                    </m:r>
                                  </m:sub>
                                  <m:sup>
                                    <m:r>
                                      <a:rPr lang="en-US" sz="1400" b="1" i="1" smtClean="0">
                                        <a:latin typeface="Cambria Math" panose="02040503050406030204" pitchFamily="18" charset="0"/>
                                      </a:rPr>
                                      <m:t>′</m:t>
                                    </m:r>
                                  </m:sup>
                                </m:sSubSup>
                              </m:oMath>
                            </m:oMathPara>
                          </a14:m>
                          <a:endParaRPr lang="en-US" sz="1400" dirty="0"/>
                        </a:p>
                      </a:txBody>
                      <a:tcPr/>
                    </a:tc>
                    <a:tc>
                      <a:txBody>
                        <a:bodyPr/>
                        <a:lstStyle/>
                        <a:p>
                          <a14:m>
                            <m:oMathPara xmlns:m="http://schemas.openxmlformats.org/officeDocument/2006/math">
                              <m:oMathParaPr>
                                <m:jc m:val="centerGroup"/>
                              </m:oMathParaPr>
                              <m:oMath xmlns:m="http://schemas.openxmlformats.org/officeDocument/2006/math">
                                <m:sSubSup>
                                  <m:sSubSupPr>
                                    <m:ctrlPr>
                                      <a:rPr lang="en-US" sz="1400" b="1" i="1" smtClean="0">
                                        <a:latin typeface="Cambria Math" panose="02040503050406030204" pitchFamily="18" charset="0"/>
                                      </a:rPr>
                                    </m:ctrlPr>
                                  </m:sSubSupPr>
                                  <m:e>
                                    <m:r>
                                      <a:rPr lang="en-US" sz="1400" b="1" i="1" smtClean="0">
                                        <a:latin typeface="Cambria Math" panose="02040503050406030204" pitchFamily="18" charset="0"/>
                                      </a:rPr>
                                      <m:t>𝑫</m:t>
                                    </m:r>
                                  </m:e>
                                  <m:sub>
                                    <m:r>
                                      <a:rPr lang="en-US" sz="1400" b="1" i="1" smtClean="0">
                                        <a:latin typeface="Cambria Math" panose="02040503050406030204" pitchFamily="18" charset="0"/>
                                      </a:rPr>
                                      <m:t>𝟎</m:t>
                                    </m:r>
                                  </m:sub>
                                  <m:sup>
                                    <m:r>
                                      <a:rPr lang="en-US" sz="1400" b="1" i="1" smtClean="0">
                                        <a:latin typeface="Cambria Math" panose="02040503050406030204" pitchFamily="18" charset="0"/>
                                      </a:rPr>
                                      <m:t>′</m:t>
                                    </m:r>
                                  </m:sup>
                                </m:sSubSup>
                              </m:oMath>
                            </m:oMathPara>
                          </a14:m>
                          <a:endParaRPr lang="en-US" sz="1400" dirty="0"/>
                        </a:p>
                      </a:txBody>
                      <a:tcPr/>
                    </a:tc>
                    <a:extLst>
                      <a:ext uri="{0D108BD9-81ED-4DB2-BD59-A6C34878D82A}">
                        <a16:rowId xmlns:a16="http://schemas.microsoft.com/office/drawing/2014/main" val="3454710983"/>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425957098"/>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352757757"/>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4084683285"/>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2292066679"/>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1985775020"/>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879046125"/>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1173133854"/>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451102092"/>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054801868"/>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2314805627"/>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399329516"/>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2604320221"/>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1955163863"/>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479000942"/>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1360996442"/>
                      </a:ext>
                    </a:extLst>
                  </a:tr>
                  <a:tr h="304800">
                    <a:tc>
                      <a:txBody>
                        <a:bodyPr/>
                        <a:lstStyle/>
                        <a:p>
                          <a:r>
                            <a:rPr lang="en-US" sz="1400" dirty="0" smtClean="0"/>
                            <a:t>1</a:t>
                          </a:r>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1273325418"/>
                      </a:ext>
                    </a:extLst>
                  </a:tr>
                </a:tbl>
              </a:graphicData>
            </a:graphic>
          </p:graphicFrame>
        </mc:Choice>
        <mc:Fallback>
          <p:graphicFrame>
            <p:nvGraphicFramePr>
              <p:cNvPr id="4" name="Table 3"/>
              <p:cNvGraphicFramePr>
                <a:graphicFrameLocks noGrp="1"/>
              </p:cNvGraphicFramePr>
              <p:nvPr>
                <p:extLst>
                  <p:ext uri="{D42A27DB-BD31-4B8C-83A1-F6EECF244321}">
                    <p14:modId xmlns:p14="http://schemas.microsoft.com/office/powerpoint/2010/main" val="1010201039"/>
                  </p:ext>
                </p:extLst>
              </p:nvPr>
            </p:nvGraphicFramePr>
            <p:xfrm>
              <a:off x="3505200" y="1219200"/>
              <a:ext cx="5486400" cy="518160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267495610"/>
                        </a:ext>
                      </a:extLst>
                    </a:gridCol>
                    <a:gridCol w="914400">
                      <a:extLst>
                        <a:ext uri="{9D8B030D-6E8A-4147-A177-3AD203B41FA5}">
                          <a16:colId xmlns:a16="http://schemas.microsoft.com/office/drawing/2014/main" val="4080253666"/>
                        </a:ext>
                      </a:extLst>
                    </a:gridCol>
                    <a:gridCol w="914400">
                      <a:extLst>
                        <a:ext uri="{9D8B030D-6E8A-4147-A177-3AD203B41FA5}">
                          <a16:colId xmlns:a16="http://schemas.microsoft.com/office/drawing/2014/main" val="4077717234"/>
                        </a:ext>
                      </a:extLst>
                    </a:gridCol>
                    <a:gridCol w="914400">
                      <a:extLst>
                        <a:ext uri="{9D8B030D-6E8A-4147-A177-3AD203B41FA5}">
                          <a16:colId xmlns:a16="http://schemas.microsoft.com/office/drawing/2014/main" val="2299566718"/>
                        </a:ext>
                      </a:extLst>
                    </a:gridCol>
                    <a:gridCol w="914400">
                      <a:extLst>
                        <a:ext uri="{9D8B030D-6E8A-4147-A177-3AD203B41FA5}">
                          <a16:colId xmlns:a16="http://schemas.microsoft.com/office/drawing/2014/main" val="647534939"/>
                        </a:ext>
                      </a:extLst>
                    </a:gridCol>
                    <a:gridCol w="914400">
                      <a:extLst>
                        <a:ext uri="{9D8B030D-6E8A-4147-A177-3AD203B41FA5}">
                          <a16:colId xmlns:a16="http://schemas.microsoft.com/office/drawing/2014/main" val="627378641"/>
                        </a:ext>
                      </a:extLst>
                    </a:gridCol>
                  </a:tblGrid>
                  <a:tr h="304800">
                    <a:tc>
                      <a:txBody>
                        <a:bodyPr/>
                        <a:lstStyle/>
                        <a:p>
                          <a:endParaRPr lang="en-US"/>
                        </a:p>
                      </a:txBody>
                      <a:tcPr>
                        <a:blipFill>
                          <a:blip r:embed="rId2"/>
                          <a:stretch>
                            <a:fillRect l="-1333" t="-4000" r="-503333" b="-1620000"/>
                          </a:stretch>
                        </a:blipFill>
                      </a:tcPr>
                    </a:tc>
                    <a:tc>
                      <a:txBody>
                        <a:bodyPr/>
                        <a:lstStyle/>
                        <a:p>
                          <a:endParaRPr lang="en-US"/>
                        </a:p>
                      </a:txBody>
                      <a:tcPr>
                        <a:blipFill>
                          <a:blip r:embed="rId2"/>
                          <a:stretch>
                            <a:fillRect l="-101333" t="-4000" r="-403333" b="-1620000"/>
                          </a:stretch>
                        </a:blipFill>
                      </a:tcPr>
                    </a:tc>
                    <a:tc>
                      <a:txBody>
                        <a:bodyPr/>
                        <a:lstStyle/>
                        <a:p>
                          <a:endParaRPr lang="en-US"/>
                        </a:p>
                      </a:txBody>
                      <a:tcPr>
                        <a:blipFill>
                          <a:blip r:embed="rId2"/>
                          <a:stretch>
                            <a:fillRect l="-201333" t="-4000" r="-303333" b="-1620000"/>
                          </a:stretch>
                        </a:blipFill>
                      </a:tcPr>
                    </a:tc>
                    <a:tc>
                      <a:txBody>
                        <a:bodyPr/>
                        <a:lstStyle/>
                        <a:p>
                          <a:endParaRPr lang="en-US"/>
                        </a:p>
                      </a:txBody>
                      <a:tcPr>
                        <a:blipFill>
                          <a:blip r:embed="rId2"/>
                          <a:stretch>
                            <a:fillRect l="-301333" t="-4000" r="-203333" b="-1620000"/>
                          </a:stretch>
                        </a:blipFill>
                      </a:tcPr>
                    </a:tc>
                    <a:tc>
                      <a:txBody>
                        <a:bodyPr/>
                        <a:lstStyle/>
                        <a:p>
                          <a:endParaRPr lang="en-US"/>
                        </a:p>
                      </a:txBody>
                      <a:tcPr>
                        <a:blipFill>
                          <a:blip r:embed="rId2"/>
                          <a:stretch>
                            <a:fillRect l="-401333" t="-4000" r="-103333" b="-1620000"/>
                          </a:stretch>
                        </a:blipFill>
                      </a:tcPr>
                    </a:tc>
                    <a:tc>
                      <a:txBody>
                        <a:bodyPr/>
                        <a:lstStyle/>
                        <a:p>
                          <a:endParaRPr lang="en-US"/>
                        </a:p>
                      </a:txBody>
                      <a:tcPr>
                        <a:blipFill>
                          <a:blip r:embed="rId2"/>
                          <a:stretch>
                            <a:fillRect l="-501333" t="-4000" r="-3333" b="-1620000"/>
                          </a:stretch>
                        </a:blipFill>
                      </a:tcPr>
                    </a:tc>
                    <a:extLst>
                      <a:ext uri="{0D108BD9-81ED-4DB2-BD59-A6C34878D82A}">
                        <a16:rowId xmlns:a16="http://schemas.microsoft.com/office/drawing/2014/main" val="3454710983"/>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425957098"/>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352757757"/>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4084683285"/>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2292066679"/>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1985775020"/>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879046125"/>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1173133854"/>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451102092"/>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054801868"/>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2314805627"/>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399329516"/>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2604320221"/>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1955163863"/>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479000942"/>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1360996442"/>
                      </a:ext>
                    </a:extLst>
                  </a:tr>
                  <a:tr h="304800">
                    <a:tc>
                      <a:txBody>
                        <a:bodyPr/>
                        <a:lstStyle/>
                        <a:p>
                          <a:r>
                            <a:rPr lang="en-US" sz="1400" dirty="0" smtClean="0"/>
                            <a:t>1</a:t>
                          </a:r>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1273325418"/>
                      </a:ext>
                    </a:extLst>
                  </a:tr>
                </a:tbl>
              </a:graphicData>
            </a:graphic>
          </p:graphicFrame>
        </mc:Fallback>
      </mc:AlternateContent>
    </p:spTree>
    <p:extLst>
      <p:ext uri="{BB962C8B-B14F-4D97-AF65-F5344CB8AC3E}">
        <p14:creationId xmlns:p14="http://schemas.microsoft.com/office/powerpoint/2010/main" val="3533562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Finite State Machines</a:t>
            </a:r>
            <a:endParaRPr lang="en-US" b="1"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447800"/>
                <a:ext cx="8229600" cy="4678363"/>
              </a:xfrm>
            </p:spPr>
            <p:txBody>
              <a:bodyPr>
                <a:normAutofit lnSpcReduction="10000"/>
              </a:bodyPr>
              <a:lstStyle/>
              <a:p>
                <a:r>
                  <a:rPr lang="en-US" dirty="0" smtClean="0"/>
                  <a:t>One way to proceed is to reduce the next state logic to a bunch of Boolean algebra:</a:t>
                </a:r>
              </a:p>
              <a:p>
                <a:pPr marL="0" indent="0">
                  <a:buNone/>
                </a:pPr>
                <a:endParaRPr lang="en-US" dirty="0" smtClean="0"/>
              </a:p>
              <a:p>
                <a:pPr marL="0" indent="0">
                  <a:buNone/>
                </a:pPr>
                <a14:m>
                  <m:oMathPara xmlns:m="http://schemas.openxmlformats.org/officeDocument/2006/math">
                    <m:oMathParaPr>
                      <m:jc m:val="centerGroup"/>
                    </m:oMathParaPr>
                    <m:oMath xmlns:m="http://schemas.openxmlformats.org/officeDocument/2006/math">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𝐷</m:t>
                          </m:r>
                        </m:e>
                        <m:sub>
                          <m:r>
                            <a:rPr lang="en-US" sz="2400" b="0" i="1" smtClean="0">
                              <a:latin typeface="Cambria Math" panose="02040503050406030204" pitchFamily="18" charset="0"/>
                            </a:rPr>
                            <m:t>0</m:t>
                          </m:r>
                        </m:sub>
                        <m:sup>
                          <m:r>
                            <a:rPr lang="en-US" sz="2400" b="0" i="1" smtClean="0">
                              <a:latin typeface="Cambria Math" panose="02040503050406030204" pitchFamily="18" charset="0"/>
                            </a:rPr>
                            <m:t>′</m:t>
                          </m:r>
                        </m:sup>
                      </m:sSubSup>
                      <m:r>
                        <a:rPr lang="en-US" sz="2400" b="0" i="1" smtClean="0">
                          <a:latin typeface="Cambria Math" panose="02040503050406030204" pitchFamily="18" charset="0"/>
                        </a:rPr>
                        <m:t>=</m:t>
                      </m:r>
                      <m:acc>
                        <m:accPr>
                          <m:chr m:val="̅"/>
                          <m:ctrlPr>
                            <a:rPr lang="en-US" sz="2400" b="0" i="1" smtClean="0">
                              <a:latin typeface="Cambria Math" panose="02040503050406030204" pitchFamily="18" charset="0"/>
                            </a:rPr>
                          </m:ctrlPr>
                        </m:accPr>
                        <m:e>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𝐷</m:t>
                              </m:r>
                            </m:e>
                            <m:sub>
                              <m:r>
                                <a:rPr lang="en-US" sz="2400" b="0" i="1" smtClean="0">
                                  <a:latin typeface="Cambria Math" panose="02040503050406030204" pitchFamily="18" charset="0"/>
                                </a:rPr>
                                <m:t>0</m:t>
                              </m:r>
                            </m:sub>
                          </m:sSub>
                        </m:e>
                      </m:acc>
                      <m:r>
                        <a:rPr lang="en-US" sz="2400" b="0" i="1" smtClean="0">
                          <a:latin typeface="Cambria Math" panose="02040503050406030204" pitchFamily="18" charset="0"/>
                          <a:ea typeface="Cambria Math" panose="02040503050406030204" pitchFamily="18" charset="0"/>
                        </a:rPr>
                        <m:t>∙</m:t>
                      </m:r>
                      <m:acc>
                        <m:accPr>
                          <m:chr m:val="̅"/>
                          <m:ctrlPr>
                            <a:rPr lang="en-US" sz="2400" b="0" i="1" smtClean="0">
                              <a:latin typeface="Cambria Math" panose="02040503050406030204" pitchFamily="18" charset="0"/>
                              <a:ea typeface="Cambria Math" panose="02040503050406030204" pitchFamily="18" charset="0"/>
                            </a:rPr>
                          </m:ctrlPr>
                        </m:accPr>
                        <m:e>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𝐷</m:t>
                              </m:r>
                            </m:e>
                            <m:sub>
                              <m:r>
                                <a:rPr lang="en-US" sz="2400" b="0" i="1" smtClean="0">
                                  <a:latin typeface="Cambria Math" panose="02040503050406030204" pitchFamily="18" charset="0"/>
                                  <a:ea typeface="Cambria Math" panose="02040503050406030204" pitchFamily="18" charset="0"/>
                                </a:rPr>
                                <m:t>1</m:t>
                              </m:r>
                            </m:sub>
                          </m:sSub>
                        </m:e>
                      </m:acc>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𝐵𝑃</m:t>
                      </m:r>
                      <m:r>
                        <a:rPr lang="en-US" sz="2400" b="0" i="1" smtClean="0">
                          <a:latin typeface="Cambria Math" panose="02040503050406030204" pitchFamily="18" charset="0"/>
                          <a:ea typeface="Cambria Math" panose="02040503050406030204" pitchFamily="18" charset="0"/>
                        </a:rPr>
                        <m:t>+</m:t>
                      </m:r>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𝐷</m:t>
                          </m:r>
                        </m:e>
                        <m:sub>
                          <m:r>
                            <a:rPr lang="en-US" sz="2400" b="0" i="1" smtClean="0">
                              <a:latin typeface="Cambria Math" panose="02040503050406030204" pitchFamily="18" charset="0"/>
                              <a:ea typeface="Cambria Math" panose="02040503050406030204" pitchFamily="18" charset="0"/>
                            </a:rPr>
                            <m:t>0</m:t>
                          </m:r>
                        </m:sub>
                      </m:sSub>
                      <m:r>
                        <a:rPr lang="en-US" sz="2400" b="0" i="1" smtClean="0">
                          <a:latin typeface="Cambria Math" panose="02040503050406030204" pitchFamily="18" charset="0"/>
                          <a:ea typeface="Cambria Math" panose="02040503050406030204" pitchFamily="18" charset="0"/>
                        </a:rPr>
                        <m:t>∙</m:t>
                      </m:r>
                      <m:acc>
                        <m:accPr>
                          <m:chr m:val="̅"/>
                          <m:ctrlPr>
                            <a:rPr lang="en-US" sz="2400" b="0" i="1" smtClean="0">
                              <a:latin typeface="Cambria Math" panose="02040503050406030204" pitchFamily="18" charset="0"/>
                              <a:ea typeface="Cambria Math" panose="02040503050406030204" pitchFamily="18" charset="0"/>
                            </a:rPr>
                          </m:ctrlPr>
                        </m:accPr>
                        <m:e>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𝐷</m:t>
                              </m:r>
                            </m:e>
                            <m:sub>
                              <m:r>
                                <a:rPr lang="en-US" sz="2400" b="0" i="1" smtClean="0">
                                  <a:latin typeface="Cambria Math" panose="02040503050406030204" pitchFamily="18" charset="0"/>
                                  <a:ea typeface="Cambria Math" panose="02040503050406030204" pitchFamily="18" charset="0"/>
                                </a:rPr>
                                <m:t>1</m:t>
                              </m:r>
                            </m:sub>
                          </m:sSub>
                        </m:e>
                      </m:acc>
                      <m:r>
                        <a:rPr lang="en-US" sz="2400" b="0" i="1" smtClean="0">
                          <a:latin typeface="Cambria Math" panose="02040503050406030204" pitchFamily="18" charset="0"/>
                          <a:ea typeface="Cambria Math" panose="02040503050406030204" pitchFamily="18" charset="0"/>
                        </a:rPr>
                        <m:t>∙</m:t>
                      </m:r>
                      <m:acc>
                        <m:accPr>
                          <m:chr m:val="̅"/>
                          <m:ctrlPr>
                            <a:rPr lang="en-US" sz="2400" b="0" i="1" smtClean="0">
                              <a:latin typeface="Cambria Math" panose="02040503050406030204" pitchFamily="18" charset="0"/>
                              <a:ea typeface="Cambria Math" panose="02040503050406030204" pitchFamily="18" charset="0"/>
                            </a:rPr>
                          </m:ctrlPr>
                        </m:accPr>
                        <m:e>
                          <m:r>
                            <a:rPr lang="en-US" sz="2400" b="0" i="1" smtClean="0">
                              <a:latin typeface="Cambria Math" panose="02040503050406030204" pitchFamily="18" charset="0"/>
                              <a:ea typeface="Cambria Math" panose="02040503050406030204" pitchFamily="18" charset="0"/>
                            </a:rPr>
                            <m:t>𝑇𝐸</m:t>
                          </m:r>
                        </m:e>
                      </m:acc>
                      <m:r>
                        <a:rPr lang="en-US" sz="2400" b="0" i="1" smtClean="0">
                          <a:latin typeface="Cambria Math" panose="02040503050406030204" pitchFamily="18" charset="0"/>
                        </a:rPr>
                        <m:t>+</m:t>
                      </m:r>
                      <m:acc>
                        <m:accPr>
                          <m:chr m:val="̅"/>
                          <m:ctrlPr>
                            <a:rPr lang="en-US" sz="2400" b="0" i="1" smtClean="0">
                              <a:latin typeface="Cambria Math" panose="02040503050406030204" pitchFamily="18" charset="0"/>
                            </a:rPr>
                          </m:ctrlPr>
                        </m:accPr>
                        <m:e>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𝐷</m:t>
                              </m:r>
                            </m:e>
                            <m:sub>
                              <m:r>
                                <a:rPr lang="en-US" sz="2400" b="0" i="1" smtClean="0">
                                  <a:latin typeface="Cambria Math" panose="02040503050406030204" pitchFamily="18" charset="0"/>
                                </a:rPr>
                                <m:t>0</m:t>
                              </m:r>
                            </m:sub>
                          </m:sSub>
                        </m:e>
                      </m:acc>
                      <m:r>
                        <a:rPr lang="en-US" sz="2400" b="0" i="1" smtClean="0">
                          <a:latin typeface="Cambria Math" panose="02040503050406030204" pitchFamily="18" charset="0"/>
                          <a:ea typeface="Cambria Math" panose="02040503050406030204" pitchFamily="18" charset="0"/>
                        </a:rPr>
                        <m:t>∙</m:t>
                      </m:r>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𝐷</m:t>
                          </m:r>
                        </m:e>
                        <m:sub>
                          <m:r>
                            <a:rPr lang="en-US" sz="2400" b="0" i="1" smtClean="0">
                              <a:latin typeface="Cambria Math" panose="02040503050406030204" pitchFamily="18" charset="0"/>
                              <a:ea typeface="Cambria Math" panose="02040503050406030204" pitchFamily="18" charset="0"/>
                            </a:rPr>
                            <m:t>1</m:t>
                          </m:r>
                        </m:sub>
                      </m:sSub>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𝑇𝐸</m:t>
                      </m:r>
                      <m:r>
                        <a:rPr lang="en-US" sz="2400" b="0" i="1" smtClean="0">
                          <a:latin typeface="Cambria Math" panose="02040503050406030204" pitchFamily="18" charset="0"/>
                          <a:ea typeface="Cambria Math" panose="02040503050406030204" pitchFamily="18" charset="0"/>
                        </a:rPr>
                        <m:t>+</m:t>
                      </m:r>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𝐷</m:t>
                          </m:r>
                        </m:e>
                        <m:sub>
                          <m:r>
                            <a:rPr lang="en-US" sz="2400" b="0" i="1" smtClean="0">
                              <a:latin typeface="Cambria Math" panose="02040503050406030204" pitchFamily="18" charset="0"/>
                              <a:ea typeface="Cambria Math" panose="02040503050406030204" pitchFamily="18" charset="0"/>
                            </a:rPr>
                            <m:t>0</m:t>
                          </m:r>
                        </m:sub>
                      </m:sSub>
                      <m:r>
                        <a:rPr lang="en-US" sz="2400" b="0" i="1" smtClean="0">
                          <a:latin typeface="Cambria Math" panose="02040503050406030204" pitchFamily="18" charset="0"/>
                          <a:ea typeface="Cambria Math" panose="02040503050406030204" pitchFamily="18" charset="0"/>
                        </a:rPr>
                        <m:t>∙</m:t>
                      </m:r>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𝐷</m:t>
                          </m:r>
                        </m:e>
                        <m:sub>
                          <m:r>
                            <a:rPr lang="en-US" sz="2400" b="0" i="1" smtClean="0">
                              <a:latin typeface="Cambria Math" panose="02040503050406030204" pitchFamily="18" charset="0"/>
                              <a:ea typeface="Cambria Math" panose="02040503050406030204" pitchFamily="18" charset="0"/>
                            </a:rPr>
                            <m:t>1</m:t>
                          </m:r>
                        </m:sub>
                      </m:sSub>
                      <m:r>
                        <a:rPr lang="en-US" sz="2400" b="0" i="1" smtClean="0">
                          <a:latin typeface="Cambria Math" panose="02040503050406030204" pitchFamily="18" charset="0"/>
                          <a:ea typeface="Cambria Math" panose="02040503050406030204" pitchFamily="18" charset="0"/>
                        </a:rPr>
                        <m:t>∙</m:t>
                      </m:r>
                      <m:acc>
                        <m:accPr>
                          <m:chr m:val="̅"/>
                          <m:ctrlPr>
                            <a:rPr lang="en-US" sz="2400" b="0" i="1" smtClean="0">
                              <a:latin typeface="Cambria Math" panose="02040503050406030204" pitchFamily="18" charset="0"/>
                              <a:ea typeface="Cambria Math" panose="02040503050406030204" pitchFamily="18" charset="0"/>
                            </a:rPr>
                          </m:ctrlPr>
                        </m:accPr>
                        <m:e>
                          <m:r>
                            <a:rPr lang="en-US" sz="2400" b="0" i="1" smtClean="0">
                              <a:latin typeface="Cambria Math" panose="02040503050406030204" pitchFamily="18" charset="0"/>
                              <a:ea typeface="Cambria Math" panose="02040503050406030204" pitchFamily="18" charset="0"/>
                            </a:rPr>
                            <m:t>𝑇𝐸</m:t>
                          </m:r>
                        </m:e>
                      </m:acc>
                    </m:oMath>
                  </m:oMathPara>
                </a14:m>
                <a:endParaRPr lang="en-US" dirty="0" smtClean="0"/>
              </a:p>
              <a:p>
                <a:pPr marL="0" indent="0">
                  <a:buNone/>
                </a:pPr>
                <a14:m>
                  <m:oMathPara xmlns:m="http://schemas.openxmlformats.org/officeDocument/2006/math">
                    <m:oMathParaPr>
                      <m:jc m:val="centerGroup"/>
                    </m:oMathParaPr>
                    <m:oMath xmlns:m="http://schemas.openxmlformats.org/officeDocument/2006/math">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𝐷</m:t>
                          </m:r>
                        </m:e>
                        <m:sub>
                          <m:r>
                            <a:rPr lang="en-US" sz="2400" b="0" i="1" smtClean="0">
                              <a:latin typeface="Cambria Math" panose="02040503050406030204" pitchFamily="18" charset="0"/>
                            </a:rPr>
                            <m:t>1</m:t>
                          </m:r>
                        </m:sub>
                        <m:sup>
                          <m:r>
                            <a:rPr lang="en-US" sz="2400" b="0" i="1" smtClean="0">
                              <a:latin typeface="Cambria Math" panose="02040503050406030204" pitchFamily="18" charset="0"/>
                            </a:rPr>
                            <m:t>′</m:t>
                          </m:r>
                        </m:sup>
                      </m:sSubSup>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𝐷</m:t>
                          </m:r>
                        </m:e>
                        <m:sub>
                          <m:r>
                            <a:rPr lang="en-US" sz="2400" b="0" i="1" smtClean="0">
                              <a:latin typeface="Cambria Math" panose="02040503050406030204" pitchFamily="18" charset="0"/>
                            </a:rPr>
                            <m:t>0</m:t>
                          </m:r>
                        </m:sub>
                      </m:sSub>
                      <m:r>
                        <a:rPr lang="en-US" sz="2400" b="0" i="1" smtClean="0">
                          <a:latin typeface="Cambria Math" panose="02040503050406030204" pitchFamily="18" charset="0"/>
                          <a:ea typeface="Cambria Math" panose="02040503050406030204" pitchFamily="18" charset="0"/>
                        </a:rPr>
                        <m:t>∙</m:t>
                      </m:r>
                      <m:acc>
                        <m:accPr>
                          <m:chr m:val="̅"/>
                          <m:ctrlPr>
                            <a:rPr lang="en-US" sz="2400" b="0" i="1" smtClean="0">
                              <a:latin typeface="Cambria Math" panose="02040503050406030204" pitchFamily="18" charset="0"/>
                              <a:ea typeface="Cambria Math" panose="02040503050406030204" pitchFamily="18" charset="0"/>
                            </a:rPr>
                          </m:ctrlPr>
                        </m:accPr>
                        <m:e>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𝐷</m:t>
                              </m:r>
                            </m:e>
                            <m:sub>
                              <m:r>
                                <a:rPr lang="en-US" sz="2400" b="0" i="1" smtClean="0">
                                  <a:latin typeface="Cambria Math" panose="02040503050406030204" pitchFamily="18" charset="0"/>
                                  <a:ea typeface="Cambria Math" panose="02040503050406030204" pitchFamily="18" charset="0"/>
                                </a:rPr>
                                <m:t>1</m:t>
                              </m:r>
                            </m:sub>
                          </m:sSub>
                        </m:e>
                      </m:acc>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𝑇𝐸</m:t>
                      </m:r>
                      <m:r>
                        <a:rPr lang="en-US" sz="2400" b="0" i="1" smtClean="0">
                          <a:latin typeface="Cambria Math" panose="02040503050406030204" pitchFamily="18" charset="0"/>
                          <a:ea typeface="Cambria Math" panose="02040503050406030204" pitchFamily="18" charset="0"/>
                        </a:rPr>
                        <m:t>+</m:t>
                      </m:r>
                      <m:acc>
                        <m:accPr>
                          <m:chr m:val="̅"/>
                          <m:ctrlPr>
                            <a:rPr lang="en-US" sz="2400" b="0" i="1" smtClean="0">
                              <a:latin typeface="Cambria Math" panose="02040503050406030204" pitchFamily="18" charset="0"/>
                              <a:ea typeface="Cambria Math" panose="02040503050406030204" pitchFamily="18" charset="0"/>
                            </a:rPr>
                          </m:ctrlPr>
                        </m:accPr>
                        <m:e>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𝐷</m:t>
                              </m:r>
                            </m:e>
                            <m:sub>
                              <m:r>
                                <a:rPr lang="en-US" sz="2400" b="0" i="1" smtClean="0">
                                  <a:latin typeface="Cambria Math" panose="02040503050406030204" pitchFamily="18" charset="0"/>
                                  <a:ea typeface="Cambria Math" panose="02040503050406030204" pitchFamily="18" charset="0"/>
                                </a:rPr>
                                <m:t>0</m:t>
                              </m:r>
                            </m:sub>
                          </m:sSub>
                        </m:e>
                      </m:acc>
                      <m:r>
                        <a:rPr lang="en-US" sz="2400" b="0" i="1" smtClean="0">
                          <a:latin typeface="Cambria Math" panose="02040503050406030204" pitchFamily="18" charset="0"/>
                          <a:ea typeface="Cambria Math" panose="02040503050406030204" pitchFamily="18" charset="0"/>
                        </a:rPr>
                        <m:t>∙</m:t>
                      </m:r>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𝐷</m:t>
                          </m:r>
                        </m:e>
                        <m:sub>
                          <m:r>
                            <a:rPr lang="en-US" sz="2400" b="0" i="1" smtClean="0">
                              <a:latin typeface="Cambria Math" panose="02040503050406030204" pitchFamily="18" charset="0"/>
                              <a:ea typeface="Cambria Math" panose="02040503050406030204" pitchFamily="18" charset="0"/>
                            </a:rPr>
                            <m:t>1</m:t>
                          </m:r>
                        </m:sub>
                      </m:sSub>
                      <m:r>
                        <a:rPr lang="en-US" sz="2400" b="0" i="1" smtClean="0">
                          <a:latin typeface="Cambria Math" panose="02040503050406030204" pitchFamily="18" charset="0"/>
                          <a:ea typeface="Cambria Math" panose="02040503050406030204" pitchFamily="18" charset="0"/>
                        </a:rPr>
                        <m:t>+</m:t>
                      </m:r>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𝐷</m:t>
                          </m:r>
                        </m:e>
                        <m:sub>
                          <m:r>
                            <a:rPr lang="en-US" sz="2400" b="0" i="1" smtClean="0">
                              <a:latin typeface="Cambria Math" panose="02040503050406030204" pitchFamily="18" charset="0"/>
                              <a:ea typeface="Cambria Math" panose="02040503050406030204" pitchFamily="18" charset="0"/>
                            </a:rPr>
                            <m:t>0</m:t>
                          </m:r>
                        </m:sub>
                      </m:sSub>
                      <m:r>
                        <a:rPr lang="en-US" sz="2400" b="0" i="1" smtClean="0">
                          <a:latin typeface="Cambria Math" panose="02040503050406030204" pitchFamily="18" charset="0"/>
                          <a:ea typeface="Cambria Math" panose="02040503050406030204" pitchFamily="18" charset="0"/>
                        </a:rPr>
                        <m:t>∙</m:t>
                      </m:r>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𝐷</m:t>
                          </m:r>
                        </m:e>
                        <m:sub>
                          <m:r>
                            <a:rPr lang="en-US" sz="2400" b="0" i="1" smtClean="0">
                              <a:latin typeface="Cambria Math" panose="02040503050406030204" pitchFamily="18" charset="0"/>
                              <a:ea typeface="Cambria Math" panose="02040503050406030204" pitchFamily="18" charset="0"/>
                            </a:rPr>
                            <m:t>1</m:t>
                          </m:r>
                        </m:sub>
                      </m:sSub>
                      <m:r>
                        <a:rPr lang="en-US" sz="2400" b="0" i="1" smtClean="0">
                          <a:latin typeface="Cambria Math" panose="02040503050406030204" pitchFamily="18" charset="0"/>
                          <a:ea typeface="Cambria Math" panose="02040503050406030204" pitchFamily="18" charset="0"/>
                        </a:rPr>
                        <m:t>∙</m:t>
                      </m:r>
                      <m:acc>
                        <m:accPr>
                          <m:chr m:val="̅"/>
                          <m:ctrlPr>
                            <a:rPr lang="en-US" sz="2400" b="0" i="1" smtClean="0">
                              <a:latin typeface="Cambria Math" panose="02040503050406030204" pitchFamily="18" charset="0"/>
                              <a:ea typeface="Cambria Math" panose="02040503050406030204" pitchFamily="18" charset="0"/>
                            </a:rPr>
                          </m:ctrlPr>
                        </m:accPr>
                        <m:e>
                          <m:r>
                            <a:rPr lang="en-US" sz="2400" b="0" i="1" smtClean="0">
                              <a:latin typeface="Cambria Math" panose="02040503050406030204" pitchFamily="18" charset="0"/>
                              <a:ea typeface="Cambria Math" panose="02040503050406030204" pitchFamily="18" charset="0"/>
                            </a:rPr>
                            <m:t>𝑇𝐸</m:t>
                          </m:r>
                        </m:e>
                      </m:acc>
                    </m:oMath>
                  </m:oMathPara>
                </a14:m>
                <a:endParaRPr lang="en-US" dirty="0" smtClean="0"/>
              </a:p>
              <a:p>
                <a:pPr marL="0" indent="0">
                  <a:buNone/>
                </a:pPr>
                <a:endParaRPr lang="en-US" dirty="0"/>
              </a:p>
              <a:p>
                <a:r>
                  <a:rPr lang="en-US" dirty="0" smtClean="0"/>
                  <a:t>Another way (especially for complex logic) would be to store the transitions in a lookup table</a:t>
                </a:r>
              </a:p>
              <a:p>
                <a:pPr lvl="1"/>
                <a:r>
                  <a:rPr lang="en-US" dirty="0" smtClean="0"/>
                  <a:t>in this case a 16x2 bit read-only-memory</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447800"/>
                <a:ext cx="8229600" cy="4678363"/>
              </a:xfrm>
              <a:blipFill>
                <a:blip r:embed="rId3"/>
                <a:stretch>
                  <a:fillRect l="-1704" t="-2738" r="-2889" b="-3259"/>
                </a:stretch>
              </a:blipFill>
            </p:spPr>
            <p:txBody>
              <a:bodyPr/>
              <a:lstStyle/>
              <a:p>
                <a:r>
                  <a:rPr lang="en-US">
                    <a:noFill/>
                  </a:rPr>
                  <a:t> </a:t>
                </a:r>
              </a:p>
            </p:txBody>
          </p:sp>
        </mc:Fallback>
      </mc:AlternateContent>
    </p:spTree>
    <p:extLst>
      <p:ext uri="{BB962C8B-B14F-4D97-AF65-F5344CB8AC3E}">
        <p14:creationId xmlns:p14="http://schemas.microsoft.com/office/powerpoint/2010/main" val="612370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usual ANNOUNCEMENT</a:t>
            </a:r>
            <a:endParaRPr lang="en-US" dirty="0"/>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r>
              <a:rPr lang="en-US" sz="2800" dirty="0" smtClean="0"/>
              <a:t>Obvious changes to the course:</a:t>
            </a:r>
          </a:p>
          <a:p>
            <a:pPr lvl="1"/>
            <a:r>
              <a:rPr lang="en-US" sz="2400" dirty="0" smtClean="0"/>
              <a:t>No in-person lectures: you’ll have to read the lecture notes yourself</a:t>
            </a:r>
          </a:p>
          <a:p>
            <a:pPr lvl="1"/>
            <a:r>
              <a:rPr lang="en-US" sz="2400" dirty="0" smtClean="0"/>
              <a:t>No more labs: don’t worry about it – your grade will be based on work done so far</a:t>
            </a:r>
          </a:p>
          <a:p>
            <a:pPr lvl="1"/>
            <a:r>
              <a:rPr lang="en-US" sz="2400" dirty="0" smtClean="0"/>
              <a:t>Remaining assignments will try to cover topics that would have been explored in the lab</a:t>
            </a:r>
          </a:p>
          <a:p>
            <a:pPr lvl="1"/>
            <a:r>
              <a:rPr lang="en-US" sz="2400" dirty="0" smtClean="0"/>
              <a:t>Second mid-term: simplest to cancel it</a:t>
            </a:r>
          </a:p>
          <a:p>
            <a:pPr lvl="1"/>
            <a:r>
              <a:rPr lang="en-US" sz="2400" dirty="0" smtClean="0">
                <a:solidFill>
                  <a:srgbClr val="FF0000"/>
                </a:solidFill>
              </a:rPr>
              <a:t>Final exam: I think it will be a 24 hour exam with written responses that can be easily sent by e-mail.</a:t>
            </a:r>
          </a:p>
          <a:p>
            <a:r>
              <a:rPr lang="en-US" sz="2800" dirty="0" smtClean="0"/>
              <a:t>Changes to grading scheme:</a:t>
            </a:r>
          </a:p>
          <a:p>
            <a:pPr lvl="1"/>
            <a:r>
              <a:rPr lang="en-US" sz="2400" dirty="0" smtClean="0"/>
              <a:t>Old scheme: Assignments (30%) exams (40%) lab (30%)</a:t>
            </a:r>
          </a:p>
          <a:p>
            <a:pPr lvl="1"/>
            <a:r>
              <a:rPr lang="en-US" sz="2400" dirty="0" smtClean="0"/>
              <a:t>New scheme: Assignments (50%) exams (25%) lab (25%)</a:t>
            </a:r>
          </a:p>
          <a:p>
            <a:pPr lvl="1"/>
            <a:endParaRPr lang="en-US" sz="2400" dirty="0"/>
          </a:p>
        </p:txBody>
      </p:sp>
    </p:spTree>
    <p:extLst>
      <p:ext uri="{BB962C8B-B14F-4D97-AF65-F5344CB8AC3E}">
        <p14:creationId xmlns:p14="http://schemas.microsoft.com/office/powerpoint/2010/main" val="2895269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Finite State Machines</a:t>
            </a:r>
            <a:endParaRPr lang="en-US" b="1" dirty="0"/>
          </a:p>
        </p:txBody>
      </p:sp>
      <p:sp>
        <p:nvSpPr>
          <p:cNvPr id="3" name="Content Placeholder 2"/>
          <p:cNvSpPr>
            <a:spLocks noGrp="1"/>
          </p:cNvSpPr>
          <p:nvPr>
            <p:ph idx="1"/>
          </p:nvPr>
        </p:nvSpPr>
        <p:spPr/>
        <p:txBody>
          <a:bodyPr/>
          <a:lstStyle/>
          <a:p>
            <a:r>
              <a:rPr lang="en-US" dirty="0" smtClean="0"/>
              <a:t>Output logic:</a:t>
            </a:r>
          </a:p>
        </p:txBody>
      </p:sp>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ext uri="{D42A27DB-BD31-4B8C-83A1-F6EECF244321}">
                    <p14:modId xmlns:p14="http://schemas.microsoft.com/office/powerpoint/2010/main" val="2583482444"/>
                  </p:ext>
                </p:extLst>
              </p:nvPr>
            </p:nvGraphicFramePr>
            <p:xfrm>
              <a:off x="3505200" y="1219200"/>
              <a:ext cx="5486400" cy="518160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267495610"/>
                        </a:ext>
                      </a:extLst>
                    </a:gridCol>
                    <a:gridCol w="914400">
                      <a:extLst>
                        <a:ext uri="{9D8B030D-6E8A-4147-A177-3AD203B41FA5}">
                          <a16:colId xmlns:a16="http://schemas.microsoft.com/office/drawing/2014/main" val="4080253666"/>
                        </a:ext>
                      </a:extLst>
                    </a:gridCol>
                    <a:gridCol w="914400">
                      <a:extLst>
                        <a:ext uri="{9D8B030D-6E8A-4147-A177-3AD203B41FA5}">
                          <a16:colId xmlns:a16="http://schemas.microsoft.com/office/drawing/2014/main" val="4077717234"/>
                        </a:ext>
                      </a:extLst>
                    </a:gridCol>
                    <a:gridCol w="914400">
                      <a:extLst>
                        <a:ext uri="{9D8B030D-6E8A-4147-A177-3AD203B41FA5}">
                          <a16:colId xmlns:a16="http://schemas.microsoft.com/office/drawing/2014/main" val="2299566718"/>
                        </a:ext>
                      </a:extLst>
                    </a:gridCol>
                    <a:gridCol w="914400">
                      <a:extLst>
                        <a:ext uri="{9D8B030D-6E8A-4147-A177-3AD203B41FA5}">
                          <a16:colId xmlns:a16="http://schemas.microsoft.com/office/drawing/2014/main" val="647534939"/>
                        </a:ext>
                      </a:extLst>
                    </a:gridCol>
                    <a:gridCol w="914400">
                      <a:extLst>
                        <a:ext uri="{9D8B030D-6E8A-4147-A177-3AD203B41FA5}">
                          <a16:colId xmlns:a16="http://schemas.microsoft.com/office/drawing/2014/main" val="627378641"/>
                        </a:ext>
                      </a:extLst>
                    </a:gridCol>
                  </a:tblGrid>
                  <a:tr h="304800">
                    <a:tc>
                      <a:txBody>
                        <a:bodyPr/>
                        <a:lstStyle/>
                        <a:p>
                          <a14:m>
                            <m:oMathPara xmlns:m="http://schemas.openxmlformats.org/officeDocument/2006/math">
                              <m:oMathParaPr>
                                <m:jc m:val="centerGroup"/>
                              </m:oMathParaPr>
                              <m:oMath xmlns:m="http://schemas.openxmlformats.org/officeDocument/2006/math">
                                <m:sSub>
                                  <m:sSubPr>
                                    <m:ctrlPr>
                                      <a:rPr lang="en-US" sz="1400" b="1" i="1" smtClean="0">
                                        <a:latin typeface="Cambria Math" panose="02040503050406030204" pitchFamily="18" charset="0"/>
                                      </a:rPr>
                                    </m:ctrlPr>
                                  </m:sSubPr>
                                  <m:e>
                                    <m:r>
                                      <a:rPr lang="en-US" sz="1400" b="1" i="1" smtClean="0">
                                        <a:latin typeface="Cambria Math" panose="02040503050406030204" pitchFamily="18" charset="0"/>
                                      </a:rPr>
                                      <m:t>𝑫</m:t>
                                    </m:r>
                                  </m:e>
                                  <m:sub>
                                    <m:r>
                                      <a:rPr lang="en-US" sz="1400" b="1" i="1" smtClean="0">
                                        <a:latin typeface="Cambria Math" panose="02040503050406030204" pitchFamily="18" charset="0"/>
                                      </a:rPr>
                                      <m:t>𝟏</m:t>
                                    </m:r>
                                  </m:sub>
                                </m:sSub>
                              </m:oMath>
                            </m:oMathPara>
                          </a14:m>
                          <a:endParaRPr lang="en-US" sz="1400" dirty="0"/>
                        </a:p>
                      </a:txBody>
                      <a:tcPr/>
                    </a:tc>
                    <a:tc>
                      <a:txBody>
                        <a:bodyPr/>
                        <a:lstStyle/>
                        <a:p>
                          <a14:m>
                            <m:oMathPara xmlns:m="http://schemas.openxmlformats.org/officeDocument/2006/math">
                              <m:oMathParaPr>
                                <m:jc m:val="centerGroup"/>
                              </m:oMathParaPr>
                              <m:oMath xmlns:m="http://schemas.openxmlformats.org/officeDocument/2006/math">
                                <m:sSub>
                                  <m:sSubPr>
                                    <m:ctrlPr>
                                      <a:rPr lang="en-US" sz="1400" b="1" i="1" smtClean="0">
                                        <a:latin typeface="Cambria Math" panose="02040503050406030204" pitchFamily="18" charset="0"/>
                                      </a:rPr>
                                    </m:ctrlPr>
                                  </m:sSubPr>
                                  <m:e>
                                    <m:r>
                                      <a:rPr lang="en-US" sz="1400" b="1" i="1" smtClean="0">
                                        <a:latin typeface="Cambria Math" panose="02040503050406030204" pitchFamily="18" charset="0"/>
                                      </a:rPr>
                                      <m:t>𝑫</m:t>
                                    </m:r>
                                  </m:e>
                                  <m:sub>
                                    <m:r>
                                      <a:rPr lang="en-US" sz="1400" b="1" i="1" smtClean="0">
                                        <a:latin typeface="Cambria Math" panose="02040503050406030204" pitchFamily="18" charset="0"/>
                                      </a:rPr>
                                      <m:t>𝟎</m:t>
                                    </m:r>
                                  </m:sub>
                                </m:sSub>
                              </m:oMath>
                            </m:oMathPara>
                          </a14:m>
                          <a:endParaRPr lang="en-US" sz="1400" dirty="0"/>
                        </a:p>
                      </a:txBody>
                      <a:tcPr/>
                    </a:tc>
                    <a:tc>
                      <a:txBody>
                        <a:bodyPr/>
                        <a:lstStyle/>
                        <a:p>
                          <a14:m>
                            <m:oMathPara xmlns:m="http://schemas.openxmlformats.org/officeDocument/2006/math">
                              <m:oMathParaPr>
                                <m:jc m:val="centerGroup"/>
                              </m:oMathParaPr>
                              <m:oMath xmlns:m="http://schemas.openxmlformats.org/officeDocument/2006/math">
                                <m:r>
                                  <a:rPr lang="en-US" sz="1400" b="1" i="1" smtClean="0">
                                    <a:latin typeface="Cambria Math" panose="02040503050406030204" pitchFamily="18" charset="0"/>
                                  </a:rPr>
                                  <m:t>𝑩𝑷</m:t>
                                </m:r>
                              </m:oMath>
                            </m:oMathPara>
                          </a14:m>
                          <a:endParaRPr lang="en-US" sz="1400" dirty="0"/>
                        </a:p>
                      </a:txBody>
                      <a:tcPr/>
                    </a:tc>
                    <a:tc>
                      <a:txBody>
                        <a:bodyPr/>
                        <a:lstStyle/>
                        <a:p>
                          <a14:m>
                            <m:oMathPara xmlns:m="http://schemas.openxmlformats.org/officeDocument/2006/math">
                              <m:oMathParaPr>
                                <m:jc m:val="centerGroup"/>
                              </m:oMathParaPr>
                              <m:oMath xmlns:m="http://schemas.openxmlformats.org/officeDocument/2006/math">
                                <m:r>
                                  <a:rPr lang="en-US" sz="1400" b="1" i="1" smtClean="0">
                                    <a:latin typeface="Cambria Math" panose="02040503050406030204" pitchFamily="18" charset="0"/>
                                  </a:rPr>
                                  <m:t>𝑻𝑬</m:t>
                                </m:r>
                              </m:oMath>
                            </m:oMathPara>
                          </a14:m>
                          <a:endParaRPr lang="en-US" sz="1400" dirty="0"/>
                        </a:p>
                      </a:txBody>
                      <a:tcPr/>
                    </a:tc>
                    <a:tc>
                      <a:txBody>
                        <a:bodyPr/>
                        <a:lstStyle/>
                        <a:p>
                          <a14:m>
                            <m:oMathPara xmlns:m="http://schemas.openxmlformats.org/officeDocument/2006/math">
                              <m:oMathParaPr>
                                <m:jc m:val="centerGroup"/>
                              </m:oMathParaPr>
                              <m:oMath xmlns:m="http://schemas.openxmlformats.org/officeDocument/2006/math">
                                <m:r>
                                  <a:rPr lang="en-US" sz="1400" b="1" i="1" smtClean="0">
                                    <a:latin typeface="Cambria Math" panose="02040503050406030204" pitchFamily="18" charset="0"/>
                                  </a:rPr>
                                  <m:t>𝑺𝑻</m:t>
                                </m:r>
                              </m:oMath>
                            </m:oMathPara>
                          </a14:m>
                          <a:endParaRPr lang="en-US" sz="1400" dirty="0"/>
                        </a:p>
                      </a:txBody>
                      <a:tcPr/>
                    </a:tc>
                    <a:tc>
                      <a:txBody>
                        <a:bodyPr/>
                        <a:lstStyle/>
                        <a:p>
                          <a14:m>
                            <m:oMathPara xmlns:m="http://schemas.openxmlformats.org/officeDocument/2006/math">
                              <m:oMathParaPr>
                                <m:jc m:val="centerGroup"/>
                              </m:oMathParaPr>
                              <m:oMath xmlns:m="http://schemas.openxmlformats.org/officeDocument/2006/math">
                                <m:r>
                                  <a:rPr lang="en-US" sz="1400" b="1" i="1" smtClean="0">
                                    <a:latin typeface="Cambria Math" panose="02040503050406030204" pitchFamily="18" charset="0"/>
                                  </a:rPr>
                                  <m:t>𝑹𝑩</m:t>
                                </m:r>
                              </m:oMath>
                            </m:oMathPara>
                          </a14:m>
                          <a:endParaRPr lang="en-US" sz="1400" dirty="0"/>
                        </a:p>
                      </a:txBody>
                      <a:tcPr/>
                    </a:tc>
                    <a:extLst>
                      <a:ext uri="{0D108BD9-81ED-4DB2-BD59-A6C34878D82A}">
                        <a16:rowId xmlns:a16="http://schemas.microsoft.com/office/drawing/2014/main" val="3454710983"/>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425957098"/>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352757757"/>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4084683285"/>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292066679"/>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1985775020"/>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879046125"/>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1173133854"/>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451102092"/>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054801868"/>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314805627"/>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399329516"/>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604320221"/>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1955163863"/>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2479000942"/>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1360996442"/>
                      </a:ext>
                    </a:extLst>
                  </a:tr>
                  <a:tr h="304800">
                    <a:tc>
                      <a:txBody>
                        <a:bodyPr/>
                        <a:lstStyle/>
                        <a:p>
                          <a:r>
                            <a:rPr lang="en-US" sz="1400" dirty="0" smtClean="0"/>
                            <a:t>1</a:t>
                          </a:r>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1273325418"/>
                      </a:ext>
                    </a:extLst>
                  </a:tr>
                </a:tbl>
              </a:graphicData>
            </a:graphic>
          </p:graphicFrame>
        </mc:Choice>
        <mc:Fallback>
          <p:graphicFrame>
            <p:nvGraphicFramePr>
              <p:cNvPr id="4" name="Table 3"/>
              <p:cNvGraphicFramePr>
                <a:graphicFrameLocks noGrp="1"/>
              </p:cNvGraphicFramePr>
              <p:nvPr>
                <p:extLst>
                  <p:ext uri="{D42A27DB-BD31-4B8C-83A1-F6EECF244321}">
                    <p14:modId xmlns:p14="http://schemas.microsoft.com/office/powerpoint/2010/main" val="2583482444"/>
                  </p:ext>
                </p:extLst>
              </p:nvPr>
            </p:nvGraphicFramePr>
            <p:xfrm>
              <a:off x="3505200" y="1219200"/>
              <a:ext cx="5486400" cy="518160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267495610"/>
                        </a:ext>
                      </a:extLst>
                    </a:gridCol>
                    <a:gridCol w="914400">
                      <a:extLst>
                        <a:ext uri="{9D8B030D-6E8A-4147-A177-3AD203B41FA5}">
                          <a16:colId xmlns:a16="http://schemas.microsoft.com/office/drawing/2014/main" val="4080253666"/>
                        </a:ext>
                      </a:extLst>
                    </a:gridCol>
                    <a:gridCol w="914400">
                      <a:extLst>
                        <a:ext uri="{9D8B030D-6E8A-4147-A177-3AD203B41FA5}">
                          <a16:colId xmlns:a16="http://schemas.microsoft.com/office/drawing/2014/main" val="4077717234"/>
                        </a:ext>
                      </a:extLst>
                    </a:gridCol>
                    <a:gridCol w="914400">
                      <a:extLst>
                        <a:ext uri="{9D8B030D-6E8A-4147-A177-3AD203B41FA5}">
                          <a16:colId xmlns:a16="http://schemas.microsoft.com/office/drawing/2014/main" val="2299566718"/>
                        </a:ext>
                      </a:extLst>
                    </a:gridCol>
                    <a:gridCol w="914400">
                      <a:extLst>
                        <a:ext uri="{9D8B030D-6E8A-4147-A177-3AD203B41FA5}">
                          <a16:colId xmlns:a16="http://schemas.microsoft.com/office/drawing/2014/main" val="647534939"/>
                        </a:ext>
                      </a:extLst>
                    </a:gridCol>
                    <a:gridCol w="914400">
                      <a:extLst>
                        <a:ext uri="{9D8B030D-6E8A-4147-A177-3AD203B41FA5}">
                          <a16:colId xmlns:a16="http://schemas.microsoft.com/office/drawing/2014/main" val="627378641"/>
                        </a:ext>
                      </a:extLst>
                    </a:gridCol>
                  </a:tblGrid>
                  <a:tr h="304800">
                    <a:tc>
                      <a:txBody>
                        <a:bodyPr/>
                        <a:lstStyle/>
                        <a:p>
                          <a:endParaRPr lang="en-US"/>
                        </a:p>
                      </a:txBody>
                      <a:tcPr>
                        <a:blipFill>
                          <a:blip r:embed="rId3"/>
                          <a:stretch>
                            <a:fillRect l="-1333" t="-4000" r="-503333" b="-1620000"/>
                          </a:stretch>
                        </a:blipFill>
                      </a:tcPr>
                    </a:tc>
                    <a:tc>
                      <a:txBody>
                        <a:bodyPr/>
                        <a:lstStyle/>
                        <a:p>
                          <a:endParaRPr lang="en-US"/>
                        </a:p>
                      </a:txBody>
                      <a:tcPr>
                        <a:blipFill>
                          <a:blip r:embed="rId3"/>
                          <a:stretch>
                            <a:fillRect l="-101333" t="-4000" r="-403333" b="-1620000"/>
                          </a:stretch>
                        </a:blipFill>
                      </a:tcPr>
                    </a:tc>
                    <a:tc>
                      <a:txBody>
                        <a:bodyPr/>
                        <a:lstStyle/>
                        <a:p>
                          <a:endParaRPr lang="en-US"/>
                        </a:p>
                      </a:txBody>
                      <a:tcPr>
                        <a:blipFill>
                          <a:blip r:embed="rId3"/>
                          <a:stretch>
                            <a:fillRect l="-201333" t="-4000" r="-303333" b="-1620000"/>
                          </a:stretch>
                        </a:blipFill>
                      </a:tcPr>
                    </a:tc>
                    <a:tc>
                      <a:txBody>
                        <a:bodyPr/>
                        <a:lstStyle/>
                        <a:p>
                          <a:endParaRPr lang="en-US"/>
                        </a:p>
                      </a:txBody>
                      <a:tcPr>
                        <a:blipFill>
                          <a:blip r:embed="rId3"/>
                          <a:stretch>
                            <a:fillRect l="-301333" t="-4000" r="-203333" b="-1620000"/>
                          </a:stretch>
                        </a:blipFill>
                      </a:tcPr>
                    </a:tc>
                    <a:tc>
                      <a:txBody>
                        <a:bodyPr/>
                        <a:lstStyle/>
                        <a:p>
                          <a:endParaRPr lang="en-US"/>
                        </a:p>
                      </a:txBody>
                      <a:tcPr>
                        <a:blipFill>
                          <a:blip r:embed="rId3"/>
                          <a:stretch>
                            <a:fillRect l="-401333" t="-4000" r="-103333" b="-1620000"/>
                          </a:stretch>
                        </a:blipFill>
                      </a:tcPr>
                    </a:tc>
                    <a:tc>
                      <a:txBody>
                        <a:bodyPr/>
                        <a:lstStyle/>
                        <a:p>
                          <a:endParaRPr lang="en-US"/>
                        </a:p>
                      </a:txBody>
                      <a:tcPr>
                        <a:blipFill>
                          <a:blip r:embed="rId3"/>
                          <a:stretch>
                            <a:fillRect l="-501333" t="-4000" r="-3333" b="-1620000"/>
                          </a:stretch>
                        </a:blipFill>
                      </a:tcPr>
                    </a:tc>
                    <a:extLst>
                      <a:ext uri="{0D108BD9-81ED-4DB2-BD59-A6C34878D82A}">
                        <a16:rowId xmlns:a16="http://schemas.microsoft.com/office/drawing/2014/main" val="3454710983"/>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425957098"/>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352757757"/>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4084683285"/>
                      </a:ext>
                    </a:extLst>
                  </a:tr>
                  <a:tr h="304800">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292066679"/>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1985775020"/>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879046125"/>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1173133854"/>
                      </a:ext>
                    </a:extLst>
                  </a:tr>
                  <a:tr h="304800">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451102092"/>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054801868"/>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314805627"/>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3399329516"/>
                      </a:ext>
                    </a:extLst>
                  </a:tr>
                  <a:tr h="304800">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2604320221"/>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1955163863"/>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2479000942"/>
                      </a:ext>
                    </a:extLst>
                  </a:tr>
                  <a:tr h="304800">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tc>
                      <a:txBody>
                        <a:bodyPr/>
                        <a:lstStyle/>
                        <a:p>
                          <a:r>
                            <a:rPr lang="en-US" sz="1400" dirty="0" smtClean="0"/>
                            <a:t>0</a:t>
                          </a:r>
                          <a:endParaRPr lang="en-US" sz="1400" dirty="0"/>
                        </a:p>
                      </a:txBody>
                      <a:tcPr/>
                    </a:tc>
                    <a:extLst>
                      <a:ext uri="{0D108BD9-81ED-4DB2-BD59-A6C34878D82A}">
                        <a16:rowId xmlns:a16="http://schemas.microsoft.com/office/drawing/2014/main" val="1360996442"/>
                      </a:ext>
                    </a:extLst>
                  </a:tr>
                  <a:tr h="304800">
                    <a:tc>
                      <a:txBody>
                        <a:bodyPr/>
                        <a:lstStyle/>
                        <a:p>
                          <a:r>
                            <a:rPr lang="en-US" sz="1400" dirty="0" smtClean="0"/>
                            <a:t>1</a:t>
                          </a:r>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0</a:t>
                          </a:r>
                          <a:endParaRPr lang="en-US" sz="1400" dirty="0"/>
                        </a:p>
                      </a:txBody>
                      <a:tcPr/>
                    </a:tc>
                    <a:tc>
                      <a:txBody>
                        <a:bodyPr/>
                        <a:lstStyle/>
                        <a:p>
                          <a:r>
                            <a:rPr lang="en-US" sz="1400" dirty="0" smtClean="0"/>
                            <a:t>1</a:t>
                          </a:r>
                          <a:endParaRPr lang="en-US" sz="1400" dirty="0"/>
                        </a:p>
                      </a:txBody>
                      <a:tcPr/>
                    </a:tc>
                    <a:extLst>
                      <a:ext uri="{0D108BD9-81ED-4DB2-BD59-A6C34878D82A}">
                        <a16:rowId xmlns:a16="http://schemas.microsoft.com/office/drawing/2014/main" val="1273325418"/>
                      </a:ext>
                    </a:extLst>
                  </a:tr>
                </a:tbl>
              </a:graphicData>
            </a:graphic>
          </p:graphicFrame>
        </mc:Fallback>
      </mc:AlternateContent>
    </p:spTree>
    <p:extLst>
      <p:ext uri="{BB962C8B-B14F-4D97-AF65-F5344CB8AC3E}">
        <p14:creationId xmlns:p14="http://schemas.microsoft.com/office/powerpoint/2010/main" val="4226711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Finite State Machines</a:t>
            </a:r>
            <a:endParaRPr lang="en-US" b="1"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447800"/>
                <a:ext cx="8229600" cy="4678363"/>
              </a:xfrm>
            </p:spPr>
            <p:txBody>
              <a:bodyPr>
                <a:normAutofit/>
              </a:bodyPr>
              <a:lstStyle/>
              <a:p>
                <a:r>
                  <a:rPr lang="en-US" dirty="0" smtClean="0"/>
                  <a:t>Again, the output logic could be implemented using Boolean algebra:</a:t>
                </a:r>
              </a:p>
              <a:p>
                <a:pPr marL="0" indent="0">
                  <a:buNone/>
                </a:pPr>
                <a:endParaRPr lang="en-US" dirty="0" smtClean="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𝑆𝑇</m:t>
                      </m:r>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0</m:t>
                              </m:r>
                            </m:sub>
                          </m:sSub>
                        </m:e>
                      </m:acc>
                      <m:r>
                        <a:rPr lang="en-US" b="0" i="1" smtClean="0">
                          <a:latin typeface="Cambria Math" panose="02040503050406030204" pitchFamily="18" charset="0"/>
                          <a:ea typeface="Cambria Math" panose="02040503050406030204" pitchFamily="18" charset="0"/>
                        </a:rPr>
                        <m:t>∙</m:t>
                      </m:r>
                      <m:acc>
                        <m:accPr>
                          <m:chr m:val="̅"/>
                          <m:ctrlPr>
                            <a:rPr lang="en-US" b="0" i="1" smtClean="0">
                              <a:latin typeface="Cambria Math" panose="02040503050406030204" pitchFamily="18" charset="0"/>
                              <a:ea typeface="Cambria Math" panose="02040503050406030204" pitchFamily="18" charset="0"/>
                            </a:rPr>
                          </m:ctrlPr>
                        </m:acc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𝐷</m:t>
                              </m:r>
                            </m:e>
                            <m:sub>
                              <m:r>
                                <a:rPr lang="en-US" b="0" i="1" smtClean="0">
                                  <a:latin typeface="Cambria Math" panose="02040503050406030204" pitchFamily="18" charset="0"/>
                                  <a:ea typeface="Cambria Math" panose="02040503050406030204" pitchFamily="18" charset="0"/>
                                </a:rPr>
                                <m:t>1</m:t>
                              </m:r>
                            </m:sub>
                          </m:sSub>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𝐵𝑃</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𝐷</m:t>
                          </m:r>
                        </m:e>
                        <m:sub>
                          <m:r>
                            <a:rPr lang="en-US" b="0" i="1" smtClean="0">
                              <a:latin typeface="Cambria Math" panose="02040503050406030204" pitchFamily="18" charset="0"/>
                              <a:ea typeface="Cambria Math" panose="02040503050406030204" pitchFamily="18" charset="0"/>
                            </a:rPr>
                            <m:t>0</m:t>
                          </m:r>
                        </m:sub>
                      </m:sSub>
                      <m:r>
                        <a:rPr lang="en-US" b="0" i="1" smtClean="0">
                          <a:latin typeface="Cambria Math" panose="02040503050406030204" pitchFamily="18" charset="0"/>
                          <a:ea typeface="Cambria Math" panose="02040503050406030204" pitchFamily="18" charset="0"/>
                        </a:rPr>
                        <m:t>∙</m:t>
                      </m:r>
                      <m:acc>
                        <m:accPr>
                          <m:chr m:val="̅"/>
                          <m:ctrlPr>
                            <a:rPr lang="en-US" b="0" i="1" smtClean="0">
                              <a:latin typeface="Cambria Math" panose="02040503050406030204" pitchFamily="18" charset="0"/>
                              <a:ea typeface="Cambria Math" panose="02040503050406030204" pitchFamily="18" charset="0"/>
                            </a:rPr>
                          </m:ctrlPr>
                        </m:acc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𝐷</m:t>
                              </m:r>
                            </m:e>
                            <m:sub>
                              <m:r>
                                <a:rPr lang="en-US" b="0" i="1" smtClean="0">
                                  <a:latin typeface="Cambria Math" panose="02040503050406030204" pitchFamily="18" charset="0"/>
                                  <a:ea typeface="Cambria Math" panose="02040503050406030204" pitchFamily="18" charset="0"/>
                                </a:rPr>
                                <m:t>1</m:t>
                              </m:r>
                            </m:sub>
                          </m:sSub>
                        </m:e>
                      </m:acc>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𝑇𝐸</m:t>
                      </m:r>
                      <m:r>
                        <a:rPr lang="en-US" b="0" i="1" smtClean="0">
                          <a:latin typeface="Cambria Math" panose="02040503050406030204" pitchFamily="18" charset="0"/>
                          <a:ea typeface="Cambria Math" panose="02040503050406030204" pitchFamily="18" charset="0"/>
                        </a:rPr>
                        <m:t>+</m:t>
                      </m:r>
                      <m:acc>
                        <m:accPr>
                          <m:chr m:val="̅"/>
                          <m:ctrlPr>
                            <a:rPr lang="en-US" b="0" i="1" smtClean="0">
                              <a:latin typeface="Cambria Math" panose="02040503050406030204" pitchFamily="18" charset="0"/>
                              <a:ea typeface="Cambria Math" panose="02040503050406030204" pitchFamily="18" charset="0"/>
                            </a:rPr>
                          </m:ctrlPr>
                        </m:acc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𝐷</m:t>
                              </m:r>
                            </m:e>
                            <m:sub>
                              <m:r>
                                <a:rPr lang="en-US" b="0" i="1" smtClean="0">
                                  <a:latin typeface="Cambria Math" panose="02040503050406030204" pitchFamily="18" charset="0"/>
                                  <a:ea typeface="Cambria Math" panose="02040503050406030204" pitchFamily="18" charset="0"/>
                                </a:rPr>
                                <m:t>0</m:t>
                              </m:r>
                            </m:sub>
                          </m:sSub>
                        </m:e>
                      </m:acc>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𝐷</m:t>
                          </m:r>
                        </m:e>
                        <m:sub>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𝑇𝐸</m:t>
                      </m:r>
                    </m:oMath>
                  </m:oMathPara>
                </a14:m>
                <a:endParaRPr lang="en-US" b="0" i="1" dirty="0" smtClean="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𝑅𝐵</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0</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𝐷</m:t>
                          </m:r>
                        </m:e>
                        <m:sub>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𝑇𝐸</m:t>
                      </m:r>
                    </m:oMath>
                  </m:oMathPara>
                </a14:m>
                <a:endParaRPr lang="en-US" b="0" dirty="0" smtClean="0">
                  <a:ea typeface="Cambria Math" panose="02040503050406030204" pitchFamily="18" charset="0"/>
                </a:endParaRPr>
              </a:p>
              <a:p>
                <a:pPr marL="0" indent="0">
                  <a:buNone/>
                </a:pPr>
                <a:endParaRPr lang="en-US" dirty="0" smtClean="0"/>
              </a:p>
              <a:p>
                <a:r>
                  <a:rPr lang="en-US" dirty="0" smtClean="0"/>
                  <a:t>Again, this could also be implemented using a look-up table / read-only-memory</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447800"/>
                <a:ext cx="8229600" cy="4678363"/>
              </a:xfrm>
              <a:blipFill>
                <a:blip r:embed="rId3"/>
                <a:stretch>
                  <a:fillRect l="-1704" t="-1695" r="-1185"/>
                </a:stretch>
              </a:blipFill>
            </p:spPr>
            <p:txBody>
              <a:bodyPr/>
              <a:lstStyle/>
              <a:p>
                <a:r>
                  <a:rPr lang="en-US">
                    <a:noFill/>
                  </a:rPr>
                  <a:t> </a:t>
                </a:r>
              </a:p>
            </p:txBody>
          </p:sp>
        </mc:Fallback>
      </mc:AlternateContent>
    </p:spTree>
    <p:extLst>
      <p:ext uri="{BB962C8B-B14F-4D97-AF65-F5344CB8AC3E}">
        <p14:creationId xmlns:p14="http://schemas.microsoft.com/office/powerpoint/2010/main" val="2233772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Hardware Implementation</a:t>
            </a:r>
            <a:endParaRPr lang="en-US" b="1" dirty="0"/>
          </a:p>
        </p:txBody>
      </p:sp>
      <p:grpSp>
        <p:nvGrpSpPr>
          <p:cNvPr id="4" name="Group 3"/>
          <p:cNvGrpSpPr/>
          <p:nvPr/>
        </p:nvGrpSpPr>
        <p:grpSpPr>
          <a:xfrm>
            <a:off x="5284411" y="5106885"/>
            <a:ext cx="3249989" cy="1065315"/>
            <a:chOff x="1461936" y="3135474"/>
            <a:chExt cx="5472263" cy="1206441"/>
          </a:xfrm>
        </p:grpSpPr>
        <p:sp>
          <p:nvSpPr>
            <p:cNvPr id="5" name="Rectangle 4"/>
            <p:cNvSpPr/>
            <p:nvPr/>
          </p:nvSpPr>
          <p:spPr>
            <a:xfrm>
              <a:off x="3543300" y="3135474"/>
              <a:ext cx="1752600" cy="12064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6" name="Straight Arrow Connector 5"/>
            <p:cNvCxnSpPr/>
            <p:nvPr/>
          </p:nvCxnSpPr>
          <p:spPr>
            <a:xfrm>
              <a:off x="2305050" y="3367859"/>
              <a:ext cx="1219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295901" y="3709567"/>
              <a:ext cx="121920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8" name="TextBox 7"/>
                <p:cNvSpPr txBox="1"/>
                <p:nvPr/>
              </p:nvSpPr>
              <p:spPr>
                <a:xfrm>
                  <a:off x="6515100" y="3490178"/>
                  <a:ext cx="419099" cy="41825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𝐷</m:t>
                            </m:r>
                          </m:e>
                          <m:sub>
                            <m:r>
                              <a:rPr lang="en-US" b="0" i="1" smtClean="0">
                                <a:solidFill>
                                  <a:schemeClr val="tx1"/>
                                </a:solidFill>
                                <a:latin typeface="Cambria Math" panose="02040503050406030204" pitchFamily="18" charset="0"/>
                              </a:rPr>
                              <m:t>1</m:t>
                            </m:r>
                          </m:sub>
                        </m:sSub>
                      </m:oMath>
                    </m:oMathPara>
                  </a14:m>
                  <a:endParaRPr lang="en-US" dirty="0">
                    <a:solidFill>
                      <a:schemeClr val="tx1"/>
                    </a:solidFill>
                  </a:endParaRPr>
                </a:p>
              </p:txBody>
            </p:sp>
          </mc:Choice>
          <mc:Fallback>
            <p:sp>
              <p:nvSpPr>
                <p:cNvPr id="8" name="TextBox 7"/>
                <p:cNvSpPr txBox="1">
                  <a:spLocks noRot="1" noChangeAspect="1" noMove="1" noResize="1" noEditPoints="1" noAdjustHandles="1" noChangeArrowheads="1" noChangeShapeType="1" noTextEdit="1"/>
                </p:cNvSpPr>
                <p:nvPr/>
              </p:nvSpPr>
              <p:spPr>
                <a:xfrm>
                  <a:off x="6515100" y="3490178"/>
                  <a:ext cx="419099" cy="418259"/>
                </a:xfrm>
                <a:prstGeom prst="rect">
                  <a:avLst/>
                </a:prstGeom>
                <a:blipFill>
                  <a:blip r:embed="rId3"/>
                  <a:stretch>
                    <a:fillRect r="-5609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p:cNvSpPr txBox="1"/>
                <p:nvPr/>
              </p:nvSpPr>
              <p:spPr>
                <a:xfrm>
                  <a:off x="1590023" y="3149360"/>
                  <a:ext cx="419099" cy="4282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0" i="1" smtClean="0">
                                <a:solidFill>
                                  <a:schemeClr val="tx1"/>
                                </a:solidFill>
                                <a:latin typeface="Cambria Math" panose="02040503050406030204" pitchFamily="18" charset="0"/>
                              </a:rPr>
                            </m:ctrlPr>
                          </m:sSubSupPr>
                          <m:e>
                            <m:r>
                              <a:rPr lang="en-US" b="0" i="1" smtClean="0">
                                <a:solidFill>
                                  <a:schemeClr val="tx1"/>
                                </a:solidFill>
                                <a:latin typeface="Cambria Math" panose="02040503050406030204" pitchFamily="18" charset="0"/>
                              </a:rPr>
                              <m:t>𝐷</m:t>
                            </m:r>
                          </m:e>
                          <m:sub>
                            <m:r>
                              <a:rPr lang="en-US" b="0" i="1" smtClean="0">
                                <a:solidFill>
                                  <a:schemeClr val="tx1"/>
                                </a:solidFill>
                                <a:latin typeface="Cambria Math" panose="02040503050406030204" pitchFamily="18" charset="0"/>
                              </a:rPr>
                              <m:t>1</m:t>
                            </m:r>
                          </m:sub>
                          <m:sup>
                            <m:r>
                              <a:rPr lang="en-US" b="0" i="1" smtClean="0">
                                <a:solidFill>
                                  <a:schemeClr val="tx1"/>
                                </a:solidFill>
                                <a:latin typeface="Cambria Math" panose="02040503050406030204" pitchFamily="18" charset="0"/>
                              </a:rPr>
                              <m:t>′</m:t>
                            </m:r>
                          </m:sup>
                        </m:sSubSup>
                      </m:oMath>
                    </m:oMathPara>
                  </a14:m>
                  <a:endParaRPr lang="en-US" dirty="0">
                    <a:solidFill>
                      <a:schemeClr val="tx1"/>
                    </a:solidFill>
                  </a:endParaRPr>
                </a:p>
              </p:txBody>
            </p:sp>
          </mc:Choice>
          <mc:Fallback>
            <p:sp>
              <p:nvSpPr>
                <p:cNvPr id="9" name="TextBox 8"/>
                <p:cNvSpPr txBox="1">
                  <a:spLocks noRot="1" noChangeAspect="1" noMove="1" noResize="1" noEditPoints="1" noAdjustHandles="1" noChangeArrowheads="1" noChangeShapeType="1" noTextEdit="1"/>
                </p:cNvSpPr>
                <p:nvPr/>
              </p:nvSpPr>
              <p:spPr>
                <a:xfrm>
                  <a:off x="1590023" y="3149360"/>
                  <a:ext cx="419099" cy="428279"/>
                </a:xfrm>
                <a:prstGeom prst="rect">
                  <a:avLst/>
                </a:prstGeom>
                <a:blipFill>
                  <a:blip r:embed="rId4"/>
                  <a:stretch>
                    <a:fillRect r="-56098"/>
                  </a:stretch>
                </a:blipFill>
              </p:spPr>
              <p:txBody>
                <a:bodyPr/>
                <a:lstStyle/>
                <a:p>
                  <a:r>
                    <a:rPr lang="en-US">
                      <a:noFill/>
                    </a:rPr>
                    <a:t> </a:t>
                  </a:r>
                </a:p>
              </p:txBody>
            </p:sp>
          </mc:Fallback>
        </mc:AlternateContent>
        <p:cxnSp>
          <p:nvCxnSpPr>
            <p:cNvPr id="10" name="Straight Arrow Connector 9"/>
            <p:cNvCxnSpPr/>
            <p:nvPr/>
          </p:nvCxnSpPr>
          <p:spPr>
            <a:xfrm>
              <a:off x="2281084" y="3746965"/>
              <a:ext cx="1219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p:cNvSpPr txBox="1"/>
                <p:nvPr/>
              </p:nvSpPr>
              <p:spPr>
                <a:xfrm>
                  <a:off x="1461936" y="3525180"/>
                  <a:ext cx="419099" cy="41825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panose="02040503050406030204" pitchFamily="18" charset="0"/>
                          </a:rPr>
                          <m:t>𝐶𝑙𝑘</m:t>
                        </m:r>
                      </m:oMath>
                    </m:oMathPara>
                  </a14:m>
                  <a:endParaRPr lang="en-US" dirty="0">
                    <a:solidFill>
                      <a:schemeClr val="tx1"/>
                    </a:solidFill>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1461936" y="3525180"/>
                  <a:ext cx="419099" cy="418259"/>
                </a:xfrm>
                <a:prstGeom prst="rect">
                  <a:avLst/>
                </a:prstGeom>
                <a:blipFill>
                  <a:blip r:embed="rId5"/>
                  <a:stretch>
                    <a:fillRect r="-107317"/>
                  </a:stretch>
                </a:blipFill>
              </p:spPr>
              <p:txBody>
                <a:bodyPr/>
                <a:lstStyle/>
                <a:p>
                  <a:r>
                    <a:rPr lang="en-US">
                      <a:noFill/>
                    </a:rPr>
                    <a:t> </a:t>
                  </a:r>
                </a:p>
              </p:txBody>
            </p:sp>
          </mc:Fallback>
        </mc:AlternateContent>
      </p:grpSp>
      <p:sp>
        <p:nvSpPr>
          <p:cNvPr id="12" name="Isosceles Triangle 11"/>
          <p:cNvSpPr/>
          <p:nvPr/>
        </p:nvSpPr>
        <p:spPr>
          <a:xfrm rot="5400000">
            <a:off x="6494636" y="5554513"/>
            <a:ext cx="236468" cy="184666"/>
          </a:xfrm>
          <a:prstGeom prst="triangle">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5284411" y="3848470"/>
            <a:ext cx="3249989" cy="1065315"/>
            <a:chOff x="1461936" y="3135474"/>
            <a:chExt cx="5472263" cy="1206441"/>
          </a:xfrm>
        </p:grpSpPr>
        <p:sp>
          <p:nvSpPr>
            <p:cNvPr id="14" name="Rectangle 13"/>
            <p:cNvSpPr/>
            <p:nvPr/>
          </p:nvSpPr>
          <p:spPr>
            <a:xfrm>
              <a:off x="3543300" y="3135474"/>
              <a:ext cx="1752600" cy="12064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5" name="Straight Arrow Connector 14"/>
            <p:cNvCxnSpPr/>
            <p:nvPr/>
          </p:nvCxnSpPr>
          <p:spPr>
            <a:xfrm>
              <a:off x="2305050" y="3367859"/>
              <a:ext cx="1219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295901" y="3709567"/>
              <a:ext cx="121920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7" name="TextBox 16"/>
                <p:cNvSpPr txBox="1"/>
                <p:nvPr/>
              </p:nvSpPr>
              <p:spPr>
                <a:xfrm>
                  <a:off x="6515100" y="3490178"/>
                  <a:ext cx="419099" cy="41825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𝐷</m:t>
                            </m:r>
                          </m:e>
                          <m:sub>
                            <m:r>
                              <a:rPr lang="en-US" b="0" i="1" smtClean="0">
                                <a:solidFill>
                                  <a:schemeClr val="tx1"/>
                                </a:solidFill>
                                <a:latin typeface="Cambria Math" panose="02040503050406030204" pitchFamily="18" charset="0"/>
                              </a:rPr>
                              <m:t>0</m:t>
                            </m:r>
                          </m:sub>
                        </m:sSub>
                      </m:oMath>
                    </m:oMathPara>
                  </a14:m>
                  <a:endParaRPr lang="en-US" dirty="0">
                    <a:solidFill>
                      <a:schemeClr val="tx1"/>
                    </a:solidFill>
                  </a:endParaRPr>
                </a:p>
              </p:txBody>
            </p:sp>
          </mc:Choice>
          <mc:Fallback>
            <p:sp>
              <p:nvSpPr>
                <p:cNvPr id="17" name="TextBox 16"/>
                <p:cNvSpPr txBox="1">
                  <a:spLocks noRot="1" noChangeAspect="1" noMove="1" noResize="1" noEditPoints="1" noAdjustHandles="1" noChangeArrowheads="1" noChangeShapeType="1" noTextEdit="1"/>
                </p:cNvSpPr>
                <p:nvPr/>
              </p:nvSpPr>
              <p:spPr>
                <a:xfrm>
                  <a:off x="6515100" y="3490178"/>
                  <a:ext cx="419099" cy="418259"/>
                </a:xfrm>
                <a:prstGeom prst="rect">
                  <a:avLst/>
                </a:prstGeom>
                <a:blipFill>
                  <a:blip r:embed="rId6"/>
                  <a:stretch>
                    <a:fillRect r="-5853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8" name="TextBox 17"/>
                <p:cNvSpPr txBox="1"/>
                <p:nvPr/>
              </p:nvSpPr>
              <p:spPr>
                <a:xfrm>
                  <a:off x="1590023" y="3149360"/>
                  <a:ext cx="419099" cy="41825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0" i="1" smtClean="0">
                                <a:solidFill>
                                  <a:schemeClr val="tx1"/>
                                </a:solidFill>
                                <a:latin typeface="Cambria Math" panose="02040503050406030204" pitchFamily="18" charset="0"/>
                              </a:rPr>
                            </m:ctrlPr>
                          </m:sSubSupPr>
                          <m:e>
                            <m:r>
                              <a:rPr lang="en-US" b="0" i="1" smtClean="0">
                                <a:solidFill>
                                  <a:schemeClr val="tx1"/>
                                </a:solidFill>
                                <a:latin typeface="Cambria Math" panose="02040503050406030204" pitchFamily="18" charset="0"/>
                              </a:rPr>
                              <m:t>𝐷</m:t>
                            </m:r>
                          </m:e>
                          <m:sub>
                            <m:r>
                              <a:rPr lang="en-US" b="0" i="1" smtClean="0">
                                <a:solidFill>
                                  <a:schemeClr val="tx1"/>
                                </a:solidFill>
                                <a:latin typeface="Cambria Math" panose="02040503050406030204" pitchFamily="18" charset="0"/>
                              </a:rPr>
                              <m:t>0</m:t>
                            </m:r>
                          </m:sub>
                          <m:sup>
                            <m:r>
                              <a:rPr lang="en-US" b="0" i="1" smtClean="0">
                                <a:solidFill>
                                  <a:schemeClr val="tx1"/>
                                </a:solidFill>
                                <a:latin typeface="Cambria Math" panose="02040503050406030204" pitchFamily="18" charset="0"/>
                              </a:rPr>
                              <m:t>′</m:t>
                            </m:r>
                          </m:sup>
                        </m:sSubSup>
                      </m:oMath>
                    </m:oMathPara>
                  </a14:m>
                  <a:endParaRPr lang="en-US" dirty="0">
                    <a:solidFill>
                      <a:schemeClr val="tx1"/>
                    </a:solidFill>
                  </a:endParaRPr>
                </a:p>
              </p:txBody>
            </p:sp>
          </mc:Choice>
          <mc:Fallback>
            <p:sp>
              <p:nvSpPr>
                <p:cNvPr id="18" name="TextBox 17"/>
                <p:cNvSpPr txBox="1">
                  <a:spLocks noRot="1" noChangeAspect="1" noMove="1" noResize="1" noEditPoints="1" noAdjustHandles="1" noChangeArrowheads="1" noChangeShapeType="1" noTextEdit="1"/>
                </p:cNvSpPr>
                <p:nvPr/>
              </p:nvSpPr>
              <p:spPr>
                <a:xfrm>
                  <a:off x="1590023" y="3149360"/>
                  <a:ext cx="419099" cy="418259"/>
                </a:xfrm>
                <a:prstGeom prst="rect">
                  <a:avLst/>
                </a:prstGeom>
                <a:blipFill>
                  <a:blip r:embed="rId7"/>
                  <a:stretch>
                    <a:fillRect r="-58537"/>
                  </a:stretch>
                </a:blipFill>
              </p:spPr>
              <p:txBody>
                <a:bodyPr/>
                <a:lstStyle/>
                <a:p>
                  <a:r>
                    <a:rPr lang="en-US">
                      <a:noFill/>
                    </a:rPr>
                    <a:t> </a:t>
                  </a:r>
                </a:p>
              </p:txBody>
            </p:sp>
          </mc:Fallback>
        </mc:AlternateContent>
        <p:cxnSp>
          <p:nvCxnSpPr>
            <p:cNvPr id="19" name="Straight Arrow Connector 18"/>
            <p:cNvCxnSpPr/>
            <p:nvPr/>
          </p:nvCxnSpPr>
          <p:spPr>
            <a:xfrm>
              <a:off x="2281084" y="3746965"/>
              <a:ext cx="1219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9"/>
                <p:cNvSpPr txBox="1"/>
                <p:nvPr/>
              </p:nvSpPr>
              <p:spPr>
                <a:xfrm>
                  <a:off x="1461936" y="3525180"/>
                  <a:ext cx="419099" cy="41825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panose="02040503050406030204" pitchFamily="18" charset="0"/>
                          </a:rPr>
                          <m:t>𝐶𝑙𝑘</m:t>
                        </m:r>
                      </m:oMath>
                    </m:oMathPara>
                  </a14:m>
                  <a:endParaRPr lang="en-US" dirty="0">
                    <a:solidFill>
                      <a:schemeClr val="tx1"/>
                    </a:solidFill>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1461936" y="3525180"/>
                  <a:ext cx="419099" cy="418259"/>
                </a:xfrm>
                <a:prstGeom prst="rect">
                  <a:avLst/>
                </a:prstGeom>
                <a:blipFill>
                  <a:blip r:embed="rId5"/>
                  <a:stretch>
                    <a:fillRect r="-107317"/>
                  </a:stretch>
                </a:blipFill>
              </p:spPr>
              <p:txBody>
                <a:bodyPr/>
                <a:lstStyle/>
                <a:p>
                  <a:r>
                    <a:rPr lang="en-US">
                      <a:noFill/>
                    </a:rPr>
                    <a:t> </a:t>
                  </a:r>
                </a:p>
              </p:txBody>
            </p:sp>
          </mc:Fallback>
        </mc:AlternateContent>
      </p:grpSp>
      <p:sp>
        <p:nvSpPr>
          <p:cNvPr id="21" name="Isosceles Triangle 20"/>
          <p:cNvSpPr/>
          <p:nvPr/>
        </p:nvSpPr>
        <p:spPr>
          <a:xfrm rot="5400000">
            <a:off x="6496155" y="4300936"/>
            <a:ext cx="236468" cy="184666"/>
          </a:xfrm>
          <a:prstGeom prst="triangle">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p:nvPr/>
        </p:nvCxnSpPr>
        <p:spPr>
          <a:xfrm>
            <a:off x="1722900" y="1905547"/>
            <a:ext cx="4075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2128549" y="1385580"/>
            <a:ext cx="1" cy="65309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118220" y="1385580"/>
            <a:ext cx="4075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118220" y="2038679"/>
            <a:ext cx="4075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Arc 27"/>
          <p:cNvSpPr/>
          <p:nvPr/>
        </p:nvSpPr>
        <p:spPr>
          <a:xfrm>
            <a:off x="2234656" y="1385579"/>
            <a:ext cx="592511" cy="653099"/>
          </a:xfrm>
          <a:prstGeom prst="arc">
            <a:avLst>
              <a:gd name="adj1" fmla="val 16174174"/>
              <a:gd name="adj2" fmla="val 548016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9" name="Straight Connector 28"/>
          <p:cNvCxnSpPr/>
          <p:nvPr/>
        </p:nvCxnSpPr>
        <p:spPr>
          <a:xfrm>
            <a:off x="2827167" y="1705221"/>
            <a:ext cx="79723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914400" y="2362200"/>
            <a:ext cx="1174792" cy="134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2099521" y="2242501"/>
            <a:ext cx="1" cy="65309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089192" y="2242501"/>
            <a:ext cx="4075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089192" y="2895600"/>
            <a:ext cx="4075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Arc 37"/>
          <p:cNvSpPr/>
          <p:nvPr/>
        </p:nvSpPr>
        <p:spPr>
          <a:xfrm>
            <a:off x="2205628" y="2242500"/>
            <a:ext cx="592511" cy="653099"/>
          </a:xfrm>
          <a:prstGeom prst="arc">
            <a:avLst>
              <a:gd name="adj1" fmla="val 16174174"/>
              <a:gd name="adj2" fmla="val 548016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9" name="Straight Connector 38"/>
          <p:cNvCxnSpPr/>
          <p:nvPr/>
        </p:nvCxnSpPr>
        <p:spPr>
          <a:xfrm>
            <a:off x="2798139" y="2562142"/>
            <a:ext cx="69487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447800" y="3581400"/>
            <a:ext cx="668113" cy="2343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2114035" y="3084872"/>
            <a:ext cx="1" cy="65309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103706" y="3084872"/>
            <a:ext cx="4075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103706" y="3737971"/>
            <a:ext cx="4075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Arc 46"/>
          <p:cNvSpPr/>
          <p:nvPr/>
        </p:nvSpPr>
        <p:spPr>
          <a:xfrm>
            <a:off x="2220142" y="3084871"/>
            <a:ext cx="592511" cy="653099"/>
          </a:xfrm>
          <a:prstGeom prst="arc">
            <a:avLst>
              <a:gd name="adj1" fmla="val 16174174"/>
              <a:gd name="adj2" fmla="val 548016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8" name="Straight Connector 47"/>
          <p:cNvCxnSpPr/>
          <p:nvPr/>
        </p:nvCxnSpPr>
        <p:spPr>
          <a:xfrm>
            <a:off x="2812653" y="3404513"/>
            <a:ext cx="680356" cy="465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143000" y="3411420"/>
            <a:ext cx="967966" cy="25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914400" y="4128857"/>
            <a:ext cx="1196566" cy="328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2121295" y="3995726"/>
            <a:ext cx="1" cy="65309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2110966" y="3995726"/>
            <a:ext cx="4075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110966" y="4648825"/>
            <a:ext cx="4075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Arc 55"/>
          <p:cNvSpPr/>
          <p:nvPr/>
        </p:nvSpPr>
        <p:spPr>
          <a:xfrm>
            <a:off x="2227402" y="3995725"/>
            <a:ext cx="592511" cy="653099"/>
          </a:xfrm>
          <a:prstGeom prst="arc">
            <a:avLst>
              <a:gd name="adj1" fmla="val 16174174"/>
              <a:gd name="adj2" fmla="val 548016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7" name="Straight Connector 56"/>
          <p:cNvCxnSpPr/>
          <p:nvPr/>
        </p:nvCxnSpPr>
        <p:spPr>
          <a:xfrm>
            <a:off x="2819913" y="4315367"/>
            <a:ext cx="804489" cy="47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153330" y="4315367"/>
            <a:ext cx="964896" cy="94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5" name="Group 64"/>
          <p:cNvGrpSpPr/>
          <p:nvPr/>
        </p:nvGrpSpPr>
        <p:grpSpPr>
          <a:xfrm>
            <a:off x="914400" y="1464778"/>
            <a:ext cx="1189305" cy="135421"/>
            <a:chOff x="914400" y="1464778"/>
            <a:chExt cx="1189305" cy="135421"/>
          </a:xfrm>
        </p:grpSpPr>
        <p:cxnSp>
          <p:nvCxnSpPr>
            <p:cNvPr id="23" name="Straight Connector 22"/>
            <p:cNvCxnSpPr>
              <a:endCxn id="62" idx="2"/>
            </p:cNvCxnSpPr>
            <p:nvPr/>
          </p:nvCxnSpPr>
          <p:spPr>
            <a:xfrm>
              <a:off x="914400" y="1530509"/>
              <a:ext cx="1066800" cy="19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Oval 61"/>
            <p:cNvSpPr/>
            <p:nvPr/>
          </p:nvSpPr>
          <p:spPr>
            <a:xfrm>
              <a:off x="1981200" y="1464778"/>
              <a:ext cx="122505" cy="1354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p:cNvGrpSpPr/>
          <p:nvPr/>
        </p:nvGrpSpPr>
        <p:grpSpPr>
          <a:xfrm>
            <a:off x="1153330" y="1665619"/>
            <a:ext cx="954008" cy="135421"/>
            <a:chOff x="1149697" y="1464778"/>
            <a:chExt cx="954008" cy="135421"/>
          </a:xfrm>
        </p:grpSpPr>
        <p:cxnSp>
          <p:nvCxnSpPr>
            <p:cNvPr id="67" name="Straight Connector 66"/>
            <p:cNvCxnSpPr>
              <a:endCxn id="68" idx="2"/>
            </p:cNvCxnSpPr>
            <p:nvPr/>
          </p:nvCxnSpPr>
          <p:spPr>
            <a:xfrm flipV="1">
              <a:off x="1149697" y="1532489"/>
              <a:ext cx="831503" cy="149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1981200" y="1464778"/>
              <a:ext cx="122505" cy="1354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p:cNvGrpSpPr/>
          <p:nvPr/>
        </p:nvGrpSpPr>
        <p:grpSpPr>
          <a:xfrm>
            <a:off x="1153330" y="2502763"/>
            <a:ext cx="924974" cy="135421"/>
            <a:chOff x="1178731" y="1464778"/>
            <a:chExt cx="924974" cy="135421"/>
          </a:xfrm>
        </p:grpSpPr>
        <p:cxnSp>
          <p:nvCxnSpPr>
            <p:cNvPr id="70" name="Straight Connector 69"/>
            <p:cNvCxnSpPr>
              <a:endCxn id="71" idx="2"/>
            </p:cNvCxnSpPr>
            <p:nvPr/>
          </p:nvCxnSpPr>
          <p:spPr>
            <a:xfrm>
              <a:off x="1178731" y="1531064"/>
              <a:ext cx="802469" cy="14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1981200" y="1464778"/>
              <a:ext cx="122505" cy="1354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2" name="Group 71"/>
          <p:cNvGrpSpPr/>
          <p:nvPr/>
        </p:nvGrpSpPr>
        <p:grpSpPr>
          <a:xfrm>
            <a:off x="1447800" y="2712586"/>
            <a:ext cx="630504" cy="135421"/>
            <a:chOff x="1473201" y="1464778"/>
            <a:chExt cx="630504" cy="135421"/>
          </a:xfrm>
        </p:grpSpPr>
        <p:cxnSp>
          <p:nvCxnSpPr>
            <p:cNvPr id="73" name="Straight Connector 72"/>
            <p:cNvCxnSpPr>
              <a:endCxn id="74" idx="2"/>
            </p:cNvCxnSpPr>
            <p:nvPr/>
          </p:nvCxnSpPr>
          <p:spPr>
            <a:xfrm>
              <a:off x="1473201" y="1522300"/>
              <a:ext cx="507999" cy="101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Oval 73"/>
            <p:cNvSpPr/>
            <p:nvPr/>
          </p:nvSpPr>
          <p:spPr>
            <a:xfrm>
              <a:off x="1981200" y="1464778"/>
              <a:ext cx="122505" cy="1354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p:cNvGrpSpPr/>
          <p:nvPr/>
        </p:nvGrpSpPr>
        <p:grpSpPr>
          <a:xfrm>
            <a:off x="904071" y="3159316"/>
            <a:ext cx="1192380" cy="135421"/>
            <a:chOff x="911325" y="1464778"/>
            <a:chExt cx="1192380" cy="135421"/>
          </a:xfrm>
        </p:grpSpPr>
        <p:cxnSp>
          <p:nvCxnSpPr>
            <p:cNvPr id="76" name="Straight Connector 75"/>
            <p:cNvCxnSpPr>
              <a:endCxn id="77" idx="2"/>
            </p:cNvCxnSpPr>
            <p:nvPr/>
          </p:nvCxnSpPr>
          <p:spPr>
            <a:xfrm>
              <a:off x="911325" y="1523466"/>
              <a:ext cx="1069875" cy="902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1981200" y="1464778"/>
              <a:ext cx="122505" cy="1354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p:cNvGrpSpPr/>
          <p:nvPr/>
        </p:nvGrpSpPr>
        <p:grpSpPr>
          <a:xfrm>
            <a:off x="1447800" y="4431780"/>
            <a:ext cx="659538" cy="135421"/>
            <a:chOff x="1444167" y="1464778"/>
            <a:chExt cx="659538" cy="135421"/>
          </a:xfrm>
        </p:grpSpPr>
        <p:cxnSp>
          <p:nvCxnSpPr>
            <p:cNvPr id="79" name="Straight Connector 78"/>
            <p:cNvCxnSpPr>
              <a:endCxn id="80" idx="2"/>
            </p:cNvCxnSpPr>
            <p:nvPr/>
          </p:nvCxnSpPr>
          <p:spPr>
            <a:xfrm>
              <a:off x="1444167" y="1528798"/>
              <a:ext cx="537033" cy="369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1981200" y="1464778"/>
              <a:ext cx="122505" cy="13542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3" name="Straight Connector 82"/>
          <p:cNvCxnSpPr/>
          <p:nvPr/>
        </p:nvCxnSpPr>
        <p:spPr>
          <a:xfrm flipH="1">
            <a:off x="887960" y="1530509"/>
            <a:ext cx="28811" cy="45538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1143000" y="1733329"/>
            <a:ext cx="1043" cy="43510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891540" y="2338348"/>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887960" y="3198663"/>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887960" y="4137830"/>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1120140" y="2542920"/>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1120079" y="3385319"/>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1117697" y="4287149"/>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8" name="Straight Connector 97"/>
          <p:cNvCxnSpPr/>
          <p:nvPr/>
        </p:nvCxnSpPr>
        <p:spPr>
          <a:xfrm flipH="1">
            <a:off x="1447520" y="2770108"/>
            <a:ext cx="281" cy="33142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a:off x="1417626" y="4471948"/>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1417626" y="3567630"/>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Connector 104"/>
          <p:cNvCxnSpPr/>
          <p:nvPr/>
        </p:nvCxnSpPr>
        <p:spPr>
          <a:xfrm flipH="1">
            <a:off x="1712997" y="1905547"/>
            <a:ext cx="9904" cy="418922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0" name="Arc 109"/>
          <p:cNvSpPr/>
          <p:nvPr/>
        </p:nvSpPr>
        <p:spPr>
          <a:xfrm>
            <a:off x="3248649" y="2338855"/>
            <a:ext cx="777576" cy="1254909"/>
          </a:xfrm>
          <a:prstGeom prst="arc">
            <a:avLst>
              <a:gd name="adj1" fmla="val 18932607"/>
              <a:gd name="adj2" fmla="val 278238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1" name="Straight Connector 110"/>
          <p:cNvCxnSpPr/>
          <p:nvPr/>
        </p:nvCxnSpPr>
        <p:spPr>
          <a:xfrm>
            <a:off x="3624402" y="2748316"/>
            <a:ext cx="3901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V="1">
            <a:off x="3632970" y="3241952"/>
            <a:ext cx="355317" cy="441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3" name="Arc 112"/>
          <p:cNvSpPr/>
          <p:nvPr/>
        </p:nvSpPr>
        <p:spPr>
          <a:xfrm>
            <a:off x="3033805" y="2617528"/>
            <a:ext cx="1937198" cy="1971341"/>
          </a:xfrm>
          <a:prstGeom prst="arc">
            <a:avLst>
              <a:gd name="adj1" fmla="val 16089146"/>
              <a:gd name="adj2" fmla="val 19147884"/>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Arc 113"/>
          <p:cNvSpPr/>
          <p:nvPr/>
        </p:nvSpPr>
        <p:spPr>
          <a:xfrm flipV="1">
            <a:off x="3023017" y="1376846"/>
            <a:ext cx="1937198" cy="1954109"/>
          </a:xfrm>
          <a:prstGeom prst="arc">
            <a:avLst>
              <a:gd name="adj1" fmla="val 16089146"/>
              <a:gd name="adj2" fmla="val 19258414"/>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5" name="Straight Connector 114"/>
          <p:cNvCxnSpPr/>
          <p:nvPr/>
        </p:nvCxnSpPr>
        <p:spPr>
          <a:xfrm>
            <a:off x="4724694" y="2966309"/>
            <a:ext cx="3901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3505200" y="2895599"/>
            <a:ext cx="521025" cy="51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3502082" y="3084871"/>
            <a:ext cx="52414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H="1">
            <a:off x="3629852" y="1705221"/>
            <a:ext cx="6236" cy="10314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3493009" y="2562142"/>
            <a:ext cx="9073" cy="3396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3500477" y="3091143"/>
            <a:ext cx="1605" cy="32027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630133" y="3255665"/>
            <a:ext cx="2837" cy="10644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33" name="TextBox 132"/>
              <p:cNvSpPr txBox="1"/>
              <p:nvPr/>
            </p:nvSpPr>
            <p:spPr>
              <a:xfrm>
                <a:off x="457200" y="6094773"/>
                <a:ext cx="1726712"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0</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1</m:t>
                          </m:r>
                        </m:sub>
                      </m:sSub>
                      <m:r>
                        <a:rPr lang="en-US" b="0" i="1" smtClean="0">
                          <a:latin typeface="Cambria Math" panose="02040503050406030204" pitchFamily="18" charset="0"/>
                        </a:rPr>
                        <m:t>  </m:t>
                      </m:r>
                      <m:r>
                        <a:rPr lang="en-US" b="0" i="1" smtClean="0">
                          <a:latin typeface="Cambria Math" panose="02040503050406030204" pitchFamily="18" charset="0"/>
                        </a:rPr>
                        <m:t>𝑇𝐸</m:t>
                      </m:r>
                      <m:r>
                        <a:rPr lang="en-US" b="0" i="1" smtClean="0">
                          <a:latin typeface="Cambria Math" panose="02040503050406030204" pitchFamily="18" charset="0"/>
                        </a:rPr>
                        <m:t>  </m:t>
                      </m:r>
                      <m:r>
                        <a:rPr lang="en-US" b="0" i="1" smtClean="0">
                          <a:latin typeface="Cambria Math" panose="02040503050406030204" pitchFamily="18" charset="0"/>
                        </a:rPr>
                        <m:t>𝐵𝑃</m:t>
                      </m:r>
                    </m:oMath>
                  </m:oMathPara>
                </a14:m>
                <a:endParaRPr lang="en-US" dirty="0"/>
              </a:p>
            </p:txBody>
          </p:sp>
        </mc:Choice>
        <mc:Fallback>
          <p:sp>
            <p:nvSpPr>
              <p:cNvPr id="133" name="TextBox 132"/>
              <p:cNvSpPr txBox="1">
                <a:spLocks noRot="1" noChangeAspect="1" noMove="1" noResize="1" noEditPoints="1" noAdjustHandles="1" noChangeArrowheads="1" noChangeShapeType="1" noTextEdit="1"/>
              </p:cNvSpPr>
              <p:nvPr/>
            </p:nvSpPr>
            <p:spPr>
              <a:xfrm>
                <a:off x="457200" y="6094773"/>
                <a:ext cx="1726712" cy="369332"/>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4" name="TextBox 133"/>
              <p:cNvSpPr txBox="1"/>
              <p:nvPr/>
            </p:nvSpPr>
            <p:spPr>
              <a:xfrm>
                <a:off x="5133908" y="2804599"/>
                <a:ext cx="24890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0" i="1" smtClean="0">
                              <a:solidFill>
                                <a:schemeClr val="tx1"/>
                              </a:solidFill>
                              <a:latin typeface="Cambria Math" panose="02040503050406030204" pitchFamily="18" charset="0"/>
                            </a:rPr>
                          </m:ctrlPr>
                        </m:sSubSupPr>
                        <m:e>
                          <m:r>
                            <a:rPr lang="en-US" b="0" i="1" smtClean="0">
                              <a:solidFill>
                                <a:schemeClr val="tx1"/>
                              </a:solidFill>
                              <a:latin typeface="Cambria Math" panose="02040503050406030204" pitchFamily="18" charset="0"/>
                            </a:rPr>
                            <m:t>𝐷</m:t>
                          </m:r>
                        </m:e>
                        <m:sub>
                          <m:r>
                            <a:rPr lang="en-US" b="0" i="1" smtClean="0">
                              <a:solidFill>
                                <a:schemeClr val="tx1"/>
                              </a:solidFill>
                              <a:latin typeface="Cambria Math" panose="02040503050406030204" pitchFamily="18" charset="0"/>
                            </a:rPr>
                            <m:t>0</m:t>
                          </m:r>
                        </m:sub>
                        <m:sup>
                          <m:r>
                            <a:rPr lang="en-US" b="0" i="1" smtClean="0">
                              <a:solidFill>
                                <a:schemeClr val="tx1"/>
                              </a:solidFill>
                              <a:latin typeface="Cambria Math" panose="02040503050406030204" pitchFamily="18" charset="0"/>
                            </a:rPr>
                            <m:t>′</m:t>
                          </m:r>
                        </m:sup>
                      </m:sSubSup>
                    </m:oMath>
                  </m:oMathPara>
                </a14:m>
                <a:endParaRPr lang="en-US" dirty="0">
                  <a:solidFill>
                    <a:schemeClr val="tx1"/>
                  </a:solidFill>
                </a:endParaRPr>
              </a:p>
            </p:txBody>
          </p:sp>
        </mc:Choice>
        <mc:Fallback>
          <p:sp>
            <p:nvSpPr>
              <p:cNvPr id="134" name="TextBox 133"/>
              <p:cNvSpPr txBox="1">
                <a:spLocks noRot="1" noChangeAspect="1" noMove="1" noResize="1" noEditPoints="1" noAdjustHandles="1" noChangeArrowheads="1" noChangeShapeType="1" noTextEdit="1"/>
              </p:cNvSpPr>
              <p:nvPr/>
            </p:nvSpPr>
            <p:spPr>
              <a:xfrm>
                <a:off x="5133908" y="2804599"/>
                <a:ext cx="248904" cy="369332"/>
              </a:xfrm>
              <a:prstGeom prst="rect">
                <a:avLst/>
              </a:prstGeom>
              <a:blipFill>
                <a:blip r:embed="rId9"/>
                <a:stretch>
                  <a:fillRect r="-58537"/>
                </a:stretch>
              </a:blipFill>
            </p:spPr>
            <p:txBody>
              <a:bodyPr/>
              <a:lstStyle/>
              <a:p>
                <a:r>
                  <a:rPr lang="en-US">
                    <a:noFill/>
                  </a:rPr>
                  <a:t> </a:t>
                </a:r>
              </a:p>
            </p:txBody>
          </p:sp>
        </mc:Fallback>
      </mc:AlternateContent>
      <p:sp>
        <p:nvSpPr>
          <p:cNvPr id="135" name="Cloud 134"/>
          <p:cNvSpPr/>
          <p:nvPr/>
        </p:nvSpPr>
        <p:spPr>
          <a:xfrm>
            <a:off x="5785139" y="1600199"/>
            <a:ext cx="2749262" cy="177311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Something similar for D</a:t>
            </a:r>
            <a:r>
              <a:rPr lang="en-US" baseline="-25000" dirty="0" smtClean="0"/>
              <a:t>1</a:t>
            </a:r>
            <a:r>
              <a:rPr lang="en-US" dirty="0" smtClean="0"/>
              <a:t>’</a:t>
            </a:r>
            <a:endParaRPr lang="en-US" dirty="0"/>
          </a:p>
        </p:txBody>
      </p:sp>
      <p:cxnSp>
        <p:nvCxnSpPr>
          <p:cNvPr id="136" name="Straight Connector 135"/>
          <p:cNvCxnSpPr/>
          <p:nvPr/>
        </p:nvCxnSpPr>
        <p:spPr>
          <a:xfrm flipV="1">
            <a:off x="2114035" y="5004439"/>
            <a:ext cx="1" cy="65309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2103706" y="5004439"/>
            <a:ext cx="4075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103706" y="5657538"/>
            <a:ext cx="40752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Arc 138"/>
          <p:cNvSpPr/>
          <p:nvPr/>
        </p:nvSpPr>
        <p:spPr>
          <a:xfrm>
            <a:off x="2220142" y="5004438"/>
            <a:ext cx="592511" cy="653099"/>
          </a:xfrm>
          <a:prstGeom prst="arc">
            <a:avLst>
              <a:gd name="adj1" fmla="val 16174174"/>
              <a:gd name="adj2" fmla="val 548016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44" name="Straight Connector 143"/>
          <p:cNvCxnSpPr/>
          <p:nvPr/>
        </p:nvCxnSpPr>
        <p:spPr>
          <a:xfrm flipV="1">
            <a:off x="907139" y="5165592"/>
            <a:ext cx="1196566" cy="328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1146070" y="5352549"/>
            <a:ext cx="964896" cy="94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1454193" y="5520988"/>
            <a:ext cx="668113" cy="2343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Oval 146"/>
          <p:cNvSpPr/>
          <p:nvPr/>
        </p:nvSpPr>
        <p:spPr>
          <a:xfrm>
            <a:off x="875105" y="5158152"/>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1124417" y="5328709"/>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1408473" y="5501451"/>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0" name="Straight Connector 149"/>
          <p:cNvCxnSpPr/>
          <p:nvPr/>
        </p:nvCxnSpPr>
        <p:spPr>
          <a:xfrm>
            <a:off x="2800073" y="5328709"/>
            <a:ext cx="804489" cy="47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51" name="TextBox 150"/>
              <p:cNvSpPr txBox="1"/>
              <p:nvPr/>
            </p:nvSpPr>
            <p:spPr>
              <a:xfrm>
                <a:off x="3642817" y="5144043"/>
                <a:ext cx="24890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panose="02040503050406030204" pitchFamily="18" charset="0"/>
                        </a:rPr>
                        <m:t>𝑅𝐵</m:t>
                      </m:r>
                    </m:oMath>
                  </m:oMathPara>
                </a14:m>
                <a:endParaRPr lang="en-US" dirty="0">
                  <a:solidFill>
                    <a:schemeClr val="tx1"/>
                  </a:solidFill>
                </a:endParaRPr>
              </a:p>
            </p:txBody>
          </p:sp>
        </mc:Choice>
        <mc:Fallback>
          <p:sp>
            <p:nvSpPr>
              <p:cNvPr id="151" name="TextBox 150"/>
              <p:cNvSpPr txBox="1">
                <a:spLocks noRot="1" noChangeAspect="1" noMove="1" noResize="1" noEditPoints="1" noAdjustHandles="1" noChangeArrowheads="1" noChangeShapeType="1" noTextEdit="1"/>
              </p:cNvSpPr>
              <p:nvPr/>
            </p:nvSpPr>
            <p:spPr>
              <a:xfrm>
                <a:off x="3642817" y="5144043"/>
                <a:ext cx="248904" cy="369332"/>
              </a:xfrm>
              <a:prstGeom prst="rect">
                <a:avLst/>
              </a:prstGeom>
              <a:blipFill>
                <a:blip r:embed="rId10"/>
                <a:stretch>
                  <a:fillRect r="-92500"/>
                </a:stretch>
              </a:blipFill>
            </p:spPr>
            <p:txBody>
              <a:bodyPr/>
              <a:lstStyle/>
              <a:p>
                <a:r>
                  <a:rPr lang="en-US">
                    <a:noFill/>
                  </a:rPr>
                  <a:t> </a:t>
                </a:r>
              </a:p>
            </p:txBody>
          </p:sp>
        </mc:Fallback>
      </mc:AlternateContent>
      <p:sp>
        <p:nvSpPr>
          <p:cNvPr id="152" name="Cloud 151"/>
          <p:cNvSpPr/>
          <p:nvPr/>
        </p:nvSpPr>
        <p:spPr>
          <a:xfrm>
            <a:off x="3208703" y="5544427"/>
            <a:ext cx="1953374" cy="1073683"/>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Something similar for ST</a:t>
            </a:r>
            <a:endParaRPr lang="en-US" dirty="0"/>
          </a:p>
        </p:txBody>
      </p:sp>
    </p:spTree>
    <p:extLst>
      <p:ext uri="{BB962C8B-B14F-4D97-AF65-F5344CB8AC3E}">
        <p14:creationId xmlns:p14="http://schemas.microsoft.com/office/powerpoint/2010/main" val="3225977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Final Details</a:t>
            </a:r>
            <a:endParaRPr lang="en-US" b="1" dirty="0"/>
          </a:p>
        </p:txBody>
      </p:sp>
      <p:sp>
        <p:nvSpPr>
          <p:cNvPr id="3" name="Content Placeholder 2"/>
          <p:cNvSpPr>
            <a:spLocks noGrp="1"/>
          </p:cNvSpPr>
          <p:nvPr>
            <p:ph idx="1"/>
          </p:nvPr>
        </p:nvSpPr>
        <p:spPr/>
        <p:txBody>
          <a:bodyPr/>
          <a:lstStyle/>
          <a:p>
            <a:r>
              <a:rPr lang="en-US" dirty="0" smtClean="0"/>
              <a:t>This implements all the state transition logic but there a few things left over…</a:t>
            </a:r>
          </a:p>
          <a:p>
            <a:r>
              <a:rPr lang="en-US" dirty="0" smtClean="0"/>
              <a:t>The button can be implemented as an S-R flip-flop.  It doesn’t need to be edge sensitive.</a:t>
            </a:r>
            <a:endParaRPr lang="en-US" dirty="0"/>
          </a:p>
        </p:txBody>
      </p:sp>
      <p:sp>
        <p:nvSpPr>
          <p:cNvPr id="4" name="Rectangle 3"/>
          <p:cNvSpPr/>
          <p:nvPr/>
        </p:nvSpPr>
        <p:spPr>
          <a:xfrm>
            <a:off x="3505200" y="4191000"/>
            <a:ext cx="1905000" cy="16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581400" y="4572000"/>
            <a:ext cx="685800" cy="369332"/>
          </a:xfrm>
          <a:prstGeom prst="rect">
            <a:avLst/>
          </a:prstGeom>
          <a:noFill/>
        </p:spPr>
        <p:txBody>
          <a:bodyPr wrap="square" rtlCol="0">
            <a:spAutoFit/>
          </a:bodyPr>
          <a:lstStyle/>
          <a:p>
            <a:r>
              <a:rPr lang="en-US" dirty="0" smtClean="0"/>
              <a:t>S</a:t>
            </a:r>
            <a:endParaRPr lang="en-US" dirty="0"/>
          </a:p>
        </p:txBody>
      </p:sp>
      <p:sp>
        <p:nvSpPr>
          <p:cNvPr id="6" name="TextBox 5"/>
          <p:cNvSpPr txBox="1"/>
          <p:nvPr/>
        </p:nvSpPr>
        <p:spPr>
          <a:xfrm>
            <a:off x="3581400" y="5061466"/>
            <a:ext cx="685800" cy="369332"/>
          </a:xfrm>
          <a:prstGeom prst="rect">
            <a:avLst/>
          </a:prstGeom>
          <a:noFill/>
        </p:spPr>
        <p:txBody>
          <a:bodyPr wrap="square" rtlCol="0">
            <a:spAutoFit/>
          </a:bodyPr>
          <a:lstStyle/>
          <a:p>
            <a:r>
              <a:rPr lang="en-US" dirty="0"/>
              <a:t>R</a:t>
            </a:r>
            <a:endParaRPr lang="en-US" dirty="0"/>
          </a:p>
        </p:txBody>
      </p:sp>
      <p:cxnSp>
        <p:nvCxnSpPr>
          <p:cNvPr id="8" name="Straight Connector 7"/>
          <p:cNvCxnSpPr/>
          <p:nvPr/>
        </p:nvCxnSpPr>
        <p:spPr>
          <a:xfrm>
            <a:off x="1981200" y="4756666"/>
            <a:ext cx="15240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104900" y="5246132"/>
            <a:ext cx="2400300" cy="3237"/>
          </a:xfrm>
          <a:prstGeom prst="line">
            <a:avLst/>
          </a:prstGeom>
          <a:ln w="254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2" name="TextBox 11"/>
              <p:cNvSpPr txBox="1"/>
              <p:nvPr/>
            </p:nvSpPr>
            <p:spPr>
              <a:xfrm>
                <a:off x="581025" y="5032891"/>
                <a:ext cx="24890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panose="02040503050406030204" pitchFamily="18" charset="0"/>
                        </a:rPr>
                        <m:t>𝑅𝐵</m:t>
                      </m:r>
                    </m:oMath>
                  </m:oMathPara>
                </a14:m>
                <a:endParaRPr lang="en-US" dirty="0">
                  <a:solidFill>
                    <a:schemeClr val="tx1"/>
                  </a:solidFill>
                </a:endParaRPr>
              </a:p>
            </p:txBody>
          </p:sp>
        </mc:Choice>
        <mc:Fallback>
          <p:sp>
            <p:nvSpPr>
              <p:cNvPr id="12" name="TextBox 11"/>
              <p:cNvSpPr txBox="1">
                <a:spLocks noRot="1" noChangeAspect="1" noMove="1" noResize="1" noEditPoints="1" noAdjustHandles="1" noChangeArrowheads="1" noChangeShapeType="1" noTextEdit="1"/>
              </p:cNvSpPr>
              <p:nvPr/>
            </p:nvSpPr>
            <p:spPr>
              <a:xfrm>
                <a:off x="581025" y="5032891"/>
                <a:ext cx="248904" cy="369332"/>
              </a:xfrm>
              <a:prstGeom prst="rect">
                <a:avLst/>
              </a:prstGeom>
              <a:blipFill>
                <a:blip r:embed="rId2"/>
                <a:stretch>
                  <a:fillRect r="-90244"/>
                </a:stretch>
              </a:blipFill>
            </p:spPr>
            <p:txBody>
              <a:bodyPr/>
              <a:lstStyle/>
              <a:p>
                <a:r>
                  <a:rPr lang="en-US">
                    <a:noFill/>
                  </a:rPr>
                  <a:t> </a:t>
                </a:r>
              </a:p>
            </p:txBody>
          </p:sp>
        </mc:Fallback>
      </mc:AlternateContent>
      <p:sp>
        <p:nvSpPr>
          <p:cNvPr id="14" name="Oval 13"/>
          <p:cNvSpPr/>
          <p:nvPr/>
        </p:nvSpPr>
        <p:spPr>
          <a:xfrm>
            <a:off x="1828800" y="4680466"/>
            <a:ext cx="152400" cy="152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371600" y="4680466"/>
            <a:ext cx="152400" cy="152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flipV="1">
            <a:off x="1371600" y="4572000"/>
            <a:ext cx="533400" cy="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1638300" y="4343400"/>
            <a:ext cx="0" cy="2286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838200" y="4756666"/>
            <a:ext cx="533400" cy="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flipV="1">
            <a:off x="838200" y="4343400"/>
            <a:ext cx="9525" cy="41326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581025" y="4318516"/>
            <a:ext cx="533400" cy="1"/>
          </a:xfrm>
          <a:prstGeom prst="line">
            <a:avLst/>
          </a:prstGeom>
          <a:ln w="254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5" name="TextBox 24"/>
              <p:cNvSpPr txBox="1"/>
              <p:nvPr/>
            </p:nvSpPr>
            <p:spPr>
              <a:xfrm>
                <a:off x="522621" y="3974068"/>
                <a:ext cx="24890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𝑉</m:t>
                          </m:r>
                        </m:e>
                        <m:sub>
                          <m:r>
                            <a:rPr lang="en-US" b="0" i="1" smtClean="0">
                              <a:solidFill>
                                <a:schemeClr val="tx1"/>
                              </a:solidFill>
                              <a:latin typeface="Cambria Math" panose="02040503050406030204" pitchFamily="18" charset="0"/>
                            </a:rPr>
                            <m:t>𝐶𝐶</m:t>
                          </m:r>
                        </m:sub>
                      </m:sSub>
                    </m:oMath>
                  </m:oMathPara>
                </a14:m>
                <a:endParaRPr lang="en-US" dirty="0">
                  <a:solidFill>
                    <a:schemeClr val="tx1"/>
                  </a:solidFill>
                </a:endParaRPr>
              </a:p>
            </p:txBody>
          </p:sp>
        </mc:Choice>
        <mc:Fallback>
          <p:sp>
            <p:nvSpPr>
              <p:cNvPr id="25" name="TextBox 24"/>
              <p:cNvSpPr txBox="1">
                <a:spLocks noRot="1" noChangeAspect="1" noMove="1" noResize="1" noEditPoints="1" noAdjustHandles="1" noChangeArrowheads="1" noChangeShapeType="1" noTextEdit="1"/>
              </p:cNvSpPr>
              <p:nvPr/>
            </p:nvSpPr>
            <p:spPr>
              <a:xfrm>
                <a:off x="522621" y="3974068"/>
                <a:ext cx="248904" cy="369332"/>
              </a:xfrm>
              <a:prstGeom prst="rect">
                <a:avLst/>
              </a:prstGeom>
              <a:blipFill>
                <a:blip r:embed="rId3"/>
                <a:stretch>
                  <a:fillRect r="-87805"/>
                </a:stretch>
              </a:blipFill>
            </p:spPr>
            <p:txBody>
              <a:bodyPr/>
              <a:lstStyle/>
              <a:p>
                <a:r>
                  <a:rPr lang="en-US">
                    <a:noFill/>
                  </a:rPr>
                  <a:t> </a:t>
                </a:r>
              </a:p>
            </p:txBody>
          </p:sp>
        </mc:Fallback>
      </mc:AlternateContent>
      <p:grpSp>
        <p:nvGrpSpPr>
          <p:cNvPr id="27" name="Group 26"/>
          <p:cNvGrpSpPr/>
          <p:nvPr/>
        </p:nvGrpSpPr>
        <p:grpSpPr>
          <a:xfrm rot="10800000">
            <a:off x="2282522" y="4756666"/>
            <a:ext cx="257113" cy="1658399"/>
            <a:chOff x="1675326" y="2286000"/>
            <a:chExt cx="298850" cy="1645393"/>
          </a:xfrm>
        </p:grpSpPr>
        <p:grpSp>
          <p:nvGrpSpPr>
            <p:cNvPr id="28" name="Group 27"/>
            <p:cNvGrpSpPr/>
            <p:nvPr/>
          </p:nvGrpSpPr>
          <p:grpSpPr>
            <a:xfrm rot="16200000">
              <a:off x="1252285" y="3209503"/>
              <a:ext cx="1144931" cy="298850"/>
              <a:chOff x="2046207" y="2625581"/>
              <a:chExt cx="2068593" cy="460521"/>
            </a:xfrm>
          </p:grpSpPr>
          <p:cxnSp>
            <p:nvCxnSpPr>
              <p:cNvPr id="30" name="Straight Connector 29"/>
              <p:cNvCxnSpPr/>
              <p:nvPr/>
            </p:nvCxnSpPr>
            <p:spPr>
              <a:xfrm flipH="1">
                <a:off x="3200400" y="2628900"/>
                <a:ext cx="76200" cy="22860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276600" y="2628900"/>
                <a:ext cx="152400" cy="45720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3429000" y="2628900"/>
                <a:ext cx="152400" cy="457202"/>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581400" y="2628900"/>
                <a:ext cx="152400" cy="443925"/>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3733800" y="2628900"/>
                <a:ext cx="152400" cy="450564"/>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886200" y="2635538"/>
                <a:ext cx="152400" cy="443925"/>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4038600" y="2854182"/>
                <a:ext cx="76200" cy="23192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3200400" y="2625582"/>
                <a:ext cx="76200" cy="22860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3200400" y="2625581"/>
                <a:ext cx="76200" cy="22860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046207" y="2860530"/>
                <a:ext cx="1154192" cy="3036"/>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29" name="Straight Connector 28"/>
            <p:cNvCxnSpPr/>
            <p:nvPr/>
          </p:nvCxnSpPr>
          <p:spPr>
            <a:xfrm flipH="1" flipV="1">
              <a:off x="1828800" y="2286000"/>
              <a:ext cx="645" cy="51473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0" name="Oval 39"/>
          <p:cNvSpPr/>
          <p:nvPr/>
        </p:nvSpPr>
        <p:spPr>
          <a:xfrm>
            <a:off x="2392681" y="4734624"/>
            <a:ext cx="45719" cy="477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p:cNvGrpSpPr/>
          <p:nvPr/>
        </p:nvGrpSpPr>
        <p:grpSpPr>
          <a:xfrm rot="5400000">
            <a:off x="2327261" y="6347995"/>
            <a:ext cx="145179" cy="268451"/>
            <a:chOff x="3780142" y="4684582"/>
            <a:chExt cx="442821" cy="368148"/>
          </a:xfrm>
        </p:grpSpPr>
        <p:cxnSp>
          <p:nvCxnSpPr>
            <p:cNvPr id="42" name="Straight Connector 41"/>
            <p:cNvCxnSpPr/>
            <p:nvPr/>
          </p:nvCxnSpPr>
          <p:spPr>
            <a:xfrm flipV="1">
              <a:off x="3780142" y="4684582"/>
              <a:ext cx="0" cy="3681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3780142" y="4868656"/>
              <a:ext cx="442821" cy="1840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flipV="1">
              <a:off x="3780142" y="4692497"/>
              <a:ext cx="442821" cy="17827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5" name="Straight Connector 44"/>
          <p:cNvCxnSpPr/>
          <p:nvPr/>
        </p:nvCxnSpPr>
        <p:spPr>
          <a:xfrm>
            <a:off x="5400675" y="4756666"/>
            <a:ext cx="2400300" cy="3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5029200" y="4572000"/>
            <a:ext cx="371475" cy="369332"/>
          </a:xfrm>
          <a:prstGeom prst="rect">
            <a:avLst/>
          </a:prstGeom>
          <a:noFill/>
        </p:spPr>
        <p:txBody>
          <a:bodyPr wrap="square" rtlCol="0">
            <a:spAutoFit/>
          </a:bodyPr>
          <a:lstStyle/>
          <a:p>
            <a:r>
              <a:rPr lang="en-US" dirty="0" smtClean="0"/>
              <a:t>Q</a:t>
            </a:r>
            <a:endParaRPr lang="en-US" dirty="0"/>
          </a:p>
        </p:txBody>
      </p:sp>
      <mc:AlternateContent xmlns:mc="http://schemas.openxmlformats.org/markup-compatibility/2006">
        <mc:Choice xmlns:a14="http://schemas.microsoft.com/office/drawing/2010/main" Requires="a14">
          <p:sp>
            <p:nvSpPr>
              <p:cNvPr id="47" name="TextBox 46"/>
              <p:cNvSpPr txBox="1"/>
              <p:nvPr/>
            </p:nvSpPr>
            <p:spPr>
              <a:xfrm>
                <a:off x="7904496" y="4558010"/>
                <a:ext cx="55370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panose="02040503050406030204" pitchFamily="18" charset="0"/>
                        </a:rPr>
                        <m:t>𝐵𝑃</m:t>
                      </m:r>
                    </m:oMath>
                  </m:oMathPara>
                </a14:m>
                <a:endParaRPr lang="en-US" dirty="0">
                  <a:solidFill>
                    <a:schemeClr val="tx1"/>
                  </a:solidFill>
                </a:endParaRPr>
              </a:p>
            </p:txBody>
          </p:sp>
        </mc:Choice>
        <mc:Fallback>
          <p:sp>
            <p:nvSpPr>
              <p:cNvPr id="47" name="TextBox 46"/>
              <p:cNvSpPr txBox="1">
                <a:spLocks noRot="1" noChangeAspect="1" noMove="1" noResize="1" noEditPoints="1" noAdjustHandles="1" noChangeArrowheads="1" noChangeShapeType="1" noTextEdit="1"/>
              </p:cNvSpPr>
              <p:nvPr/>
            </p:nvSpPr>
            <p:spPr>
              <a:xfrm>
                <a:off x="7904496" y="4558010"/>
                <a:ext cx="553704" cy="369332"/>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902173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Final Details</a:t>
            </a:r>
            <a:endParaRPr lang="en-US" b="1" dirty="0"/>
          </a:p>
        </p:txBody>
      </p:sp>
      <p:sp>
        <p:nvSpPr>
          <p:cNvPr id="3" name="Content Placeholder 2"/>
          <p:cNvSpPr>
            <a:spLocks noGrp="1"/>
          </p:cNvSpPr>
          <p:nvPr>
            <p:ph idx="1"/>
          </p:nvPr>
        </p:nvSpPr>
        <p:spPr/>
        <p:txBody>
          <a:bodyPr/>
          <a:lstStyle/>
          <a:p>
            <a:r>
              <a:rPr lang="en-US" dirty="0" smtClean="0"/>
              <a:t>The counter can load different values selected using a multiplexer:</a:t>
            </a:r>
            <a:endParaRPr lang="en-US" dirty="0"/>
          </a:p>
        </p:txBody>
      </p:sp>
      <p:sp>
        <p:nvSpPr>
          <p:cNvPr id="7" name="Trapezoid 6"/>
          <p:cNvSpPr/>
          <p:nvPr/>
        </p:nvSpPr>
        <p:spPr>
          <a:xfrm rot="5400000">
            <a:off x="1219200" y="3352800"/>
            <a:ext cx="1790700" cy="1028700"/>
          </a:xfrm>
          <a:prstGeom prst="trapezoi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1981200" y="4673600"/>
            <a:ext cx="0" cy="685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362200" y="4559300"/>
            <a:ext cx="0" cy="800100"/>
          </a:xfrm>
          <a:prstGeom prst="line">
            <a:avLst/>
          </a:prstGeom>
          <a:ln w="254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7" name="TextBox 16"/>
              <p:cNvSpPr txBox="1"/>
              <p:nvPr/>
            </p:nvSpPr>
            <p:spPr>
              <a:xfrm>
                <a:off x="1600200" y="5373449"/>
                <a:ext cx="1981200" cy="369332"/>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0</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1</m:t>
                          </m:r>
                        </m:sub>
                      </m:sSub>
                      <m:r>
                        <a:rPr lang="en-US" b="0" i="1" smtClean="0">
                          <a:latin typeface="Cambria Math" panose="02040503050406030204" pitchFamily="18" charset="0"/>
                        </a:rPr>
                        <m:t>             </m:t>
                      </m:r>
                      <m:r>
                        <a:rPr lang="en-US" b="0" i="1" smtClean="0">
                          <a:latin typeface="Cambria Math" panose="02040503050406030204" pitchFamily="18" charset="0"/>
                        </a:rPr>
                        <m:t>𝐶𝑙𝑘</m:t>
                      </m:r>
                    </m:oMath>
                  </m:oMathPara>
                </a14:m>
                <a:endParaRPr lang="en-US" dirty="0"/>
              </a:p>
            </p:txBody>
          </p:sp>
        </mc:Choice>
        <mc:Fallback>
          <p:sp>
            <p:nvSpPr>
              <p:cNvPr id="17" name="TextBox 16"/>
              <p:cNvSpPr txBox="1">
                <a:spLocks noRot="1" noChangeAspect="1" noMove="1" noResize="1" noEditPoints="1" noAdjustHandles="1" noChangeArrowheads="1" noChangeShapeType="1" noTextEdit="1"/>
              </p:cNvSpPr>
              <p:nvPr/>
            </p:nvSpPr>
            <p:spPr>
              <a:xfrm>
                <a:off x="1600200" y="5373449"/>
                <a:ext cx="1981200" cy="369332"/>
              </a:xfrm>
              <a:prstGeom prst="rect">
                <a:avLst/>
              </a:prstGeom>
              <a:blipFill>
                <a:blip r:embed="rId3"/>
                <a:stretch>
                  <a:fillRect/>
                </a:stretch>
              </a:blipFill>
            </p:spPr>
            <p:txBody>
              <a:bodyPr/>
              <a:lstStyle/>
              <a:p>
                <a:r>
                  <a:rPr lang="en-US">
                    <a:noFill/>
                  </a:rPr>
                  <a:t> </a:t>
                </a:r>
              </a:p>
            </p:txBody>
          </p:sp>
        </mc:Fallback>
      </mc:AlternateContent>
      <p:cxnSp>
        <p:nvCxnSpPr>
          <p:cNvPr id="49" name="Straight Connector 48"/>
          <p:cNvCxnSpPr/>
          <p:nvPr/>
        </p:nvCxnSpPr>
        <p:spPr>
          <a:xfrm flipH="1">
            <a:off x="914400" y="3352800"/>
            <a:ext cx="685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a:off x="901700" y="3733800"/>
            <a:ext cx="685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a:off x="901700" y="4114800"/>
            <a:ext cx="685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a:off x="901700" y="4495800"/>
            <a:ext cx="685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26" idx="1"/>
          </p:cNvCxnSpPr>
          <p:nvPr/>
        </p:nvCxnSpPr>
        <p:spPr>
          <a:xfrm flipH="1" flipV="1">
            <a:off x="2628900" y="3863181"/>
            <a:ext cx="1333499" cy="2215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42900" y="3008174"/>
            <a:ext cx="762000" cy="1754326"/>
          </a:xfrm>
          <a:prstGeom prst="rect">
            <a:avLst/>
          </a:prstGeom>
          <a:noFill/>
        </p:spPr>
        <p:txBody>
          <a:bodyPr wrap="square" rtlCol="0">
            <a:spAutoFit/>
          </a:bodyPr>
          <a:lstStyle/>
          <a:p>
            <a:pPr>
              <a:lnSpc>
                <a:spcPct val="150000"/>
              </a:lnSpc>
            </a:pPr>
            <a:r>
              <a:rPr lang="en-US" dirty="0" smtClean="0"/>
              <a:t>15</a:t>
            </a:r>
          </a:p>
          <a:p>
            <a:pPr>
              <a:lnSpc>
                <a:spcPct val="150000"/>
              </a:lnSpc>
            </a:pPr>
            <a:r>
              <a:rPr lang="en-US" dirty="0" smtClean="0"/>
              <a:t>5</a:t>
            </a:r>
          </a:p>
          <a:p>
            <a:pPr>
              <a:lnSpc>
                <a:spcPct val="150000"/>
              </a:lnSpc>
            </a:pPr>
            <a:r>
              <a:rPr lang="en-US" dirty="0" smtClean="0"/>
              <a:t>30</a:t>
            </a:r>
          </a:p>
          <a:p>
            <a:pPr>
              <a:lnSpc>
                <a:spcPct val="150000"/>
              </a:lnSpc>
            </a:pPr>
            <a:r>
              <a:rPr lang="en-US" dirty="0" smtClean="0"/>
              <a:t>???</a:t>
            </a:r>
            <a:endParaRPr lang="en-US" dirty="0"/>
          </a:p>
        </p:txBody>
      </p:sp>
      <p:sp>
        <p:nvSpPr>
          <p:cNvPr id="26" name="Rectangle 25"/>
          <p:cNvSpPr/>
          <p:nvPr/>
        </p:nvSpPr>
        <p:spPr>
          <a:xfrm>
            <a:off x="3962399" y="2881174"/>
            <a:ext cx="1600200" cy="20083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p:nvPr/>
        </p:nvCxnSpPr>
        <p:spPr>
          <a:xfrm flipH="1" flipV="1">
            <a:off x="3295650" y="4615113"/>
            <a:ext cx="666749" cy="160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3295649" y="4632325"/>
            <a:ext cx="0" cy="6858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1" name="Isosceles Triangle 60"/>
          <p:cNvSpPr/>
          <p:nvPr/>
        </p:nvSpPr>
        <p:spPr>
          <a:xfrm rot="5400000">
            <a:off x="3936498" y="4522780"/>
            <a:ext cx="236468" cy="184666"/>
          </a:xfrm>
          <a:prstGeom prst="triangle">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4147065" y="3733800"/>
            <a:ext cx="348735" cy="381000"/>
          </a:xfrm>
          <a:prstGeom prst="rect">
            <a:avLst/>
          </a:prstGeom>
          <a:noFill/>
        </p:spPr>
        <p:txBody>
          <a:bodyPr wrap="square" rtlCol="0">
            <a:spAutoFit/>
          </a:bodyPr>
          <a:lstStyle/>
          <a:p>
            <a:r>
              <a:rPr lang="en-US" dirty="0" smtClean="0"/>
              <a:t>D</a:t>
            </a:r>
            <a:endParaRPr lang="en-US" dirty="0"/>
          </a:p>
        </p:txBody>
      </p:sp>
      <p:sp>
        <p:nvSpPr>
          <p:cNvPr id="63" name="TextBox 62"/>
          <p:cNvSpPr txBox="1"/>
          <p:nvPr/>
        </p:nvSpPr>
        <p:spPr>
          <a:xfrm>
            <a:off x="4451865" y="4488934"/>
            <a:ext cx="723898" cy="369332"/>
          </a:xfrm>
          <a:prstGeom prst="rect">
            <a:avLst/>
          </a:prstGeom>
          <a:noFill/>
        </p:spPr>
        <p:txBody>
          <a:bodyPr wrap="square" rtlCol="0">
            <a:spAutoFit/>
          </a:bodyPr>
          <a:lstStyle/>
          <a:p>
            <a:r>
              <a:rPr lang="en-US" dirty="0" smtClean="0"/>
              <a:t>LOAD</a:t>
            </a:r>
            <a:endParaRPr lang="en-US" dirty="0"/>
          </a:p>
        </p:txBody>
      </p:sp>
      <p:cxnSp>
        <p:nvCxnSpPr>
          <p:cNvPr id="64" name="Straight Connector 63"/>
          <p:cNvCxnSpPr/>
          <p:nvPr/>
        </p:nvCxnSpPr>
        <p:spPr>
          <a:xfrm>
            <a:off x="4791528" y="4889500"/>
            <a:ext cx="0" cy="6858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4572000" y="5558115"/>
            <a:ext cx="723898" cy="369332"/>
          </a:xfrm>
          <a:prstGeom prst="rect">
            <a:avLst/>
          </a:prstGeom>
          <a:noFill/>
        </p:spPr>
        <p:txBody>
          <a:bodyPr wrap="square" rtlCol="0">
            <a:spAutoFit/>
          </a:bodyPr>
          <a:lstStyle/>
          <a:p>
            <a:r>
              <a:rPr lang="en-US" dirty="0" smtClean="0"/>
              <a:t>ST</a:t>
            </a:r>
            <a:endParaRPr lang="en-US" dirty="0"/>
          </a:p>
        </p:txBody>
      </p:sp>
      <p:sp>
        <p:nvSpPr>
          <p:cNvPr id="66" name="TextBox 65"/>
          <p:cNvSpPr txBox="1"/>
          <p:nvPr/>
        </p:nvSpPr>
        <p:spPr>
          <a:xfrm>
            <a:off x="5054856" y="3775279"/>
            <a:ext cx="482084" cy="369332"/>
          </a:xfrm>
          <a:prstGeom prst="rect">
            <a:avLst/>
          </a:prstGeom>
          <a:noFill/>
        </p:spPr>
        <p:txBody>
          <a:bodyPr wrap="square" rtlCol="0">
            <a:spAutoFit/>
          </a:bodyPr>
          <a:lstStyle/>
          <a:p>
            <a:r>
              <a:rPr lang="en-US" dirty="0" smtClean="0"/>
              <a:t>TC</a:t>
            </a:r>
            <a:endParaRPr lang="en-US" dirty="0"/>
          </a:p>
        </p:txBody>
      </p:sp>
      <p:cxnSp>
        <p:nvCxnSpPr>
          <p:cNvPr id="67" name="Straight Connector 66"/>
          <p:cNvCxnSpPr/>
          <p:nvPr/>
        </p:nvCxnSpPr>
        <p:spPr>
          <a:xfrm flipH="1" flipV="1">
            <a:off x="5545879" y="3926250"/>
            <a:ext cx="1333499" cy="2215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6896098" y="3752662"/>
            <a:ext cx="723898" cy="369332"/>
          </a:xfrm>
          <a:prstGeom prst="rect">
            <a:avLst/>
          </a:prstGeom>
          <a:noFill/>
        </p:spPr>
        <p:txBody>
          <a:bodyPr wrap="square" rtlCol="0">
            <a:spAutoFit/>
          </a:bodyPr>
          <a:lstStyle/>
          <a:p>
            <a:r>
              <a:rPr lang="en-US" dirty="0" smtClean="0"/>
              <a:t>TE</a:t>
            </a:r>
            <a:endParaRPr lang="en-US" dirty="0"/>
          </a:p>
        </p:txBody>
      </p:sp>
      <p:sp>
        <p:nvSpPr>
          <p:cNvPr id="69" name="TextBox 68"/>
          <p:cNvSpPr txBox="1"/>
          <p:nvPr/>
        </p:nvSpPr>
        <p:spPr>
          <a:xfrm>
            <a:off x="4089645" y="2938155"/>
            <a:ext cx="1432254" cy="369332"/>
          </a:xfrm>
          <a:prstGeom prst="rect">
            <a:avLst/>
          </a:prstGeom>
          <a:noFill/>
        </p:spPr>
        <p:txBody>
          <a:bodyPr wrap="square" rtlCol="0">
            <a:spAutoFit/>
          </a:bodyPr>
          <a:lstStyle/>
          <a:p>
            <a:r>
              <a:rPr lang="en-US" dirty="0" smtClean="0"/>
              <a:t>Count-down</a:t>
            </a:r>
            <a:endParaRPr lang="en-US" dirty="0"/>
          </a:p>
        </p:txBody>
      </p:sp>
    </p:spTree>
    <p:extLst>
      <p:ext uri="{BB962C8B-B14F-4D97-AF65-F5344CB8AC3E}">
        <p14:creationId xmlns:p14="http://schemas.microsoft.com/office/powerpoint/2010/main" val="205313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Final Details</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The power to the lights can be controlled using high power MOSFET’s that are driven by logic based on the individual states.</a:t>
            </a:r>
          </a:p>
          <a:p>
            <a:pPr marL="0" indent="0">
              <a:buNone/>
            </a:pPr>
            <a:endParaRPr lang="en-US" dirty="0" smtClean="0"/>
          </a:p>
          <a:p>
            <a:r>
              <a:rPr lang="en-US" dirty="0" smtClean="0"/>
              <a:t>This same design process could be applied to more complicated traffic light configurations</a:t>
            </a:r>
          </a:p>
          <a:p>
            <a:pPr lvl="1"/>
            <a:r>
              <a:rPr lang="en-US" dirty="0" smtClean="0"/>
              <a:t>Multiple lanes of traffic</a:t>
            </a:r>
          </a:p>
          <a:p>
            <a:pPr lvl="1"/>
            <a:r>
              <a:rPr lang="en-US" dirty="0" smtClean="0"/>
              <a:t>Sensors to determine when cars are present</a:t>
            </a:r>
          </a:p>
          <a:p>
            <a:pPr lvl="1"/>
            <a:r>
              <a:rPr lang="en-US" dirty="0" smtClean="0"/>
              <a:t>Multiple pedestrian crossing inputs</a:t>
            </a:r>
          </a:p>
          <a:p>
            <a:pPr lvl="1"/>
            <a:endParaRPr lang="en-US" dirty="0" smtClean="0"/>
          </a:p>
          <a:p>
            <a:r>
              <a:rPr lang="en-US" dirty="0" smtClean="0"/>
              <a:t>Obviously the whole process gets more complicated and tedious…</a:t>
            </a:r>
          </a:p>
          <a:p>
            <a:pPr marL="0" indent="0">
              <a:buNone/>
            </a:pPr>
            <a:endParaRPr lang="en-US" dirty="0"/>
          </a:p>
        </p:txBody>
      </p:sp>
    </p:spTree>
    <p:extLst>
      <p:ext uri="{BB962C8B-B14F-4D97-AF65-F5344CB8AC3E}">
        <p14:creationId xmlns:p14="http://schemas.microsoft.com/office/powerpoint/2010/main" val="159387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Description using VHDL</a:t>
            </a:r>
            <a:endParaRPr lang="en-US" b="1" dirty="0"/>
          </a:p>
        </p:txBody>
      </p:sp>
      <p:sp>
        <p:nvSpPr>
          <p:cNvPr id="3" name="Content Placeholder 2"/>
          <p:cNvSpPr>
            <a:spLocks noGrp="1"/>
          </p:cNvSpPr>
          <p:nvPr>
            <p:ph idx="1"/>
          </p:nvPr>
        </p:nvSpPr>
        <p:spPr>
          <a:xfrm>
            <a:off x="457200" y="1447800"/>
            <a:ext cx="8229600" cy="4678363"/>
          </a:xfrm>
        </p:spPr>
        <p:txBody>
          <a:bodyPr>
            <a:normAutofit fontScale="92500"/>
          </a:bodyPr>
          <a:lstStyle/>
          <a:p>
            <a:r>
              <a:rPr lang="en-US" dirty="0" smtClean="0"/>
              <a:t>The previous discussion was intended to show how digital design can be carried out in principle</a:t>
            </a:r>
          </a:p>
          <a:p>
            <a:r>
              <a:rPr lang="en-US" dirty="0" smtClean="0"/>
              <a:t>The important point to recognize is that it can be rather prescriptive</a:t>
            </a:r>
          </a:p>
          <a:p>
            <a:r>
              <a:rPr lang="en-US" dirty="0"/>
              <a:t>T</a:t>
            </a:r>
            <a:r>
              <a:rPr lang="en-US" dirty="0" smtClean="0"/>
              <a:t>ranslating the finite state machine diagram into logic might be tedious, but it doesn’t require much creativity</a:t>
            </a:r>
          </a:p>
          <a:p>
            <a:r>
              <a:rPr lang="en-US" dirty="0" smtClean="0"/>
              <a:t>These steps are well suited to be carried out by a computer</a:t>
            </a:r>
            <a:endParaRPr lang="en-US" dirty="0"/>
          </a:p>
        </p:txBody>
      </p:sp>
    </p:spTree>
    <p:extLst>
      <p:ext uri="{BB962C8B-B14F-4D97-AF65-F5344CB8AC3E}">
        <p14:creationId xmlns:p14="http://schemas.microsoft.com/office/powerpoint/2010/main" val="23203498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Description using VHDL</a:t>
            </a:r>
            <a:endParaRPr lang="en-US" b="1" dirty="0"/>
          </a:p>
        </p:txBody>
      </p:sp>
      <p:sp>
        <p:nvSpPr>
          <p:cNvPr id="3" name="Content Placeholder 2"/>
          <p:cNvSpPr>
            <a:spLocks noGrp="1"/>
          </p:cNvSpPr>
          <p:nvPr>
            <p:ph idx="1"/>
          </p:nvPr>
        </p:nvSpPr>
        <p:spPr/>
        <p:txBody>
          <a:bodyPr/>
          <a:lstStyle/>
          <a:p>
            <a:r>
              <a:rPr lang="en-US" dirty="0" smtClean="0"/>
              <a:t>This is NOT a course in VHDL</a:t>
            </a:r>
          </a:p>
          <a:p>
            <a:r>
              <a:rPr lang="en-US" dirty="0" smtClean="0"/>
              <a:t>However, it is intended to teach you about the advantages of using hardware definition languages for complex digital design</a:t>
            </a:r>
          </a:p>
          <a:p>
            <a:r>
              <a:rPr lang="en-US" dirty="0" smtClean="0"/>
              <a:t>The following examples illustrate how the components of the traffic light problem can be </a:t>
            </a:r>
            <a:r>
              <a:rPr lang="en-US" i="1" dirty="0" smtClean="0"/>
              <a:t>described</a:t>
            </a:r>
            <a:r>
              <a:rPr lang="en-US" dirty="0" smtClean="0"/>
              <a:t> in a way that will be correctly interpreted by the design tools.</a:t>
            </a:r>
            <a:endParaRPr lang="en-US" i="1" dirty="0"/>
          </a:p>
        </p:txBody>
      </p:sp>
    </p:spTree>
    <p:extLst>
      <p:ext uri="{BB962C8B-B14F-4D97-AF65-F5344CB8AC3E}">
        <p14:creationId xmlns:p14="http://schemas.microsoft.com/office/powerpoint/2010/main" val="994675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VHDL Description of a Multiplexer</a:t>
            </a:r>
            <a:endParaRPr lang="en-US" b="1" dirty="0"/>
          </a:p>
        </p:txBody>
      </p:sp>
      <p:sp>
        <p:nvSpPr>
          <p:cNvPr id="3" name="Content Placeholder 2"/>
          <p:cNvSpPr>
            <a:spLocks noGrp="1"/>
          </p:cNvSpPr>
          <p:nvPr>
            <p:ph idx="1"/>
          </p:nvPr>
        </p:nvSpPr>
        <p:spPr>
          <a:xfrm>
            <a:off x="457200" y="1417638"/>
            <a:ext cx="8229600" cy="4708525"/>
          </a:xfrm>
        </p:spPr>
        <p:txBody>
          <a:bodyPr/>
          <a:lstStyle/>
          <a:p>
            <a:r>
              <a:rPr lang="en-US" dirty="0" smtClean="0"/>
              <a:t>A multiplexer is an example of combinatorial logic.</a:t>
            </a:r>
          </a:p>
          <a:p>
            <a:pPr lvl="1"/>
            <a:r>
              <a:rPr lang="en-US" dirty="0" smtClean="0"/>
              <a:t>It can be synthesized using only logic gates</a:t>
            </a:r>
          </a:p>
          <a:p>
            <a:pPr lvl="1"/>
            <a:r>
              <a:rPr lang="en-US" dirty="0"/>
              <a:t>T</a:t>
            </a:r>
            <a:r>
              <a:rPr lang="en-US" dirty="0" smtClean="0"/>
              <a:t>here is no need for latches or memory</a:t>
            </a:r>
          </a:p>
          <a:p>
            <a:r>
              <a:rPr lang="en-US" dirty="0" smtClean="0"/>
              <a:t>Synthesizable VHDL description:</a:t>
            </a:r>
            <a:endParaRPr lang="en-US" dirty="0"/>
          </a:p>
        </p:txBody>
      </p:sp>
      <p:pic>
        <p:nvPicPr>
          <p:cNvPr id="5" name="Picture 4"/>
          <p:cNvPicPr>
            <a:picLocks noChangeAspect="1"/>
          </p:cNvPicPr>
          <p:nvPr/>
        </p:nvPicPr>
        <p:blipFill>
          <a:blip r:embed="rId3"/>
          <a:stretch>
            <a:fillRect/>
          </a:stretch>
        </p:blipFill>
        <p:spPr>
          <a:xfrm>
            <a:off x="1828800" y="4343400"/>
            <a:ext cx="6103844" cy="1981200"/>
          </a:xfrm>
          <a:prstGeom prst="rect">
            <a:avLst/>
          </a:prstGeom>
        </p:spPr>
      </p:pic>
    </p:spTree>
    <p:extLst>
      <p:ext uri="{BB962C8B-B14F-4D97-AF65-F5344CB8AC3E}">
        <p14:creationId xmlns:p14="http://schemas.microsoft.com/office/powerpoint/2010/main" val="41691012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VHDL Description of a Counter</a:t>
            </a:r>
            <a:endParaRPr lang="en-US" b="1" dirty="0"/>
          </a:p>
        </p:txBody>
      </p:sp>
      <p:sp>
        <p:nvSpPr>
          <p:cNvPr id="3" name="Content Placeholder 2"/>
          <p:cNvSpPr>
            <a:spLocks noGrp="1"/>
          </p:cNvSpPr>
          <p:nvPr>
            <p:ph idx="1"/>
          </p:nvPr>
        </p:nvSpPr>
        <p:spPr>
          <a:xfrm>
            <a:off x="457200" y="1447800"/>
            <a:ext cx="8229600" cy="4678363"/>
          </a:xfrm>
        </p:spPr>
        <p:txBody>
          <a:bodyPr/>
          <a:lstStyle/>
          <a:p>
            <a:r>
              <a:rPr lang="en-US" dirty="0" smtClean="0"/>
              <a:t>A counter is an example of sequential logic.</a:t>
            </a:r>
          </a:p>
          <a:p>
            <a:r>
              <a:rPr lang="en-US" dirty="0" smtClean="0"/>
              <a:t>First, we can describe what the interface will look like:</a:t>
            </a:r>
            <a:endParaRPr lang="en-US" dirty="0"/>
          </a:p>
        </p:txBody>
      </p:sp>
      <p:pic>
        <p:nvPicPr>
          <p:cNvPr id="4" name="Picture 3"/>
          <p:cNvPicPr>
            <a:picLocks noChangeAspect="1"/>
          </p:cNvPicPr>
          <p:nvPr/>
        </p:nvPicPr>
        <p:blipFill>
          <a:blip r:embed="rId2"/>
          <a:stretch>
            <a:fillRect/>
          </a:stretch>
        </p:blipFill>
        <p:spPr>
          <a:xfrm>
            <a:off x="1752600" y="3505200"/>
            <a:ext cx="5934891" cy="2209800"/>
          </a:xfrm>
          <a:prstGeom prst="rect">
            <a:avLst/>
          </a:prstGeom>
        </p:spPr>
      </p:pic>
    </p:spTree>
    <p:extLst>
      <p:ext uri="{BB962C8B-B14F-4D97-AF65-F5344CB8AC3E}">
        <p14:creationId xmlns:p14="http://schemas.microsoft.com/office/powerpoint/2010/main" val="258867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usual ANNOUNCEMENT</a:t>
            </a:r>
            <a:endParaRPr lang="en-US" dirty="0"/>
          </a:p>
        </p:txBody>
      </p:sp>
      <p:sp>
        <p:nvSpPr>
          <p:cNvPr id="3" name="Content Placeholder 2"/>
          <p:cNvSpPr>
            <a:spLocks noGrp="1"/>
          </p:cNvSpPr>
          <p:nvPr>
            <p:ph idx="1"/>
          </p:nvPr>
        </p:nvSpPr>
        <p:spPr>
          <a:xfrm>
            <a:off x="457200" y="1439409"/>
            <a:ext cx="8229600" cy="4876800"/>
          </a:xfrm>
        </p:spPr>
        <p:txBody>
          <a:bodyPr>
            <a:normAutofit fontScale="92500" lnSpcReduction="10000"/>
          </a:bodyPr>
          <a:lstStyle/>
          <a:p>
            <a:r>
              <a:rPr lang="en-US" sz="2800" dirty="0" smtClean="0"/>
              <a:t>Because there won’t be any in-person lectures, you will have to read the lecture notes yourself.</a:t>
            </a:r>
          </a:p>
          <a:p>
            <a:r>
              <a:rPr lang="en-US" sz="2800" dirty="0" smtClean="0"/>
              <a:t>To demonstrate that you have read them, you will be required to answer </a:t>
            </a:r>
            <a:r>
              <a:rPr lang="en-US" sz="2800" i="1" dirty="0" smtClean="0"/>
              <a:t>one or two simple questions</a:t>
            </a:r>
            <a:r>
              <a:rPr lang="en-US" sz="2800" dirty="0" smtClean="0"/>
              <a:t> before the next lecture is posted.</a:t>
            </a:r>
            <a:endParaRPr lang="en-US" sz="2400" dirty="0" smtClean="0"/>
          </a:p>
          <a:p>
            <a:r>
              <a:rPr lang="en-US" sz="2800" dirty="0" smtClean="0"/>
              <a:t>The question will probably be at the beginning and you just have to e-mail me the answer</a:t>
            </a:r>
          </a:p>
          <a:p>
            <a:pPr marL="0" indent="0" algn="ctr">
              <a:buNone/>
            </a:pPr>
            <a:r>
              <a:rPr lang="en-US" sz="2800" dirty="0" smtClean="0">
                <a:hlinkClick r:id="rId2"/>
              </a:rPr>
              <a:t>mjones@physics.purdue.edu</a:t>
            </a:r>
            <a:endParaRPr lang="en-US" sz="2800" dirty="0" smtClean="0"/>
          </a:p>
          <a:p>
            <a:r>
              <a:rPr lang="en-US" sz="2800" dirty="0" smtClean="0"/>
              <a:t>To make this easy, please make your subject look like this:</a:t>
            </a:r>
          </a:p>
          <a:p>
            <a:pPr marL="0" indent="0" algn="ctr">
              <a:buNone/>
            </a:pPr>
            <a:r>
              <a:rPr lang="en-US" sz="2800" dirty="0" smtClean="0"/>
              <a:t>“PHYS53600 Lecture xx questions Your Name”</a:t>
            </a:r>
          </a:p>
          <a:p>
            <a:r>
              <a:rPr lang="en-US" sz="2800" dirty="0" smtClean="0"/>
              <a:t>These will be part of your assignment grade, maybe contributing 10% of your total grade.</a:t>
            </a:r>
            <a:endParaRPr lang="en-US" sz="2800" dirty="0"/>
          </a:p>
        </p:txBody>
      </p:sp>
    </p:spTree>
    <p:extLst>
      <p:ext uri="{BB962C8B-B14F-4D97-AF65-F5344CB8AC3E}">
        <p14:creationId xmlns:p14="http://schemas.microsoft.com/office/powerpoint/2010/main" val="36628759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VHDL Description of a Counter</a:t>
            </a:r>
            <a:endParaRPr lang="en-US" b="1" dirty="0"/>
          </a:p>
        </p:txBody>
      </p:sp>
      <p:sp>
        <p:nvSpPr>
          <p:cNvPr id="3" name="Content Placeholder 2"/>
          <p:cNvSpPr>
            <a:spLocks noGrp="1"/>
          </p:cNvSpPr>
          <p:nvPr>
            <p:ph idx="1"/>
          </p:nvPr>
        </p:nvSpPr>
        <p:spPr>
          <a:xfrm>
            <a:off x="457200" y="1447800"/>
            <a:ext cx="8229600" cy="4678363"/>
          </a:xfrm>
        </p:spPr>
        <p:txBody>
          <a:bodyPr/>
          <a:lstStyle/>
          <a:p>
            <a:r>
              <a:rPr lang="en-US" dirty="0" smtClean="0"/>
              <a:t>Then we can describe how it works:</a:t>
            </a:r>
            <a:endParaRPr lang="en-US" dirty="0"/>
          </a:p>
        </p:txBody>
      </p:sp>
      <p:pic>
        <p:nvPicPr>
          <p:cNvPr id="5" name="Picture 4"/>
          <p:cNvPicPr>
            <a:picLocks noChangeAspect="1"/>
          </p:cNvPicPr>
          <p:nvPr/>
        </p:nvPicPr>
        <p:blipFill>
          <a:blip r:embed="rId3"/>
          <a:stretch>
            <a:fillRect/>
          </a:stretch>
        </p:blipFill>
        <p:spPr>
          <a:xfrm>
            <a:off x="1676400" y="2133600"/>
            <a:ext cx="5692761" cy="4221163"/>
          </a:xfrm>
          <a:prstGeom prst="rect">
            <a:avLst/>
          </a:prstGeom>
        </p:spPr>
      </p:pic>
    </p:spTree>
    <p:extLst>
      <p:ext uri="{BB962C8B-B14F-4D97-AF65-F5344CB8AC3E}">
        <p14:creationId xmlns:p14="http://schemas.microsoft.com/office/powerpoint/2010/main" val="3673531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VHDL Description of a Finite State Machine</a:t>
            </a:r>
            <a:endParaRPr lang="en-US" b="1" dirty="0"/>
          </a:p>
        </p:txBody>
      </p:sp>
      <p:pic>
        <p:nvPicPr>
          <p:cNvPr id="4" name="Content Placeholder 3"/>
          <p:cNvPicPr>
            <a:picLocks noGrp="1" noChangeAspect="1"/>
          </p:cNvPicPr>
          <p:nvPr>
            <p:ph idx="1"/>
          </p:nvPr>
        </p:nvPicPr>
        <p:blipFill>
          <a:blip r:embed="rId2"/>
          <a:stretch>
            <a:fillRect/>
          </a:stretch>
        </p:blipFill>
        <p:spPr>
          <a:xfrm>
            <a:off x="1905000" y="1676400"/>
            <a:ext cx="5763910" cy="2971800"/>
          </a:xfrm>
          <a:prstGeom prst="rect">
            <a:avLst/>
          </a:prstGeom>
        </p:spPr>
      </p:pic>
      <p:sp>
        <p:nvSpPr>
          <p:cNvPr id="5" name="TextBox 4"/>
          <p:cNvSpPr txBox="1"/>
          <p:nvPr/>
        </p:nvSpPr>
        <p:spPr>
          <a:xfrm>
            <a:off x="914400" y="5029200"/>
            <a:ext cx="7391400"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The interface to the counter component must be described before it can be used.</a:t>
            </a:r>
          </a:p>
          <a:p>
            <a:pPr marL="285750" indent="-285750">
              <a:buFont typeface="Arial" panose="020B0604020202020204" pitchFamily="34" charset="0"/>
              <a:buChar char="•"/>
            </a:pPr>
            <a:r>
              <a:rPr lang="en-US" dirty="0" smtClean="0"/>
              <a:t>All the signals used in the design need to be declared</a:t>
            </a:r>
            <a:endParaRPr lang="en-US" dirty="0"/>
          </a:p>
          <a:p>
            <a:pPr marL="285750" indent="-285750">
              <a:buFont typeface="Arial" panose="020B0604020202020204" pitchFamily="34" charset="0"/>
              <a:buChar char="•"/>
            </a:pPr>
            <a:r>
              <a:rPr lang="en-US" dirty="0" smtClean="0"/>
              <a:t>The state is defined using an enumerated type with four states.</a:t>
            </a:r>
            <a:endParaRPr lang="en-US" dirty="0"/>
          </a:p>
        </p:txBody>
      </p:sp>
    </p:spTree>
    <p:extLst>
      <p:ext uri="{BB962C8B-B14F-4D97-AF65-F5344CB8AC3E}">
        <p14:creationId xmlns:p14="http://schemas.microsoft.com/office/powerpoint/2010/main" val="2958279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3200" b="1" dirty="0" smtClean="0"/>
              <a:t>VHDL Description of a Finite State Machine</a:t>
            </a:r>
            <a:endParaRPr lang="en-US" sz="3200" b="1" dirty="0"/>
          </a:p>
        </p:txBody>
      </p:sp>
      <p:pic>
        <p:nvPicPr>
          <p:cNvPr id="6" name="Content Placeholder 5"/>
          <p:cNvPicPr>
            <a:picLocks noGrp="1" noChangeAspect="1"/>
          </p:cNvPicPr>
          <p:nvPr>
            <p:ph idx="1"/>
          </p:nvPr>
        </p:nvPicPr>
        <p:blipFill>
          <a:blip r:embed="rId3"/>
          <a:stretch>
            <a:fillRect/>
          </a:stretch>
        </p:blipFill>
        <p:spPr>
          <a:xfrm>
            <a:off x="457200" y="1143000"/>
            <a:ext cx="3352800" cy="2905125"/>
          </a:xfrm>
          <a:prstGeom prst="rect">
            <a:avLst/>
          </a:prstGeom>
        </p:spPr>
      </p:pic>
      <p:pic>
        <p:nvPicPr>
          <p:cNvPr id="7" name="Picture 6"/>
          <p:cNvPicPr>
            <a:picLocks noChangeAspect="1"/>
          </p:cNvPicPr>
          <p:nvPr/>
        </p:nvPicPr>
        <p:blipFill>
          <a:blip r:embed="rId4"/>
          <a:stretch>
            <a:fillRect/>
          </a:stretch>
        </p:blipFill>
        <p:spPr>
          <a:xfrm>
            <a:off x="457200" y="4048125"/>
            <a:ext cx="3657600" cy="2514600"/>
          </a:xfrm>
          <a:prstGeom prst="rect">
            <a:avLst/>
          </a:prstGeom>
        </p:spPr>
      </p:pic>
      <p:pic>
        <p:nvPicPr>
          <p:cNvPr id="8" name="Picture 7"/>
          <p:cNvPicPr>
            <a:picLocks noChangeAspect="1"/>
          </p:cNvPicPr>
          <p:nvPr/>
        </p:nvPicPr>
        <p:blipFill>
          <a:blip r:embed="rId5"/>
          <a:stretch>
            <a:fillRect/>
          </a:stretch>
        </p:blipFill>
        <p:spPr>
          <a:xfrm>
            <a:off x="4886325" y="4048125"/>
            <a:ext cx="3800475" cy="2600325"/>
          </a:xfrm>
          <a:prstGeom prst="rect">
            <a:avLst/>
          </a:prstGeom>
        </p:spPr>
      </p:pic>
      <p:sp>
        <p:nvSpPr>
          <p:cNvPr id="9" name="Freeform 8"/>
          <p:cNvSpPr/>
          <p:nvPr/>
        </p:nvSpPr>
        <p:spPr>
          <a:xfrm>
            <a:off x="3120571" y="3282184"/>
            <a:ext cx="2888343" cy="3469167"/>
          </a:xfrm>
          <a:custGeom>
            <a:avLst/>
            <a:gdLst>
              <a:gd name="connsiteX0" fmla="*/ 0 w 2888343"/>
              <a:gd name="connsiteY0" fmla="*/ 4065687 h 4341414"/>
              <a:gd name="connsiteX1" fmla="*/ 232229 w 2888343"/>
              <a:gd name="connsiteY1" fmla="*/ 4181801 h 4341414"/>
              <a:gd name="connsiteX2" fmla="*/ 1190172 w 2888343"/>
              <a:gd name="connsiteY2" fmla="*/ 4138258 h 4341414"/>
              <a:gd name="connsiteX3" fmla="*/ 1422400 w 2888343"/>
              <a:gd name="connsiteY3" fmla="*/ 1641801 h 4341414"/>
              <a:gd name="connsiteX4" fmla="*/ 2598058 w 2888343"/>
              <a:gd name="connsiteY4" fmla="*/ 1687 h 4341414"/>
              <a:gd name="connsiteX5" fmla="*/ 2888343 w 2888343"/>
              <a:gd name="connsiteY5" fmla="*/ 1395058 h 4341414"/>
              <a:gd name="connsiteX0" fmla="*/ 0 w 2888343"/>
              <a:gd name="connsiteY0" fmla="*/ 4065687 h 4364565"/>
              <a:gd name="connsiteX1" fmla="*/ 856343 w 2888343"/>
              <a:gd name="connsiteY1" fmla="*/ 4239858 h 4364565"/>
              <a:gd name="connsiteX2" fmla="*/ 1190172 w 2888343"/>
              <a:gd name="connsiteY2" fmla="*/ 4138258 h 4364565"/>
              <a:gd name="connsiteX3" fmla="*/ 1422400 w 2888343"/>
              <a:gd name="connsiteY3" fmla="*/ 1641801 h 4364565"/>
              <a:gd name="connsiteX4" fmla="*/ 2598058 w 2888343"/>
              <a:gd name="connsiteY4" fmla="*/ 1687 h 4364565"/>
              <a:gd name="connsiteX5" fmla="*/ 2888343 w 2888343"/>
              <a:gd name="connsiteY5" fmla="*/ 1395058 h 4364565"/>
              <a:gd name="connsiteX0" fmla="*/ 0 w 2888343"/>
              <a:gd name="connsiteY0" fmla="*/ 4065687 h 4251245"/>
              <a:gd name="connsiteX1" fmla="*/ 856343 w 2888343"/>
              <a:gd name="connsiteY1" fmla="*/ 4239858 h 4251245"/>
              <a:gd name="connsiteX2" fmla="*/ 1349829 w 2888343"/>
              <a:gd name="connsiteY2" fmla="*/ 3717344 h 4251245"/>
              <a:gd name="connsiteX3" fmla="*/ 1422400 w 2888343"/>
              <a:gd name="connsiteY3" fmla="*/ 1641801 h 4251245"/>
              <a:gd name="connsiteX4" fmla="*/ 2598058 w 2888343"/>
              <a:gd name="connsiteY4" fmla="*/ 1687 h 4251245"/>
              <a:gd name="connsiteX5" fmla="*/ 2888343 w 2888343"/>
              <a:gd name="connsiteY5" fmla="*/ 1395058 h 4251245"/>
              <a:gd name="connsiteX0" fmla="*/ 0 w 2888343"/>
              <a:gd name="connsiteY0" fmla="*/ 4065359 h 4250917"/>
              <a:gd name="connsiteX1" fmla="*/ 856343 w 2888343"/>
              <a:gd name="connsiteY1" fmla="*/ 4239530 h 4250917"/>
              <a:gd name="connsiteX2" fmla="*/ 1349829 w 2888343"/>
              <a:gd name="connsiteY2" fmla="*/ 3717016 h 4250917"/>
              <a:gd name="connsiteX3" fmla="*/ 1465943 w 2888343"/>
              <a:gd name="connsiteY3" fmla="*/ 1191530 h 4250917"/>
              <a:gd name="connsiteX4" fmla="*/ 2598058 w 2888343"/>
              <a:gd name="connsiteY4" fmla="*/ 1359 h 4250917"/>
              <a:gd name="connsiteX5" fmla="*/ 2888343 w 2888343"/>
              <a:gd name="connsiteY5" fmla="*/ 1394730 h 4250917"/>
              <a:gd name="connsiteX0" fmla="*/ 0 w 2888343"/>
              <a:gd name="connsiteY0" fmla="*/ 3350845 h 3536403"/>
              <a:gd name="connsiteX1" fmla="*/ 856343 w 2888343"/>
              <a:gd name="connsiteY1" fmla="*/ 3525016 h 3536403"/>
              <a:gd name="connsiteX2" fmla="*/ 1349829 w 2888343"/>
              <a:gd name="connsiteY2" fmla="*/ 3002502 h 3536403"/>
              <a:gd name="connsiteX3" fmla="*/ 1465943 w 2888343"/>
              <a:gd name="connsiteY3" fmla="*/ 477016 h 3536403"/>
              <a:gd name="connsiteX4" fmla="*/ 2394858 w 2888343"/>
              <a:gd name="connsiteY4" fmla="*/ 12559 h 3536403"/>
              <a:gd name="connsiteX5" fmla="*/ 2888343 w 2888343"/>
              <a:gd name="connsiteY5" fmla="*/ 680216 h 3536403"/>
              <a:gd name="connsiteX0" fmla="*/ 0 w 2888343"/>
              <a:gd name="connsiteY0" fmla="*/ 3350845 h 3469167"/>
              <a:gd name="connsiteX1" fmla="*/ 914400 w 2888343"/>
              <a:gd name="connsiteY1" fmla="*/ 3452445 h 3469167"/>
              <a:gd name="connsiteX2" fmla="*/ 1349829 w 2888343"/>
              <a:gd name="connsiteY2" fmla="*/ 3002502 h 3469167"/>
              <a:gd name="connsiteX3" fmla="*/ 1465943 w 2888343"/>
              <a:gd name="connsiteY3" fmla="*/ 477016 h 3469167"/>
              <a:gd name="connsiteX4" fmla="*/ 2394858 w 2888343"/>
              <a:gd name="connsiteY4" fmla="*/ 12559 h 3469167"/>
              <a:gd name="connsiteX5" fmla="*/ 2888343 w 2888343"/>
              <a:gd name="connsiteY5" fmla="*/ 680216 h 346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88343" h="3469167">
                <a:moveTo>
                  <a:pt x="0" y="3350845"/>
                </a:moveTo>
                <a:cubicBezTo>
                  <a:pt x="16933" y="3402854"/>
                  <a:pt x="689429" y="3510502"/>
                  <a:pt x="914400" y="3452445"/>
                </a:cubicBezTo>
                <a:cubicBezTo>
                  <a:pt x="1139371" y="3394388"/>
                  <a:pt x="1257905" y="3498407"/>
                  <a:pt x="1349829" y="3002502"/>
                </a:cubicBezTo>
                <a:cubicBezTo>
                  <a:pt x="1441753" y="2506597"/>
                  <a:pt x="1291771" y="975340"/>
                  <a:pt x="1465943" y="477016"/>
                </a:cubicBezTo>
                <a:cubicBezTo>
                  <a:pt x="1640115" y="-21308"/>
                  <a:pt x="2157791" y="-21308"/>
                  <a:pt x="2394858" y="12559"/>
                </a:cubicBezTo>
                <a:cubicBezTo>
                  <a:pt x="2631925" y="46426"/>
                  <a:pt x="2865362" y="-37032"/>
                  <a:pt x="2888343" y="680216"/>
                </a:cubicBezTo>
              </a:path>
            </a:pathLst>
          </a:custGeom>
          <a:noFill/>
          <a:ln>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1866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Summary</a:t>
            </a:r>
            <a:endParaRPr lang="en-US" b="1" dirty="0"/>
          </a:p>
        </p:txBody>
      </p:sp>
      <p:sp>
        <p:nvSpPr>
          <p:cNvPr id="3" name="Content Placeholder 2"/>
          <p:cNvSpPr>
            <a:spLocks noGrp="1"/>
          </p:cNvSpPr>
          <p:nvPr>
            <p:ph idx="1"/>
          </p:nvPr>
        </p:nvSpPr>
        <p:spPr/>
        <p:txBody>
          <a:bodyPr>
            <a:normAutofit lnSpcReduction="10000"/>
          </a:bodyPr>
          <a:lstStyle/>
          <a:p>
            <a:r>
              <a:rPr lang="en-US" dirty="0" smtClean="0"/>
              <a:t>Again, this is not a course in VHDL.</a:t>
            </a:r>
          </a:p>
          <a:p>
            <a:r>
              <a:rPr lang="en-US" dirty="0" smtClean="0"/>
              <a:t>However, the point I’m trying to make is that describing the functionality using a hardware definition language can be much easier than implementing the finite state machine by hand.</a:t>
            </a:r>
          </a:p>
          <a:p>
            <a:r>
              <a:rPr lang="en-US" dirty="0" smtClean="0"/>
              <a:t>Describing a problem in terms of a finite state machine is a very useful way to build complex digital designs.</a:t>
            </a:r>
            <a:endParaRPr lang="en-US" dirty="0"/>
          </a:p>
        </p:txBody>
      </p:sp>
    </p:spTree>
    <p:extLst>
      <p:ext uri="{BB962C8B-B14F-4D97-AF65-F5344CB8AC3E}">
        <p14:creationId xmlns:p14="http://schemas.microsoft.com/office/powerpoint/2010/main" val="61573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ANNOUNCEMENTS</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smtClean="0"/>
              <a:t>Feel free to send me questions about the lecture material if there is anything you don’t understand.  I’m happy to give more explanation (and I’m </a:t>
            </a:r>
            <a:r>
              <a:rPr lang="en-US" dirty="0" err="1" smtClean="0"/>
              <a:t>soooo</a:t>
            </a:r>
            <a:r>
              <a:rPr lang="en-US" dirty="0" smtClean="0"/>
              <a:t> bored.)</a:t>
            </a:r>
          </a:p>
          <a:p>
            <a:r>
              <a:rPr lang="en-US" dirty="0" smtClean="0"/>
              <a:t>Send me e-mail if you think it would be useful to arrange a time as a class to have a time where you can ask questions by video</a:t>
            </a:r>
            <a:r>
              <a:rPr lang="en-US" dirty="0" smtClean="0"/>
              <a:t>.</a:t>
            </a:r>
          </a:p>
          <a:p>
            <a:pPr lvl="1"/>
            <a:r>
              <a:rPr lang="en-US" dirty="0" smtClean="0"/>
              <a:t>So far a couple of people have said it would be</a:t>
            </a:r>
          </a:p>
          <a:p>
            <a:pPr lvl="1"/>
            <a:r>
              <a:rPr lang="en-US" dirty="0" smtClean="0"/>
              <a:t>Maybe something like Wednesday, April 30</a:t>
            </a:r>
            <a:r>
              <a:rPr lang="en-US" baseline="30000" dirty="0" smtClean="0"/>
              <a:t>th</a:t>
            </a:r>
            <a:r>
              <a:rPr lang="en-US" dirty="0" smtClean="0"/>
              <a:t> at 10:30 am EDT?</a:t>
            </a:r>
            <a:endParaRPr lang="en-US" dirty="0"/>
          </a:p>
        </p:txBody>
      </p:sp>
    </p:spTree>
    <p:extLst>
      <p:ext uri="{BB962C8B-B14F-4D97-AF65-F5344CB8AC3E}">
        <p14:creationId xmlns:p14="http://schemas.microsoft.com/office/powerpoint/2010/main" val="380698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a:t>
            </a:r>
            <a:r>
              <a:rPr lang="en-US" dirty="0" smtClean="0"/>
              <a:t>25 </a:t>
            </a:r>
            <a:r>
              <a:rPr lang="en-US" dirty="0" smtClean="0"/>
              <a:t>QUESTIONS</a:t>
            </a:r>
            <a:endParaRPr lang="en-US" dirty="0"/>
          </a:p>
        </p:txBody>
      </p:sp>
      <p:sp>
        <p:nvSpPr>
          <p:cNvPr id="3" name="Content Placeholder 2"/>
          <p:cNvSpPr>
            <a:spLocks noGrp="1"/>
          </p:cNvSpPr>
          <p:nvPr>
            <p:ph idx="1"/>
          </p:nvPr>
        </p:nvSpPr>
        <p:spPr>
          <a:xfrm>
            <a:off x="457200" y="1524000"/>
            <a:ext cx="8382000" cy="4800600"/>
          </a:xfrm>
        </p:spPr>
        <p:txBody>
          <a:bodyPr>
            <a:normAutofit/>
          </a:bodyPr>
          <a:lstStyle/>
          <a:p>
            <a:pPr marL="514350" indent="-514350">
              <a:buAutoNum type="arabicPeriod"/>
            </a:pPr>
            <a:endParaRPr lang="en-US" i="1" dirty="0"/>
          </a:p>
          <a:p>
            <a:pPr marL="514350" indent="-514350">
              <a:buAutoNum type="arabicPeriod"/>
            </a:pPr>
            <a:r>
              <a:rPr lang="en-US" i="1" dirty="0" smtClean="0"/>
              <a:t>Dream up some other type of problem that can be described using a finite state machine.  What are the states?  What are </a:t>
            </a:r>
            <a:r>
              <a:rPr lang="en-US" i="1" dirty="0" smtClean="0"/>
              <a:t>the inputs?</a:t>
            </a:r>
            <a:endParaRPr lang="en-US" i="1" dirty="0"/>
          </a:p>
        </p:txBody>
      </p:sp>
    </p:spTree>
    <p:extLst>
      <p:ext uri="{BB962C8B-B14F-4D97-AF65-F5344CB8AC3E}">
        <p14:creationId xmlns:p14="http://schemas.microsoft.com/office/powerpoint/2010/main" val="3807074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Digital Design Principles</a:t>
            </a:r>
            <a:endParaRPr lang="en-US" b="1" dirty="0"/>
          </a:p>
        </p:txBody>
      </p:sp>
      <p:sp>
        <p:nvSpPr>
          <p:cNvPr id="3" name="Content Placeholder 2"/>
          <p:cNvSpPr>
            <a:spLocks noGrp="1"/>
          </p:cNvSpPr>
          <p:nvPr>
            <p:ph idx="1"/>
          </p:nvPr>
        </p:nvSpPr>
        <p:spPr>
          <a:xfrm>
            <a:off x="457200" y="1524000"/>
            <a:ext cx="8229600" cy="4602163"/>
          </a:xfrm>
        </p:spPr>
        <p:txBody>
          <a:bodyPr>
            <a:normAutofit lnSpcReduction="10000"/>
          </a:bodyPr>
          <a:lstStyle/>
          <a:p>
            <a:r>
              <a:rPr lang="en-US" dirty="0" smtClean="0"/>
              <a:t>In the previous lecture we discussed programmable logic devices</a:t>
            </a:r>
          </a:p>
          <a:p>
            <a:r>
              <a:rPr lang="en-US" dirty="0" smtClean="0"/>
              <a:t>It is much more likely that you will implement complex logic using an FPGA rather than build it out of discrete integrated circuits</a:t>
            </a:r>
          </a:p>
          <a:p>
            <a:r>
              <a:rPr lang="en-US" dirty="0" smtClean="0"/>
              <a:t>But, how does one design a digital system that accomplishes some specific task?</a:t>
            </a:r>
            <a:endParaRPr lang="en-US" dirty="0"/>
          </a:p>
          <a:p>
            <a:r>
              <a:rPr lang="en-US" dirty="0" smtClean="0"/>
              <a:t>There are some well-defined design methodologies that can help…</a:t>
            </a:r>
          </a:p>
        </p:txBody>
      </p:sp>
    </p:spTree>
    <p:extLst>
      <p:ext uri="{BB962C8B-B14F-4D97-AF65-F5344CB8AC3E}">
        <p14:creationId xmlns:p14="http://schemas.microsoft.com/office/powerpoint/2010/main" val="523092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Digital Design Principles</a:t>
            </a:r>
            <a:endParaRPr lang="en-US" b="1" dirty="0"/>
          </a:p>
        </p:txBody>
      </p:sp>
      <p:sp>
        <p:nvSpPr>
          <p:cNvPr id="3" name="Content Placeholder 2"/>
          <p:cNvSpPr>
            <a:spLocks noGrp="1"/>
          </p:cNvSpPr>
          <p:nvPr>
            <p:ph idx="1"/>
          </p:nvPr>
        </p:nvSpPr>
        <p:spPr>
          <a:xfrm>
            <a:off x="457200" y="1600200"/>
            <a:ext cx="8229600" cy="4525963"/>
          </a:xfrm>
        </p:spPr>
        <p:txBody>
          <a:bodyPr/>
          <a:lstStyle/>
          <a:p>
            <a:r>
              <a:rPr lang="en-US" dirty="0" smtClean="0"/>
              <a:t>So far we have discussed lots of digital logic elements out of which a digital system can be built</a:t>
            </a:r>
          </a:p>
          <a:p>
            <a:r>
              <a:rPr lang="en-US" dirty="0" smtClean="0"/>
              <a:t>What we need next is a model for thinking about problems that can be easily translated into digital logic</a:t>
            </a:r>
          </a:p>
          <a:p>
            <a:r>
              <a:rPr lang="en-US" dirty="0" smtClean="0"/>
              <a:t>A very important design methodology is the use of “finite state machines”</a:t>
            </a:r>
            <a:endParaRPr lang="en-US" dirty="0"/>
          </a:p>
        </p:txBody>
      </p:sp>
    </p:spTree>
    <p:extLst>
      <p:ext uri="{BB962C8B-B14F-4D97-AF65-F5344CB8AC3E}">
        <p14:creationId xmlns:p14="http://schemas.microsoft.com/office/powerpoint/2010/main" val="1644963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Finite State Machines</a:t>
            </a:r>
            <a:endParaRPr lang="en-US" b="1" dirty="0"/>
          </a:p>
        </p:txBody>
      </p:sp>
      <p:sp>
        <p:nvSpPr>
          <p:cNvPr id="3" name="Content Placeholder 2"/>
          <p:cNvSpPr>
            <a:spLocks noGrp="1"/>
          </p:cNvSpPr>
          <p:nvPr>
            <p:ph idx="1"/>
          </p:nvPr>
        </p:nvSpPr>
        <p:spPr>
          <a:xfrm>
            <a:off x="457200" y="1417638"/>
            <a:ext cx="8229600" cy="4708525"/>
          </a:xfrm>
        </p:spPr>
        <p:txBody>
          <a:bodyPr/>
          <a:lstStyle/>
          <a:p>
            <a:r>
              <a:rPr lang="en-US" dirty="0" smtClean="0"/>
              <a:t>Many (but not all) systems can exist in one of several discrete “states”</a:t>
            </a:r>
          </a:p>
          <a:p>
            <a:r>
              <a:rPr lang="en-US" dirty="0" smtClean="0"/>
              <a:t>An “event” will cause a transition to occur between the states</a:t>
            </a:r>
          </a:p>
          <a:p>
            <a:r>
              <a:rPr lang="en-US" dirty="0" smtClean="0"/>
              <a:t>This model can be very easily translated into digital logic</a:t>
            </a:r>
          </a:p>
          <a:p>
            <a:r>
              <a:rPr lang="en-US" dirty="0" smtClean="0"/>
              <a:t>Let’s start with a simple example…</a:t>
            </a:r>
            <a:endParaRPr lang="en-US" dirty="0"/>
          </a:p>
        </p:txBody>
      </p:sp>
    </p:spTree>
    <p:extLst>
      <p:ext uri="{BB962C8B-B14F-4D97-AF65-F5344CB8AC3E}">
        <p14:creationId xmlns:p14="http://schemas.microsoft.com/office/powerpoint/2010/main" val="2340344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Traffic Light Problem</a:t>
            </a:r>
            <a:endParaRPr lang="en-US" b="1" dirty="0"/>
          </a:p>
        </p:txBody>
      </p:sp>
      <p:sp>
        <p:nvSpPr>
          <p:cNvPr id="3" name="Content Placeholder 2"/>
          <p:cNvSpPr>
            <a:spLocks noGrp="1"/>
          </p:cNvSpPr>
          <p:nvPr>
            <p:ph idx="1"/>
          </p:nvPr>
        </p:nvSpPr>
        <p:spPr>
          <a:xfrm>
            <a:off x="457200" y="1417638"/>
            <a:ext cx="8229600" cy="4983162"/>
          </a:xfrm>
        </p:spPr>
        <p:txBody>
          <a:bodyPr>
            <a:normAutofit fontScale="92500" lnSpcReduction="20000"/>
          </a:bodyPr>
          <a:lstStyle/>
          <a:p>
            <a:r>
              <a:rPr lang="en-US" dirty="0" smtClean="0"/>
              <a:t>Suppose we need to solve the problem of controlling a set of traffic lights.</a:t>
            </a:r>
          </a:p>
          <a:p>
            <a:r>
              <a:rPr lang="en-US" dirty="0" smtClean="0"/>
              <a:t>Start with one pedestrian controlled light, like the one on Northwestern Avenue</a:t>
            </a:r>
          </a:p>
          <a:p>
            <a:r>
              <a:rPr lang="en-US" dirty="0" smtClean="0"/>
              <a:t>There are obviously at least two states:</a:t>
            </a:r>
          </a:p>
          <a:p>
            <a:pPr lvl="1"/>
            <a:r>
              <a:rPr lang="en-US" dirty="0" smtClean="0"/>
              <a:t>Traffic light is </a:t>
            </a:r>
            <a:r>
              <a:rPr lang="en-US" dirty="0" smtClean="0">
                <a:solidFill>
                  <a:srgbClr val="00B050"/>
                </a:solidFill>
              </a:rPr>
              <a:t>green</a:t>
            </a:r>
            <a:r>
              <a:rPr lang="en-US" dirty="0" smtClean="0"/>
              <a:t> (cars keep driving)</a:t>
            </a:r>
          </a:p>
          <a:p>
            <a:pPr lvl="1"/>
            <a:r>
              <a:rPr lang="en-US" dirty="0" smtClean="0"/>
              <a:t>Traffic light is </a:t>
            </a:r>
            <a:r>
              <a:rPr lang="en-US" dirty="0" smtClean="0">
                <a:solidFill>
                  <a:srgbClr val="FF0000"/>
                </a:solidFill>
              </a:rPr>
              <a:t>red</a:t>
            </a:r>
            <a:r>
              <a:rPr lang="en-US" dirty="0" smtClean="0"/>
              <a:t> (cars must stop)</a:t>
            </a:r>
          </a:p>
          <a:p>
            <a:r>
              <a:rPr lang="en-US" dirty="0" smtClean="0"/>
              <a:t>There are a couple other states that make it even better:</a:t>
            </a:r>
          </a:p>
          <a:p>
            <a:pPr lvl="1"/>
            <a:r>
              <a:rPr lang="en-US" dirty="0" smtClean="0"/>
              <a:t>A pedestrian has pushed the “walk” button</a:t>
            </a:r>
          </a:p>
          <a:p>
            <a:pPr lvl="1"/>
            <a:r>
              <a:rPr lang="en-US" dirty="0" smtClean="0"/>
              <a:t>Traffic light is </a:t>
            </a:r>
            <a:r>
              <a:rPr lang="en-US" dirty="0" smtClean="0">
                <a:solidFill>
                  <a:srgbClr val="FFC000"/>
                </a:solidFill>
              </a:rPr>
              <a:t>yellow</a:t>
            </a:r>
            <a:r>
              <a:rPr lang="en-US" dirty="0" smtClean="0"/>
              <a:t> (prepare to stop/floor it!)</a:t>
            </a:r>
          </a:p>
        </p:txBody>
      </p:sp>
    </p:spTree>
    <p:extLst>
      <p:ext uri="{BB962C8B-B14F-4D97-AF65-F5344CB8AC3E}">
        <p14:creationId xmlns:p14="http://schemas.microsoft.com/office/powerpoint/2010/main" val="2936266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26202</TotalTime>
  <Words>2681</Words>
  <Application>Microsoft Office PowerPoint</Application>
  <PresentationFormat>On-screen Show (4:3)</PresentationFormat>
  <Paragraphs>468</Paragraphs>
  <Slides>33</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Cambria Math</vt:lpstr>
      <vt:lpstr>Office Theme</vt:lpstr>
      <vt:lpstr>Physics 53600 Electronics Techniques for Research </vt:lpstr>
      <vt:lpstr>The usual ANNOUNCEMENT</vt:lpstr>
      <vt:lpstr>The usual ANNOUNCEMENT</vt:lpstr>
      <vt:lpstr>More ANNOUNCEMENTS</vt:lpstr>
      <vt:lpstr>LECTURE 25 QUESTIONS</vt:lpstr>
      <vt:lpstr>Digital Design Principles</vt:lpstr>
      <vt:lpstr>Digital Design Principles</vt:lpstr>
      <vt:lpstr>Finite State Machines</vt:lpstr>
      <vt:lpstr>Traffic Light Problem</vt:lpstr>
      <vt:lpstr>Traffic Light Problem</vt:lpstr>
      <vt:lpstr>Traffic Light Problem</vt:lpstr>
      <vt:lpstr>Traffic Light Problem</vt:lpstr>
      <vt:lpstr>Traffic Light Problem</vt:lpstr>
      <vt:lpstr>Traffic Light Problem</vt:lpstr>
      <vt:lpstr>Traffic Light Problem</vt:lpstr>
      <vt:lpstr>Finite State Machine</vt:lpstr>
      <vt:lpstr>Finite State Machine</vt:lpstr>
      <vt:lpstr>Finite State Machines</vt:lpstr>
      <vt:lpstr>Finite State Machines</vt:lpstr>
      <vt:lpstr>Finite State Machines</vt:lpstr>
      <vt:lpstr>Finite State Machines</vt:lpstr>
      <vt:lpstr>Hardware Implementation</vt:lpstr>
      <vt:lpstr>Final Details</vt:lpstr>
      <vt:lpstr>Final Details</vt:lpstr>
      <vt:lpstr>Final Details</vt:lpstr>
      <vt:lpstr>Description using VHDL</vt:lpstr>
      <vt:lpstr>Description using VHDL</vt:lpstr>
      <vt:lpstr>VHDL Description of a Multiplexer</vt:lpstr>
      <vt:lpstr>VHDL Description of a Counter</vt:lpstr>
      <vt:lpstr>VHDL Description of a Counter</vt:lpstr>
      <vt:lpstr>VHDL Description of a Finite State Machine</vt:lpstr>
      <vt:lpstr>VHDL Description of a Finite State Machine</vt:lpstr>
      <vt:lpstr>Summary</vt:lpstr>
    </vt:vector>
  </TitlesOfParts>
  <Company>Purdue University Department of Physics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24100 – Electricity &amp; Optics</dc:title>
  <dc:creator>Matthew Jones</dc:creator>
  <cp:lastModifiedBy>mjones</cp:lastModifiedBy>
  <cp:revision>1239</cp:revision>
  <cp:lastPrinted>2015-09-23T01:13:09Z</cp:lastPrinted>
  <dcterms:created xsi:type="dcterms:W3CDTF">2012-08-19T17:22:10Z</dcterms:created>
  <dcterms:modified xsi:type="dcterms:W3CDTF">2020-04-16T01:15:09Z</dcterms:modified>
</cp:coreProperties>
</file>