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35" r:id="rId5"/>
    <p:sldId id="259" r:id="rId6"/>
    <p:sldId id="336" r:id="rId7"/>
    <p:sldId id="337" r:id="rId8"/>
    <p:sldId id="338" r:id="rId9"/>
    <p:sldId id="339" r:id="rId10"/>
    <p:sldId id="340" r:id="rId11"/>
    <p:sldId id="341" r:id="rId12"/>
    <p:sldId id="342" r:id="rId13"/>
    <p:sldId id="343" r:id="rId14"/>
    <p:sldId id="344"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BA7"/>
    <a:srgbClr val="BFF7AB"/>
    <a:srgbClr val="BDF2B0"/>
    <a:srgbClr val="B9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8359" autoAdjust="0"/>
  </p:normalViewPr>
  <p:slideViewPr>
    <p:cSldViewPr>
      <p:cViewPr varScale="1">
        <p:scale>
          <a:sx n="74" d="100"/>
          <a:sy n="74" d="100"/>
        </p:scale>
        <p:origin x="4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5"/>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4143375" y="4"/>
            <a:ext cx="3170238" cy="479425"/>
          </a:xfrm>
          <a:prstGeom prst="rect">
            <a:avLst/>
          </a:prstGeom>
        </p:spPr>
        <p:txBody>
          <a:bodyPr vert="horz" lIns="91416" tIns="45708" rIns="91416" bIns="45708" rtlCol="0"/>
          <a:lstStyle>
            <a:lvl1pPr algn="r">
              <a:defRPr sz="1200"/>
            </a:lvl1pPr>
          </a:lstStyle>
          <a:p>
            <a:fld id="{5372AA25-D81B-4B87-828B-351EAE84D0B0}" type="datetimeFigureOut">
              <a:rPr lang="en-US" smtClean="0"/>
              <a:t>4/14/2020</a:t>
            </a:fld>
            <a:endParaRPr lang="en-US" dirty="0"/>
          </a:p>
        </p:txBody>
      </p:sp>
      <p:sp>
        <p:nvSpPr>
          <p:cNvPr id="4" name="Footer Placeholder 3"/>
          <p:cNvSpPr>
            <a:spLocks noGrp="1"/>
          </p:cNvSpPr>
          <p:nvPr>
            <p:ph type="ftr" sz="quarter" idx="2"/>
          </p:nvPr>
        </p:nvSpPr>
        <p:spPr>
          <a:xfrm>
            <a:off x="0" y="9120191"/>
            <a:ext cx="3170238" cy="479425"/>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16" tIns="45708" rIns="91416" bIns="45708" rtlCol="0" anchor="b"/>
          <a:lstStyle>
            <a:lvl1pPr algn="r">
              <a:defRPr sz="1200"/>
            </a:lvl1pPr>
          </a:lstStyle>
          <a:p>
            <a:fld id="{63D386AA-7795-492B-A1CA-F98453C59467}" type="slidenum">
              <a:rPr lang="en-US" smtClean="0"/>
              <a:t>‹#›</a:t>
            </a:fld>
            <a:endParaRPr lang="en-US" dirty="0"/>
          </a:p>
        </p:txBody>
      </p:sp>
    </p:spTree>
    <p:extLst>
      <p:ext uri="{BB962C8B-B14F-4D97-AF65-F5344CB8AC3E}">
        <p14:creationId xmlns:p14="http://schemas.microsoft.com/office/powerpoint/2010/main" val="246238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ECBA5770-CE03-4DE0-8656-AEEFE9A415AE}" type="datetimeFigureOut">
              <a:rPr lang="en-US" smtClean="0"/>
              <a:t>4/14/2020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962FCFBE-ADB4-456E-9BD5-F192F3A568F0}" type="slidenum">
              <a:rPr lang="en-US" smtClean="0"/>
              <a:t>‹#›</a:t>
            </a:fld>
            <a:endParaRPr lang="en-US" dirty="0"/>
          </a:p>
        </p:txBody>
      </p:sp>
    </p:spTree>
    <p:extLst>
      <p:ext uri="{BB962C8B-B14F-4D97-AF65-F5344CB8AC3E}">
        <p14:creationId xmlns:p14="http://schemas.microsoft.com/office/powerpoint/2010/main" val="36733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a:t>
            </a:fld>
            <a:endParaRPr lang="en-US" dirty="0"/>
          </a:p>
        </p:txBody>
      </p:sp>
    </p:spTree>
    <p:extLst>
      <p:ext uri="{BB962C8B-B14F-4D97-AF65-F5344CB8AC3E}">
        <p14:creationId xmlns:p14="http://schemas.microsoft.com/office/powerpoint/2010/main" val="400483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worry about the syntax of VHDL.  This is not supposed to be a course in VHDL hardware</a:t>
            </a:r>
            <a:r>
              <a:rPr lang="en-US" baseline="0" dirty="0" smtClean="0"/>
              <a:t> design but you can easily find lots of online resources and tutorials for VHDL.</a:t>
            </a:r>
          </a:p>
          <a:p>
            <a:endParaRPr lang="en-US" baseline="0" dirty="0" smtClean="0"/>
          </a:p>
          <a:p>
            <a:r>
              <a:rPr lang="en-US" baseline="0" dirty="0" smtClean="0"/>
              <a:t>The point I want to emphasize is that BOTH the schematic and the description of the way the logic should function using VHDL should result in an identical implementation in the FPGA.  The user generally doesn’t care how it is implemented provided it performs the desired function and satisfies any constraints.</a:t>
            </a:r>
          </a:p>
          <a:p>
            <a:endParaRPr lang="en-US" baseline="0" dirty="0" smtClean="0"/>
          </a:p>
          <a:p>
            <a:r>
              <a:rPr lang="en-US" baseline="0" dirty="0" smtClean="0"/>
              <a:t>I can’t emphasize enough that VHDL is *NOT* a programming language.  It is a hardware description language where the code is interpreted to decide how the hardware should be configured, not what algorithm is to be performed.</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30</a:t>
            </a:fld>
            <a:endParaRPr lang="en-US" dirty="0"/>
          </a:p>
        </p:txBody>
      </p:sp>
    </p:spTree>
    <p:extLst>
      <p:ext uri="{BB962C8B-B14F-4D97-AF65-F5344CB8AC3E}">
        <p14:creationId xmlns:p14="http://schemas.microsoft.com/office/powerpoint/2010/main" val="129111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high-level synthesis tools</a:t>
            </a:r>
            <a:r>
              <a:rPr lang="en-US" baseline="0" dirty="0" smtClean="0"/>
              <a:t> use this description as a “hint” and it figures out how to implement this functionality using the configurable logic block resources that are available in the device.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31</a:t>
            </a:fld>
            <a:endParaRPr lang="en-US" dirty="0"/>
          </a:p>
        </p:txBody>
      </p:sp>
    </p:spTree>
    <p:extLst>
      <p:ext uri="{BB962C8B-B14F-4D97-AF65-F5344CB8AC3E}">
        <p14:creationId xmlns:p14="http://schemas.microsoft.com/office/powerpoint/2010/main" val="267836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think of a “memory” element as being like an array of numbers.</a:t>
            </a:r>
            <a:r>
              <a:rPr lang="en-US" baseline="0" dirty="0" smtClean="0"/>
              <a:t>  The array index is the memory address and the array contents is the data stored in the memory.</a:t>
            </a:r>
          </a:p>
          <a:p>
            <a:endParaRPr lang="en-US" baseline="0" dirty="0" smtClean="0"/>
          </a:p>
          <a:p>
            <a:r>
              <a:rPr lang="en-US" baseline="0" dirty="0" smtClean="0"/>
              <a:t>The important point is that the high-level synthesis tools recognize this language construct and knows that it can be efficiently implemented using block RAM resources rather than, say, a whole bunch of flip-flops.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32</a:t>
            </a:fld>
            <a:endParaRPr lang="en-US" dirty="0"/>
          </a:p>
        </p:txBody>
      </p:sp>
    </p:spTree>
    <p:extLst>
      <p:ext uri="{BB962C8B-B14F-4D97-AF65-F5344CB8AC3E}">
        <p14:creationId xmlns:p14="http://schemas.microsoft.com/office/powerpoint/2010/main" val="282575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5</a:t>
            </a:fld>
            <a:endParaRPr lang="en-US" dirty="0"/>
          </a:p>
        </p:txBody>
      </p:sp>
    </p:spTree>
    <p:extLst>
      <p:ext uri="{BB962C8B-B14F-4D97-AF65-F5344CB8AC3E}">
        <p14:creationId xmlns:p14="http://schemas.microsoft.com/office/powerpoint/2010/main" val="251646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know why</a:t>
            </a:r>
            <a:r>
              <a:rPr lang="en-US" baseline="0" dirty="0" smtClean="0"/>
              <a:t> the wires are always blue…  they can actually come in many colors, but blue is fairly typical.</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6</a:t>
            </a:fld>
            <a:endParaRPr lang="en-US" dirty="0"/>
          </a:p>
        </p:txBody>
      </p:sp>
    </p:spTree>
    <p:extLst>
      <p:ext uri="{BB962C8B-B14F-4D97-AF65-F5344CB8AC3E}">
        <p14:creationId xmlns:p14="http://schemas.microsoft.com/office/powerpoint/2010/main" val="82667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 know it’s not really</a:t>
            </a:r>
            <a:r>
              <a:rPr lang="en-US" baseline="0" dirty="0" smtClean="0"/>
              <a:t> blue…  but often they are.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7</a:t>
            </a:fld>
            <a:endParaRPr lang="en-US" dirty="0"/>
          </a:p>
        </p:txBody>
      </p:sp>
    </p:spTree>
    <p:extLst>
      <p:ext uri="{BB962C8B-B14F-4D97-AF65-F5344CB8AC3E}">
        <p14:creationId xmlns:p14="http://schemas.microsoft.com/office/powerpoint/2010/main" val="30855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might not necessarily be considered to be a “pure” exclusive or operation because of the last term.  It just ensures that an odd-number of inputs are true.  Nevertheless, it illustrates the point</a:t>
            </a:r>
            <a:r>
              <a:rPr lang="en-US" baseline="0" dirty="0" smtClean="0"/>
              <a:t> that arbitrary Boolean expressions can be reduced to a “sum-of-products” which make use of only “and”, “or”, and “invert” operations.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10</a:t>
            </a:fld>
            <a:endParaRPr lang="en-US" dirty="0"/>
          </a:p>
        </p:txBody>
      </p:sp>
    </p:spTree>
    <p:extLst>
      <p:ext uri="{BB962C8B-B14F-4D97-AF65-F5344CB8AC3E}">
        <p14:creationId xmlns:p14="http://schemas.microsoft.com/office/powerpoint/2010/main" val="174773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this</a:t>
            </a:r>
            <a:r>
              <a:rPr lang="en-US" baseline="0" dirty="0" smtClean="0"/>
              <a:t> implementation did not use all the available resources.  There are three other independent functions that could be computed and provided at the other outputs.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12</a:t>
            </a:fld>
            <a:endParaRPr lang="en-US" dirty="0"/>
          </a:p>
        </p:txBody>
      </p:sp>
    </p:spTree>
    <p:extLst>
      <p:ext uri="{BB962C8B-B14F-4D97-AF65-F5344CB8AC3E}">
        <p14:creationId xmlns:p14="http://schemas.microsoft.com/office/powerpoint/2010/main" val="112897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these devices often have to be removed from the circuit to erase and re-program them, it can be useful to mount them in a socket, rather than permanently</a:t>
            </a:r>
            <a:r>
              <a:rPr lang="en-US" baseline="0" dirty="0" smtClean="0"/>
              <a:t> solder them to a PCB, at least for development.  Once the logic is fully designed and tested, it would be safe to burn (</a:t>
            </a:r>
            <a:r>
              <a:rPr lang="en-US" baseline="0" dirty="0" err="1" smtClean="0"/>
              <a:t>ie</a:t>
            </a:r>
            <a:r>
              <a:rPr lang="en-US" baseline="0" dirty="0" smtClean="0"/>
              <a:t>, program) a whole bunch of these devices and solder them permanently.</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13</a:t>
            </a:fld>
            <a:endParaRPr lang="en-US" dirty="0"/>
          </a:p>
        </p:txBody>
      </p:sp>
    </p:spTree>
    <p:extLst>
      <p:ext uri="{BB962C8B-B14F-4D97-AF65-F5344CB8AC3E}">
        <p14:creationId xmlns:p14="http://schemas.microsoft.com/office/powerpoint/2010/main" val="304010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bother trying to understand this diagram in detail.  The point is that there are lots</a:t>
            </a:r>
            <a:r>
              <a:rPr lang="en-US" baseline="0" dirty="0" smtClean="0"/>
              <a:t> of logic resources that are available for use.  Depending on the application, many of the resources might not be needed.</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19</a:t>
            </a:fld>
            <a:endParaRPr lang="en-US" dirty="0"/>
          </a:p>
        </p:txBody>
      </p:sp>
    </p:spTree>
    <p:extLst>
      <p:ext uri="{BB962C8B-B14F-4D97-AF65-F5344CB8AC3E}">
        <p14:creationId xmlns:p14="http://schemas.microsoft.com/office/powerpoint/2010/main" val="328377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“fabric” just refers to the electrical connections that are made available</a:t>
            </a:r>
            <a:r>
              <a:rPr lang="en-US" baseline="0" dirty="0" smtClean="0"/>
              <a:t> for a particular purpose.  I think the term might come from the fact that these signal routing circuits have a bunch of horizontal and vertical lines that get connected together to implement the optimal signal routing needed for an application.</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20</a:t>
            </a:fld>
            <a:endParaRPr lang="en-US" dirty="0"/>
          </a:p>
        </p:txBody>
      </p:sp>
    </p:spTree>
    <p:extLst>
      <p:ext uri="{BB962C8B-B14F-4D97-AF65-F5344CB8AC3E}">
        <p14:creationId xmlns:p14="http://schemas.microsoft.com/office/powerpoint/2010/main" val="27080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3700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129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0198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201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29274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6485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July 2014</a:t>
            </a:r>
            <a:endParaRPr lang="en-US" dirty="0"/>
          </a:p>
        </p:txBody>
      </p:sp>
      <p:sp>
        <p:nvSpPr>
          <p:cNvPr id="8" name="Footer Placeholder 7"/>
          <p:cNvSpPr>
            <a:spLocks noGrp="1"/>
          </p:cNvSpPr>
          <p:nvPr>
            <p:ph type="ftr" sz="quarter" idx="11"/>
          </p:nvPr>
        </p:nvSpPr>
        <p:spPr/>
        <p:txBody>
          <a:bodyPr/>
          <a:lstStyle/>
          <a:p>
            <a:r>
              <a:rPr lang="en-US" dirty="0" smtClean="0"/>
              <a:t>INFIERI 2014 Summer School</a:t>
            </a:r>
            <a:endParaRPr lang="en-US" dirty="0"/>
          </a:p>
        </p:txBody>
      </p:sp>
      <p:sp>
        <p:nvSpPr>
          <p:cNvPr id="9" name="Slide Number Placeholder 8"/>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683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2014</a:t>
            </a:r>
            <a:endParaRPr lang="en-US" dirty="0"/>
          </a:p>
        </p:txBody>
      </p:sp>
      <p:sp>
        <p:nvSpPr>
          <p:cNvPr id="4" name="Footer Placeholder 3"/>
          <p:cNvSpPr>
            <a:spLocks noGrp="1"/>
          </p:cNvSpPr>
          <p:nvPr>
            <p:ph type="ftr" sz="quarter" idx="11"/>
          </p:nvPr>
        </p:nvSpPr>
        <p:spPr/>
        <p:txBody>
          <a:bodyPr/>
          <a:lstStyle/>
          <a:p>
            <a:r>
              <a:rPr lang="en-US" dirty="0" smtClean="0"/>
              <a:t>INFIERI 2014 Summer School</a:t>
            </a:r>
            <a:endParaRPr lang="en-US" dirty="0"/>
          </a:p>
        </p:txBody>
      </p:sp>
      <p:sp>
        <p:nvSpPr>
          <p:cNvPr id="5" name="Slide Number Placeholder 4"/>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61325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2014</a:t>
            </a:r>
            <a:endParaRPr lang="en-US" dirty="0"/>
          </a:p>
        </p:txBody>
      </p:sp>
      <p:sp>
        <p:nvSpPr>
          <p:cNvPr id="3" name="Footer Placeholder 2"/>
          <p:cNvSpPr>
            <a:spLocks noGrp="1"/>
          </p:cNvSpPr>
          <p:nvPr>
            <p:ph type="ftr" sz="quarter" idx="11"/>
          </p:nvPr>
        </p:nvSpPr>
        <p:spPr/>
        <p:txBody>
          <a:bodyPr/>
          <a:lstStyle/>
          <a:p>
            <a:r>
              <a:rPr lang="en-US" dirty="0" smtClean="0"/>
              <a:t>INFIERI 2014 Summer School</a:t>
            </a:r>
            <a:endParaRPr lang="en-US" dirty="0"/>
          </a:p>
        </p:txBody>
      </p:sp>
      <p:sp>
        <p:nvSpPr>
          <p:cNvPr id="4" name="Slide Number Placeholder 3"/>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86197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733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9127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INFIERI 2014 Summer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4485-E86D-437E-B4E8-8C05D7EEEFF7}" type="slidenum">
              <a:rPr lang="en-US" smtClean="0"/>
              <a:t>‹#›</a:t>
            </a:fld>
            <a:endParaRPr lang="en-US" dirty="0"/>
          </a:p>
        </p:txBody>
      </p:sp>
    </p:spTree>
    <p:extLst>
      <p:ext uri="{BB962C8B-B14F-4D97-AF65-F5344CB8AC3E}">
        <p14:creationId xmlns:p14="http://schemas.microsoft.com/office/powerpoint/2010/main" val="2377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jones@physics.purdu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58" y="1371601"/>
            <a:ext cx="8229600" cy="3733800"/>
          </a:xfrm>
        </p:spPr>
        <p:txBody>
          <a:bodyPr>
            <a:normAutofit/>
          </a:bodyPr>
          <a:lstStyle/>
          <a:p>
            <a:r>
              <a:rPr lang="en-US" dirty="0"/>
              <a:t>Physics </a:t>
            </a:r>
            <a:r>
              <a:rPr lang="en-US" dirty="0" smtClean="0"/>
              <a:t>53600</a:t>
            </a:r>
            <a:r>
              <a:rPr lang="en-US" dirty="0"/>
              <a:t/>
            </a:r>
            <a:br>
              <a:rPr lang="en-US" dirty="0"/>
            </a:br>
            <a:r>
              <a:rPr lang="en-US" sz="4900" b="1" dirty="0" smtClean="0"/>
              <a:t>Electronics Techniques for Research</a:t>
            </a:r>
            <a:r>
              <a:rPr lang="en-US" sz="4900" b="1" dirty="0"/>
              <a:t/>
            </a:r>
            <a:br>
              <a:rPr lang="en-US" sz="4900" b="1" dirty="0"/>
            </a:br>
            <a:endParaRPr lang="en-US" sz="3600" b="1" i="1" dirty="0"/>
          </a:p>
        </p:txBody>
      </p:sp>
      <p:sp>
        <p:nvSpPr>
          <p:cNvPr id="3" name="Subtitle 2"/>
          <p:cNvSpPr>
            <a:spLocks noGrp="1"/>
          </p:cNvSpPr>
          <p:nvPr>
            <p:ph type="subTitle" idx="1"/>
          </p:nvPr>
        </p:nvSpPr>
        <p:spPr>
          <a:xfrm>
            <a:off x="1219200" y="5386734"/>
            <a:ext cx="6400800" cy="1066800"/>
          </a:xfrm>
        </p:spPr>
        <p:txBody>
          <a:bodyPr/>
          <a:lstStyle/>
          <a:p>
            <a:r>
              <a:rPr lang="en-US" dirty="0" smtClean="0"/>
              <a:t>Spring 2020 </a:t>
            </a:r>
            <a:r>
              <a:rPr lang="en-US" dirty="0"/>
              <a:t>Semester</a:t>
            </a:r>
          </a:p>
          <a:p>
            <a:r>
              <a:rPr lang="en-US" sz="1600" dirty="0"/>
              <a:t>Prof. </a:t>
            </a:r>
            <a:r>
              <a:rPr lang="en-US" sz="1600" dirty="0" smtClean="0"/>
              <a:t>Matthew Jones</a:t>
            </a:r>
            <a:endParaRPr lang="en-US" sz="1600" dirty="0"/>
          </a:p>
        </p:txBody>
      </p:sp>
      <p:pic>
        <p:nvPicPr>
          <p:cNvPr id="4" name="Picture 4" descr="purdue_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77200" cy="94479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rot="486794">
            <a:off x="1666454" y="4302393"/>
            <a:ext cx="5963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Now in PowerPoint!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1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Programmable Logic Arrays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t>First, consider some combinatorial logic</a:t>
                </a:r>
              </a:p>
              <a:p>
                <a:pPr lvl="1"/>
                <a:r>
                  <a:rPr lang="en-US" dirty="0" smtClean="0"/>
                  <a:t>Use Boolean algebra to reduce any expression to a “sum-of-products”</a:t>
                </a:r>
              </a:p>
              <a:p>
                <a:pPr lvl="1"/>
                <a:r>
                  <a:rPr lang="en-US" dirty="0" smtClean="0"/>
                  <a:t>Example: three-input “exclusive or”</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b="0" dirty="0" smtClean="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𝑦</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𝑦</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b="0" dirty="0" smtClean="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rPr>
                            <m:t>)</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𝑦</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𝑧</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𝑧</m:t>
                          </m:r>
                        </m:e>
                      </m:acc>
                      <m:r>
                        <a:rPr lang="en-US" i="1">
                          <a:latin typeface="Cambria Math" panose="02040503050406030204" pitchFamily="18" charset="0"/>
                        </a:rPr>
                        <m:t>+</m:t>
                      </m:r>
                      <m:d>
                        <m:dPr>
                          <m:ctrlPr>
                            <a:rPr lang="en-US" b="0" i="0"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𝑦</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𝑧</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𝑧</m:t>
                          </m:r>
                        </m:e>
                      </m:acc>
                      <m:r>
                        <a:rPr lang="en-US" i="1">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04" t="-2830" r="-2000"/>
                </a:stretch>
              </a:blipFill>
            </p:spPr>
            <p:txBody>
              <a:bodyPr/>
              <a:lstStyle/>
              <a:p>
                <a:r>
                  <a:rPr lang="en-US">
                    <a:noFill/>
                  </a:rPr>
                  <a:t> </a:t>
                </a:r>
              </a:p>
            </p:txBody>
          </p:sp>
        </mc:Fallback>
      </mc:AlternateContent>
    </p:spTree>
    <p:extLst>
      <p:ext uri="{BB962C8B-B14F-4D97-AF65-F5344CB8AC3E}">
        <p14:creationId xmlns:p14="http://schemas.microsoft.com/office/powerpoint/2010/main" val="384370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Programmable Logic Arrays</a:t>
            </a:r>
            <a:endParaRPr lang="en-US" b="1" dirty="0"/>
          </a:p>
        </p:txBody>
      </p:sp>
      <p:sp>
        <p:nvSpPr>
          <p:cNvPr id="3" name="Content Placeholder 2"/>
          <p:cNvSpPr>
            <a:spLocks noGrp="1"/>
          </p:cNvSpPr>
          <p:nvPr>
            <p:ph idx="1"/>
          </p:nvPr>
        </p:nvSpPr>
        <p:spPr/>
        <p:txBody>
          <a:bodyPr/>
          <a:lstStyle/>
          <a:p>
            <a:r>
              <a:rPr lang="en-US" dirty="0" smtClean="0"/>
              <a:t>The original PLA’s (developed in the 1970’s) had arrays of AND </a:t>
            </a:r>
            <a:r>
              <a:rPr lang="en-US" dirty="0" err="1" smtClean="0"/>
              <a:t>and</a:t>
            </a:r>
            <a:r>
              <a:rPr lang="en-US" dirty="0" smtClean="0"/>
              <a:t> OR operations with optional inverters at each input.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10511" y="3005630"/>
            <a:ext cx="3246782" cy="3733800"/>
          </a:xfrm>
          <a:prstGeom prst="rect">
            <a:avLst/>
          </a:prstGeom>
        </p:spPr>
      </p:pic>
    </p:spTree>
    <p:extLst>
      <p:ext uri="{BB962C8B-B14F-4D97-AF65-F5344CB8AC3E}">
        <p14:creationId xmlns:p14="http://schemas.microsoft.com/office/powerpoint/2010/main" val="53931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Programmable Logic Arrays</a:t>
            </a:r>
            <a:endParaRPr lang="en-US" b="1" dirty="0"/>
          </a:p>
        </p:txBody>
      </p:sp>
      <p:sp>
        <p:nvSpPr>
          <p:cNvPr id="3" name="Content Placeholder 2"/>
          <p:cNvSpPr>
            <a:spLocks noGrp="1"/>
          </p:cNvSpPr>
          <p:nvPr>
            <p:ph idx="1"/>
          </p:nvPr>
        </p:nvSpPr>
        <p:spPr>
          <a:xfrm>
            <a:off x="457200" y="1318102"/>
            <a:ext cx="8229600" cy="4525963"/>
          </a:xfrm>
        </p:spPr>
        <p:txBody>
          <a:bodyPr>
            <a:normAutofit/>
          </a:bodyPr>
          <a:lstStyle/>
          <a:p>
            <a:r>
              <a:rPr lang="en-US" sz="2800" dirty="0" smtClean="0"/>
              <a:t>The logic could be implemented by “burning fuses” that removed parts of the metal interconnect layer in the circuit.</a:t>
            </a:r>
          </a:p>
          <a:p>
            <a:r>
              <a:rPr lang="en-US" sz="2800" dirty="0" smtClean="0"/>
              <a:t>The connections left behind implement the desired logic:</a:t>
            </a:r>
            <a:endParaRPr 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95" t="8164" r="-92" b="8573"/>
          <a:stretch/>
        </p:blipFill>
        <p:spPr>
          <a:xfrm rot="16200000">
            <a:off x="2880360" y="3337560"/>
            <a:ext cx="3291840" cy="3108960"/>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2438400" y="4993234"/>
                <a:ext cx="609600" cy="13388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b="0" dirty="0" smtClean="0"/>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b="0" dirty="0" smtClean="0"/>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438400" y="4993234"/>
                <a:ext cx="609600" cy="1338828"/>
              </a:xfrm>
              <a:prstGeom prst="rect">
                <a:avLst/>
              </a:prstGeom>
              <a:blipFill>
                <a:blip r:embed="rId4"/>
                <a:stretch>
                  <a:fillRect/>
                </a:stretch>
              </a:blipFill>
            </p:spPr>
            <p:txBody>
              <a:bodyPr/>
              <a:lstStyle/>
              <a:p>
                <a:r>
                  <a:rPr lang="en-US">
                    <a:noFill/>
                  </a:rPr>
                  <a:t> </a:t>
                </a:r>
              </a:p>
            </p:txBody>
          </p:sp>
        </mc:Fallback>
      </mc:AlternateContent>
      <p:sp>
        <p:nvSpPr>
          <p:cNvPr id="6" name="Oval 5"/>
          <p:cNvSpPr/>
          <p:nvPr/>
        </p:nvSpPr>
        <p:spPr>
          <a:xfrm>
            <a:off x="3400425"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400425" y="560443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400425" y="623653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67665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676650" y="58197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676650" y="602894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540440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962400" y="5622409"/>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962400" y="60499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227195" y="539305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236720" y="58197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227195" y="623653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8" name="TextBox 17"/>
              <p:cNvSpPr txBox="1"/>
              <p:nvPr/>
            </p:nvSpPr>
            <p:spPr>
              <a:xfrm>
                <a:off x="1066800" y="4057471"/>
                <a:ext cx="1676400" cy="120032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b="0" dirty="0" smtClean="0">
                  <a:ea typeface="Cambria Math" panose="02040503050406030204" pitchFamily="18" charset="0"/>
                </a:endParaRPr>
              </a:p>
              <a:p>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oMath>
                  </m:oMathPara>
                </a14:m>
                <a:endParaRPr lang="en-US"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𝑦</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𝑧</m:t>
                          </m:r>
                        </m:e>
                      </m:acc>
                    </m:oMath>
                  </m:oMathPara>
                </a14:m>
                <a:endParaRPr lang="en-US" b="0"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1066800" y="4057471"/>
                <a:ext cx="1676400" cy="1200329"/>
              </a:xfrm>
              <a:prstGeom prst="rect">
                <a:avLst/>
              </a:prstGeom>
              <a:blipFill>
                <a:blip r:embed="rId5"/>
                <a:stretch>
                  <a:fillRect b="-1015"/>
                </a:stretch>
              </a:blipFill>
            </p:spPr>
            <p:txBody>
              <a:bodyPr/>
              <a:lstStyle/>
              <a:p>
                <a:r>
                  <a:rPr lang="en-US">
                    <a:noFill/>
                  </a:rPr>
                  <a:t> </a:t>
                </a:r>
              </a:p>
            </p:txBody>
          </p:sp>
        </mc:Fallback>
      </mc:AlternateContent>
      <p:cxnSp>
        <p:nvCxnSpPr>
          <p:cNvPr id="20" name="Straight Arrow Connector 19"/>
          <p:cNvCxnSpPr/>
          <p:nvPr/>
        </p:nvCxnSpPr>
        <p:spPr>
          <a:xfrm>
            <a:off x="2314575" y="4267200"/>
            <a:ext cx="116205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43150" y="4552871"/>
            <a:ext cx="1333500" cy="2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43150" y="4616732"/>
            <a:ext cx="1619250" cy="20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343150" y="4687415"/>
            <a:ext cx="1893570" cy="37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400425" y="426809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3676650" y="426809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952875" y="426809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227195" y="426809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1" name="TextBox 30"/>
              <p:cNvSpPr txBox="1"/>
              <p:nvPr/>
            </p:nvSpPr>
            <p:spPr>
              <a:xfrm>
                <a:off x="6080760" y="4082534"/>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6080760" y="4082534"/>
                <a:ext cx="457200" cy="369332"/>
              </a:xfrm>
              <a:prstGeom prst="rect">
                <a:avLst/>
              </a:prstGeom>
              <a:blipFill>
                <a:blip r:embed="rId6"/>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172860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Programmable Logic Arrays</a:t>
            </a:r>
            <a:endParaRPr lang="en-US" b="1" dirty="0"/>
          </a:p>
        </p:txBody>
      </p:sp>
      <p:sp>
        <p:nvSpPr>
          <p:cNvPr id="3" name="Content Placeholder 2"/>
          <p:cNvSpPr>
            <a:spLocks noGrp="1"/>
          </p:cNvSpPr>
          <p:nvPr>
            <p:ph idx="1"/>
          </p:nvPr>
        </p:nvSpPr>
        <p:spPr>
          <a:xfrm>
            <a:off x="457200" y="1447800"/>
            <a:ext cx="8229600" cy="5181600"/>
          </a:xfrm>
        </p:spPr>
        <p:txBody>
          <a:bodyPr>
            <a:normAutofit fontScale="92500" lnSpcReduction="10000"/>
          </a:bodyPr>
          <a:lstStyle/>
          <a:p>
            <a:r>
              <a:rPr lang="en-US" sz="2800" dirty="0" smtClean="0"/>
              <a:t>These devices could only be programmed once</a:t>
            </a:r>
          </a:p>
          <a:p>
            <a:r>
              <a:rPr lang="en-US" sz="2800" dirty="0" smtClean="0"/>
              <a:t>Still, if you got it wrong you could simply replace the component on a PCB with a new one</a:t>
            </a:r>
          </a:p>
          <a:p>
            <a:r>
              <a:rPr lang="en-US" sz="2800" dirty="0" smtClean="0"/>
              <a:t>Newer PLA’s implemented combinatorial logic features in their available resources (called “</a:t>
            </a:r>
            <a:r>
              <a:rPr lang="en-US" sz="2800" dirty="0" err="1" smtClean="0"/>
              <a:t>macrocells</a:t>
            </a:r>
            <a:r>
              <a:rPr lang="en-US" sz="2800" dirty="0" smtClean="0"/>
              <a:t>”)</a:t>
            </a:r>
          </a:p>
          <a:p>
            <a:r>
              <a:rPr lang="en-US" sz="2800" dirty="0" smtClean="0"/>
              <a:t>These require software to generate the physical configuration needed to implement the desired logic</a:t>
            </a:r>
          </a:p>
          <a:p>
            <a:r>
              <a:rPr lang="en-US" sz="2800" dirty="0" smtClean="0"/>
              <a:t>They also require a programmer to physically “burn in” the design.</a:t>
            </a:r>
          </a:p>
          <a:p>
            <a:r>
              <a:rPr lang="en-US" sz="2800" dirty="0" smtClean="0"/>
              <a:t>Then they are ready for use…</a:t>
            </a:r>
          </a:p>
          <a:p>
            <a:r>
              <a:rPr lang="en-US" sz="2800" dirty="0" smtClean="0"/>
              <a:t>Newer designs are “Electrically Erasable” and can be reconfigured multiple times.</a:t>
            </a:r>
            <a:endParaRPr lang="en-US" sz="2800" dirty="0"/>
          </a:p>
        </p:txBody>
      </p:sp>
    </p:spTree>
    <p:extLst>
      <p:ext uri="{BB962C8B-B14F-4D97-AF65-F5344CB8AC3E}">
        <p14:creationId xmlns:p14="http://schemas.microsoft.com/office/powerpoint/2010/main" val="307434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 Atmel ATF16V8B </a:t>
            </a:r>
            <a:endParaRPr lang="en-US" b="1" dirty="0"/>
          </a:p>
        </p:txBody>
      </p:sp>
      <p:pic>
        <p:nvPicPr>
          <p:cNvPr id="4" name="Content Placeholder 3"/>
          <p:cNvPicPr>
            <a:picLocks noGrp="1" noChangeAspect="1"/>
          </p:cNvPicPr>
          <p:nvPr>
            <p:ph idx="1"/>
          </p:nvPr>
        </p:nvPicPr>
        <p:blipFill>
          <a:blip r:embed="rId2"/>
          <a:stretch>
            <a:fillRect/>
          </a:stretch>
        </p:blipFill>
        <p:spPr>
          <a:xfrm>
            <a:off x="304800" y="1143000"/>
            <a:ext cx="2533650" cy="3000375"/>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2667000" y="1365562"/>
                <a:ext cx="6191250" cy="2555251"/>
              </a:xfrm>
              <a:prstGeom prst="rect">
                <a:avLst/>
              </a:prstGeom>
              <a:noFill/>
            </p:spPr>
            <p:txBody>
              <a:bodyPr wrap="square" rtlCol="0">
                <a:spAutoFit/>
              </a:bodyPr>
              <a:lstStyle/>
              <a:p>
                <a:r>
                  <a:rPr lang="en-US" sz="2000" dirty="0" smtClean="0"/>
                  <a:t>Things to notice:</a:t>
                </a:r>
              </a:p>
              <a:p>
                <a:endParaRPr lang="en-US" sz="2000" dirty="0" smtClean="0"/>
              </a:p>
              <a:p>
                <a:pPr marL="342900" indent="-342900">
                  <a:buAutoNum type="arabicPeriod"/>
                </a:pPr>
                <a:r>
                  <a:rPr lang="en-US" sz="2000" dirty="0" smtClean="0"/>
                  <a:t>Power (V</a:t>
                </a:r>
                <a:r>
                  <a:rPr lang="en-US" sz="2000" baseline="-25000" dirty="0" smtClean="0"/>
                  <a:t>CC</a:t>
                </a:r>
                <a:r>
                  <a:rPr lang="en-US" sz="2000" dirty="0" smtClean="0"/>
                  <a:t> and GND) pins are in the usual place</a:t>
                </a:r>
              </a:p>
              <a:p>
                <a:pPr marL="342900" indent="-342900">
                  <a:buAutoNum type="arabicPeriod"/>
                </a:pPr>
                <a:r>
                  <a:rPr lang="en-US" sz="2000" dirty="0" smtClean="0"/>
                  <a:t>There is a dedicated CLK input pin</a:t>
                </a:r>
              </a:p>
              <a:p>
                <a:pPr marL="342900" indent="-342900">
                  <a:buAutoNum type="arabicPeriod"/>
                </a:pPr>
                <a:r>
                  <a:rPr lang="en-US" sz="2000" dirty="0" smtClean="0"/>
                  <a:t>There is a dedicated output-enable pin (</a:t>
                </a:r>
                <a14:m>
                  <m:oMath xmlns:m="http://schemas.openxmlformats.org/officeDocument/2006/math">
                    <m:acc>
                      <m:accPr>
                        <m:chr m:val="̅"/>
                        <m:ctrlPr>
                          <a:rPr lang="en-US" sz="2000" i="1" dirty="0" smtClean="0">
                            <a:latin typeface="Cambria Math" panose="02040503050406030204" pitchFamily="18" charset="0"/>
                          </a:rPr>
                        </m:ctrlPr>
                      </m:accPr>
                      <m:e>
                        <m:r>
                          <m:rPr>
                            <m:sty m:val="p"/>
                          </m:rPr>
                          <a:rPr lang="en-US" sz="2000" b="0" i="0" dirty="0" smtClean="0">
                            <a:latin typeface="Cambria Math" panose="02040503050406030204" pitchFamily="18" charset="0"/>
                          </a:rPr>
                          <m:t>OE</m:t>
                        </m:r>
                      </m:e>
                    </m:acc>
                  </m:oMath>
                </a14:m>
                <a:r>
                  <a:rPr lang="en-US" sz="2000" dirty="0" smtClean="0"/>
                  <a:t>) which is active low.</a:t>
                </a:r>
              </a:p>
              <a:p>
                <a:pPr marL="342900" indent="-342900">
                  <a:buAutoNum type="arabicPeriod"/>
                </a:pPr>
                <a:r>
                  <a:rPr lang="en-US" sz="2000" dirty="0" smtClean="0"/>
                  <a:t>There are 8 inputs and 8 outputs</a:t>
                </a:r>
              </a:p>
              <a:p>
                <a:pPr marL="342900" indent="-342900">
                  <a:buAutoNum type="arabicPeriod"/>
                </a:pPr>
                <a:r>
                  <a:rPr lang="en-US" sz="2000" dirty="0" smtClean="0"/>
                  <a:t>They are INEXPENSIVE!   This one costs only 86¢</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2667000" y="1365562"/>
                <a:ext cx="6191250" cy="2555251"/>
              </a:xfrm>
              <a:prstGeom prst="rect">
                <a:avLst/>
              </a:prstGeom>
              <a:blipFill>
                <a:blip r:embed="rId3"/>
                <a:stretch>
                  <a:fillRect l="-1084" t="-1193" b="-3580"/>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476250" y="4143375"/>
            <a:ext cx="8210550" cy="2647950"/>
          </a:xfrm>
          <a:prstGeom prst="rect">
            <a:avLst/>
          </a:prstGeom>
        </p:spPr>
      </p:pic>
    </p:spTree>
    <p:extLst>
      <p:ext uri="{BB962C8B-B14F-4D97-AF65-F5344CB8AC3E}">
        <p14:creationId xmlns:p14="http://schemas.microsoft.com/office/powerpoint/2010/main" val="140197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 Atmel ATF16V8B </a:t>
            </a:r>
            <a:endParaRPr lang="en-US" b="1" dirty="0"/>
          </a:p>
        </p:txBody>
      </p:sp>
      <p:sp>
        <p:nvSpPr>
          <p:cNvPr id="3" name="Content Placeholder 2"/>
          <p:cNvSpPr>
            <a:spLocks noGrp="1"/>
          </p:cNvSpPr>
          <p:nvPr>
            <p:ph idx="1"/>
          </p:nvPr>
        </p:nvSpPr>
        <p:spPr>
          <a:xfrm>
            <a:off x="1524000" y="1219200"/>
            <a:ext cx="7162800" cy="4983163"/>
          </a:xfrm>
        </p:spPr>
        <p:txBody>
          <a:bodyPr/>
          <a:lstStyle/>
          <a:p>
            <a:r>
              <a:rPr lang="en-US" dirty="0" smtClean="0"/>
              <a:t>Logic array:</a:t>
            </a:r>
            <a:endParaRPr lang="en-US" dirty="0"/>
          </a:p>
        </p:txBody>
      </p:sp>
      <p:pic>
        <p:nvPicPr>
          <p:cNvPr id="7" name="Picture 6"/>
          <p:cNvPicPr>
            <a:picLocks noChangeAspect="1"/>
          </p:cNvPicPr>
          <p:nvPr/>
        </p:nvPicPr>
        <p:blipFill>
          <a:blip r:embed="rId2"/>
          <a:stretch>
            <a:fillRect/>
          </a:stretch>
        </p:blipFill>
        <p:spPr>
          <a:xfrm>
            <a:off x="4038600" y="990600"/>
            <a:ext cx="4648200" cy="5666054"/>
          </a:xfrm>
          <a:prstGeom prst="rect">
            <a:avLst/>
          </a:prstGeom>
        </p:spPr>
      </p:pic>
      <p:sp>
        <p:nvSpPr>
          <p:cNvPr id="8" name="TextBox 7"/>
          <p:cNvSpPr txBox="1"/>
          <p:nvPr/>
        </p:nvSpPr>
        <p:spPr>
          <a:xfrm>
            <a:off x="457200" y="2133600"/>
            <a:ext cx="3048000" cy="1477328"/>
          </a:xfrm>
          <a:prstGeom prst="rect">
            <a:avLst/>
          </a:prstGeom>
          <a:noFill/>
        </p:spPr>
        <p:txBody>
          <a:bodyPr wrap="square" rtlCol="0">
            <a:spAutoFit/>
          </a:bodyPr>
          <a:lstStyle/>
          <a:p>
            <a:r>
              <a:rPr lang="en-US" dirty="0" smtClean="0"/>
              <a:t>This part is basically the same as in the previous example.  The main difference is that now there is an “output logic” </a:t>
            </a:r>
            <a:r>
              <a:rPr lang="en-US" dirty="0" err="1" smtClean="0"/>
              <a:t>macrocell</a:t>
            </a:r>
            <a:r>
              <a:rPr lang="en-US" dirty="0" smtClean="0"/>
              <a:t>:</a:t>
            </a:r>
            <a:endParaRPr lang="en-US" dirty="0"/>
          </a:p>
        </p:txBody>
      </p:sp>
      <p:pic>
        <p:nvPicPr>
          <p:cNvPr id="9" name="Picture 8"/>
          <p:cNvPicPr>
            <a:picLocks noChangeAspect="1"/>
          </p:cNvPicPr>
          <p:nvPr/>
        </p:nvPicPr>
        <p:blipFill>
          <a:blip r:embed="rId3"/>
          <a:stretch>
            <a:fillRect/>
          </a:stretch>
        </p:blipFill>
        <p:spPr>
          <a:xfrm>
            <a:off x="298353" y="3883457"/>
            <a:ext cx="3899095" cy="2333549"/>
          </a:xfrm>
          <a:prstGeom prst="rect">
            <a:avLst/>
          </a:prstGeom>
        </p:spPr>
      </p:pic>
    </p:spTree>
    <p:extLst>
      <p:ext uri="{BB962C8B-B14F-4D97-AF65-F5344CB8AC3E}">
        <p14:creationId xmlns:p14="http://schemas.microsoft.com/office/powerpoint/2010/main" val="149203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 Atmel ATF16V8B </a:t>
            </a:r>
            <a:endParaRPr lang="en-US" b="1" dirty="0"/>
          </a:p>
        </p:txBody>
      </p:sp>
      <p:sp>
        <p:nvSpPr>
          <p:cNvPr id="3" name="Content Placeholder 2"/>
          <p:cNvSpPr>
            <a:spLocks noGrp="1"/>
          </p:cNvSpPr>
          <p:nvPr>
            <p:ph idx="1"/>
          </p:nvPr>
        </p:nvSpPr>
        <p:spPr>
          <a:xfrm>
            <a:off x="457200" y="1143001"/>
            <a:ext cx="4419600" cy="3810000"/>
          </a:xfrm>
        </p:spPr>
        <p:txBody>
          <a:bodyPr>
            <a:normAutofit/>
          </a:bodyPr>
          <a:lstStyle/>
          <a:p>
            <a:r>
              <a:rPr lang="en-US" sz="2800" dirty="0" smtClean="0"/>
              <a:t>The design software is usually free to download and install.</a:t>
            </a:r>
          </a:p>
          <a:p>
            <a:r>
              <a:rPr lang="en-US" sz="2800" dirty="0" smtClean="0"/>
              <a:t>The programming interface is standard enough that there are many third-party programmers available</a:t>
            </a:r>
          </a:p>
          <a:p>
            <a:endParaRPr lang="en-US" sz="2800" dirty="0"/>
          </a:p>
        </p:txBody>
      </p:sp>
      <p:pic>
        <p:nvPicPr>
          <p:cNvPr id="11" name="Picture 10"/>
          <p:cNvPicPr>
            <a:picLocks noChangeAspect="1"/>
          </p:cNvPicPr>
          <p:nvPr/>
        </p:nvPicPr>
        <p:blipFill>
          <a:blip r:embed="rId2"/>
          <a:stretch>
            <a:fillRect/>
          </a:stretch>
        </p:blipFill>
        <p:spPr>
          <a:xfrm>
            <a:off x="5198273" y="1447800"/>
            <a:ext cx="3192811" cy="2889250"/>
          </a:xfrm>
          <a:prstGeom prst="rect">
            <a:avLst/>
          </a:prstGeom>
        </p:spPr>
      </p:pic>
      <p:sp>
        <p:nvSpPr>
          <p:cNvPr id="12" name="Content Placeholder 2"/>
          <p:cNvSpPr txBox="1">
            <a:spLocks/>
          </p:cNvSpPr>
          <p:nvPr/>
        </p:nvSpPr>
        <p:spPr>
          <a:xfrm>
            <a:off x="457200" y="4800600"/>
            <a:ext cx="7933884"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Usually interface to a PC using USB or some other interface.</a:t>
            </a:r>
          </a:p>
          <a:p>
            <a:endParaRPr lang="en-US" sz="2800" dirty="0"/>
          </a:p>
        </p:txBody>
      </p:sp>
    </p:spTree>
    <p:extLst>
      <p:ext uri="{BB962C8B-B14F-4D97-AF65-F5344CB8AC3E}">
        <p14:creationId xmlns:p14="http://schemas.microsoft.com/office/powerpoint/2010/main" val="306324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Complex Programmable Logic Devices</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The same idea has been extended to devices that have much more complex logic resources</a:t>
            </a:r>
          </a:p>
          <a:p>
            <a:pPr lvl="1"/>
            <a:r>
              <a:rPr lang="en-US" dirty="0" smtClean="0"/>
              <a:t>Large numbers of inputs/outputs</a:t>
            </a:r>
          </a:p>
          <a:p>
            <a:pPr lvl="1"/>
            <a:r>
              <a:rPr lang="en-US" dirty="0" smtClean="0"/>
              <a:t>Dedicated block memory</a:t>
            </a:r>
          </a:p>
          <a:p>
            <a:pPr lvl="1"/>
            <a:r>
              <a:rPr lang="en-US" dirty="0" smtClean="0"/>
              <a:t>Large numbers of </a:t>
            </a:r>
            <a:r>
              <a:rPr lang="en-US" dirty="0" err="1" smtClean="0"/>
              <a:t>macrocells</a:t>
            </a:r>
            <a:r>
              <a:rPr lang="en-US" dirty="0" smtClean="0"/>
              <a:t> with sophisticated combinatorial/sequential logic</a:t>
            </a:r>
          </a:p>
          <a:p>
            <a:pPr lvl="1"/>
            <a:r>
              <a:rPr lang="en-US" dirty="0" smtClean="0"/>
              <a:t>Dedicated networks for routing of clock signals</a:t>
            </a:r>
          </a:p>
          <a:p>
            <a:r>
              <a:rPr lang="en-US" dirty="0" smtClean="0"/>
              <a:t>Many are “in-circuit” reprogrammable</a:t>
            </a:r>
          </a:p>
        </p:txBody>
      </p:sp>
    </p:spTree>
    <p:extLst>
      <p:ext uri="{BB962C8B-B14F-4D97-AF65-F5344CB8AC3E}">
        <p14:creationId xmlns:p14="http://schemas.microsoft.com/office/powerpoint/2010/main" val="105678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Xilinx </a:t>
            </a:r>
            <a:r>
              <a:rPr lang="en-US" dirty="0" err="1" smtClean="0"/>
              <a:t>CoolRunner</a:t>
            </a:r>
            <a:r>
              <a:rPr lang="en-US" dirty="0" smtClean="0"/>
              <a:t>-II Series</a:t>
            </a:r>
            <a:endParaRPr lang="en-US" dirty="0"/>
          </a:p>
        </p:txBody>
      </p:sp>
      <p:pic>
        <p:nvPicPr>
          <p:cNvPr id="6" name="Picture 5"/>
          <p:cNvPicPr>
            <a:picLocks noChangeAspect="1"/>
          </p:cNvPicPr>
          <p:nvPr/>
        </p:nvPicPr>
        <p:blipFill>
          <a:blip r:embed="rId2"/>
          <a:stretch>
            <a:fillRect/>
          </a:stretch>
        </p:blipFill>
        <p:spPr>
          <a:xfrm>
            <a:off x="1752600" y="3848100"/>
            <a:ext cx="2133600" cy="2133600"/>
          </a:xfrm>
          <a:prstGeom prst="rect">
            <a:avLst/>
          </a:prstGeom>
        </p:spPr>
      </p:pic>
      <p:sp>
        <p:nvSpPr>
          <p:cNvPr id="7" name="Content Placeholder 6"/>
          <p:cNvSpPr>
            <a:spLocks noGrp="1"/>
          </p:cNvSpPr>
          <p:nvPr>
            <p:ph idx="1"/>
          </p:nvPr>
        </p:nvSpPr>
        <p:spPr>
          <a:xfrm>
            <a:off x="609600" y="1417638"/>
            <a:ext cx="8229600" cy="4525963"/>
          </a:xfrm>
        </p:spPr>
        <p:txBody>
          <a:bodyPr/>
          <a:lstStyle/>
          <a:p>
            <a:r>
              <a:rPr lang="en-US" dirty="0"/>
              <a:t>These often have MANY </a:t>
            </a:r>
            <a:r>
              <a:rPr lang="en-US" dirty="0" smtClean="0"/>
              <a:t>inputs/outputs</a:t>
            </a:r>
          </a:p>
          <a:p>
            <a:pPr lvl="1"/>
            <a:r>
              <a:rPr lang="en-US" dirty="0" smtClean="0"/>
              <a:t>They typically can have of the order of 100 pins</a:t>
            </a:r>
          </a:p>
          <a:p>
            <a:pPr lvl="1"/>
            <a:r>
              <a:rPr lang="en-US" dirty="0" smtClean="0"/>
              <a:t>Various types of packages (leads on all sides, or ball grid arrays)</a:t>
            </a:r>
            <a:endParaRPr lang="en-US" dirty="0"/>
          </a:p>
          <a:p>
            <a:endParaRPr lang="en-US" dirty="0"/>
          </a:p>
        </p:txBody>
      </p:sp>
      <p:pic>
        <p:nvPicPr>
          <p:cNvPr id="9" name="Picture 8"/>
          <p:cNvPicPr>
            <a:picLocks noChangeAspect="1"/>
          </p:cNvPicPr>
          <p:nvPr/>
        </p:nvPicPr>
        <p:blipFill>
          <a:blip r:embed="rId3"/>
          <a:stretch>
            <a:fillRect/>
          </a:stretch>
        </p:blipFill>
        <p:spPr>
          <a:xfrm>
            <a:off x="4495800" y="3581400"/>
            <a:ext cx="2667000" cy="2667000"/>
          </a:xfrm>
          <a:prstGeom prst="rect">
            <a:avLst/>
          </a:prstGeom>
        </p:spPr>
      </p:pic>
    </p:spTree>
    <p:extLst>
      <p:ext uri="{BB962C8B-B14F-4D97-AF65-F5344CB8AC3E}">
        <p14:creationId xmlns:p14="http://schemas.microsoft.com/office/powerpoint/2010/main" val="129241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Example: Xilinx </a:t>
            </a:r>
            <a:r>
              <a:rPr lang="en-US" b="1" dirty="0" err="1" smtClean="0"/>
              <a:t>CoolRunner</a:t>
            </a:r>
            <a:r>
              <a:rPr lang="en-US" b="1" dirty="0" smtClean="0"/>
              <a:t>-II Series</a:t>
            </a:r>
            <a:endParaRPr lang="en-US" b="1" dirty="0"/>
          </a:p>
        </p:txBody>
      </p:sp>
      <p:sp>
        <p:nvSpPr>
          <p:cNvPr id="7" name="Content Placeholder 6"/>
          <p:cNvSpPr>
            <a:spLocks noGrp="1"/>
          </p:cNvSpPr>
          <p:nvPr>
            <p:ph idx="1"/>
          </p:nvPr>
        </p:nvSpPr>
        <p:spPr>
          <a:xfrm>
            <a:off x="609600" y="1417638"/>
            <a:ext cx="8229600" cy="4830761"/>
          </a:xfrm>
        </p:spPr>
        <p:txBody>
          <a:bodyPr/>
          <a:lstStyle/>
          <a:p>
            <a:r>
              <a:rPr lang="en-US" dirty="0" smtClean="0"/>
              <a:t>Features: XC2C128 example ($9.05 each)</a:t>
            </a:r>
          </a:p>
          <a:p>
            <a:pPr lvl="1"/>
            <a:r>
              <a:rPr lang="en-US" dirty="0" smtClean="0"/>
              <a:t>Separate core voltage (1.8 volts) and I/O voltages (1.5, 1.8, 2.5, 3.3 volts)</a:t>
            </a:r>
          </a:p>
          <a:p>
            <a:pPr lvl="1"/>
            <a:r>
              <a:rPr lang="en-US" dirty="0" smtClean="0"/>
              <a:t>Dedicated pins for programming/debugging</a:t>
            </a:r>
          </a:p>
          <a:p>
            <a:pPr lvl="1"/>
            <a:r>
              <a:rPr lang="en-US" dirty="0" smtClean="0"/>
              <a:t>Sophisticated </a:t>
            </a:r>
            <a:r>
              <a:rPr lang="en-US" dirty="0" err="1" smtClean="0"/>
              <a:t>macrocell</a:t>
            </a:r>
            <a:r>
              <a:rPr lang="en-US" dirty="0" smtClean="0"/>
              <a:t> architecture:</a:t>
            </a:r>
          </a:p>
          <a:p>
            <a:pPr lvl="1"/>
            <a:endParaRPr lang="en-US" dirty="0"/>
          </a:p>
        </p:txBody>
      </p:sp>
      <p:pic>
        <p:nvPicPr>
          <p:cNvPr id="3" name="Picture 2"/>
          <p:cNvPicPr>
            <a:picLocks noChangeAspect="1"/>
          </p:cNvPicPr>
          <p:nvPr/>
        </p:nvPicPr>
        <p:blipFill>
          <a:blip r:embed="rId3"/>
          <a:stretch>
            <a:fillRect/>
          </a:stretch>
        </p:blipFill>
        <p:spPr>
          <a:xfrm>
            <a:off x="2743200" y="4038600"/>
            <a:ext cx="3512513" cy="2549824"/>
          </a:xfrm>
          <a:prstGeom prst="rect">
            <a:avLst/>
          </a:prstGeom>
        </p:spPr>
      </p:pic>
    </p:spTree>
    <p:extLst>
      <p:ext uri="{BB962C8B-B14F-4D97-AF65-F5344CB8AC3E}">
        <p14:creationId xmlns:p14="http://schemas.microsoft.com/office/powerpoint/2010/main" val="391125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dirty="0" smtClean="0"/>
              <a:t>Obvious changes to the course:</a:t>
            </a:r>
          </a:p>
          <a:p>
            <a:pPr lvl="1"/>
            <a:r>
              <a:rPr lang="en-US" sz="2400" dirty="0" smtClean="0"/>
              <a:t>No in-person lectures: you’ll have to read the lecture notes yourself</a:t>
            </a:r>
          </a:p>
          <a:p>
            <a:pPr lvl="1"/>
            <a:r>
              <a:rPr lang="en-US" sz="2400" dirty="0" smtClean="0"/>
              <a:t>No more labs: don’t worry about it – your grade will be based on work done so far</a:t>
            </a:r>
          </a:p>
          <a:p>
            <a:pPr lvl="1"/>
            <a:r>
              <a:rPr lang="en-US" sz="2400" dirty="0" smtClean="0"/>
              <a:t>Remaining assignments will try to cover topics that would have been explored in the lab</a:t>
            </a:r>
          </a:p>
          <a:p>
            <a:pPr lvl="1"/>
            <a:r>
              <a:rPr lang="en-US" sz="2400" dirty="0" smtClean="0"/>
              <a:t>Second mid-term: simplest to cancel it</a:t>
            </a:r>
          </a:p>
          <a:p>
            <a:pPr lvl="1"/>
            <a:r>
              <a:rPr lang="en-US" sz="2400" dirty="0" smtClean="0">
                <a:solidFill>
                  <a:srgbClr val="FF0000"/>
                </a:solidFill>
              </a:rPr>
              <a:t>Final exam: I think it will be a 24 hour exam with written responses that can be easily sent by e-mail.</a:t>
            </a:r>
          </a:p>
          <a:p>
            <a:r>
              <a:rPr lang="en-US" sz="2800" dirty="0" smtClean="0"/>
              <a:t>Changes to grading scheme:</a:t>
            </a:r>
          </a:p>
          <a:p>
            <a:pPr lvl="1"/>
            <a:r>
              <a:rPr lang="en-US" sz="2400" dirty="0" smtClean="0"/>
              <a:t>Old scheme: Assignments (30%) exams (40%) lab (30%)</a:t>
            </a:r>
          </a:p>
          <a:p>
            <a:pPr lvl="1"/>
            <a:r>
              <a:rPr lang="en-US" sz="2400" dirty="0" smtClean="0"/>
              <a:t>New scheme: Assignments (50%) exams (25%) lab (25%)</a:t>
            </a:r>
          </a:p>
          <a:p>
            <a:pPr lvl="1"/>
            <a:endParaRPr lang="en-US" sz="2400" dirty="0"/>
          </a:p>
        </p:txBody>
      </p:sp>
    </p:spTree>
    <p:extLst>
      <p:ext uri="{BB962C8B-B14F-4D97-AF65-F5344CB8AC3E}">
        <p14:creationId xmlns:p14="http://schemas.microsoft.com/office/powerpoint/2010/main" val="28952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Field-Programmable Gate Arrays</a:t>
            </a:r>
            <a:endParaRPr lang="en-US" b="1" dirty="0"/>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dirty="0" smtClean="0"/>
              <a:t>These are sort of like CPLD’s, except that they download their configuration each time power is applied</a:t>
            </a:r>
          </a:p>
          <a:p>
            <a:r>
              <a:rPr lang="en-US" dirty="0" smtClean="0"/>
              <a:t>These can have very sophisticated resources that are available for use:</a:t>
            </a:r>
          </a:p>
          <a:p>
            <a:pPr lvl="1"/>
            <a:r>
              <a:rPr lang="en-US" dirty="0" smtClean="0"/>
              <a:t>High speed serial transceivers</a:t>
            </a:r>
          </a:p>
          <a:p>
            <a:pPr lvl="1"/>
            <a:r>
              <a:rPr lang="en-US" dirty="0" smtClean="0"/>
              <a:t>Clock synthesizer circuits</a:t>
            </a:r>
          </a:p>
          <a:p>
            <a:pPr lvl="1"/>
            <a:r>
              <a:rPr lang="en-US" dirty="0" smtClean="0"/>
              <a:t>Large block memory resources</a:t>
            </a:r>
          </a:p>
          <a:p>
            <a:pPr lvl="1"/>
            <a:r>
              <a:rPr lang="en-US" dirty="0" smtClean="0"/>
              <a:t>Large numbers of </a:t>
            </a:r>
            <a:r>
              <a:rPr lang="en-US" dirty="0" err="1" smtClean="0"/>
              <a:t>macrocells</a:t>
            </a:r>
            <a:endParaRPr lang="en-US" dirty="0"/>
          </a:p>
          <a:p>
            <a:pPr lvl="1"/>
            <a:r>
              <a:rPr lang="en-US" dirty="0" smtClean="0"/>
              <a:t>Dedicated clock routing fabric</a:t>
            </a:r>
            <a:endParaRPr lang="en-US" dirty="0"/>
          </a:p>
        </p:txBody>
      </p:sp>
    </p:spTree>
    <p:extLst>
      <p:ext uri="{BB962C8B-B14F-4D97-AF65-F5344CB8AC3E}">
        <p14:creationId xmlns:p14="http://schemas.microsoft.com/office/powerpoint/2010/main" val="315599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FPGA Example: Xilinx Spartan-3 series</a:t>
            </a:r>
            <a:endParaRPr lang="en-US" b="1" dirty="0"/>
          </a:p>
        </p:txBody>
      </p:sp>
      <p:pic>
        <p:nvPicPr>
          <p:cNvPr id="5" name="Picture 4"/>
          <p:cNvPicPr>
            <a:picLocks noChangeAspect="1"/>
          </p:cNvPicPr>
          <p:nvPr/>
        </p:nvPicPr>
        <p:blipFill>
          <a:blip r:embed="rId2"/>
          <a:stretch>
            <a:fillRect/>
          </a:stretch>
        </p:blipFill>
        <p:spPr>
          <a:xfrm>
            <a:off x="476463" y="1981200"/>
            <a:ext cx="3207968" cy="3207968"/>
          </a:xfrm>
          <a:prstGeom prst="rect">
            <a:avLst/>
          </a:prstGeom>
        </p:spPr>
      </p:pic>
      <p:sp>
        <p:nvSpPr>
          <p:cNvPr id="6" name="Content Placeholder 2"/>
          <p:cNvSpPr txBox="1">
            <a:spLocks/>
          </p:cNvSpPr>
          <p:nvPr/>
        </p:nvSpPr>
        <p:spPr>
          <a:xfrm>
            <a:off x="3684431" y="1752600"/>
            <a:ext cx="5002369" cy="3992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Example: XC3S400-4FTG256C</a:t>
            </a:r>
            <a:endParaRPr lang="en-US" sz="2800" dirty="0" smtClean="0"/>
          </a:p>
          <a:p>
            <a:pPr lvl="1"/>
            <a:r>
              <a:rPr lang="en-US" sz="2400" dirty="0" smtClean="0"/>
              <a:t>173 I/O pins</a:t>
            </a:r>
          </a:p>
          <a:p>
            <a:pPr lvl="1"/>
            <a:r>
              <a:rPr lang="en-US" sz="2400" dirty="0" smtClean="0"/>
              <a:t>Core voltage: 1.2 volts</a:t>
            </a:r>
            <a:endParaRPr lang="en-US" sz="2000" dirty="0" smtClean="0"/>
          </a:p>
          <a:p>
            <a:pPr lvl="1"/>
            <a:r>
              <a:rPr lang="en-US" sz="2400" dirty="0" smtClean="0"/>
              <a:t>896 logic blocks</a:t>
            </a:r>
          </a:p>
          <a:p>
            <a:pPr lvl="1"/>
            <a:r>
              <a:rPr lang="en-US" sz="2400" dirty="0" smtClean="0"/>
              <a:t>8064 logic elements</a:t>
            </a:r>
          </a:p>
          <a:p>
            <a:pPr lvl="1"/>
            <a:r>
              <a:rPr lang="en-US" sz="2400" dirty="0" smtClean="0"/>
              <a:t>400,000 logic gates</a:t>
            </a:r>
          </a:p>
          <a:p>
            <a:pPr lvl="1"/>
            <a:r>
              <a:rPr lang="en-US" sz="2400" dirty="0" smtClean="0"/>
              <a:t>294,912 bits of RAM</a:t>
            </a:r>
          </a:p>
          <a:p>
            <a:pPr lvl="1"/>
            <a:r>
              <a:rPr lang="en-US" sz="2400" dirty="0" smtClean="0"/>
              <a:t>Costs $34.95 each</a:t>
            </a:r>
          </a:p>
        </p:txBody>
      </p:sp>
    </p:spTree>
    <p:extLst>
      <p:ext uri="{BB962C8B-B14F-4D97-AF65-F5344CB8AC3E}">
        <p14:creationId xmlns:p14="http://schemas.microsoft.com/office/powerpoint/2010/main" val="371377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Hardware Synthesis Tools</a:t>
            </a:r>
            <a:endParaRPr lang="en-US" b="1" dirty="0"/>
          </a:p>
        </p:txBody>
      </p:sp>
      <p:sp>
        <p:nvSpPr>
          <p:cNvPr id="3" name="Content Placeholder 2"/>
          <p:cNvSpPr>
            <a:spLocks noGrp="1"/>
          </p:cNvSpPr>
          <p:nvPr>
            <p:ph idx="1"/>
          </p:nvPr>
        </p:nvSpPr>
        <p:spPr>
          <a:xfrm>
            <a:off x="457200" y="1312572"/>
            <a:ext cx="8229600" cy="5029200"/>
          </a:xfrm>
        </p:spPr>
        <p:txBody>
          <a:bodyPr>
            <a:normAutofit fontScale="92500" lnSpcReduction="20000"/>
          </a:bodyPr>
          <a:lstStyle/>
          <a:p>
            <a:r>
              <a:rPr lang="en-US" dirty="0" smtClean="0"/>
              <a:t>Now we have a new problem:</a:t>
            </a:r>
          </a:p>
          <a:p>
            <a:pPr lvl="1"/>
            <a:r>
              <a:rPr lang="en-US" dirty="0" smtClean="0"/>
              <a:t>The resources are so abundant and sophisticated that it is essentially impossible for a human to specify each and every interconnection</a:t>
            </a:r>
          </a:p>
          <a:p>
            <a:r>
              <a:rPr lang="en-US" dirty="0" smtClean="0"/>
              <a:t>Instead we rely on synthesis tools:</a:t>
            </a:r>
          </a:p>
          <a:p>
            <a:pPr lvl="1"/>
            <a:r>
              <a:rPr lang="en-US" dirty="0" smtClean="0"/>
              <a:t>Emphasis on “describing” what we want the hardware to accomplish</a:t>
            </a:r>
          </a:p>
          <a:p>
            <a:pPr lvl="1"/>
            <a:r>
              <a:rPr lang="en-US" dirty="0" smtClean="0"/>
              <a:t>This can be done using schematics and elementary logic blocks</a:t>
            </a:r>
          </a:p>
          <a:p>
            <a:pPr lvl="1"/>
            <a:r>
              <a:rPr lang="en-US" dirty="0" smtClean="0"/>
              <a:t>More commonly done using a “Hardware Definition Language”</a:t>
            </a:r>
          </a:p>
          <a:p>
            <a:r>
              <a:rPr lang="en-US" dirty="0" smtClean="0"/>
              <a:t>Rely on vendor-supplied software to translate the hardware “description” into configuration data</a:t>
            </a:r>
            <a:endParaRPr lang="en-US" dirty="0"/>
          </a:p>
        </p:txBody>
      </p:sp>
    </p:spTree>
    <p:extLst>
      <p:ext uri="{BB962C8B-B14F-4D97-AF65-F5344CB8AC3E}">
        <p14:creationId xmlns:p14="http://schemas.microsoft.com/office/powerpoint/2010/main" val="286250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Hardware Synthesis Tools</a:t>
            </a:r>
            <a:endParaRPr lang="en-US" b="1" dirty="0"/>
          </a:p>
        </p:txBody>
      </p:sp>
      <p:sp>
        <p:nvSpPr>
          <p:cNvPr id="3" name="Content Placeholder 2"/>
          <p:cNvSpPr>
            <a:spLocks noGrp="1"/>
          </p:cNvSpPr>
          <p:nvPr>
            <p:ph idx="1"/>
          </p:nvPr>
        </p:nvSpPr>
        <p:spPr>
          <a:xfrm>
            <a:off x="457200" y="1161245"/>
            <a:ext cx="8229600" cy="4678363"/>
          </a:xfrm>
        </p:spPr>
        <p:txBody>
          <a:bodyPr/>
          <a:lstStyle/>
          <a:p>
            <a:r>
              <a:rPr lang="en-US" dirty="0" smtClean="0"/>
              <a:t>Schematic capture using basic logic elements: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6292472" cy="4267200"/>
          </a:xfrm>
          <a:prstGeom prst="rect">
            <a:avLst/>
          </a:prstGeom>
        </p:spPr>
      </p:pic>
    </p:spTree>
    <p:extLst>
      <p:ext uri="{BB962C8B-B14F-4D97-AF65-F5344CB8AC3E}">
        <p14:creationId xmlns:p14="http://schemas.microsoft.com/office/powerpoint/2010/main" val="3986897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Synthesis Tools</a:t>
            </a:r>
            <a:endParaRPr lang="en-US" b="1" dirty="0"/>
          </a:p>
        </p:txBody>
      </p:sp>
      <p:sp>
        <p:nvSpPr>
          <p:cNvPr id="3" name="Content Placeholder 2"/>
          <p:cNvSpPr>
            <a:spLocks noGrp="1"/>
          </p:cNvSpPr>
          <p:nvPr>
            <p:ph idx="1"/>
          </p:nvPr>
        </p:nvSpPr>
        <p:spPr/>
        <p:txBody>
          <a:bodyPr/>
          <a:lstStyle/>
          <a:p>
            <a:r>
              <a:rPr lang="en-US" dirty="0" smtClean="0"/>
              <a:t>You can also use libraries of sophisticated design elements: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468563"/>
            <a:ext cx="2268836" cy="3657600"/>
          </a:xfrm>
          <a:prstGeom prst="rect">
            <a:avLst/>
          </a:prstGeom>
        </p:spPr>
      </p:pic>
      <p:sp>
        <p:nvSpPr>
          <p:cNvPr id="5" name="TextBox 4"/>
          <p:cNvSpPr txBox="1"/>
          <p:nvPr/>
        </p:nvSpPr>
        <p:spPr>
          <a:xfrm>
            <a:off x="609600" y="3048000"/>
            <a:ext cx="5029200" cy="2246769"/>
          </a:xfrm>
          <a:prstGeom prst="rect">
            <a:avLst/>
          </a:prstGeom>
          <a:noFill/>
        </p:spPr>
        <p:txBody>
          <a:bodyPr wrap="square" rtlCol="0">
            <a:spAutoFit/>
          </a:bodyPr>
          <a:lstStyle/>
          <a:p>
            <a:r>
              <a:rPr lang="en-US" sz="2800" dirty="0" smtClean="0"/>
              <a:t>For example, this is an Arithmetic Logic Unit (ALU) which could, for example, add or subtract the two 8-bit inputs based on the OPCODE inputs.</a:t>
            </a:r>
            <a:endParaRPr lang="en-US" sz="2800" dirty="0"/>
          </a:p>
        </p:txBody>
      </p:sp>
    </p:spTree>
    <p:extLst>
      <p:ext uri="{BB962C8B-B14F-4D97-AF65-F5344CB8AC3E}">
        <p14:creationId xmlns:p14="http://schemas.microsoft.com/office/powerpoint/2010/main" val="50975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Synthesis Tools</a:t>
            </a:r>
            <a:endParaRPr lang="en-US" b="1" dirty="0"/>
          </a:p>
        </p:txBody>
      </p:sp>
      <p:sp>
        <p:nvSpPr>
          <p:cNvPr id="3" name="Content Placeholder 2"/>
          <p:cNvSpPr>
            <a:spLocks noGrp="1"/>
          </p:cNvSpPr>
          <p:nvPr>
            <p:ph idx="1"/>
          </p:nvPr>
        </p:nvSpPr>
        <p:spPr>
          <a:xfrm>
            <a:off x="450761" y="1295400"/>
            <a:ext cx="8229600" cy="4525963"/>
          </a:xfrm>
        </p:spPr>
        <p:txBody>
          <a:bodyPr/>
          <a:lstStyle/>
          <a:p>
            <a:r>
              <a:rPr lang="en-US" dirty="0" smtClean="0"/>
              <a:t>You can also use libraries of sophisticated design elements which can be customized using the software tools provided.</a:t>
            </a:r>
            <a:endParaRPr lang="en-US" dirty="0"/>
          </a:p>
        </p:txBody>
      </p:sp>
      <p:pic>
        <p:nvPicPr>
          <p:cNvPr id="8" name="Picture 7"/>
          <p:cNvPicPr>
            <a:picLocks noChangeAspect="1"/>
          </p:cNvPicPr>
          <p:nvPr/>
        </p:nvPicPr>
        <p:blipFill>
          <a:blip r:embed="rId2"/>
          <a:stretch>
            <a:fillRect/>
          </a:stretch>
        </p:blipFill>
        <p:spPr>
          <a:xfrm>
            <a:off x="838200" y="3048000"/>
            <a:ext cx="4705350" cy="3487495"/>
          </a:xfrm>
          <a:prstGeom prst="rect">
            <a:avLst/>
          </a:prstGeom>
        </p:spPr>
      </p:pic>
      <p:sp>
        <p:nvSpPr>
          <p:cNvPr id="9" name="TextBox 8"/>
          <p:cNvSpPr txBox="1"/>
          <p:nvPr/>
        </p:nvSpPr>
        <p:spPr>
          <a:xfrm>
            <a:off x="5867400" y="3489428"/>
            <a:ext cx="2812961" cy="2308324"/>
          </a:xfrm>
          <a:prstGeom prst="rect">
            <a:avLst/>
          </a:prstGeom>
          <a:noFill/>
        </p:spPr>
        <p:txBody>
          <a:bodyPr wrap="square" rtlCol="0">
            <a:spAutoFit/>
          </a:bodyPr>
          <a:lstStyle/>
          <a:p>
            <a:r>
              <a:rPr lang="en-US" dirty="0" smtClean="0"/>
              <a:t>This is an example of a block memory interface.</a:t>
            </a:r>
          </a:p>
          <a:p>
            <a:r>
              <a:rPr lang="en-US" dirty="0" smtClean="0"/>
              <a:t>If you look carefully you can see that it has the same signals as the dual-port RAM we discussed previously (address bus, data bus, write enable, et…)</a:t>
            </a:r>
            <a:endParaRPr lang="en-US" dirty="0"/>
          </a:p>
        </p:txBody>
      </p:sp>
    </p:spTree>
    <p:extLst>
      <p:ext uri="{BB962C8B-B14F-4D97-AF65-F5344CB8AC3E}">
        <p14:creationId xmlns:p14="http://schemas.microsoft.com/office/powerpoint/2010/main" val="122947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Hardware Synthesis Tools</a:t>
            </a:r>
            <a:endParaRPr lang="en-US" b="1" dirty="0"/>
          </a:p>
        </p:txBody>
      </p:sp>
      <p:sp>
        <p:nvSpPr>
          <p:cNvPr id="3" name="Content Placeholder 2"/>
          <p:cNvSpPr>
            <a:spLocks noGrp="1"/>
          </p:cNvSpPr>
          <p:nvPr>
            <p:ph idx="1"/>
          </p:nvPr>
        </p:nvSpPr>
        <p:spPr>
          <a:xfrm>
            <a:off x="457200" y="1524000"/>
            <a:ext cx="8229600" cy="4602163"/>
          </a:xfrm>
        </p:spPr>
        <p:txBody>
          <a:bodyPr/>
          <a:lstStyle/>
          <a:p>
            <a:r>
              <a:rPr lang="en-US" dirty="0" smtClean="0"/>
              <a:t>The important thing to learn is that these tools are used to DESCRIBE how the design should function</a:t>
            </a:r>
          </a:p>
          <a:p>
            <a:r>
              <a:rPr lang="en-US" dirty="0" smtClean="0"/>
              <a:t>They are not usually used to SPECIFY how the design should function</a:t>
            </a:r>
          </a:p>
          <a:p>
            <a:r>
              <a:rPr lang="en-US" dirty="0" smtClean="0"/>
              <a:t>There are sophisticated optimization algorithms that are used to translate the design into the actual implementation</a:t>
            </a:r>
            <a:endParaRPr lang="en-US" dirty="0"/>
          </a:p>
        </p:txBody>
      </p:sp>
    </p:spTree>
    <p:extLst>
      <p:ext uri="{BB962C8B-B14F-4D97-AF65-F5344CB8AC3E}">
        <p14:creationId xmlns:p14="http://schemas.microsoft.com/office/powerpoint/2010/main" val="3303880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Constraints</a:t>
            </a:r>
            <a:endParaRPr lang="en-US" b="1" dirty="0"/>
          </a:p>
        </p:txBody>
      </p:sp>
      <p:sp>
        <p:nvSpPr>
          <p:cNvPr id="3" name="Content Placeholder 2"/>
          <p:cNvSpPr>
            <a:spLocks noGrp="1"/>
          </p:cNvSpPr>
          <p:nvPr>
            <p:ph idx="1"/>
          </p:nvPr>
        </p:nvSpPr>
        <p:spPr>
          <a:xfrm>
            <a:off x="457200" y="1600200"/>
            <a:ext cx="8229600" cy="4525963"/>
          </a:xfrm>
        </p:spPr>
        <p:txBody>
          <a:bodyPr/>
          <a:lstStyle/>
          <a:p>
            <a:r>
              <a:rPr lang="en-US" dirty="0" smtClean="0"/>
              <a:t>Equally important is the way in which hardware constraints are specified</a:t>
            </a:r>
          </a:p>
          <a:p>
            <a:r>
              <a:rPr lang="en-US" dirty="0" smtClean="0"/>
              <a:t>These can include</a:t>
            </a:r>
          </a:p>
          <a:p>
            <a:pPr lvl="1"/>
            <a:r>
              <a:rPr lang="en-US" dirty="0" smtClean="0"/>
              <a:t>Which physical pins map to the signals in the schematic description</a:t>
            </a:r>
          </a:p>
          <a:p>
            <a:pPr lvl="1"/>
            <a:r>
              <a:rPr lang="en-US" dirty="0" smtClean="0"/>
              <a:t>Timing constraints</a:t>
            </a:r>
          </a:p>
          <a:p>
            <a:pPr lvl="2"/>
            <a:r>
              <a:rPr lang="en-US" dirty="0" smtClean="0"/>
              <a:t>Input constraints: when does data arrive at the inputs?</a:t>
            </a:r>
          </a:p>
          <a:p>
            <a:pPr lvl="2"/>
            <a:r>
              <a:rPr lang="en-US" dirty="0" smtClean="0"/>
              <a:t>Timing constraints: frequencies of internal clock signals</a:t>
            </a:r>
          </a:p>
          <a:p>
            <a:pPr lvl="2"/>
            <a:r>
              <a:rPr lang="en-US" dirty="0" smtClean="0"/>
              <a:t>Output constraints: relative timing of outputs</a:t>
            </a:r>
            <a:endParaRPr lang="en-US" dirty="0"/>
          </a:p>
        </p:txBody>
      </p:sp>
    </p:spTree>
    <p:extLst>
      <p:ext uri="{BB962C8B-B14F-4D97-AF65-F5344CB8AC3E}">
        <p14:creationId xmlns:p14="http://schemas.microsoft.com/office/powerpoint/2010/main" val="1097396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b="1" dirty="0" smtClean="0"/>
              <a:t>Hardware Constraints</a:t>
            </a:r>
            <a:endParaRPr lang="en-US" b="1"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smtClean="0"/>
              <a:t>The synthesis tools typically perform the following steps:</a:t>
            </a:r>
          </a:p>
          <a:p>
            <a:pPr lvl="1"/>
            <a:r>
              <a:rPr lang="en-US" dirty="0" smtClean="0"/>
              <a:t>Logic reduction and mapping to resources</a:t>
            </a:r>
          </a:p>
          <a:p>
            <a:pPr lvl="1"/>
            <a:r>
              <a:rPr lang="en-US" dirty="0" smtClean="0"/>
              <a:t>Placement of resources in configurable logic blocks</a:t>
            </a:r>
          </a:p>
          <a:p>
            <a:pPr lvl="1"/>
            <a:r>
              <a:rPr lang="en-US" dirty="0" smtClean="0"/>
              <a:t>Routing of signals between the resources</a:t>
            </a:r>
          </a:p>
          <a:p>
            <a:r>
              <a:rPr lang="en-US" dirty="0" smtClean="0"/>
              <a:t>This exercise usually turns into a big minimization problem</a:t>
            </a:r>
          </a:p>
          <a:p>
            <a:pPr lvl="1"/>
            <a:r>
              <a:rPr lang="en-US" dirty="0" smtClean="0"/>
              <a:t>Any “solution” that satisfies the constraints is considered acceptable</a:t>
            </a:r>
          </a:p>
          <a:p>
            <a:r>
              <a:rPr lang="en-US" dirty="0" smtClean="0"/>
              <a:t>Relies on detailed simulation and measurement of device properties</a:t>
            </a:r>
          </a:p>
        </p:txBody>
      </p:sp>
    </p:spTree>
    <p:extLst>
      <p:ext uri="{BB962C8B-B14F-4D97-AF65-F5344CB8AC3E}">
        <p14:creationId xmlns:p14="http://schemas.microsoft.com/office/powerpoint/2010/main" val="384030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Hardware Definition Languages</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Eventually, describing everything using schematics is no longer efficient</a:t>
            </a:r>
          </a:p>
          <a:p>
            <a:r>
              <a:rPr lang="en-US" dirty="0" smtClean="0"/>
              <a:t>Today, we usually use high-level languages to describe the hardware we want to implement</a:t>
            </a:r>
          </a:p>
          <a:p>
            <a:r>
              <a:rPr lang="en-US" dirty="0" smtClean="0"/>
              <a:t>Very common examples: Verilog and VHDL</a:t>
            </a:r>
          </a:p>
          <a:p>
            <a:r>
              <a:rPr lang="en-US" dirty="0" smtClean="0"/>
              <a:t>They resemble programing languages, but they are used to describe hardware, not algorithms.</a:t>
            </a:r>
          </a:p>
        </p:txBody>
      </p:sp>
    </p:spTree>
    <p:extLst>
      <p:ext uri="{BB962C8B-B14F-4D97-AF65-F5344CB8AC3E}">
        <p14:creationId xmlns:p14="http://schemas.microsoft.com/office/powerpoint/2010/main" val="91380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39409"/>
            <a:ext cx="8229600" cy="4876800"/>
          </a:xfrm>
        </p:spPr>
        <p:txBody>
          <a:bodyPr>
            <a:normAutofit fontScale="92500" lnSpcReduction="10000"/>
          </a:bodyPr>
          <a:lstStyle/>
          <a:p>
            <a:r>
              <a:rPr lang="en-US" sz="2800" dirty="0" smtClean="0"/>
              <a:t>Because there won’t be any in-person lectures, you will have to read the lecture notes yourself.</a:t>
            </a:r>
          </a:p>
          <a:p>
            <a:r>
              <a:rPr lang="en-US" sz="2800" dirty="0" smtClean="0"/>
              <a:t>To demonstrate that you have read them, you will be required to answer </a:t>
            </a:r>
            <a:r>
              <a:rPr lang="en-US" sz="2800" i="1" dirty="0" smtClean="0"/>
              <a:t>one or two simple questions</a:t>
            </a:r>
            <a:r>
              <a:rPr lang="en-US" sz="2800" dirty="0" smtClean="0"/>
              <a:t> before the next lecture is posted.</a:t>
            </a:r>
            <a:endParaRPr lang="en-US" sz="2400" dirty="0" smtClean="0"/>
          </a:p>
          <a:p>
            <a:r>
              <a:rPr lang="en-US" sz="2800" dirty="0" smtClean="0"/>
              <a:t>The question will probably be at the beginning and you just have to e-mail me the answer</a:t>
            </a:r>
          </a:p>
          <a:p>
            <a:pPr marL="0" indent="0" algn="ctr">
              <a:buNone/>
            </a:pPr>
            <a:r>
              <a:rPr lang="en-US" sz="2800" dirty="0" smtClean="0">
                <a:hlinkClick r:id="rId2"/>
              </a:rPr>
              <a:t>mjones@physics.purdue.edu</a:t>
            </a:r>
            <a:endParaRPr lang="en-US" sz="2800" dirty="0" smtClean="0"/>
          </a:p>
          <a:p>
            <a:r>
              <a:rPr lang="en-US" sz="2800" dirty="0" smtClean="0"/>
              <a:t>To make this easy, please make your subject look like this:</a:t>
            </a:r>
          </a:p>
          <a:p>
            <a:pPr marL="0" indent="0" algn="ctr">
              <a:buNone/>
            </a:pPr>
            <a:r>
              <a:rPr lang="en-US" sz="2800" dirty="0" smtClean="0"/>
              <a:t>“PHYS53600 Lecture xx questions Your Name”</a:t>
            </a:r>
          </a:p>
          <a:p>
            <a:r>
              <a:rPr lang="en-US" sz="2800" dirty="0" smtClean="0"/>
              <a:t>These will be part of your assignment grade, maybe contributing 10% of your total grade.</a:t>
            </a:r>
            <a:endParaRPr lang="en-US" sz="2800" dirty="0"/>
          </a:p>
        </p:txBody>
      </p:sp>
    </p:spTree>
    <p:extLst>
      <p:ext uri="{BB962C8B-B14F-4D97-AF65-F5344CB8AC3E}">
        <p14:creationId xmlns:p14="http://schemas.microsoft.com/office/powerpoint/2010/main" val="366287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Definition Languages</a:t>
            </a:r>
            <a:endParaRPr lang="en-US" b="1" dirty="0"/>
          </a:p>
        </p:txBody>
      </p:sp>
      <p:sp>
        <p:nvSpPr>
          <p:cNvPr id="3" name="Content Placeholder 2"/>
          <p:cNvSpPr>
            <a:spLocks noGrp="1"/>
          </p:cNvSpPr>
          <p:nvPr>
            <p:ph idx="1"/>
          </p:nvPr>
        </p:nvSpPr>
        <p:spPr>
          <a:xfrm>
            <a:off x="457200" y="1524000"/>
            <a:ext cx="8229600" cy="4602163"/>
          </a:xfrm>
        </p:spPr>
        <p:txBody>
          <a:bodyPr/>
          <a:lstStyle/>
          <a:p>
            <a:r>
              <a:rPr lang="en-US" dirty="0" smtClean="0"/>
              <a:t>The HDL gives the synthesis tools “hints” that can be easily mapped into hardware resources</a:t>
            </a:r>
          </a:p>
          <a:p>
            <a:r>
              <a:rPr lang="en-US" dirty="0" smtClean="0"/>
              <a:t>Example: A simple D latch:</a:t>
            </a:r>
          </a:p>
          <a:p>
            <a:pPr marL="0" indent="0">
              <a:buNone/>
            </a:pPr>
            <a:endParaRPr lang="en-US" dirty="0"/>
          </a:p>
        </p:txBody>
      </p:sp>
      <p:pic>
        <p:nvPicPr>
          <p:cNvPr id="4" name="Picture 3"/>
          <p:cNvPicPr>
            <a:picLocks noChangeAspect="1"/>
          </p:cNvPicPr>
          <p:nvPr/>
        </p:nvPicPr>
        <p:blipFill>
          <a:blip r:embed="rId3"/>
          <a:stretch>
            <a:fillRect/>
          </a:stretch>
        </p:blipFill>
        <p:spPr>
          <a:xfrm>
            <a:off x="1981200" y="3356367"/>
            <a:ext cx="4833938" cy="2876158"/>
          </a:xfrm>
          <a:prstGeom prst="rect">
            <a:avLst/>
          </a:prstGeom>
        </p:spPr>
      </p:pic>
    </p:spTree>
    <p:extLst>
      <p:ext uri="{BB962C8B-B14F-4D97-AF65-F5344CB8AC3E}">
        <p14:creationId xmlns:p14="http://schemas.microsoft.com/office/powerpoint/2010/main" val="109174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Definition Language</a:t>
            </a:r>
            <a:endParaRPr lang="en-US" b="1" dirty="0"/>
          </a:p>
        </p:txBody>
      </p:sp>
      <p:sp>
        <p:nvSpPr>
          <p:cNvPr id="3" name="Content Placeholder 2"/>
          <p:cNvSpPr>
            <a:spLocks noGrp="1"/>
          </p:cNvSpPr>
          <p:nvPr>
            <p:ph idx="1"/>
          </p:nvPr>
        </p:nvSpPr>
        <p:spPr/>
        <p:txBody>
          <a:bodyPr/>
          <a:lstStyle/>
          <a:p>
            <a:r>
              <a:rPr lang="en-US" dirty="0" smtClean="0"/>
              <a:t>Many design elements rely on clock signals to synchronize the sampling of data</a:t>
            </a:r>
          </a:p>
          <a:p>
            <a:r>
              <a:rPr lang="en-US" dirty="0" smtClean="0"/>
              <a:t>Example: An edge-sensitive D-type flip-flop:</a:t>
            </a:r>
          </a:p>
          <a:p>
            <a:pPr marL="0" indent="0">
              <a:buNone/>
            </a:pPr>
            <a:endParaRPr lang="en-US" dirty="0"/>
          </a:p>
        </p:txBody>
      </p:sp>
      <p:pic>
        <p:nvPicPr>
          <p:cNvPr id="4" name="Picture 3"/>
          <p:cNvPicPr>
            <a:picLocks noChangeAspect="1"/>
          </p:cNvPicPr>
          <p:nvPr/>
        </p:nvPicPr>
        <p:blipFill>
          <a:blip r:embed="rId3"/>
          <a:stretch>
            <a:fillRect/>
          </a:stretch>
        </p:blipFill>
        <p:spPr>
          <a:xfrm>
            <a:off x="1847850" y="3363913"/>
            <a:ext cx="5448300" cy="2762250"/>
          </a:xfrm>
          <a:prstGeom prst="rect">
            <a:avLst/>
          </a:prstGeom>
        </p:spPr>
      </p:pic>
    </p:spTree>
    <p:extLst>
      <p:ext uri="{BB962C8B-B14F-4D97-AF65-F5344CB8AC3E}">
        <p14:creationId xmlns:p14="http://schemas.microsoft.com/office/powerpoint/2010/main" val="51197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Definition Language</a:t>
            </a:r>
            <a:endParaRPr lang="en-US" b="1" dirty="0"/>
          </a:p>
        </p:txBody>
      </p:sp>
      <p:sp>
        <p:nvSpPr>
          <p:cNvPr id="3" name="Content Placeholder 2"/>
          <p:cNvSpPr>
            <a:spLocks noGrp="1"/>
          </p:cNvSpPr>
          <p:nvPr>
            <p:ph idx="1"/>
          </p:nvPr>
        </p:nvSpPr>
        <p:spPr/>
        <p:txBody>
          <a:bodyPr/>
          <a:lstStyle/>
          <a:p>
            <a:r>
              <a:rPr lang="en-US" dirty="0" smtClean="0"/>
              <a:t>Here’s a more complex example showing the description of block memory:</a:t>
            </a:r>
            <a:endParaRPr lang="en-US" dirty="0"/>
          </a:p>
        </p:txBody>
      </p:sp>
      <p:pic>
        <p:nvPicPr>
          <p:cNvPr id="5" name="Picture 4"/>
          <p:cNvPicPr>
            <a:picLocks noChangeAspect="1"/>
          </p:cNvPicPr>
          <p:nvPr/>
        </p:nvPicPr>
        <p:blipFill>
          <a:blip r:embed="rId3"/>
          <a:stretch>
            <a:fillRect/>
          </a:stretch>
        </p:blipFill>
        <p:spPr>
          <a:xfrm>
            <a:off x="914400" y="2819400"/>
            <a:ext cx="4857750" cy="3695700"/>
          </a:xfrm>
          <a:prstGeom prst="rect">
            <a:avLst/>
          </a:prstGeom>
        </p:spPr>
      </p:pic>
      <p:sp>
        <p:nvSpPr>
          <p:cNvPr id="6" name="Right Brace 5"/>
          <p:cNvSpPr/>
          <p:nvPr/>
        </p:nvSpPr>
        <p:spPr>
          <a:xfrm>
            <a:off x="4876800" y="3048000"/>
            <a:ext cx="3048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257800" y="4673689"/>
            <a:ext cx="304800" cy="1635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486400" y="3429000"/>
            <a:ext cx="2286000" cy="369332"/>
          </a:xfrm>
          <a:prstGeom prst="rect">
            <a:avLst/>
          </a:prstGeom>
          <a:noFill/>
        </p:spPr>
        <p:txBody>
          <a:bodyPr wrap="square" rtlCol="0">
            <a:spAutoFit/>
          </a:bodyPr>
          <a:lstStyle/>
          <a:p>
            <a:r>
              <a:rPr lang="en-US" dirty="0" smtClean="0"/>
              <a:t>Interface description</a:t>
            </a:r>
            <a:endParaRPr lang="en-US" dirty="0"/>
          </a:p>
        </p:txBody>
      </p:sp>
      <p:sp>
        <p:nvSpPr>
          <p:cNvPr id="9" name="TextBox 8"/>
          <p:cNvSpPr txBox="1"/>
          <p:nvPr/>
        </p:nvSpPr>
        <p:spPr>
          <a:xfrm>
            <a:off x="5772150" y="5310638"/>
            <a:ext cx="2533650" cy="369332"/>
          </a:xfrm>
          <a:prstGeom prst="rect">
            <a:avLst/>
          </a:prstGeom>
          <a:noFill/>
        </p:spPr>
        <p:txBody>
          <a:bodyPr wrap="square" rtlCol="0">
            <a:spAutoFit/>
          </a:bodyPr>
          <a:lstStyle/>
          <a:p>
            <a:r>
              <a:rPr lang="en-US" dirty="0" smtClean="0"/>
              <a:t>Architecture description</a:t>
            </a:r>
            <a:endParaRPr lang="en-US" dirty="0"/>
          </a:p>
        </p:txBody>
      </p:sp>
    </p:spTree>
    <p:extLst>
      <p:ext uri="{BB962C8B-B14F-4D97-AF65-F5344CB8AC3E}">
        <p14:creationId xmlns:p14="http://schemas.microsoft.com/office/powerpoint/2010/main" val="2248904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Practical Details</a:t>
            </a:r>
            <a:endParaRPr lang="en-US" b="1"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dirty="0" smtClean="0"/>
              <a:t>So suppose you have a problem that can be conveniently solved using an FPGA to implement all the logic</a:t>
            </a:r>
          </a:p>
          <a:p>
            <a:r>
              <a:rPr lang="en-US" dirty="0" smtClean="0"/>
              <a:t>It can be very time consuming and expensive to design a printed circuit board with an FPGA on it</a:t>
            </a:r>
          </a:p>
          <a:p>
            <a:pPr lvl="1"/>
            <a:r>
              <a:rPr lang="en-US" dirty="0" smtClean="0"/>
              <a:t>Usually needs at least a couple years of practical electrical engineering experience</a:t>
            </a:r>
          </a:p>
          <a:p>
            <a:r>
              <a:rPr lang="en-US" dirty="0" smtClean="0"/>
              <a:t>But you can often BUY something that does most, if not all of what you need</a:t>
            </a:r>
          </a:p>
          <a:p>
            <a:pPr lvl="1"/>
            <a:r>
              <a:rPr lang="en-US" dirty="0" smtClean="0"/>
              <a:t>Then you can program it using your custom logic design</a:t>
            </a:r>
            <a:endParaRPr lang="en-US" dirty="0"/>
          </a:p>
        </p:txBody>
      </p:sp>
    </p:spTree>
    <p:extLst>
      <p:ext uri="{BB962C8B-B14F-4D97-AF65-F5344CB8AC3E}">
        <p14:creationId xmlns:p14="http://schemas.microsoft.com/office/powerpoint/2010/main" val="377964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Demonstration Boards</a:t>
            </a:r>
            <a:endParaRPr lang="en-US" b="1" dirty="0"/>
          </a:p>
        </p:txBody>
      </p:sp>
      <p:sp>
        <p:nvSpPr>
          <p:cNvPr id="3" name="Content Placeholder 2"/>
          <p:cNvSpPr>
            <a:spLocks noGrp="1"/>
          </p:cNvSpPr>
          <p:nvPr>
            <p:ph idx="1"/>
          </p:nvPr>
        </p:nvSpPr>
        <p:spPr>
          <a:xfrm>
            <a:off x="457200" y="1417638"/>
            <a:ext cx="8229600" cy="4708525"/>
          </a:xfrm>
        </p:spPr>
        <p:txBody>
          <a:bodyPr>
            <a:normAutofit/>
          </a:bodyPr>
          <a:lstStyle/>
          <a:p>
            <a:r>
              <a:rPr lang="en-US" sz="2800" dirty="0" smtClean="0"/>
              <a:t>Many companies sell “demonstration boards” that can be adapted to serve a specific application:</a:t>
            </a:r>
            <a:endParaRPr lang="en-US" sz="2800" dirty="0"/>
          </a:p>
        </p:txBody>
      </p:sp>
      <p:pic>
        <p:nvPicPr>
          <p:cNvPr id="4" name="Picture 3"/>
          <p:cNvPicPr>
            <a:picLocks noChangeAspect="1"/>
          </p:cNvPicPr>
          <p:nvPr/>
        </p:nvPicPr>
        <p:blipFill>
          <a:blip r:embed="rId2"/>
          <a:stretch>
            <a:fillRect/>
          </a:stretch>
        </p:blipFill>
        <p:spPr>
          <a:xfrm>
            <a:off x="838200" y="2438400"/>
            <a:ext cx="5157788" cy="4248952"/>
          </a:xfrm>
          <a:prstGeom prst="rect">
            <a:avLst/>
          </a:prstGeom>
        </p:spPr>
      </p:pic>
      <p:sp>
        <p:nvSpPr>
          <p:cNvPr id="5" name="TextBox 4"/>
          <p:cNvSpPr txBox="1"/>
          <p:nvPr/>
        </p:nvSpPr>
        <p:spPr>
          <a:xfrm rot="2614834">
            <a:off x="6158163" y="4166062"/>
            <a:ext cx="2286000" cy="369332"/>
          </a:xfrm>
          <a:prstGeom prst="rect">
            <a:avLst/>
          </a:prstGeom>
          <a:noFill/>
        </p:spPr>
        <p:txBody>
          <a:bodyPr wrap="square" rtlCol="0">
            <a:spAutoFit/>
          </a:bodyPr>
          <a:lstStyle/>
          <a:p>
            <a:r>
              <a:rPr lang="en-US" dirty="0" smtClean="0"/>
              <a:t>This one costs $25.00</a:t>
            </a:r>
            <a:endParaRPr lang="en-US" dirty="0"/>
          </a:p>
        </p:txBody>
      </p:sp>
    </p:spTree>
    <p:extLst>
      <p:ext uri="{BB962C8B-B14F-4D97-AF65-F5344CB8AC3E}">
        <p14:creationId xmlns:p14="http://schemas.microsoft.com/office/powerpoint/2010/main" val="1316085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Demonstration Boards</a:t>
            </a:r>
            <a:endParaRPr lang="en-US" b="1" dirty="0"/>
          </a:p>
        </p:txBody>
      </p:sp>
      <p:pic>
        <p:nvPicPr>
          <p:cNvPr id="4" name="Content Placeholder 3"/>
          <p:cNvPicPr>
            <a:picLocks noGrp="1" noChangeAspect="1"/>
          </p:cNvPicPr>
          <p:nvPr>
            <p:ph idx="1"/>
          </p:nvPr>
        </p:nvPicPr>
        <p:blipFill>
          <a:blip r:embed="rId2"/>
          <a:stretch>
            <a:fillRect/>
          </a:stretch>
        </p:blipFill>
        <p:spPr>
          <a:xfrm>
            <a:off x="762000" y="1524000"/>
            <a:ext cx="5408193" cy="4525963"/>
          </a:xfrm>
          <a:prstGeom prst="rect">
            <a:avLst/>
          </a:prstGeom>
        </p:spPr>
      </p:pic>
      <p:sp>
        <p:nvSpPr>
          <p:cNvPr id="5" name="TextBox 4"/>
          <p:cNvSpPr txBox="1"/>
          <p:nvPr/>
        </p:nvSpPr>
        <p:spPr>
          <a:xfrm rot="3789763">
            <a:off x="6403189" y="4059208"/>
            <a:ext cx="1981200" cy="369332"/>
          </a:xfrm>
          <a:prstGeom prst="rect">
            <a:avLst/>
          </a:prstGeom>
          <a:noFill/>
        </p:spPr>
        <p:txBody>
          <a:bodyPr wrap="square" rtlCol="0">
            <a:spAutoFit/>
          </a:bodyPr>
          <a:lstStyle/>
          <a:p>
            <a:r>
              <a:rPr lang="en-US" dirty="0" smtClean="0"/>
              <a:t>This cost $149.00</a:t>
            </a:r>
            <a:endParaRPr lang="en-US" dirty="0"/>
          </a:p>
        </p:txBody>
      </p:sp>
    </p:spTree>
    <p:extLst>
      <p:ext uri="{BB962C8B-B14F-4D97-AF65-F5344CB8AC3E}">
        <p14:creationId xmlns:p14="http://schemas.microsoft.com/office/powerpoint/2010/main" val="389629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Demonstration Boards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3885694"/>
            <a:ext cx="3048000" cy="2286000"/>
          </a:xfrm>
        </p:spPr>
      </p:pic>
      <p:sp>
        <p:nvSpPr>
          <p:cNvPr id="5" name="TextBox 4"/>
          <p:cNvSpPr txBox="1"/>
          <p:nvPr/>
        </p:nvSpPr>
        <p:spPr>
          <a:xfrm>
            <a:off x="425003" y="3887840"/>
            <a:ext cx="42672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This can be (but doesn’t have to be) plugged into the PCIe bus in a PC.</a:t>
            </a:r>
          </a:p>
          <a:p>
            <a:pPr marL="342900" indent="-342900">
              <a:buFont typeface="Arial" panose="020B0604020202020204" pitchFamily="34" charset="0"/>
              <a:buChar char="•"/>
            </a:pPr>
            <a:r>
              <a:rPr lang="en-US" sz="2400" dirty="0" smtClean="0"/>
              <a:t>It provides high-speed network interfaces that connect directly to the FPGA.</a:t>
            </a:r>
            <a:endParaRPr lang="en-US" sz="2400" dirty="0"/>
          </a:p>
        </p:txBody>
      </p:sp>
      <p:pic>
        <p:nvPicPr>
          <p:cNvPr id="6" name="Picture 5"/>
          <p:cNvPicPr>
            <a:picLocks noChangeAspect="1"/>
          </p:cNvPicPr>
          <p:nvPr/>
        </p:nvPicPr>
        <p:blipFill>
          <a:blip r:embed="rId3"/>
          <a:stretch>
            <a:fillRect/>
          </a:stretch>
        </p:blipFill>
        <p:spPr>
          <a:xfrm>
            <a:off x="685800" y="1455813"/>
            <a:ext cx="6958013" cy="2191122"/>
          </a:xfrm>
          <a:prstGeom prst="rect">
            <a:avLst/>
          </a:prstGeom>
        </p:spPr>
      </p:pic>
    </p:spTree>
    <p:extLst>
      <p:ext uri="{BB962C8B-B14F-4D97-AF65-F5344CB8AC3E}">
        <p14:creationId xmlns:p14="http://schemas.microsoft.com/office/powerpoint/2010/main" val="1363631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Dedicated FPGA Modules</a:t>
            </a:r>
            <a:endParaRPr lang="en-US" b="1" dirty="0"/>
          </a:p>
        </p:txBody>
      </p:sp>
      <p:pic>
        <p:nvPicPr>
          <p:cNvPr id="4" name="Content Placeholder 3"/>
          <p:cNvPicPr>
            <a:picLocks noGrp="1" noChangeAspect="1"/>
          </p:cNvPicPr>
          <p:nvPr>
            <p:ph idx="1"/>
          </p:nvPr>
        </p:nvPicPr>
        <p:blipFill>
          <a:blip r:embed="rId2"/>
          <a:stretch>
            <a:fillRect/>
          </a:stretch>
        </p:blipFill>
        <p:spPr>
          <a:xfrm>
            <a:off x="1676400" y="1409566"/>
            <a:ext cx="5791200" cy="3257550"/>
          </a:xfrm>
          <a:prstGeom prst="rect">
            <a:avLst/>
          </a:prstGeom>
        </p:spPr>
      </p:pic>
      <p:sp>
        <p:nvSpPr>
          <p:cNvPr id="5" name="TextBox 4"/>
          <p:cNvSpPr txBox="1"/>
          <p:nvPr/>
        </p:nvSpPr>
        <p:spPr>
          <a:xfrm>
            <a:off x="685800" y="4857482"/>
            <a:ext cx="77724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You often have to decide whether it is more economical (in terms of time and money) to design and build yourself or to just buy already existing hardware.</a:t>
            </a:r>
          </a:p>
          <a:p>
            <a:pPr marL="285750" indent="-285750">
              <a:buFont typeface="Arial" panose="020B0604020202020204" pitchFamily="34" charset="0"/>
              <a:buChar char="•"/>
            </a:pPr>
            <a:r>
              <a:rPr lang="en-US" sz="2000" dirty="0" smtClean="0"/>
              <a:t>Especially if you have to pay your own electrical engineer, the net expense is often lower when you buy from a company.</a:t>
            </a:r>
            <a:endParaRPr lang="en-US" sz="2000" dirty="0"/>
          </a:p>
        </p:txBody>
      </p:sp>
    </p:spTree>
    <p:extLst>
      <p:ext uri="{BB962C8B-B14F-4D97-AF65-F5344CB8AC3E}">
        <p14:creationId xmlns:p14="http://schemas.microsoft.com/office/powerpoint/2010/main" val="378828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ANNOUNCEMENTS</a:t>
            </a:r>
            <a:endParaRPr lang="en-US" dirty="0"/>
          </a:p>
        </p:txBody>
      </p:sp>
      <p:sp>
        <p:nvSpPr>
          <p:cNvPr id="3" name="Content Placeholder 2"/>
          <p:cNvSpPr>
            <a:spLocks noGrp="1"/>
          </p:cNvSpPr>
          <p:nvPr>
            <p:ph idx="1"/>
          </p:nvPr>
        </p:nvSpPr>
        <p:spPr/>
        <p:txBody>
          <a:bodyPr/>
          <a:lstStyle/>
          <a:p>
            <a:r>
              <a:rPr lang="en-US" dirty="0" smtClean="0"/>
              <a:t>Feel free to send me questions about the lecture material if there is anything you don’t understand.  I’m happy to give more explanation (and I’m </a:t>
            </a:r>
            <a:r>
              <a:rPr lang="en-US" dirty="0" err="1" smtClean="0"/>
              <a:t>soooo</a:t>
            </a:r>
            <a:r>
              <a:rPr lang="en-US" dirty="0" smtClean="0"/>
              <a:t> bored.)</a:t>
            </a:r>
          </a:p>
          <a:p>
            <a:r>
              <a:rPr lang="en-US" dirty="0" smtClean="0"/>
              <a:t>Send me e-mail if you think it would be useful to arrange a time as a class to have a time where you can ask questions by video.</a:t>
            </a:r>
            <a:endParaRPr lang="en-US" dirty="0"/>
          </a:p>
        </p:txBody>
      </p:sp>
    </p:spTree>
    <p:extLst>
      <p:ext uri="{BB962C8B-B14F-4D97-AF65-F5344CB8AC3E}">
        <p14:creationId xmlns:p14="http://schemas.microsoft.com/office/powerpoint/2010/main" val="38069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smtClean="0"/>
              <a:t>24 </a:t>
            </a:r>
            <a:r>
              <a:rPr lang="en-US" dirty="0" smtClean="0"/>
              <a:t>QUESTIONS</a:t>
            </a:r>
            <a:endParaRPr lang="en-US" dirty="0"/>
          </a:p>
        </p:txBody>
      </p:sp>
      <p:sp>
        <p:nvSpPr>
          <p:cNvPr id="3" name="Content Placeholder 2"/>
          <p:cNvSpPr>
            <a:spLocks noGrp="1"/>
          </p:cNvSpPr>
          <p:nvPr>
            <p:ph idx="1"/>
          </p:nvPr>
        </p:nvSpPr>
        <p:spPr>
          <a:xfrm>
            <a:off x="457200" y="1524000"/>
            <a:ext cx="8382000" cy="4800600"/>
          </a:xfrm>
        </p:spPr>
        <p:txBody>
          <a:bodyPr>
            <a:normAutofit fontScale="92500" lnSpcReduction="10000"/>
          </a:bodyPr>
          <a:lstStyle/>
          <a:p>
            <a:pPr marL="514350" indent="-514350">
              <a:buAutoNum type="arabicPeriod"/>
            </a:pPr>
            <a:r>
              <a:rPr lang="en-US" i="1" dirty="0" smtClean="0"/>
              <a:t>Some time before the final exam, do you want to arrange for a </a:t>
            </a:r>
            <a:r>
              <a:rPr lang="en-US" i="1" dirty="0" err="1" smtClean="0"/>
              <a:t>Webex</a:t>
            </a:r>
            <a:r>
              <a:rPr lang="en-US" i="1" dirty="0" smtClean="0"/>
              <a:t> meeting where everyone has the opportunity to ask questions about the lecture notes or other material in the course?</a:t>
            </a:r>
          </a:p>
          <a:p>
            <a:pPr marL="514350" indent="-514350">
              <a:buAutoNum type="arabicPeriod"/>
            </a:pPr>
            <a:endParaRPr lang="en-US" i="1" dirty="0" smtClean="0"/>
          </a:p>
          <a:p>
            <a:pPr marL="514350" indent="-514350">
              <a:buAutoNum type="arabicPeriod"/>
            </a:pPr>
            <a:r>
              <a:rPr lang="en-US" i="1" dirty="0" smtClean="0"/>
              <a:t>For-profit companies often pay thousands of dollars </a:t>
            </a:r>
            <a:r>
              <a:rPr lang="en-US" i="1" smtClean="0"/>
              <a:t>per year to </a:t>
            </a:r>
            <a:r>
              <a:rPr lang="en-US" i="1" dirty="0" smtClean="0"/>
              <a:t>use FPGA design tools but the same tools are often given away for free for academic/research use.</a:t>
            </a:r>
          </a:p>
          <a:p>
            <a:pPr marL="0" indent="0">
              <a:buNone/>
            </a:pPr>
            <a:r>
              <a:rPr lang="en-US" i="1" dirty="0"/>
              <a:t>	</a:t>
            </a:r>
            <a:r>
              <a:rPr lang="en-US" i="1" dirty="0" smtClean="0"/>
              <a:t>Why do you suppose that is?</a:t>
            </a:r>
            <a:endParaRPr lang="en-US" i="1" dirty="0"/>
          </a:p>
          <a:p>
            <a:pPr marL="514350" indent="-514350">
              <a:buAutoNum type="arabicPeriod"/>
            </a:pPr>
            <a:endParaRPr lang="en-US" i="1" dirty="0"/>
          </a:p>
        </p:txBody>
      </p:sp>
    </p:spTree>
    <p:extLst>
      <p:ext uri="{BB962C8B-B14F-4D97-AF65-F5344CB8AC3E}">
        <p14:creationId xmlns:p14="http://schemas.microsoft.com/office/powerpoint/2010/main" val="380707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Designing with Discrete Logic Circuits</a:t>
            </a:r>
            <a:endParaRPr lang="en-US" b="1" dirty="0"/>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r>
              <a:rPr lang="en-US" dirty="0" smtClean="0"/>
              <a:t>Many of the digital circuits we have discussed so far exist as discrete integrated circuits.</a:t>
            </a:r>
          </a:p>
          <a:p>
            <a:r>
              <a:rPr lang="en-US" dirty="0" smtClean="0"/>
              <a:t>They usually (but not always) require designing and fabricating a printed circuit board to be used reliably.</a:t>
            </a:r>
          </a:p>
          <a:p>
            <a:r>
              <a:rPr lang="en-US" dirty="0" smtClean="0"/>
              <a:t>This design process can be time consuming, expensive, and error-prone.</a:t>
            </a:r>
          </a:p>
          <a:p>
            <a:r>
              <a:rPr lang="en-US" dirty="0" smtClean="0"/>
              <a:t>Simple mistakes can be fixed by cutting traces on the PCB with a razor blade, or soldering “blue wires” where new connections are needed.</a:t>
            </a:r>
            <a:endParaRPr lang="en-US" dirty="0"/>
          </a:p>
        </p:txBody>
      </p:sp>
    </p:spTree>
    <p:extLst>
      <p:ext uri="{BB962C8B-B14F-4D97-AF65-F5344CB8AC3E}">
        <p14:creationId xmlns:p14="http://schemas.microsoft.com/office/powerpoint/2010/main" val="186483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Fixing Mistakes on PCB’s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1600200"/>
            <a:ext cx="4762500" cy="4248150"/>
          </a:xfrm>
        </p:spPr>
      </p:pic>
      <p:sp>
        <p:nvSpPr>
          <p:cNvPr id="5" name="TextBox 4"/>
          <p:cNvSpPr txBox="1"/>
          <p:nvPr/>
        </p:nvSpPr>
        <p:spPr>
          <a:xfrm>
            <a:off x="533400" y="1623811"/>
            <a:ext cx="2057400" cy="523220"/>
          </a:xfrm>
          <a:prstGeom prst="rect">
            <a:avLst/>
          </a:prstGeom>
          <a:noFill/>
        </p:spPr>
        <p:txBody>
          <a:bodyPr wrap="square" rtlCol="0">
            <a:spAutoFit/>
          </a:bodyPr>
          <a:lstStyle/>
          <a:p>
            <a:r>
              <a:rPr lang="en-US" sz="2800" dirty="0" smtClean="0"/>
              <a:t>“Blue wire”</a:t>
            </a:r>
            <a:endParaRPr lang="en-US" sz="2800" dirty="0"/>
          </a:p>
        </p:txBody>
      </p:sp>
      <p:cxnSp>
        <p:nvCxnSpPr>
          <p:cNvPr id="7" name="Straight Arrow Connector 6"/>
          <p:cNvCxnSpPr/>
          <p:nvPr/>
        </p:nvCxnSpPr>
        <p:spPr>
          <a:xfrm>
            <a:off x="2362200" y="1905000"/>
            <a:ext cx="2209800" cy="251460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75" y="3333177"/>
            <a:ext cx="2540579" cy="2515173"/>
          </a:xfrm>
          <a:prstGeom prst="rect">
            <a:avLst/>
          </a:prstGeom>
        </p:spPr>
      </p:pic>
      <p:sp>
        <p:nvSpPr>
          <p:cNvPr id="9" name="TextBox 8"/>
          <p:cNvSpPr txBox="1"/>
          <p:nvPr/>
        </p:nvSpPr>
        <p:spPr>
          <a:xfrm>
            <a:off x="533400" y="2571177"/>
            <a:ext cx="2057400" cy="523220"/>
          </a:xfrm>
          <a:prstGeom prst="rect">
            <a:avLst/>
          </a:prstGeom>
          <a:noFill/>
        </p:spPr>
        <p:txBody>
          <a:bodyPr wrap="square" rtlCol="0">
            <a:spAutoFit/>
          </a:bodyPr>
          <a:lstStyle/>
          <a:p>
            <a:r>
              <a:rPr lang="en-US" sz="2800" dirty="0" smtClean="0"/>
              <a:t>Blue wires</a:t>
            </a:r>
            <a:endParaRPr lang="en-US" sz="2800" dirty="0"/>
          </a:p>
        </p:txBody>
      </p:sp>
      <p:cxnSp>
        <p:nvCxnSpPr>
          <p:cNvPr id="10" name="Straight Arrow Connector 9"/>
          <p:cNvCxnSpPr/>
          <p:nvPr/>
        </p:nvCxnSpPr>
        <p:spPr>
          <a:xfrm>
            <a:off x="1447800" y="3060541"/>
            <a:ext cx="196873" cy="13590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45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Designing with Discrete Logic Circuits</a:t>
            </a:r>
            <a:endParaRPr lang="en-US" b="1"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r>
              <a:rPr lang="en-US" dirty="0" smtClean="0"/>
              <a:t>Often it is useful to budget for two (or more) PCB production runs</a:t>
            </a:r>
          </a:p>
          <a:p>
            <a:pPr lvl="1"/>
            <a:r>
              <a:rPr lang="en-US" dirty="0" smtClean="0"/>
              <a:t>First, a small number of prototype boards to find and fix mistakes</a:t>
            </a:r>
          </a:p>
          <a:p>
            <a:pPr lvl="1"/>
            <a:r>
              <a:rPr lang="en-US" dirty="0" smtClean="0"/>
              <a:t>Second, a larger number of boards with a MUCH higher chance of having no mistakes</a:t>
            </a:r>
          </a:p>
          <a:p>
            <a:pPr lvl="1"/>
            <a:r>
              <a:rPr lang="en-US" dirty="0" smtClean="0"/>
              <a:t>Hopefully you don’t need a third batch, but sometimes it’s inevitable</a:t>
            </a:r>
          </a:p>
          <a:p>
            <a:r>
              <a:rPr lang="en-US" dirty="0" smtClean="0"/>
              <a:t>This process can be expensive in several ways</a:t>
            </a:r>
          </a:p>
          <a:p>
            <a:pPr lvl="1"/>
            <a:r>
              <a:rPr lang="en-US" dirty="0" smtClean="0"/>
              <a:t>Design time and expertise required</a:t>
            </a:r>
          </a:p>
          <a:p>
            <a:pPr lvl="1"/>
            <a:r>
              <a:rPr lang="en-US" dirty="0" smtClean="0"/>
              <a:t>Cost to manufacture</a:t>
            </a:r>
          </a:p>
          <a:p>
            <a:pPr lvl="1"/>
            <a:r>
              <a:rPr lang="en-US" dirty="0" smtClean="0"/>
              <a:t>Cost of parts</a:t>
            </a:r>
          </a:p>
          <a:p>
            <a:pPr lvl="1"/>
            <a:r>
              <a:rPr lang="en-US" dirty="0" smtClean="0"/>
              <a:t>Cost to assemble</a:t>
            </a:r>
          </a:p>
          <a:p>
            <a:pPr lvl="1"/>
            <a:r>
              <a:rPr lang="en-US" dirty="0" smtClean="0"/>
              <a:t>Time needed to test, debug, re-design</a:t>
            </a:r>
            <a:endParaRPr lang="en-US" dirty="0"/>
          </a:p>
        </p:txBody>
      </p:sp>
    </p:spTree>
    <p:extLst>
      <p:ext uri="{BB962C8B-B14F-4D97-AF65-F5344CB8AC3E}">
        <p14:creationId xmlns:p14="http://schemas.microsoft.com/office/powerpoint/2010/main" val="332264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Alternatives to Discrete Logic Circuits</a:t>
            </a:r>
            <a:endParaRPr lang="en-US" b="1"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smtClean="0"/>
              <a:t>It is of great benefit to be able to fix mistakes in logic without having to re-manufacture anything</a:t>
            </a:r>
          </a:p>
          <a:p>
            <a:r>
              <a:rPr lang="en-US" dirty="0" smtClean="0"/>
              <a:t>Several ways to achieve this:</a:t>
            </a:r>
          </a:p>
          <a:p>
            <a:pPr lvl="1"/>
            <a:r>
              <a:rPr lang="en-US" dirty="0" smtClean="0"/>
              <a:t>Programmable Logic Arrays</a:t>
            </a:r>
          </a:p>
          <a:p>
            <a:pPr lvl="1"/>
            <a:r>
              <a:rPr lang="en-US" dirty="0" smtClean="0"/>
              <a:t>Field-Programmable Gate Arrays</a:t>
            </a:r>
          </a:p>
          <a:p>
            <a:pPr lvl="1"/>
            <a:r>
              <a:rPr lang="en-US" dirty="0" smtClean="0"/>
              <a:t>Microprocessors/Microcontrollers</a:t>
            </a:r>
          </a:p>
          <a:p>
            <a:r>
              <a:rPr lang="en-US" dirty="0" smtClean="0"/>
              <a:t>These are general-purpose logic devices that can be re-configured after assembly if necessary</a:t>
            </a:r>
            <a:endParaRPr lang="en-US" dirty="0"/>
          </a:p>
        </p:txBody>
      </p:sp>
    </p:spTree>
    <p:extLst>
      <p:ext uri="{BB962C8B-B14F-4D97-AF65-F5344CB8AC3E}">
        <p14:creationId xmlns:p14="http://schemas.microsoft.com/office/powerpoint/2010/main" val="177508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25876</TotalTime>
  <Words>2350</Words>
  <Application>Microsoft Office PowerPoint</Application>
  <PresentationFormat>On-screen Show (4:3)</PresentationFormat>
  <Paragraphs>232</Paragraphs>
  <Slides>37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Cambria Math</vt:lpstr>
      <vt:lpstr>Office Theme</vt:lpstr>
      <vt:lpstr>Physics 53600 Electronics Techniques for Research </vt:lpstr>
      <vt:lpstr>The usual ANNOUNCEMENT</vt:lpstr>
      <vt:lpstr>The usual ANNOUNCEMENT</vt:lpstr>
      <vt:lpstr>More ANNOUNCEMENTS</vt:lpstr>
      <vt:lpstr>LECTURE 24 QUESTIONS</vt:lpstr>
      <vt:lpstr>Designing with Discrete Logic Circuits</vt:lpstr>
      <vt:lpstr>Fixing Mistakes on PCB’s</vt:lpstr>
      <vt:lpstr>Designing with Discrete Logic Circuits</vt:lpstr>
      <vt:lpstr>Alternatives to Discrete Logic Circuits</vt:lpstr>
      <vt:lpstr>Programmable Logic Arrays</vt:lpstr>
      <vt:lpstr>Programmable Logic Arrays</vt:lpstr>
      <vt:lpstr>Programmable Logic Arrays</vt:lpstr>
      <vt:lpstr>Programmable Logic Arrays</vt:lpstr>
      <vt:lpstr>Example: Atmel ATF16V8B </vt:lpstr>
      <vt:lpstr>Example: Atmel ATF16V8B </vt:lpstr>
      <vt:lpstr>Example: Atmel ATF16V8B </vt:lpstr>
      <vt:lpstr>Complex Programmable Logic Devices</vt:lpstr>
      <vt:lpstr>Example: Xilinx CoolRunner-II Series</vt:lpstr>
      <vt:lpstr>Example: Xilinx CoolRunner-II Series</vt:lpstr>
      <vt:lpstr>Field-Programmable Gate Arrays</vt:lpstr>
      <vt:lpstr>FPGA Example: Xilinx Spartan-3 series</vt:lpstr>
      <vt:lpstr>Hardware Synthesis Tools</vt:lpstr>
      <vt:lpstr>Hardware Synthesis Tools</vt:lpstr>
      <vt:lpstr>Hardware Synthesis Tools</vt:lpstr>
      <vt:lpstr>Hardware Synthesis Tools</vt:lpstr>
      <vt:lpstr>Hardware Synthesis Tools</vt:lpstr>
      <vt:lpstr>Hardware Constraints</vt:lpstr>
      <vt:lpstr>Hardware Constraints</vt:lpstr>
      <vt:lpstr>Hardware Definition Languages</vt:lpstr>
      <vt:lpstr>Hardware Definition Languages</vt:lpstr>
      <vt:lpstr>Hardware Definition Language</vt:lpstr>
      <vt:lpstr>Hardware Definition Language</vt:lpstr>
      <vt:lpstr>Practical Details</vt:lpstr>
      <vt:lpstr>Demonstration Boards</vt:lpstr>
      <vt:lpstr>Demonstration Boards</vt:lpstr>
      <vt:lpstr>Demonstration Boards</vt:lpstr>
      <vt:lpstr>Dedicated FPGA Modules</vt:lpstr>
    </vt:vector>
  </TitlesOfParts>
  <Company>Purdue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24100 – Electricity &amp; Optics</dc:title>
  <dc:creator>Matthew Jones</dc:creator>
  <cp:lastModifiedBy>mjones</cp:lastModifiedBy>
  <cp:revision>1211</cp:revision>
  <cp:lastPrinted>2015-09-23T01:13:09Z</cp:lastPrinted>
  <dcterms:created xsi:type="dcterms:W3CDTF">2012-08-19T17:22:10Z</dcterms:created>
  <dcterms:modified xsi:type="dcterms:W3CDTF">2020-04-14T16:14:20Z</dcterms:modified>
</cp:coreProperties>
</file>