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335" r:id="rId5"/>
    <p:sldId id="259" r:id="rId6"/>
    <p:sldId id="336" r:id="rId7"/>
    <p:sldId id="337" r:id="rId8"/>
    <p:sldId id="338" r:id="rId9"/>
    <p:sldId id="339" r:id="rId10"/>
    <p:sldId id="340" r:id="rId11"/>
    <p:sldId id="341" r:id="rId12"/>
    <p:sldId id="342" r:id="rId13"/>
    <p:sldId id="343" r:id="rId14"/>
    <p:sldId id="344" r:id="rId15"/>
    <p:sldId id="345" r:id="rId16"/>
    <p:sldId id="346" r:id="rId17"/>
    <p:sldId id="348" r:id="rId18"/>
    <p:sldId id="349" r:id="rId19"/>
    <p:sldId id="347" r:id="rId20"/>
    <p:sldId id="350" r:id="rId21"/>
    <p:sldId id="351" r:id="rId22"/>
    <p:sldId id="352" r:id="rId23"/>
    <p:sldId id="353" r:id="rId24"/>
    <p:sldId id="354" r:id="rId25"/>
    <p:sldId id="355" r:id="rId26"/>
    <p:sldId id="356" r:id="rId27"/>
    <p:sldId id="357" r:id="rId28"/>
    <p:sldId id="358" r:id="rId29"/>
    <p:sldId id="359" r:id="rId30"/>
    <p:sldId id="360"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FBA7"/>
    <a:srgbClr val="BFF7AB"/>
    <a:srgbClr val="BDF2B0"/>
    <a:srgbClr val="B9EC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6" autoAdjust="0"/>
    <p:restoredTop sz="78359" autoAdjust="0"/>
  </p:normalViewPr>
  <p:slideViewPr>
    <p:cSldViewPr>
      <p:cViewPr>
        <p:scale>
          <a:sx n="75" d="100"/>
          <a:sy n="75" d="100"/>
        </p:scale>
        <p:origin x="1290"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170238" cy="479425"/>
          </a:xfrm>
          <a:prstGeom prst="rect">
            <a:avLst/>
          </a:prstGeom>
        </p:spPr>
        <p:txBody>
          <a:bodyPr vert="horz" lIns="91416" tIns="45708" rIns="91416" bIns="45708" rtlCol="0"/>
          <a:lstStyle>
            <a:lvl1pPr algn="l">
              <a:defRPr sz="1200"/>
            </a:lvl1pPr>
          </a:lstStyle>
          <a:p>
            <a:endParaRPr lang="en-US" dirty="0"/>
          </a:p>
        </p:txBody>
      </p:sp>
      <p:sp>
        <p:nvSpPr>
          <p:cNvPr id="3" name="Date Placeholder 2"/>
          <p:cNvSpPr>
            <a:spLocks noGrp="1"/>
          </p:cNvSpPr>
          <p:nvPr>
            <p:ph type="dt" sz="quarter" idx="1"/>
          </p:nvPr>
        </p:nvSpPr>
        <p:spPr>
          <a:xfrm>
            <a:off x="4143375" y="4"/>
            <a:ext cx="3170238" cy="479425"/>
          </a:xfrm>
          <a:prstGeom prst="rect">
            <a:avLst/>
          </a:prstGeom>
        </p:spPr>
        <p:txBody>
          <a:bodyPr vert="horz" lIns="91416" tIns="45708" rIns="91416" bIns="45708" rtlCol="0"/>
          <a:lstStyle>
            <a:lvl1pPr algn="r">
              <a:defRPr sz="1200"/>
            </a:lvl1pPr>
          </a:lstStyle>
          <a:p>
            <a:fld id="{5372AA25-D81B-4B87-828B-351EAE84D0B0}" type="datetimeFigureOut">
              <a:rPr lang="en-US" smtClean="0"/>
              <a:t>4/9/2020</a:t>
            </a:fld>
            <a:endParaRPr lang="en-US" dirty="0"/>
          </a:p>
        </p:txBody>
      </p:sp>
      <p:sp>
        <p:nvSpPr>
          <p:cNvPr id="4" name="Footer Placeholder 3"/>
          <p:cNvSpPr>
            <a:spLocks noGrp="1"/>
          </p:cNvSpPr>
          <p:nvPr>
            <p:ph type="ftr" sz="quarter" idx="2"/>
          </p:nvPr>
        </p:nvSpPr>
        <p:spPr>
          <a:xfrm>
            <a:off x="0" y="9120191"/>
            <a:ext cx="3170238" cy="479425"/>
          </a:xfrm>
          <a:prstGeom prst="rect">
            <a:avLst/>
          </a:prstGeom>
        </p:spPr>
        <p:txBody>
          <a:bodyPr vert="horz" lIns="91416" tIns="45708" rIns="91416" bIns="4570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91"/>
            <a:ext cx="3170238" cy="479425"/>
          </a:xfrm>
          <a:prstGeom prst="rect">
            <a:avLst/>
          </a:prstGeom>
        </p:spPr>
        <p:txBody>
          <a:bodyPr vert="horz" lIns="91416" tIns="45708" rIns="91416" bIns="45708" rtlCol="0" anchor="b"/>
          <a:lstStyle>
            <a:lvl1pPr algn="r">
              <a:defRPr sz="1200"/>
            </a:lvl1pPr>
          </a:lstStyle>
          <a:p>
            <a:fld id="{63D386AA-7795-492B-A1CA-F98453C59467}" type="slidenum">
              <a:rPr lang="en-US" smtClean="0"/>
              <a:t>‹#›</a:t>
            </a:fld>
            <a:endParaRPr lang="en-US" dirty="0"/>
          </a:p>
        </p:txBody>
      </p:sp>
    </p:spTree>
    <p:extLst>
      <p:ext uri="{BB962C8B-B14F-4D97-AF65-F5344CB8AC3E}">
        <p14:creationId xmlns:p14="http://schemas.microsoft.com/office/powerpoint/2010/main" val="2462382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36" tIns="48318" rIns="96636" bIns="48318"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36" tIns="48318" rIns="96636" bIns="48318" rtlCol="0"/>
          <a:lstStyle>
            <a:lvl1pPr algn="r">
              <a:defRPr sz="1300"/>
            </a:lvl1pPr>
          </a:lstStyle>
          <a:p>
            <a:fld id="{ECBA5770-CE03-4DE0-8656-AEEFE9A415AE}" type="datetimeFigureOut">
              <a:rPr lang="en-US" smtClean="0"/>
              <a:t>4/9/2020</a:t>
            </a:fld>
            <a:endParaRPr lang="en-US" dirty="0"/>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36" tIns="48318" rIns="96636" bIns="48318"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36" tIns="48318" rIns="96636" bIns="483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36" tIns="48318" rIns="96636" bIns="48318"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36" tIns="48318" rIns="96636" bIns="48318" rtlCol="0" anchor="b"/>
          <a:lstStyle>
            <a:lvl1pPr algn="r">
              <a:defRPr sz="1300"/>
            </a:lvl1pPr>
          </a:lstStyle>
          <a:p>
            <a:fld id="{962FCFBE-ADB4-456E-9BD5-F192F3A568F0}" type="slidenum">
              <a:rPr lang="en-US" smtClean="0"/>
              <a:t>‹#›</a:t>
            </a:fld>
            <a:endParaRPr lang="en-US" dirty="0"/>
          </a:p>
        </p:txBody>
      </p:sp>
    </p:spTree>
    <p:extLst>
      <p:ext uri="{BB962C8B-B14F-4D97-AF65-F5344CB8AC3E}">
        <p14:creationId xmlns:p14="http://schemas.microsoft.com/office/powerpoint/2010/main" val="3673397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a:t>
            </a:fld>
            <a:endParaRPr lang="en-US" dirty="0"/>
          </a:p>
        </p:txBody>
      </p:sp>
    </p:spTree>
    <p:extLst>
      <p:ext uri="{BB962C8B-B14F-4D97-AF65-F5344CB8AC3E}">
        <p14:creationId xmlns:p14="http://schemas.microsoft.com/office/powerpoint/2010/main" val="4004838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28</a:t>
            </a:fld>
            <a:endParaRPr lang="en-US" dirty="0"/>
          </a:p>
        </p:txBody>
      </p:sp>
    </p:spTree>
    <p:extLst>
      <p:ext uri="{BB962C8B-B14F-4D97-AF65-F5344CB8AC3E}">
        <p14:creationId xmlns:p14="http://schemas.microsoft.com/office/powerpoint/2010/main" val="1359178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you can understand</a:t>
            </a:r>
            <a:r>
              <a:rPr lang="en-US" baseline="0" dirty="0" smtClean="0"/>
              <a:t> what most of these parts are doing.  On the left (transmitter), 10-bits of data come in (TD) synchronous with the transmitter clock (REFCLKK).  A typical example would be to use a 100 MHz clock (10ns period) so that 10 bits can be transmitted every 10 ns.  This means that the bit rate on TXP/TXN would be 1 </a:t>
            </a:r>
            <a:r>
              <a:rPr lang="en-US" baseline="0" dirty="0" err="1" smtClean="0"/>
              <a:t>Gbps</a:t>
            </a:r>
            <a:r>
              <a:rPr lang="en-US" baseline="0" dirty="0" smtClean="0"/>
              <a:t>.</a:t>
            </a:r>
          </a:p>
          <a:p>
            <a:endParaRPr lang="en-US" baseline="0" dirty="0" smtClean="0"/>
          </a:p>
          <a:p>
            <a:r>
              <a:rPr lang="en-US" baseline="0" dirty="0" smtClean="0"/>
              <a:t>The received data comes in on the right (RXP/RXN) which drives the clock extraction circuit (same as clock recovery) and the serial-to-parallel conversion circuit.  The serial-to-parallel conversion also detects where the word boundaries occur (comma detection) and outputs a 10-bit word that is aligned with the REFCLK input.</a:t>
            </a:r>
          </a:p>
          <a:p>
            <a:endParaRPr lang="en-US" baseline="0" dirty="0" smtClean="0"/>
          </a:p>
          <a:p>
            <a:r>
              <a:rPr lang="en-US" baseline="0" dirty="0" smtClean="0"/>
              <a:t>All the other signals can be used for diagnostics or control logic, but don’t really affect the fundamental principles used here.</a:t>
            </a:r>
          </a:p>
          <a:p>
            <a:endParaRPr lang="en-US" baseline="0" dirty="0" smtClean="0"/>
          </a:p>
          <a:p>
            <a:r>
              <a:rPr lang="en-US" baseline="0" dirty="0" smtClean="0"/>
              <a:t>In this case the TXP/TXN and RXP/RXN can be used to drive a standard Ethernet cable connector directly, or they can drive the inputs to a fiber optic transceiver module.</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29</a:t>
            </a:fld>
            <a:endParaRPr lang="en-US" dirty="0"/>
          </a:p>
        </p:txBody>
      </p:sp>
    </p:spTree>
    <p:extLst>
      <p:ext uri="{BB962C8B-B14F-4D97-AF65-F5344CB8AC3E}">
        <p14:creationId xmlns:p14="http://schemas.microsoft.com/office/powerpoint/2010/main" val="819126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standard PCI bus used to</a:t>
            </a:r>
            <a:r>
              <a:rPr lang="en-US" baseline="0" dirty="0" smtClean="0"/>
              <a:t> be a parallel bus that allowed peripherals to be plugged into a standard PC motherboard.</a:t>
            </a:r>
          </a:p>
          <a:p>
            <a:endParaRPr lang="en-US" baseline="0" dirty="0" smtClean="0"/>
          </a:p>
          <a:p>
            <a:r>
              <a:rPr lang="en-US" baseline="0" dirty="0" smtClean="0"/>
              <a:t>The PCIe standard allows much higher data transfer rates and is based on multiple high-speed serial links rather than a wide parallel data bus.</a:t>
            </a:r>
          </a:p>
          <a:p>
            <a:endParaRPr lang="en-US" baseline="0" dirty="0" smtClean="0"/>
          </a:p>
          <a:p>
            <a:r>
              <a:rPr lang="en-US" baseline="0" dirty="0" smtClean="0"/>
              <a:t>Of course, there needs to be additional logic to align all the serial data streams when there are more than one, but there are ways that this can be accomplished.</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30</a:t>
            </a:fld>
            <a:endParaRPr lang="en-US" dirty="0"/>
          </a:p>
        </p:txBody>
      </p:sp>
    </p:spTree>
    <p:extLst>
      <p:ext uri="{BB962C8B-B14F-4D97-AF65-F5344CB8AC3E}">
        <p14:creationId xmlns:p14="http://schemas.microsoft.com/office/powerpoint/2010/main" val="2482356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can refer back to the scanned solutions for the midterm to find a good example for this calculation…</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5</a:t>
            </a:fld>
            <a:endParaRPr lang="en-US" dirty="0"/>
          </a:p>
        </p:txBody>
      </p:sp>
    </p:spTree>
    <p:extLst>
      <p:ext uri="{BB962C8B-B14F-4D97-AF65-F5344CB8AC3E}">
        <p14:creationId xmlns:p14="http://schemas.microsoft.com/office/powerpoint/2010/main" val="251646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Differential</a:t>
            </a:r>
            <a:r>
              <a:rPr lang="en-US" baseline="0" dirty="0" smtClean="0"/>
              <a:t> ECL uses the same driver architecture as single-ended ECL logic.  Single-ended ECL logic used ground as a reference since it was usually easier to keep the noise on a ground plane quiet, compared with the voltage generated by a power supply.  This means that the power supply must be negative (with respect to ground) and all logic levels are also negative.</a:t>
            </a:r>
          </a:p>
          <a:p>
            <a:endParaRPr lang="en-US" dirty="0" smtClean="0"/>
          </a:p>
          <a:p>
            <a:r>
              <a:rPr lang="en-US" dirty="0" smtClean="0"/>
              <a:t>PECL stands for “Positive</a:t>
            </a:r>
            <a:r>
              <a:rPr lang="en-US" baseline="0" dirty="0" smtClean="0"/>
              <a:t> ECL” and ignores these practical advantages.  It can be convenient, especially when interfacing with other logic families like TTL or CMOS which have positive supply voltages.</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9</a:t>
            </a:fld>
            <a:endParaRPr lang="en-US" dirty="0"/>
          </a:p>
        </p:txBody>
      </p:sp>
    </p:spTree>
    <p:extLst>
      <p:ext uri="{BB962C8B-B14F-4D97-AF65-F5344CB8AC3E}">
        <p14:creationId xmlns:p14="http://schemas.microsoft.com/office/powerpoint/2010/main" val="1694099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reminder, DC coupling is potentially bad because the “ground” in one piece of equipment might be many volts (sometimes hundreds of volts) different from the “ground” in another piece of equipment located a large distance away.  Capacitive coupling blocks any DC component of the current on the signals and only transmits the voltage swings (from logic 0 to 1 or logic 1 to 0).</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14</a:t>
            </a:fld>
            <a:endParaRPr lang="en-US" dirty="0"/>
          </a:p>
        </p:txBody>
      </p:sp>
    </p:spTree>
    <p:extLst>
      <p:ext uri="{BB962C8B-B14F-4D97-AF65-F5344CB8AC3E}">
        <p14:creationId xmlns:p14="http://schemas.microsoft.com/office/powerpoint/2010/main" val="171416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 that only 14 of the 16 possible codes are used.  There is no point in using the</a:t>
            </a:r>
            <a:r>
              <a:rPr lang="en-US" baseline="0" dirty="0" smtClean="0"/>
              <a:t> two codes that are all 0’s or all 1’s since this suffers from the same problem that we are trying to solve.</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16</a:t>
            </a:fld>
            <a:endParaRPr lang="en-US" dirty="0"/>
          </a:p>
        </p:txBody>
      </p:sp>
    </p:spTree>
    <p:extLst>
      <p:ext uri="{BB962C8B-B14F-4D97-AF65-F5344CB8AC3E}">
        <p14:creationId xmlns:p14="http://schemas.microsoft.com/office/powerpoint/2010/main" val="3418569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table is a lot</a:t>
            </a:r>
            <a:r>
              <a:rPr lang="en-US" baseline="0" dirty="0" smtClean="0"/>
              <a:t> larger but the principle is the same.</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17</a:t>
            </a:fld>
            <a:endParaRPr lang="en-US" dirty="0"/>
          </a:p>
        </p:txBody>
      </p:sp>
    </p:spTree>
    <p:extLst>
      <p:ext uri="{BB962C8B-B14F-4D97-AF65-F5344CB8AC3E}">
        <p14:creationId xmlns:p14="http://schemas.microsoft.com/office/powerpoint/2010/main" val="2907490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data codes are labeled using</a:t>
            </a:r>
            <a:r>
              <a:rPr lang="en-US" baseline="0" dirty="0" smtClean="0"/>
              <a:t> the </a:t>
            </a:r>
            <a:r>
              <a:rPr lang="en-US" baseline="0" dirty="0" err="1" smtClean="0"/>
              <a:t>Dx.y</a:t>
            </a:r>
            <a:r>
              <a:rPr lang="en-US" baseline="0" dirty="0" smtClean="0"/>
              <a:t> notation where x is the 3-bits and y is the 5-bits of data to be encoded.</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18</a:t>
            </a:fld>
            <a:endParaRPr lang="en-US" dirty="0"/>
          </a:p>
        </p:txBody>
      </p:sp>
    </p:spTree>
    <p:extLst>
      <p:ext uri="{BB962C8B-B14F-4D97-AF65-F5344CB8AC3E}">
        <p14:creationId xmlns:p14="http://schemas.microsoft.com/office/powerpoint/2010/main" val="181889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that the data is</a:t>
            </a:r>
            <a:r>
              <a:rPr lang="en-US" baseline="0" dirty="0" smtClean="0"/>
              <a:t> usually received by a shift register which implements the serial-to-parallel conversion.  But if we don’t know where the words begin and end, then the data will be completely scrambled.  Instead, if we know that the transmitter is sending only idle characters, then we can figure out where the word boundaries are.  Then, all subsequent words should be aligned with the same boundaries and we can interpret the 10 bits of received data using the decoder table.</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21</a:t>
            </a:fld>
            <a:endParaRPr lang="en-US" dirty="0"/>
          </a:p>
        </p:txBody>
      </p:sp>
    </p:spTree>
    <p:extLst>
      <p:ext uri="{BB962C8B-B14F-4D97-AF65-F5344CB8AC3E}">
        <p14:creationId xmlns:p14="http://schemas.microsoft.com/office/powerpoint/2010/main" val="2031911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important inputs (on the left)</a:t>
            </a:r>
            <a:r>
              <a:rPr lang="en-US" baseline="0" dirty="0" smtClean="0"/>
              <a:t> are data (RXDIP/RXDIN) and the reference clock (in this case 19.44 MHz) which drives the Phase Locked Loop.  The PLL synthesizes a clock signal with a frequency that matches (or gets pretty close to) the frequency used by the transmitter.  The Clock-Data-Recovery circuit (CDR) adjusts the phase of the clock to match the bit-boundaries found in the data input.</a:t>
            </a:r>
          </a:p>
          <a:p>
            <a:endParaRPr lang="en-US" baseline="0" dirty="0" smtClean="0"/>
          </a:p>
          <a:p>
            <a:r>
              <a:rPr lang="en-US" baseline="0" dirty="0" smtClean="0"/>
              <a:t>The output is now a copy of the data (RXDOP/RXDON) and the recovered clock (RXCLKOP/RXCLKON) that is phase-matched to the bit boundaries found in the data.</a:t>
            </a:r>
          </a:p>
          <a:p>
            <a:endParaRPr lang="en-US" baseline="0" dirty="0" smtClean="0"/>
          </a:p>
          <a:p>
            <a:r>
              <a:rPr lang="en-US" baseline="0" dirty="0" smtClean="0"/>
              <a:t>This recovered clock can be used to transfer the received data to a shift register to implement the serial-to-parallel conversion.</a:t>
            </a:r>
            <a:endParaRPr lang="en-US" dirty="0"/>
          </a:p>
        </p:txBody>
      </p:sp>
      <p:sp>
        <p:nvSpPr>
          <p:cNvPr id="4" name="Slide Number Placeholder 3"/>
          <p:cNvSpPr>
            <a:spLocks noGrp="1"/>
          </p:cNvSpPr>
          <p:nvPr>
            <p:ph type="sldNum" sz="quarter" idx="10"/>
          </p:nvPr>
        </p:nvSpPr>
        <p:spPr/>
        <p:txBody>
          <a:bodyPr/>
          <a:lstStyle/>
          <a:p>
            <a:fld id="{962FCFBE-ADB4-456E-9BD5-F192F3A568F0}" type="slidenum">
              <a:rPr lang="en-US" smtClean="0"/>
              <a:t>26</a:t>
            </a:fld>
            <a:endParaRPr lang="en-US" dirty="0"/>
          </a:p>
        </p:txBody>
      </p:sp>
    </p:spTree>
    <p:extLst>
      <p:ext uri="{BB962C8B-B14F-4D97-AF65-F5344CB8AC3E}">
        <p14:creationId xmlns:p14="http://schemas.microsoft.com/office/powerpoint/2010/main" val="901698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370002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41291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019831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42010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smtClean="0"/>
              <a:t>July 2014</a:t>
            </a:r>
            <a:endParaRPr lang="en-US" dirty="0"/>
          </a:p>
        </p:txBody>
      </p:sp>
      <p:sp>
        <p:nvSpPr>
          <p:cNvPr id="5" name="Footer Placeholder 4"/>
          <p:cNvSpPr>
            <a:spLocks noGrp="1"/>
          </p:cNvSpPr>
          <p:nvPr>
            <p:ph type="ftr" sz="quarter" idx="11"/>
          </p:nvPr>
        </p:nvSpPr>
        <p:spPr/>
        <p:txBody>
          <a:bodyPr/>
          <a:lstStyle/>
          <a:p>
            <a:r>
              <a:rPr lang="en-US" dirty="0" smtClean="0"/>
              <a:t>INFIERI 2014 Summer School</a:t>
            </a:r>
            <a:endParaRPr lang="en-US" dirty="0"/>
          </a:p>
        </p:txBody>
      </p:sp>
      <p:sp>
        <p:nvSpPr>
          <p:cNvPr id="6" name="Slide Number Placeholder 5"/>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29274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648593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smtClean="0"/>
              <a:t>July 2014</a:t>
            </a:r>
            <a:endParaRPr lang="en-US" dirty="0"/>
          </a:p>
        </p:txBody>
      </p:sp>
      <p:sp>
        <p:nvSpPr>
          <p:cNvPr id="8" name="Footer Placeholder 7"/>
          <p:cNvSpPr>
            <a:spLocks noGrp="1"/>
          </p:cNvSpPr>
          <p:nvPr>
            <p:ph type="ftr" sz="quarter" idx="11"/>
          </p:nvPr>
        </p:nvSpPr>
        <p:spPr/>
        <p:txBody>
          <a:bodyPr/>
          <a:lstStyle/>
          <a:p>
            <a:r>
              <a:rPr lang="en-US" dirty="0" smtClean="0"/>
              <a:t>INFIERI 2014 Summer School</a:t>
            </a:r>
            <a:endParaRPr lang="en-US" dirty="0"/>
          </a:p>
        </p:txBody>
      </p:sp>
      <p:sp>
        <p:nvSpPr>
          <p:cNvPr id="9" name="Slide Number Placeholder 8"/>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368395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smtClean="0"/>
              <a:t>July 2014</a:t>
            </a:r>
            <a:endParaRPr lang="en-US" dirty="0"/>
          </a:p>
        </p:txBody>
      </p:sp>
      <p:sp>
        <p:nvSpPr>
          <p:cNvPr id="4" name="Footer Placeholder 3"/>
          <p:cNvSpPr>
            <a:spLocks noGrp="1"/>
          </p:cNvSpPr>
          <p:nvPr>
            <p:ph type="ftr" sz="quarter" idx="11"/>
          </p:nvPr>
        </p:nvSpPr>
        <p:spPr/>
        <p:txBody>
          <a:bodyPr/>
          <a:lstStyle/>
          <a:p>
            <a:r>
              <a:rPr lang="en-US" dirty="0" smtClean="0"/>
              <a:t>INFIERI 2014 Summer School</a:t>
            </a:r>
            <a:endParaRPr lang="en-US" dirty="0"/>
          </a:p>
        </p:txBody>
      </p:sp>
      <p:sp>
        <p:nvSpPr>
          <p:cNvPr id="5" name="Slide Number Placeholder 4"/>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613254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July 2014</a:t>
            </a:r>
            <a:endParaRPr lang="en-US" dirty="0"/>
          </a:p>
        </p:txBody>
      </p:sp>
      <p:sp>
        <p:nvSpPr>
          <p:cNvPr id="3" name="Footer Placeholder 2"/>
          <p:cNvSpPr>
            <a:spLocks noGrp="1"/>
          </p:cNvSpPr>
          <p:nvPr>
            <p:ph type="ftr" sz="quarter" idx="11"/>
          </p:nvPr>
        </p:nvSpPr>
        <p:spPr/>
        <p:txBody>
          <a:bodyPr/>
          <a:lstStyle/>
          <a:p>
            <a:r>
              <a:rPr lang="en-US" dirty="0" smtClean="0"/>
              <a:t>INFIERI 2014 Summer School</a:t>
            </a:r>
            <a:endParaRPr lang="en-US" dirty="0"/>
          </a:p>
        </p:txBody>
      </p:sp>
      <p:sp>
        <p:nvSpPr>
          <p:cNvPr id="4" name="Slide Number Placeholder 3"/>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2861970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73329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smtClean="0"/>
              <a:t>July 2014</a:t>
            </a:r>
            <a:endParaRPr lang="en-US" dirty="0"/>
          </a:p>
        </p:txBody>
      </p:sp>
      <p:sp>
        <p:nvSpPr>
          <p:cNvPr id="6" name="Footer Placeholder 5"/>
          <p:cNvSpPr>
            <a:spLocks noGrp="1"/>
          </p:cNvSpPr>
          <p:nvPr>
            <p:ph type="ftr" sz="quarter" idx="11"/>
          </p:nvPr>
        </p:nvSpPr>
        <p:spPr/>
        <p:txBody>
          <a:bodyPr/>
          <a:lstStyle/>
          <a:p>
            <a:r>
              <a:rPr lang="en-US" dirty="0" smtClean="0"/>
              <a:t>INFIERI 2014 Summer School</a:t>
            </a:r>
            <a:endParaRPr lang="en-US" dirty="0"/>
          </a:p>
        </p:txBody>
      </p:sp>
      <p:sp>
        <p:nvSpPr>
          <p:cNvPr id="7" name="Slide Number Placeholder 6"/>
          <p:cNvSpPr>
            <a:spLocks noGrp="1"/>
          </p:cNvSpPr>
          <p:nvPr>
            <p:ph type="sldNum" sz="quarter" idx="12"/>
          </p:nvPr>
        </p:nvSpPr>
        <p:spPr/>
        <p:txBody>
          <a:bodyPr/>
          <a:lstStyle/>
          <a:p>
            <a:fld id="{ADFA4485-E86D-437E-B4E8-8C05D7EEEFF7}" type="slidenum">
              <a:rPr lang="en-US" smtClean="0"/>
              <a:t>‹#›</a:t>
            </a:fld>
            <a:endParaRPr lang="en-US" dirty="0"/>
          </a:p>
        </p:txBody>
      </p:sp>
    </p:spTree>
    <p:extLst>
      <p:ext uri="{BB962C8B-B14F-4D97-AF65-F5344CB8AC3E}">
        <p14:creationId xmlns:p14="http://schemas.microsoft.com/office/powerpoint/2010/main" val="191275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July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INFIERI 2014 Summer School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A4485-E86D-437E-B4E8-8C05D7EEEFF7}" type="slidenum">
              <a:rPr lang="en-US" smtClean="0"/>
              <a:t>‹#›</a:t>
            </a:fld>
            <a:endParaRPr lang="en-US" dirty="0"/>
          </a:p>
        </p:txBody>
      </p:sp>
    </p:spTree>
    <p:extLst>
      <p:ext uri="{BB962C8B-B14F-4D97-AF65-F5344CB8AC3E}">
        <p14:creationId xmlns:p14="http://schemas.microsoft.com/office/powerpoint/2010/main" val="237769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mjones@physics.purdue.ed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158" y="1371601"/>
            <a:ext cx="8229600" cy="3733800"/>
          </a:xfrm>
        </p:spPr>
        <p:txBody>
          <a:bodyPr>
            <a:normAutofit/>
          </a:bodyPr>
          <a:lstStyle/>
          <a:p>
            <a:r>
              <a:rPr lang="en-US" dirty="0"/>
              <a:t>Physics </a:t>
            </a:r>
            <a:r>
              <a:rPr lang="en-US" dirty="0" smtClean="0"/>
              <a:t>53600</a:t>
            </a:r>
            <a:r>
              <a:rPr lang="en-US" dirty="0"/>
              <a:t/>
            </a:r>
            <a:br>
              <a:rPr lang="en-US" dirty="0"/>
            </a:br>
            <a:r>
              <a:rPr lang="en-US" sz="4900" b="1" dirty="0" smtClean="0"/>
              <a:t>Electronics Techniques for Research</a:t>
            </a:r>
            <a:r>
              <a:rPr lang="en-US" sz="4900" b="1" dirty="0"/>
              <a:t/>
            </a:r>
            <a:br>
              <a:rPr lang="en-US" sz="4900" b="1" dirty="0"/>
            </a:br>
            <a:endParaRPr lang="en-US" sz="3600" b="1" i="1" dirty="0"/>
          </a:p>
        </p:txBody>
      </p:sp>
      <p:sp>
        <p:nvSpPr>
          <p:cNvPr id="3" name="Subtitle 2"/>
          <p:cNvSpPr>
            <a:spLocks noGrp="1"/>
          </p:cNvSpPr>
          <p:nvPr>
            <p:ph type="subTitle" idx="1"/>
          </p:nvPr>
        </p:nvSpPr>
        <p:spPr>
          <a:xfrm>
            <a:off x="1219200" y="5386734"/>
            <a:ext cx="6400800" cy="1066800"/>
          </a:xfrm>
        </p:spPr>
        <p:txBody>
          <a:bodyPr/>
          <a:lstStyle/>
          <a:p>
            <a:r>
              <a:rPr lang="en-US" dirty="0" smtClean="0"/>
              <a:t>Spring 2020 </a:t>
            </a:r>
            <a:r>
              <a:rPr lang="en-US" dirty="0"/>
              <a:t>Semester</a:t>
            </a:r>
          </a:p>
          <a:p>
            <a:r>
              <a:rPr lang="en-US" sz="1600" dirty="0"/>
              <a:t>Prof. </a:t>
            </a:r>
            <a:r>
              <a:rPr lang="en-US" sz="1600" dirty="0" smtClean="0"/>
              <a:t>Matthew Jones</a:t>
            </a:r>
            <a:endParaRPr lang="en-US" sz="1600" dirty="0"/>
          </a:p>
        </p:txBody>
      </p:sp>
      <p:pic>
        <p:nvPicPr>
          <p:cNvPr id="4" name="Picture 4" descr="purdue_phys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52400"/>
            <a:ext cx="8077200" cy="94479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rot="486794">
            <a:off x="1666454" y="4302393"/>
            <a:ext cx="5963492" cy="923330"/>
          </a:xfrm>
          <a:prstGeom prst="rect">
            <a:avLst/>
          </a:prstGeom>
          <a:noFill/>
        </p:spPr>
        <p:txBody>
          <a:bodyPr wrap="none" lIns="91440" tIns="45720" rIns="91440" bIns="45720">
            <a:spAutoFit/>
          </a:bodyPr>
          <a:lstStyle/>
          <a:p>
            <a:pPr algn="ctr"/>
            <a:r>
              <a:rPr lang="en-U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Now in PowerPoint!</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086113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ECL Driver Circuits</a:t>
            </a:r>
            <a:endParaRPr lang="en-US" b="1" dirty="0"/>
          </a:p>
        </p:txBody>
      </p:sp>
      <p:sp>
        <p:nvSpPr>
          <p:cNvPr id="3" name="Content Placeholder 2"/>
          <p:cNvSpPr>
            <a:spLocks noGrp="1"/>
          </p:cNvSpPr>
          <p:nvPr>
            <p:ph idx="1"/>
          </p:nvPr>
        </p:nvSpPr>
        <p:spPr/>
        <p:txBody>
          <a:bodyPr/>
          <a:lstStyle/>
          <a:p>
            <a:r>
              <a:rPr lang="en-US" dirty="0" smtClean="0"/>
              <a:t>The outputs of an ECL driver are the emitters of a pair of transistors</a:t>
            </a:r>
          </a:p>
          <a:p>
            <a:r>
              <a:rPr lang="en-US" dirty="0" smtClean="0"/>
              <a:t>These act as very low impedance current sources and can drive large capacitive loads (like long cables)</a:t>
            </a:r>
          </a:p>
          <a:p>
            <a:r>
              <a:rPr lang="en-US" dirty="0" smtClean="0"/>
              <a:t>The emitter must be at a lower voltage than the collector (and the base) for the transistor to be in the active region</a:t>
            </a:r>
            <a:endParaRPr lang="en-US" dirty="0"/>
          </a:p>
        </p:txBody>
      </p:sp>
    </p:spTree>
    <p:extLst>
      <p:ext uri="{BB962C8B-B14F-4D97-AF65-F5344CB8AC3E}">
        <p14:creationId xmlns:p14="http://schemas.microsoft.com/office/powerpoint/2010/main" val="1780079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ECL Receiver Circuits</a:t>
            </a:r>
            <a:endParaRPr lang="en-US" b="1"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t>Cables must be terminated with their characteristic impedance to prevent reflections</a:t>
                </a:r>
              </a:p>
              <a:p>
                <a:r>
                  <a:rPr lang="en-US" dirty="0" smtClean="0"/>
                  <a:t>The termination voltage must be lower enough to put the driver transistors in the active region.</a:t>
                </a:r>
              </a:p>
              <a:p>
                <a:r>
                  <a:rPr lang="en-US" dirty="0" smtClean="0"/>
                  <a:t>Typical termination voltage: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𝑇𝑇</m:t>
                        </m:r>
                      </m:sub>
                    </m:sSub>
                    <m:r>
                      <a:rPr lang="en-US" b="0" i="1" smtClean="0">
                        <a:latin typeface="Cambria Math" panose="02040503050406030204" pitchFamily="18" charset="0"/>
                      </a:rPr>
                      <m:t>=−2 </m:t>
                    </m:r>
                    <m:r>
                      <a:rPr lang="en-US" b="0" i="1" smtClean="0">
                        <a:latin typeface="Cambria Math" panose="02040503050406030204" pitchFamily="18" charset="0"/>
                      </a:rPr>
                      <m:t>𝑉</m:t>
                    </m:r>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704" t="-1752"/>
                </a:stretch>
              </a:blipFill>
            </p:spPr>
            <p:txBody>
              <a:bodyPr/>
              <a:lstStyle/>
              <a:p>
                <a:r>
                  <a:rPr lang="en-US">
                    <a:noFill/>
                  </a:rPr>
                  <a:t> </a:t>
                </a:r>
              </a:p>
            </p:txBody>
          </p:sp>
        </mc:Fallback>
      </mc:AlternateContent>
    </p:spTree>
    <p:extLst>
      <p:ext uri="{BB962C8B-B14F-4D97-AF65-F5344CB8AC3E}">
        <p14:creationId xmlns:p14="http://schemas.microsoft.com/office/powerpoint/2010/main" val="2527039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ECL Receiver Circuits</a:t>
            </a:r>
            <a:endParaRPr lang="en-US" b="1" dirty="0"/>
          </a:p>
        </p:txBody>
      </p:sp>
      <p:sp>
        <p:nvSpPr>
          <p:cNvPr id="3" name="Content Placeholder 2"/>
          <p:cNvSpPr>
            <a:spLocks noGrp="1"/>
          </p:cNvSpPr>
          <p:nvPr>
            <p:ph idx="1"/>
          </p:nvPr>
        </p:nvSpPr>
        <p:spPr>
          <a:xfrm>
            <a:off x="457200" y="1417638"/>
            <a:ext cx="8382000" cy="5135562"/>
          </a:xfrm>
        </p:spPr>
        <p:txBody>
          <a:bodyPr>
            <a:normAutofit fontScale="92500" lnSpcReduction="20000"/>
          </a:bodyPr>
          <a:lstStyle/>
          <a:p>
            <a:r>
              <a:rPr lang="en-US" dirty="0" smtClean="0"/>
              <a:t>You can use a dedicated -2 volt power supply to provide the termination voltage</a:t>
            </a:r>
          </a:p>
          <a:p>
            <a:endParaRPr lang="en-US" dirty="0"/>
          </a:p>
          <a:p>
            <a:endParaRPr lang="en-US" dirty="0" smtClean="0"/>
          </a:p>
          <a:p>
            <a:endParaRPr lang="en-US" dirty="0"/>
          </a:p>
          <a:p>
            <a:endParaRPr lang="en-US" dirty="0" smtClean="0"/>
          </a:p>
          <a:p>
            <a:endParaRPr lang="en-US" dirty="0"/>
          </a:p>
          <a:p>
            <a:r>
              <a:rPr lang="en-US" dirty="0" smtClean="0"/>
              <a:t>In this example, each signal looks like a single 50 </a:t>
            </a:r>
            <a:r>
              <a:rPr lang="el-GR" dirty="0" smtClean="0"/>
              <a:t>Ω</a:t>
            </a:r>
            <a:r>
              <a:rPr lang="en-US" dirty="0" smtClean="0"/>
              <a:t> transmission line</a:t>
            </a:r>
          </a:p>
          <a:p>
            <a:r>
              <a:rPr lang="en-US" dirty="0" smtClean="0"/>
              <a:t>Equivalent to a coupled pair of signals that act as a 100 </a:t>
            </a:r>
            <a:r>
              <a:rPr lang="el-GR" dirty="0" smtClean="0"/>
              <a:t>Ω</a:t>
            </a:r>
            <a:r>
              <a:rPr lang="en-US" dirty="0" smtClean="0"/>
              <a:t> transmission line</a:t>
            </a:r>
            <a:endParaRPr lang="en-US" dirty="0"/>
          </a:p>
        </p:txBody>
      </p:sp>
      <p:pic>
        <p:nvPicPr>
          <p:cNvPr id="4" name="Picture 3"/>
          <p:cNvPicPr>
            <a:picLocks noChangeAspect="1"/>
          </p:cNvPicPr>
          <p:nvPr/>
        </p:nvPicPr>
        <p:blipFill>
          <a:blip r:embed="rId2"/>
          <a:stretch>
            <a:fillRect/>
          </a:stretch>
        </p:blipFill>
        <p:spPr>
          <a:xfrm>
            <a:off x="2614612" y="2133600"/>
            <a:ext cx="4067175" cy="2326491"/>
          </a:xfrm>
          <a:prstGeom prst="rect">
            <a:avLst/>
          </a:prstGeom>
        </p:spPr>
      </p:pic>
    </p:spTree>
    <p:extLst>
      <p:ext uri="{BB962C8B-B14F-4D97-AF65-F5344CB8AC3E}">
        <p14:creationId xmlns:p14="http://schemas.microsoft.com/office/powerpoint/2010/main" val="510267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ECL Receiver Circuits</a:t>
            </a:r>
            <a:endParaRPr lang="en-US" b="1" dirty="0"/>
          </a:p>
        </p:txBody>
      </p:sp>
      <p:sp>
        <p:nvSpPr>
          <p:cNvPr id="3" name="Content Placeholder 2"/>
          <p:cNvSpPr>
            <a:spLocks noGrp="1"/>
          </p:cNvSpPr>
          <p:nvPr>
            <p:ph idx="1"/>
          </p:nvPr>
        </p:nvSpPr>
        <p:spPr/>
        <p:txBody>
          <a:bodyPr/>
          <a:lstStyle/>
          <a:p>
            <a:r>
              <a:rPr lang="en-US" dirty="0" smtClean="0"/>
              <a:t>If you don’t want to provide a dedicated -2 V power supply, you can make one using resistor dividers:</a:t>
            </a:r>
            <a:endParaRPr lang="en-US" dirty="0"/>
          </a:p>
        </p:txBody>
      </p:sp>
      <p:grpSp>
        <p:nvGrpSpPr>
          <p:cNvPr id="49" name="Group 48"/>
          <p:cNvGrpSpPr/>
          <p:nvPr/>
        </p:nvGrpSpPr>
        <p:grpSpPr>
          <a:xfrm>
            <a:off x="5562600" y="2819400"/>
            <a:ext cx="2834383" cy="3563166"/>
            <a:chOff x="3761383" y="2728888"/>
            <a:chExt cx="2834383" cy="3563166"/>
          </a:xfrm>
        </p:grpSpPr>
        <p:grpSp>
          <p:nvGrpSpPr>
            <p:cNvPr id="7" name="Group 6"/>
            <p:cNvGrpSpPr/>
            <p:nvPr/>
          </p:nvGrpSpPr>
          <p:grpSpPr>
            <a:xfrm rot="5400000">
              <a:off x="3590332" y="3733800"/>
              <a:ext cx="1447800" cy="381000"/>
              <a:chOff x="2057400" y="2971800"/>
              <a:chExt cx="2722909" cy="914400"/>
            </a:xfrm>
          </p:grpSpPr>
          <p:cxnSp>
            <p:nvCxnSpPr>
              <p:cNvPr id="27" name="Straight Connector 26"/>
              <p:cNvCxnSpPr/>
              <p:nvPr/>
            </p:nvCxnSpPr>
            <p:spPr>
              <a:xfrm>
                <a:off x="2057400" y="3429000"/>
                <a:ext cx="762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819400" y="3429000"/>
                <a:ext cx="152400" cy="457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9718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2004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4290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6576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38862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4523753" y="3172446"/>
                <a:ext cx="2" cy="51311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4110038" y="2971800"/>
                <a:ext cx="157162" cy="457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rot="5400000">
              <a:off x="3590332" y="4953001"/>
              <a:ext cx="1447800" cy="381000"/>
              <a:chOff x="2057400" y="2971800"/>
              <a:chExt cx="2722909" cy="914400"/>
            </a:xfrm>
          </p:grpSpPr>
          <p:cxnSp>
            <p:nvCxnSpPr>
              <p:cNvPr id="18" name="Straight Connector 17"/>
              <p:cNvCxnSpPr/>
              <p:nvPr/>
            </p:nvCxnSpPr>
            <p:spPr>
              <a:xfrm>
                <a:off x="2057400" y="3429000"/>
                <a:ext cx="762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819400" y="3429000"/>
                <a:ext cx="152400" cy="457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9718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2004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34290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6576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886200" y="2971800"/>
                <a:ext cx="228600" cy="914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4523753" y="3172446"/>
                <a:ext cx="2" cy="51311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4110038" y="2971800"/>
                <a:ext cx="157162" cy="457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H="1">
              <a:off x="4314230" y="4620060"/>
              <a:ext cx="149036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268847" y="4585620"/>
              <a:ext cx="90764" cy="8920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5" name="TextBox 14"/>
                <p:cNvSpPr txBox="1"/>
                <p:nvPr/>
              </p:nvSpPr>
              <p:spPr>
                <a:xfrm>
                  <a:off x="4673202" y="3802667"/>
                  <a:ext cx="38100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𝑅</m:t>
                            </m:r>
                          </m:e>
                          <m:sub>
                            <m:r>
                              <a:rPr lang="en-US" sz="2400" b="0" i="1" smtClean="0">
                                <a:latin typeface="Cambria Math" panose="02040503050406030204" pitchFamily="18" charset="0"/>
                              </a:rPr>
                              <m:t>1</m:t>
                            </m:r>
                          </m:sub>
                        </m:sSub>
                      </m:oMath>
                    </m:oMathPara>
                  </a14:m>
                  <a:endParaRPr lang="en-US" sz="2400" dirty="0"/>
                </a:p>
              </p:txBody>
            </p:sp>
          </mc:Choice>
          <mc:Fallback>
            <p:sp>
              <p:nvSpPr>
                <p:cNvPr id="15" name="TextBox 14"/>
                <p:cNvSpPr txBox="1">
                  <a:spLocks noRot="1" noChangeAspect="1" noMove="1" noResize="1" noEditPoints="1" noAdjustHandles="1" noChangeArrowheads="1" noChangeShapeType="1" noTextEdit="1"/>
                </p:cNvSpPr>
                <p:nvPr/>
              </p:nvSpPr>
              <p:spPr>
                <a:xfrm>
                  <a:off x="4673202" y="3802667"/>
                  <a:ext cx="381000" cy="461665"/>
                </a:xfrm>
                <a:prstGeom prst="rect">
                  <a:avLst/>
                </a:prstGeom>
                <a:blipFill>
                  <a:blip r:embed="rId2"/>
                  <a:stretch>
                    <a:fillRect l="-3175" r="-23810" b="-133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p:cNvSpPr txBox="1"/>
                <p:nvPr/>
              </p:nvSpPr>
              <p:spPr>
                <a:xfrm>
                  <a:off x="4673202" y="5069272"/>
                  <a:ext cx="38100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𝑅</m:t>
                            </m:r>
                          </m:e>
                          <m:sub>
                            <m:r>
                              <a:rPr lang="en-US" sz="2400" b="0" i="1" smtClean="0">
                                <a:latin typeface="Cambria Math" panose="02040503050406030204" pitchFamily="18" charset="0"/>
                              </a:rPr>
                              <m:t>2</m:t>
                            </m:r>
                          </m:sub>
                        </m:sSub>
                      </m:oMath>
                    </m:oMathPara>
                  </a14:m>
                  <a:endParaRPr lang="en-US" sz="2400" dirty="0"/>
                </a:p>
              </p:txBody>
            </p:sp>
          </mc:Choice>
          <mc:Fallback>
            <p:sp>
              <p:nvSpPr>
                <p:cNvPr id="16" name="TextBox 15"/>
                <p:cNvSpPr txBox="1">
                  <a:spLocks noRot="1" noChangeAspect="1" noMove="1" noResize="1" noEditPoints="1" noAdjustHandles="1" noChangeArrowheads="1" noChangeShapeType="1" noTextEdit="1"/>
                </p:cNvSpPr>
                <p:nvPr/>
              </p:nvSpPr>
              <p:spPr>
                <a:xfrm>
                  <a:off x="4673202" y="5069272"/>
                  <a:ext cx="381000" cy="461665"/>
                </a:xfrm>
                <a:prstGeom prst="rect">
                  <a:avLst/>
                </a:prstGeom>
                <a:blipFill>
                  <a:blip r:embed="rId3"/>
                  <a:stretch>
                    <a:fillRect l="-3175" r="-25397" b="-1316"/>
                  </a:stretch>
                </a:blipFill>
              </p:spPr>
              <p:txBody>
                <a:bodyPr/>
                <a:lstStyle/>
                <a:p>
                  <a:r>
                    <a:rPr lang="en-US">
                      <a:noFill/>
                    </a:rPr>
                    <a:t> </a:t>
                  </a:r>
                </a:p>
              </p:txBody>
            </p:sp>
          </mc:Fallback>
        </mc:AlternateContent>
        <p:cxnSp>
          <p:nvCxnSpPr>
            <p:cNvPr id="43" name="Straight Connector 42"/>
            <p:cNvCxnSpPr/>
            <p:nvPr/>
          </p:nvCxnSpPr>
          <p:spPr>
            <a:xfrm flipV="1">
              <a:off x="4107264" y="3135488"/>
              <a:ext cx="39707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4123731" y="5791201"/>
              <a:ext cx="39707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6" name="TextBox 45"/>
                <p:cNvSpPr txBox="1"/>
                <p:nvPr/>
              </p:nvSpPr>
              <p:spPr>
                <a:xfrm>
                  <a:off x="3761383" y="2728888"/>
                  <a:ext cx="762000"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𝑉</m:t>
                            </m:r>
                          </m:e>
                          <m:sub>
                            <m:r>
                              <a:rPr lang="en-US" sz="2400" b="0" i="1" smtClean="0">
                                <a:latin typeface="Cambria Math" panose="02040503050406030204" pitchFamily="18" charset="0"/>
                              </a:rPr>
                              <m:t>𝐶𝐶</m:t>
                            </m:r>
                          </m:sub>
                        </m:sSub>
                      </m:oMath>
                    </m:oMathPara>
                  </a14:m>
                  <a:endParaRPr lang="en-US" sz="2400" dirty="0"/>
                </a:p>
              </p:txBody>
            </p:sp>
          </mc:Choice>
          <mc:Fallback>
            <p:sp>
              <p:nvSpPr>
                <p:cNvPr id="46" name="TextBox 45"/>
                <p:cNvSpPr txBox="1">
                  <a:spLocks noRot="1" noChangeAspect="1" noMove="1" noResize="1" noEditPoints="1" noAdjustHandles="1" noChangeArrowheads="1" noChangeShapeType="1" noTextEdit="1"/>
                </p:cNvSpPr>
                <p:nvPr/>
              </p:nvSpPr>
              <p:spPr>
                <a:xfrm>
                  <a:off x="3761383" y="2728888"/>
                  <a:ext cx="762000" cy="461665"/>
                </a:xfrm>
                <a:prstGeom prst="rect">
                  <a:avLst/>
                </a:prstGeom>
                <a:blipFill>
                  <a:blip r:embed="rId4"/>
                  <a:stretch>
                    <a:fillRect b="-133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7" name="TextBox 46"/>
                <p:cNvSpPr txBox="1"/>
                <p:nvPr/>
              </p:nvSpPr>
              <p:spPr>
                <a:xfrm>
                  <a:off x="4176317" y="5830389"/>
                  <a:ext cx="762000"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𝑉</m:t>
                            </m:r>
                          </m:e>
                          <m:sub>
                            <m:r>
                              <a:rPr lang="en-US" sz="2400" b="0" i="1" smtClean="0">
                                <a:latin typeface="Cambria Math" panose="02040503050406030204" pitchFamily="18" charset="0"/>
                              </a:rPr>
                              <m:t>𝐸𝐸</m:t>
                            </m:r>
                          </m:sub>
                        </m:sSub>
                      </m:oMath>
                    </m:oMathPara>
                  </a14:m>
                  <a:endParaRPr lang="en-US" sz="2400" dirty="0"/>
                </a:p>
              </p:txBody>
            </p:sp>
          </mc:Choice>
          <mc:Fallback>
            <p:sp>
              <p:nvSpPr>
                <p:cNvPr id="47" name="TextBox 46"/>
                <p:cNvSpPr txBox="1">
                  <a:spLocks noRot="1" noChangeAspect="1" noMove="1" noResize="1" noEditPoints="1" noAdjustHandles="1" noChangeArrowheads="1" noChangeShapeType="1" noTextEdit="1"/>
                </p:cNvSpPr>
                <p:nvPr/>
              </p:nvSpPr>
              <p:spPr>
                <a:xfrm>
                  <a:off x="4176317" y="5830389"/>
                  <a:ext cx="762000" cy="461665"/>
                </a:xfrm>
                <a:prstGeom prst="rect">
                  <a:avLst/>
                </a:prstGeom>
                <a:blipFill>
                  <a:blip r:embed="rId5"/>
                  <a:stretch>
                    <a:fillRect b="-131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8" name="TextBox 47"/>
                <p:cNvSpPr txBox="1"/>
                <p:nvPr/>
              </p:nvSpPr>
              <p:spPr>
                <a:xfrm>
                  <a:off x="5833766" y="4333592"/>
                  <a:ext cx="762000"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𝑉</m:t>
                            </m:r>
                          </m:e>
                          <m:sub>
                            <m:r>
                              <a:rPr lang="en-US" sz="2400" b="0" i="1" smtClean="0">
                                <a:latin typeface="Cambria Math" panose="02040503050406030204" pitchFamily="18" charset="0"/>
                              </a:rPr>
                              <m:t>𝑇𝑇</m:t>
                            </m:r>
                          </m:sub>
                        </m:sSub>
                      </m:oMath>
                    </m:oMathPara>
                  </a14:m>
                  <a:endParaRPr lang="en-US" sz="2400" dirty="0"/>
                </a:p>
              </p:txBody>
            </p:sp>
          </mc:Choice>
          <mc:Fallback>
            <p:sp>
              <p:nvSpPr>
                <p:cNvPr id="48" name="TextBox 47"/>
                <p:cNvSpPr txBox="1">
                  <a:spLocks noRot="1" noChangeAspect="1" noMove="1" noResize="1" noEditPoints="1" noAdjustHandles="1" noChangeArrowheads="1" noChangeShapeType="1" noTextEdit="1"/>
                </p:cNvSpPr>
                <p:nvPr/>
              </p:nvSpPr>
              <p:spPr>
                <a:xfrm>
                  <a:off x="5833766" y="4333592"/>
                  <a:ext cx="762000" cy="461665"/>
                </a:xfrm>
                <a:prstGeom prst="rect">
                  <a:avLst/>
                </a:prstGeom>
                <a:blipFill>
                  <a:blip r:embed="rId6"/>
                  <a:stretch>
                    <a:fillRect b="-1333"/>
                  </a:stretch>
                </a:blipFill>
              </p:spPr>
              <p:txBody>
                <a:bodyPr/>
                <a:lstStyle/>
                <a:p>
                  <a:r>
                    <a:rPr lang="en-US">
                      <a:noFill/>
                    </a:rPr>
                    <a:t> </a:t>
                  </a:r>
                </a:p>
              </p:txBody>
            </p:sp>
          </mc:Fallback>
        </mc:AlternateContent>
      </p:grpSp>
      <mc:AlternateContent xmlns:mc="http://schemas.openxmlformats.org/markup-compatibility/2006">
        <mc:Choice xmlns:a14="http://schemas.microsoft.com/office/drawing/2010/main" Requires="a14">
          <p:sp>
            <p:nvSpPr>
              <p:cNvPr id="50" name="TextBox 49"/>
              <p:cNvSpPr txBox="1"/>
              <p:nvPr/>
            </p:nvSpPr>
            <p:spPr>
              <a:xfrm>
                <a:off x="1128814" y="3136891"/>
                <a:ext cx="3657600" cy="3057440"/>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V</a:t>
                </a:r>
                <a:r>
                  <a:rPr lang="en-US" sz="3200" baseline="-25000" dirty="0" smtClean="0"/>
                  <a:t>CC</a:t>
                </a:r>
                <a:r>
                  <a:rPr lang="en-US" sz="3200" dirty="0" smtClean="0"/>
                  <a:t>=0V, V</a:t>
                </a:r>
                <a:r>
                  <a:rPr lang="en-US" sz="3200" baseline="-25000" dirty="0" smtClean="0"/>
                  <a:t>EE</a:t>
                </a:r>
                <a:r>
                  <a:rPr lang="en-US" sz="3200" dirty="0" smtClean="0"/>
                  <a:t>=-5.2V</a:t>
                </a:r>
              </a:p>
              <a:p>
                <a:pPr marL="285750" indent="-285750">
                  <a:buFont typeface="Arial" panose="020B0604020202020204" pitchFamily="34" charset="0"/>
                  <a:buChar char="•"/>
                </a:pPr>
                <a:r>
                  <a:rPr lang="en-US" sz="3200" dirty="0" smtClean="0"/>
                  <a:t>V</a:t>
                </a:r>
                <a:r>
                  <a:rPr lang="en-US" sz="3200" baseline="-25000" dirty="0" smtClean="0"/>
                  <a:t>TT</a:t>
                </a:r>
                <a:r>
                  <a:rPr lang="en-US" sz="3200" dirty="0" smtClean="0"/>
                  <a:t>=-2 volts</a:t>
                </a:r>
              </a:p>
              <a:p>
                <a:pPr marL="285750" indent="-285750">
                  <a:buFont typeface="Arial" panose="020B0604020202020204" pitchFamily="34" charset="0"/>
                  <a:buChar char="•"/>
                </a:pPr>
                <a14:m>
                  <m:oMath xmlns:m="http://schemas.openxmlformats.org/officeDocument/2006/math">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𝑅</m:t>
                        </m:r>
                      </m:e>
                      <m:sub>
                        <m:r>
                          <a:rPr lang="en-US" sz="3200" b="0" i="1" smtClean="0">
                            <a:latin typeface="Cambria Math" panose="02040503050406030204" pitchFamily="18" charset="0"/>
                            <a:ea typeface="Cambria Math" panose="02040503050406030204" pitchFamily="18" charset="0"/>
                          </a:rPr>
                          <m:t>∥</m:t>
                        </m:r>
                      </m:sub>
                    </m:sSub>
                  </m:oMath>
                </a14:m>
                <a:r>
                  <a:rPr lang="en-US" sz="3200" dirty="0" smtClean="0"/>
                  <a:t>=50 </a:t>
                </a:r>
                <a14:m>
                  <m:oMath xmlns:m="http://schemas.openxmlformats.org/officeDocument/2006/math">
                    <m:r>
                      <m:rPr>
                        <m:sty m:val="p"/>
                      </m:rPr>
                      <a:rPr lang="el-GR" sz="3200" i="1" smtClean="0">
                        <a:latin typeface="Cambria Math" panose="02040503050406030204" pitchFamily="18" charset="0"/>
                      </a:rPr>
                      <m:t>Ω</m:t>
                    </m:r>
                  </m:oMath>
                </a14:m>
                <a:endParaRPr lang="en-US" sz="3200" dirty="0" smtClean="0"/>
              </a:p>
              <a:p>
                <a:endParaRPr lang="en-US" sz="3200" dirty="0" smtClean="0"/>
              </a:p>
              <a:p>
                <a:r>
                  <a:rPr lang="en-US" sz="3200" dirty="0" smtClean="0"/>
                  <a:t>Now calculate R</a:t>
                </a:r>
                <a:r>
                  <a:rPr lang="en-US" sz="3200" baseline="-25000" dirty="0" smtClean="0"/>
                  <a:t>1</a:t>
                </a:r>
                <a:r>
                  <a:rPr lang="en-US" sz="3200" dirty="0" smtClean="0"/>
                  <a:t> and R</a:t>
                </a:r>
                <a:r>
                  <a:rPr lang="en-US" sz="3200" baseline="-25000" dirty="0" smtClean="0"/>
                  <a:t>2</a:t>
                </a:r>
                <a:r>
                  <a:rPr lang="en-US" sz="3200" dirty="0" smtClean="0"/>
                  <a:t>…</a:t>
                </a:r>
                <a:endParaRPr lang="en-US" sz="3200" dirty="0"/>
              </a:p>
            </p:txBody>
          </p:sp>
        </mc:Choice>
        <mc:Fallback>
          <p:sp>
            <p:nvSpPr>
              <p:cNvPr id="50" name="TextBox 49"/>
              <p:cNvSpPr txBox="1">
                <a:spLocks noRot="1" noChangeAspect="1" noMove="1" noResize="1" noEditPoints="1" noAdjustHandles="1" noChangeArrowheads="1" noChangeShapeType="1" noTextEdit="1"/>
              </p:cNvSpPr>
              <p:nvPr/>
            </p:nvSpPr>
            <p:spPr>
              <a:xfrm>
                <a:off x="1128814" y="3136891"/>
                <a:ext cx="3657600" cy="3057440"/>
              </a:xfrm>
              <a:prstGeom prst="rect">
                <a:avLst/>
              </a:prstGeom>
              <a:blipFill>
                <a:blip r:embed="rId7"/>
                <a:stretch>
                  <a:fillRect l="-4167" t="-2595" b="-5788"/>
                </a:stretch>
              </a:blipFill>
            </p:spPr>
            <p:txBody>
              <a:bodyPr/>
              <a:lstStyle/>
              <a:p>
                <a:r>
                  <a:rPr lang="en-US">
                    <a:noFill/>
                  </a:rPr>
                  <a:t> </a:t>
                </a:r>
              </a:p>
            </p:txBody>
          </p:sp>
        </mc:Fallback>
      </mc:AlternateContent>
    </p:spTree>
    <p:extLst>
      <p:ext uri="{BB962C8B-B14F-4D97-AF65-F5344CB8AC3E}">
        <p14:creationId xmlns:p14="http://schemas.microsoft.com/office/powerpoint/2010/main" val="2308044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Capacitive Coupling</a:t>
            </a:r>
            <a:endParaRPr lang="en-US" b="1" dirty="0"/>
          </a:p>
        </p:txBody>
      </p:sp>
      <p:pic>
        <p:nvPicPr>
          <p:cNvPr id="4" name="Content Placeholder 3"/>
          <p:cNvPicPr>
            <a:picLocks noGrp="1" noChangeAspect="1"/>
          </p:cNvPicPr>
          <p:nvPr>
            <p:ph idx="1"/>
          </p:nvPr>
        </p:nvPicPr>
        <p:blipFill>
          <a:blip r:embed="rId3"/>
          <a:stretch>
            <a:fillRect/>
          </a:stretch>
        </p:blipFill>
        <p:spPr>
          <a:xfrm>
            <a:off x="1600200" y="1295400"/>
            <a:ext cx="5943600" cy="2600325"/>
          </a:xfrm>
          <a:prstGeom prst="rect">
            <a:avLst/>
          </a:prstGeom>
        </p:spPr>
      </p:pic>
      <p:sp>
        <p:nvSpPr>
          <p:cNvPr id="5" name="TextBox 4"/>
          <p:cNvSpPr txBox="1"/>
          <p:nvPr/>
        </p:nvSpPr>
        <p:spPr>
          <a:xfrm>
            <a:off x="2133600" y="2934722"/>
            <a:ext cx="609600" cy="381000"/>
          </a:xfrm>
          <a:prstGeom prst="rect">
            <a:avLst/>
          </a:prstGeom>
          <a:noFill/>
        </p:spPr>
        <p:txBody>
          <a:bodyPr wrap="square" rtlCol="0">
            <a:spAutoFit/>
          </a:bodyPr>
          <a:lstStyle/>
          <a:p>
            <a:r>
              <a:rPr lang="en-US" dirty="0" smtClean="0"/>
              <a:t>V</a:t>
            </a:r>
            <a:r>
              <a:rPr lang="en-US" baseline="-25000" dirty="0" smtClean="0"/>
              <a:t>EE</a:t>
            </a:r>
            <a:endParaRPr lang="en-US" dirty="0"/>
          </a:p>
        </p:txBody>
      </p:sp>
      <p:sp>
        <p:nvSpPr>
          <p:cNvPr id="6" name="TextBox 5"/>
          <p:cNvSpPr txBox="1"/>
          <p:nvPr/>
        </p:nvSpPr>
        <p:spPr>
          <a:xfrm>
            <a:off x="3200400" y="3553847"/>
            <a:ext cx="609600" cy="381000"/>
          </a:xfrm>
          <a:prstGeom prst="rect">
            <a:avLst/>
          </a:prstGeom>
          <a:noFill/>
        </p:spPr>
        <p:txBody>
          <a:bodyPr wrap="square" rtlCol="0">
            <a:spAutoFit/>
          </a:bodyPr>
          <a:lstStyle/>
          <a:p>
            <a:r>
              <a:rPr lang="en-US" dirty="0" smtClean="0"/>
              <a:t>V</a:t>
            </a:r>
            <a:r>
              <a:rPr lang="en-US" baseline="-25000" dirty="0" smtClean="0"/>
              <a:t>EE</a:t>
            </a:r>
            <a:endParaRPr lang="en-US" dirty="0"/>
          </a:p>
        </p:txBody>
      </p:sp>
      <p:sp>
        <p:nvSpPr>
          <p:cNvPr id="7" name="TextBox 6"/>
          <p:cNvSpPr txBox="1"/>
          <p:nvPr/>
        </p:nvSpPr>
        <p:spPr>
          <a:xfrm>
            <a:off x="419100" y="4044950"/>
            <a:ext cx="8382000" cy="2677656"/>
          </a:xfrm>
          <a:prstGeom prst="rect">
            <a:avLst/>
          </a:prstGeom>
          <a:noFill/>
        </p:spPr>
        <p:txBody>
          <a:bodyPr wrap="square" rtlCol="0">
            <a:spAutoFit/>
          </a:bodyPr>
          <a:lstStyle/>
          <a:p>
            <a:r>
              <a:rPr lang="en-US" sz="2400" dirty="0" smtClean="0"/>
              <a:t>The resistors at the driver end are needed to bias the output transistors.</a:t>
            </a:r>
          </a:p>
          <a:p>
            <a:endParaRPr lang="en-US" sz="2400" dirty="0"/>
          </a:p>
          <a:p>
            <a:r>
              <a:rPr lang="en-US" sz="2400" dirty="0" smtClean="0"/>
              <a:t>The resistors at the receiving end eliminate reflections.</a:t>
            </a:r>
          </a:p>
          <a:p>
            <a:endParaRPr lang="en-US" sz="2400" dirty="0"/>
          </a:p>
          <a:p>
            <a:r>
              <a:rPr lang="en-US" sz="2400" dirty="0" smtClean="0"/>
              <a:t>The capacitors break the DC current path, so now the receiver can be placed VERY far away from the driver.</a:t>
            </a:r>
            <a:endParaRPr lang="en-US" sz="2400" dirty="0"/>
          </a:p>
        </p:txBody>
      </p:sp>
    </p:spTree>
    <p:extLst>
      <p:ext uri="{BB962C8B-B14F-4D97-AF65-F5344CB8AC3E}">
        <p14:creationId xmlns:p14="http://schemas.microsoft.com/office/powerpoint/2010/main" val="2602230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smtClean="0"/>
              <a:t>Capacitive Coupling</a:t>
            </a:r>
            <a:endParaRPr lang="en-US" b="1" dirty="0"/>
          </a:p>
        </p:txBody>
      </p:sp>
      <p:sp>
        <p:nvSpPr>
          <p:cNvPr id="3" name="Content Placeholder 2"/>
          <p:cNvSpPr>
            <a:spLocks noGrp="1"/>
          </p:cNvSpPr>
          <p:nvPr>
            <p:ph idx="1"/>
          </p:nvPr>
        </p:nvSpPr>
        <p:spPr>
          <a:xfrm>
            <a:off x="457200" y="1524000"/>
            <a:ext cx="8229600" cy="4602163"/>
          </a:xfrm>
        </p:spPr>
        <p:txBody>
          <a:bodyPr/>
          <a:lstStyle/>
          <a:p>
            <a:r>
              <a:rPr lang="en-US" dirty="0" smtClean="0"/>
              <a:t>But now we have a problem…  how do we transmit a long string of 0’s or 1’s?</a:t>
            </a:r>
          </a:p>
          <a:p>
            <a:r>
              <a:rPr lang="en-US" dirty="0" smtClean="0"/>
              <a:t>This would look like a constant DC voltage</a:t>
            </a:r>
          </a:p>
          <a:p>
            <a:r>
              <a:rPr lang="en-US" dirty="0" smtClean="0"/>
              <a:t>The capacitors would block this voltage and the receiver would gradually drift to V</a:t>
            </a:r>
            <a:r>
              <a:rPr lang="en-US" baseline="-25000" dirty="0" smtClean="0"/>
              <a:t>TT</a:t>
            </a:r>
            <a:r>
              <a:rPr lang="en-US" dirty="0" smtClean="0"/>
              <a:t> at both inputs.</a:t>
            </a:r>
          </a:p>
          <a:p>
            <a:r>
              <a:rPr lang="en-US" dirty="0" smtClean="0"/>
              <a:t>Not likely to work very well…</a:t>
            </a:r>
            <a:endParaRPr lang="en-US" dirty="0"/>
          </a:p>
        </p:txBody>
      </p:sp>
    </p:spTree>
    <p:extLst>
      <p:ext uri="{BB962C8B-B14F-4D97-AF65-F5344CB8AC3E}">
        <p14:creationId xmlns:p14="http://schemas.microsoft.com/office/powerpoint/2010/main" val="3087703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Data Encoding</a:t>
            </a:r>
            <a:endParaRPr lang="en-US" b="1" dirty="0"/>
          </a:p>
        </p:txBody>
      </p:sp>
      <p:sp>
        <p:nvSpPr>
          <p:cNvPr id="3" name="Content Placeholder 2"/>
          <p:cNvSpPr>
            <a:spLocks noGrp="1"/>
          </p:cNvSpPr>
          <p:nvPr>
            <p:ph idx="1"/>
          </p:nvPr>
        </p:nvSpPr>
        <p:spPr>
          <a:xfrm>
            <a:off x="457200" y="1295400"/>
            <a:ext cx="8229600" cy="4830763"/>
          </a:xfrm>
        </p:spPr>
        <p:txBody>
          <a:bodyPr/>
          <a:lstStyle/>
          <a:p>
            <a:r>
              <a:rPr lang="en-US" dirty="0" smtClean="0"/>
              <a:t>Instead of sending the data directly, we can encode it so that we never send too many 0’s or 1’s in a row.</a:t>
            </a:r>
          </a:p>
          <a:p>
            <a:r>
              <a:rPr lang="en-US" dirty="0" smtClean="0"/>
              <a:t>Example: 3b4b encoding</a:t>
            </a:r>
          </a:p>
          <a:p>
            <a:pPr marL="0" indent="0">
              <a:buNone/>
            </a:pPr>
            <a:endParaRPr lang="en-US" dirty="0"/>
          </a:p>
        </p:txBody>
      </p:sp>
      <p:pic>
        <p:nvPicPr>
          <p:cNvPr id="4" name="Picture 3"/>
          <p:cNvPicPr>
            <a:picLocks noChangeAspect="1"/>
          </p:cNvPicPr>
          <p:nvPr/>
        </p:nvPicPr>
        <p:blipFill>
          <a:blip r:embed="rId3"/>
          <a:stretch>
            <a:fillRect/>
          </a:stretch>
        </p:blipFill>
        <p:spPr>
          <a:xfrm>
            <a:off x="964406" y="3581400"/>
            <a:ext cx="7215188" cy="2394989"/>
          </a:xfrm>
          <a:prstGeom prst="rect">
            <a:avLst/>
          </a:prstGeom>
        </p:spPr>
      </p:pic>
    </p:spTree>
    <p:extLst>
      <p:ext uri="{BB962C8B-B14F-4D97-AF65-F5344CB8AC3E}">
        <p14:creationId xmlns:p14="http://schemas.microsoft.com/office/powerpoint/2010/main" val="4082768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Data Encoding</a:t>
            </a:r>
            <a:endParaRPr lang="en-US" b="1" dirty="0"/>
          </a:p>
        </p:txBody>
      </p:sp>
      <p:sp>
        <p:nvSpPr>
          <p:cNvPr id="3" name="Content Placeholder 2"/>
          <p:cNvSpPr>
            <a:spLocks noGrp="1"/>
          </p:cNvSpPr>
          <p:nvPr>
            <p:ph idx="1"/>
          </p:nvPr>
        </p:nvSpPr>
        <p:spPr>
          <a:xfrm>
            <a:off x="457200" y="1371600"/>
            <a:ext cx="8229600" cy="4754563"/>
          </a:xfrm>
        </p:spPr>
        <p:txBody>
          <a:bodyPr/>
          <a:lstStyle/>
          <a:p>
            <a:r>
              <a:rPr lang="en-US" dirty="0" smtClean="0"/>
              <a:t>5b6b encoding:</a:t>
            </a:r>
            <a:endParaRPr lang="en-US" dirty="0"/>
          </a:p>
        </p:txBody>
      </p:sp>
      <p:pic>
        <p:nvPicPr>
          <p:cNvPr id="4" name="Picture 3"/>
          <p:cNvPicPr>
            <a:picLocks noChangeAspect="1"/>
          </p:cNvPicPr>
          <p:nvPr/>
        </p:nvPicPr>
        <p:blipFill>
          <a:blip r:embed="rId3"/>
          <a:stretch>
            <a:fillRect/>
          </a:stretch>
        </p:blipFill>
        <p:spPr>
          <a:xfrm>
            <a:off x="3810000" y="1371600"/>
            <a:ext cx="4986338" cy="5334528"/>
          </a:xfrm>
          <a:prstGeom prst="rect">
            <a:avLst/>
          </a:prstGeom>
        </p:spPr>
      </p:pic>
      <p:sp>
        <p:nvSpPr>
          <p:cNvPr id="5" name="TextBox 4"/>
          <p:cNvSpPr txBox="1"/>
          <p:nvPr/>
        </p:nvSpPr>
        <p:spPr>
          <a:xfrm>
            <a:off x="614362" y="2057400"/>
            <a:ext cx="3086100" cy="923330"/>
          </a:xfrm>
          <a:prstGeom prst="rect">
            <a:avLst/>
          </a:prstGeom>
          <a:noFill/>
        </p:spPr>
        <p:txBody>
          <a:bodyPr wrap="square" rtlCol="0">
            <a:spAutoFit/>
          </a:bodyPr>
          <a:lstStyle/>
          <a:p>
            <a:r>
              <a:rPr lang="en-US" dirty="0" smtClean="0"/>
              <a:t>This coding scheme uses only 46 out of the total possible 64 output codes.</a:t>
            </a:r>
            <a:endParaRPr lang="en-US" dirty="0"/>
          </a:p>
        </p:txBody>
      </p:sp>
    </p:spTree>
    <p:extLst>
      <p:ext uri="{BB962C8B-B14F-4D97-AF65-F5344CB8AC3E}">
        <p14:creationId xmlns:p14="http://schemas.microsoft.com/office/powerpoint/2010/main" val="2284850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Data Encoding</a:t>
            </a:r>
            <a:endParaRPr lang="en-US" b="1" dirty="0"/>
          </a:p>
        </p:txBody>
      </p:sp>
      <p:sp>
        <p:nvSpPr>
          <p:cNvPr id="3" name="Content Placeholder 2"/>
          <p:cNvSpPr>
            <a:spLocks noGrp="1"/>
          </p:cNvSpPr>
          <p:nvPr>
            <p:ph idx="1"/>
          </p:nvPr>
        </p:nvSpPr>
        <p:spPr/>
        <p:txBody>
          <a:bodyPr/>
          <a:lstStyle/>
          <a:p>
            <a:r>
              <a:rPr lang="en-US" dirty="0" smtClean="0"/>
              <a:t>8b10b encoding is useful when data is organized into 8-bit bytes.</a:t>
            </a:r>
          </a:p>
          <a:p>
            <a:pPr lvl="1"/>
            <a:r>
              <a:rPr lang="en-US" dirty="0" smtClean="0"/>
              <a:t>It uses a combination of 3b4b and 5b6b encoding</a:t>
            </a:r>
            <a:endParaRPr lang="en-US" dirty="0"/>
          </a:p>
        </p:txBody>
      </p:sp>
      <p:pic>
        <p:nvPicPr>
          <p:cNvPr id="4" name="Picture 3"/>
          <p:cNvPicPr>
            <a:picLocks noChangeAspect="1"/>
          </p:cNvPicPr>
          <p:nvPr/>
        </p:nvPicPr>
        <p:blipFill>
          <a:blip r:embed="rId3"/>
          <a:stretch>
            <a:fillRect/>
          </a:stretch>
        </p:blipFill>
        <p:spPr>
          <a:xfrm>
            <a:off x="1676400" y="3335338"/>
            <a:ext cx="5924550" cy="2790825"/>
          </a:xfrm>
          <a:prstGeom prst="rect">
            <a:avLst/>
          </a:prstGeom>
        </p:spPr>
      </p:pic>
    </p:spTree>
    <p:extLst>
      <p:ext uri="{BB962C8B-B14F-4D97-AF65-F5344CB8AC3E}">
        <p14:creationId xmlns:p14="http://schemas.microsoft.com/office/powerpoint/2010/main" val="770879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Running Disparity</a:t>
            </a:r>
            <a:endParaRPr lang="en-US" b="1" dirty="0"/>
          </a:p>
        </p:txBody>
      </p:sp>
      <p:sp>
        <p:nvSpPr>
          <p:cNvPr id="3" name="Content Placeholder 2"/>
          <p:cNvSpPr>
            <a:spLocks noGrp="1"/>
          </p:cNvSpPr>
          <p:nvPr>
            <p:ph idx="1"/>
          </p:nvPr>
        </p:nvSpPr>
        <p:spPr>
          <a:xfrm>
            <a:off x="444500" y="1155700"/>
            <a:ext cx="8229600" cy="5257800"/>
          </a:xfrm>
        </p:spPr>
        <p:txBody>
          <a:bodyPr>
            <a:normAutofit lnSpcReduction="10000"/>
          </a:bodyPr>
          <a:lstStyle/>
          <a:p>
            <a:r>
              <a:rPr lang="en-US" dirty="0" smtClean="0"/>
              <a:t>The transmitter can also count the number of 0’s and 1’s transmitted and dynamically choose the output code so as to make them equal.</a:t>
            </a:r>
          </a:p>
          <a:p>
            <a:r>
              <a:rPr lang="en-US" dirty="0" smtClean="0"/>
              <a:t>If there are more 0’s than 1’s, then pick a code from the RD- table.</a:t>
            </a:r>
          </a:p>
          <a:p>
            <a:r>
              <a:rPr lang="en-US" dirty="0" smtClean="0"/>
              <a:t>If there are more 1’s than 0’s then pick a code from the RD+ table.</a:t>
            </a:r>
          </a:p>
          <a:p>
            <a:r>
              <a:rPr lang="en-US" dirty="0" smtClean="0"/>
              <a:t>This ensures that on average, there are an equal number of 0’s and 1’s so the decoupling capacitors will not drift to a net DC offset.</a:t>
            </a:r>
            <a:endParaRPr lang="en-US" dirty="0"/>
          </a:p>
        </p:txBody>
      </p:sp>
    </p:spTree>
    <p:extLst>
      <p:ext uri="{BB962C8B-B14F-4D97-AF65-F5344CB8AC3E}">
        <p14:creationId xmlns:p14="http://schemas.microsoft.com/office/powerpoint/2010/main" val="2293382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usual ANNOUNCEMENT</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en-US" sz="2800" dirty="0" smtClean="0"/>
              <a:t>Obvious changes to the course:</a:t>
            </a:r>
          </a:p>
          <a:p>
            <a:pPr lvl="1"/>
            <a:r>
              <a:rPr lang="en-US" sz="2400" dirty="0" smtClean="0"/>
              <a:t>No in-person lectures: you’ll have to read the lecture notes yourself</a:t>
            </a:r>
          </a:p>
          <a:p>
            <a:pPr lvl="1"/>
            <a:r>
              <a:rPr lang="en-US" sz="2400" dirty="0" smtClean="0"/>
              <a:t>No more labs: don’t worry about it – your grade will be based on work done so far</a:t>
            </a:r>
          </a:p>
          <a:p>
            <a:pPr lvl="1"/>
            <a:r>
              <a:rPr lang="en-US" sz="2400" dirty="0" smtClean="0"/>
              <a:t>Remaining assignments will try to cover topics that would have been explored in the lab</a:t>
            </a:r>
          </a:p>
          <a:p>
            <a:pPr lvl="1"/>
            <a:r>
              <a:rPr lang="en-US" sz="2400" dirty="0" smtClean="0"/>
              <a:t>Second mid-term: simplest to cancel it</a:t>
            </a:r>
          </a:p>
          <a:p>
            <a:pPr lvl="1"/>
            <a:r>
              <a:rPr lang="en-US" sz="2400" dirty="0" smtClean="0">
                <a:solidFill>
                  <a:srgbClr val="FF0000"/>
                </a:solidFill>
              </a:rPr>
              <a:t>Final exam: </a:t>
            </a:r>
            <a:r>
              <a:rPr lang="en-US" sz="2400" dirty="0" smtClean="0">
                <a:solidFill>
                  <a:srgbClr val="FF0000"/>
                </a:solidFill>
              </a:rPr>
              <a:t>I think it will be a 24 hour exam with written responses that can be easily sent by e-mail.</a:t>
            </a:r>
            <a:endParaRPr lang="en-US" sz="2400" dirty="0" smtClean="0">
              <a:solidFill>
                <a:srgbClr val="FF0000"/>
              </a:solidFill>
            </a:endParaRPr>
          </a:p>
          <a:p>
            <a:r>
              <a:rPr lang="en-US" sz="2800" dirty="0" smtClean="0"/>
              <a:t>Changes to grading scheme:</a:t>
            </a:r>
          </a:p>
          <a:p>
            <a:pPr lvl="1"/>
            <a:r>
              <a:rPr lang="en-US" sz="2400" dirty="0" smtClean="0"/>
              <a:t>Old scheme: Assignments (30%) exams (40%) lab (30%)</a:t>
            </a:r>
          </a:p>
          <a:p>
            <a:pPr lvl="1"/>
            <a:r>
              <a:rPr lang="en-US" sz="2400" dirty="0" smtClean="0"/>
              <a:t>New scheme: Assignments (50%) exams (25%) lab (25%)</a:t>
            </a:r>
          </a:p>
          <a:p>
            <a:pPr lvl="1"/>
            <a:endParaRPr lang="en-US" sz="2400" dirty="0"/>
          </a:p>
        </p:txBody>
      </p:sp>
    </p:spTree>
    <p:extLst>
      <p:ext uri="{BB962C8B-B14F-4D97-AF65-F5344CB8AC3E}">
        <p14:creationId xmlns:p14="http://schemas.microsoft.com/office/powerpoint/2010/main" val="2895269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8b10b Encoding</a:t>
            </a:r>
            <a:endParaRPr lang="en-US" b="1" dirty="0"/>
          </a:p>
        </p:txBody>
      </p:sp>
      <p:sp>
        <p:nvSpPr>
          <p:cNvPr id="3" name="Content Placeholder 2"/>
          <p:cNvSpPr>
            <a:spLocks noGrp="1"/>
          </p:cNvSpPr>
          <p:nvPr>
            <p:ph idx="1"/>
          </p:nvPr>
        </p:nvSpPr>
        <p:spPr>
          <a:xfrm>
            <a:off x="457200" y="1524000"/>
            <a:ext cx="3962400" cy="4602163"/>
          </a:xfrm>
        </p:spPr>
        <p:txBody>
          <a:bodyPr/>
          <a:lstStyle/>
          <a:p>
            <a:r>
              <a:rPr lang="en-US" dirty="0" smtClean="0"/>
              <a:t>There are some left over codes that can aren’t needed to encode the data</a:t>
            </a:r>
          </a:p>
          <a:p>
            <a:r>
              <a:rPr lang="en-US" dirty="0" smtClean="0"/>
              <a:t>They are very useful to transmit “non-data” control characters</a:t>
            </a:r>
            <a:endParaRPr lang="en-US" dirty="0"/>
          </a:p>
        </p:txBody>
      </p:sp>
      <p:pic>
        <p:nvPicPr>
          <p:cNvPr id="4" name="Picture 3"/>
          <p:cNvPicPr>
            <a:picLocks noChangeAspect="1"/>
          </p:cNvPicPr>
          <p:nvPr/>
        </p:nvPicPr>
        <p:blipFill>
          <a:blip r:embed="rId2"/>
          <a:stretch>
            <a:fillRect/>
          </a:stretch>
        </p:blipFill>
        <p:spPr>
          <a:xfrm>
            <a:off x="4419600" y="1498600"/>
            <a:ext cx="4591050" cy="4341536"/>
          </a:xfrm>
          <a:prstGeom prst="rect">
            <a:avLst/>
          </a:prstGeom>
        </p:spPr>
      </p:pic>
    </p:spTree>
    <p:extLst>
      <p:ext uri="{BB962C8B-B14F-4D97-AF65-F5344CB8AC3E}">
        <p14:creationId xmlns:p14="http://schemas.microsoft.com/office/powerpoint/2010/main" val="1489689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8b10b Control Characters</a:t>
            </a:r>
            <a:endParaRPr lang="en-US" b="1" dirty="0"/>
          </a:p>
        </p:txBody>
      </p:sp>
      <p:sp>
        <p:nvSpPr>
          <p:cNvPr id="3" name="Content Placeholder 2"/>
          <p:cNvSpPr>
            <a:spLocks noGrp="1"/>
          </p:cNvSpPr>
          <p:nvPr>
            <p:ph idx="1"/>
          </p:nvPr>
        </p:nvSpPr>
        <p:spPr>
          <a:xfrm>
            <a:off x="457200" y="1417638"/>
            <a:ext cx="8229600" cy="4708525"/>
          </a:xfrm>
        </p:spPr>
        <p:txBody>
          <a:bodyPr>
            <a:normAutofit fontScale="92500"/>
          </a:bodyPr>
          <a:lstStyle/>
          <a:p>
            <a:r>
              <a:rPr lang="en-US" dirty="0" smtClean="0"/>
              <a:t>When a link is idle (no data being transmitted) it still needs to send 0’s and 1’s to maintain the DC balance</a:t>
            </a:r>
          </a:p>
          <a:p>
            <a:r>
              <a:rPr lang="en-US" dirty="0" smtClean="0"/>
              <a:t>By convention, the transmitter can send a bunch of “idle” codes (K28.5)</a:t>
            </a:r>
          </a:p>
          <a:p>
            <a:r>
              <a:rPr lang="en-US" dirty="0" smtClean="0"/>
              <a:t>K28.5 is special because its pattern of bits cannot be the result of any other combination of codes</a:t>
            </a:r>
          </a:p>
          <a:p>
            <a:r>
              <a:rPr lang="en-US" dirty="0" smtClean="0"/>
              <a:t>This allows the word boundaries to be found in the serial data stream</a:t>
            </a:r>
            <a:endParaRPr lang="en-US" dirty="0"/>
          </a:p>
        </p:txBody>
      </p:sp>
    </p:spTree>
    <p:extLst>
      <p:ext uri="{BB962C8B-B14F-4D97-AF65-F5344CB8AC3E}">
        <p14:creationId xmlns:p14="http://schemas.microsoft.com/office/powerpoint/2010/main" val="1810538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Other Coding Schemes</a:t>
            </a:r>
            <a:endParaRPr lang="en-US" b="1" dirty="0"/>
          </a:p>
        </p:txBody>
      </p:sp>
      <p:sp>
        <p:nvSpPr>
          <p:cNvPr id="3" name="Content Placeholder 2"/>
          <p:cNvSpPr>
            <a:spLocks noGrp="1"/>
          </p:cNvSpPr>
          <p:nvPr>
            <p:ph idx="1"/>
          </p:nvPr>
        </p:nvSpPr>
        <p:spPr/>
        <p:txBody>
          <a:bodyPr/>
          <a:lstStyle/>
          <a:p>
            <a:r>
              <a:rPr lang="en-US" dirty="0" smtClean="0"/>
              <a:t>64b66b encoding:</a:t>
            </a:r>
          </a:p>
          <a:p>
            <a:pPr lvl="1"/>
            <a:r>
              <a:rPr lang="en-US" dirty="0" smtClean="0"/>
              <a:t>This doesn’t use a table of codes (it would be too large)</a:t>
            </a:r>
          </a:p>
          <a:p>
            <a:pPr lvl="1"/>
            <a:r>
              <a:rPr lang="en-US" dirty="0" smtClean="0"/>
              <a:t>Instead, it calculates the codes dynamically using a simple binary polynomial</a:t>
            </a:r>
          </a:p>
          <a:p>
            <a:pPr lvl="1"/>
            <a:r>
              <a:rPr lang="en-US" dirty="0" smtClean="0"/>
              <a:t>This effectively scrambles all the bits and makes them look like a random pattern of 0’s and 1’s</a:t>
            </a:r>
          </a:p>
          <a:p>
            <a:pPr lvl="1"/>
            <a:r>
              <a:rPr lang="en-US" dirty="0" smtClean="0"/>
              <a:t>But they aren’t random and they can be unscrambled using a similar binary polynomial</a:t>
            </a:r>
          </a:p>
        </p:txBody>
      </p:sp>
    </p:spTree>
    <p:extLst>
      <p:ext uri="{BB962C8B-B14F-4D97-AF65-F5344CB8AC3E}">
        <p14:creationId xmlns:p14="http://schemas.microsoft.com/office/powerpoint/2010/main" val="131079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Summary of Data Encoding</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Eliminates long runs of 0’s and 1’s</a:t>
            </a:r>
          </a:p>
          <a:p>
            <a:pPr marL="514350" indent="-514350">
              <a:buFont typeface="+mj-lt"/>
              <a:buAutoNum type="arabicPeriod"/>
            </a:pPr>
            <a:r>
              <a:rPr lang="en-US" dirty="0" smtClean="0"/>
              <a:t>Provides the ability to find word boundaries within the serial data stream</a:t>
            </a:r>
          </a:p>
          <a:p>
            <a:pPr marL="514350" indent="-514350">
              <a:buFont typeface="+mj-lt"/>
              <a:buAutoNum type="arabicPeriod"/>
            </a:pPr>
            <a:r>
              <a:rPr lang="en-US" dirty="0" smtClean="0"/>
              <a:t>Error detection:</a:t>
            </a:r>
            <a:endParaRPr lang="en-US" dirty="0"/>
          </a:p>
          <a:p>
            <a:pPr marL="857250" lvl="1" indent="-457200"/>
            <a:r>
              <a:rPr lang="en-US" dirty="0" smtClean="0"/>
              <a:t>Several possible bit combinations don’t occur in the coding tables</a:t>
            </a:r>
          </a:p>
          <a:p>
            <a:pPr marL="857250" lvl="1" indent="-457200"/>
            <a:r>
              <a:rPr lang="en-US" dirty="0" smtClean="0"/>
              <a:t>If you receive such a combination then you know it must be an error in data transmission</a:t>
            </a:r>
          </a:p>
        </p:txBody>
      </p:sp>
    </p:spTree>
    <p:extLst>
      <p:ext uri="{BB962C8B-B14F-4D97-AF65-F5344CB8AC3E}">
        <p14:creationId xmlns:p14="http://schemas.microsoft.com/office/powerpoint/2010/main" val="199210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Clock Recovery</a:t>
            </a:r>
            <a:endParaRPr lang="en-US" b="1" dirty="0"/>
          </a:p>
        </p:txBody>
      </p:sp>
      <p:sp>
        <p:nvSpPr>
          <p:cNvPr id="3" name="Content Placeholder 2"/>
          <p:cNvSpPr>
            <a:spLocks noGrp="1"/>
          </p:cNvSpPr>
          <p:nvPr>
            <p:ph idx="1"/>
          </p:nvPr>
        </p:nvSpPr>
        <p:spPr/>
        <p:txBody>
          <a:bodyPr/>
          <a:lstStyle/>
          <a:p>
            <a:r>
              <a:rPr lang="en-US" dirty="0" smtClean="0"/>
              <a:t>How does the receiver know when to sample the data?</a:t>
            </a:r>
          </a:p>
          <a:p>
            <a:pPr lvl="1"/>
            <a:r>
              <a:rPr lang="en-US" dirty="0" smtClean="0"/>
              <a:t>In the UART design, there was a high frequency master clock (</a:t>
            </a:r>
            <a:r>
              <a:rPr lang="en-US" dirty="0"/>
              <a:t>1.8432 </a:t>
            </a:r>
            <a:r>
              <a:rPr lang="en-US" dirty="0" smtClean="0"/>
              <a:t>MHz) that got aligned using the START condition</a:t>
            </a:r>
          </a:p>
          <a:p>
            <a:r>
              <a:rPr lang="en-US" dirty="0" smtClean="0"/>
              <a:t>If we know that the data stream contains lots of 0</a:t>
            </a:r>
            <a:r>
              <a:rPr lang="en-US" dirty="0" smtClean="0">
                <a:sym typeface="Wingdings" panose="05000000000000000000" pitchFamily="2" charset="2"/>
              </a:rPr>
              <a:t>1 and 10 transitions, then we can dynamically adjust the frequency and phase of a receiving clock to match the bit boundaries</a:t>
            </a:r>
            <a:endParaRPr lang="en-US" dirty="0"/>
          </a:p>
          <a:p>
            <a:pPr lvl="1"/>
            <a:endParaRPr lang="en-US" dirty="0"/>
          </a:p>
        </p:txBody>
      </p:sp>
    </p:spTree>
    <p:extLst>
      <p:ext uri="{BB962C8B-B14F-4D97-AF65-F5344CB8AC3E}">
        <p14:creationId xmlns:p14="http://schemas.microsoft.com/office/powerpoint/2010/main" val="1894708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Phase Locked Loops</a:t>
            </a:r>
            <a:endParaRPr lang="en-US" b="1" dirty="0"/>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r>
              <a:rPr lang="en-US" dirty="0" smtClean="0"/>
              <a:t>The basic idea of a phase-locked loop is an oscillator in which the phase of a reference oscillator dynamically adjusted in a feedback loop</a:t>
            </a:r>
          </a:p>
          <a:p>
            <a:pPr lvl="1"/>
            <a:r>
              <a:rPr lang="en-US" dirty="0" smtClean="0"/>
              <a:t>If the received transitions consistently arrive earlier than the reference clock edges, then decrease the phase</a:t>
            </a:r>
          </a:p>
          <a:p>
            <a:pPr lvl="1"/>
            <a:r>
              <a:rPr lang="en-US" dirty="0" smtClean="0"/>
              <a:t>If the received transitions consistently arrive later than the reference clock edges, then increase the phase</a:t>
            </a:r>
          </a:p>
          <a:p>
            <a:r>
              <a:rPr lang="en-US" dirty="0" smtClean="0"/>
              <a:t>This means that the frequencies of the clocks used by the transmitter and receiver don’t have to be perfectly matched (but they have to close).</a:t>
            </a:r>
            <a:endParaRPr lang="en-US" dirty="0"/>
          </a:p>
        </p:txBody>
      </p:sp>
    </p:spTree>
    <p:extLst>
      <p:ext uri="{BB962C8B-B14F-4D97-AF65-F5344CB8AC3E}">
        <p14:creationId xmlns:p14="http://schemas.microsoft.com/office/powerpoint/2010/main" val="1591277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Clock/Data Recovery</a:t>
            </a:r>
            <a:endParaRPr lang="en-US" b="1" dirty="0"/>
          </a:p>
        </p:txBody>
      </p:sp>
      <p:sp>
        <p:nvSpPr>
          <p:cNvPr id="3" name="Content Placeholder 2"/>
          <p:cNvSpPr>
            <a:spLocks noGrp="1"/>
          </p:cNvSpPr>
          <p:nvPr>
            <p:ph idx="1"/>
          </p:nvPr>
        </p:nvSpPr>
        <p:spPr>
          <a:xfrm>
            <a:off x="457200" y="1524000"/>
            <a:ext cx="8229600" cy="4602163"/>
          </a:xfrm>
        </p:spPr>
        <p:txBody>
          <a:bodyPr/>
          <a:lstStyle/>
          <a:p>
            <a:r>
              <a:rPr lang="en-US" dirty="0" smtClean="0"/>
              <a:t>A typical high-speed serial data receiver contains a clock/data recovery circuit:</a:t>
            </a:r>
            <a:endParaRPr lang="en-US" dirty="0"/>
          </a:p>
        </p:txBody>
      </p:sp>
      <p:pic>
        <p:nvPicPr>
          <p:cNvPr id="4" name="Picture 3"/>
          <p:cNvPicPr>
            <a:picLocks noChangeAspect="1"/>
          </p:cNvPicPr>
          <p:nvPr/>
        </p:nvPicPr>
        <p:blipFill>
          <a:blip r:embed="rId3"/>
          <a:stretch>
            <a:fillRect/>
          </a:stretch>
        </p:blipFill>
        <p:spPr>
          <a:xfrm>
            <a:off x="1600200" y="2667000"/>
            <a:ext cx="6153150" cy="3952875"/>
          </a:xfrm>
          <a:prstGeom prst="rect">
            <a:avLst/>
          </a:prstGeom>
        </p:spPr>
      </p:pic>
    </p:spTree>
    <p:extLst>
      <p:ext uri="{BB962C8B-B14F-4D97-AF65-F5344CB8AC3E}">
        <p14:creationId xmlns:p14="http://schemas.microsoft.com/office/powerpoint/2010/main" val="290075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Clock/Data Recovery</a:t>
            </a:r>
            <a:endParaRPr lang="en-US" b="1" dirty="0"/>
          </a:p>
        </p:txBody>
      </p:sp>
      <p:sp>
        <p:nvSpPr>
          <p:cNvPr id="3" name="Content Placeholder 2"/>
          <p:cNvSpPr>
            <a:spLocks noGrp="1"/>
          </p:cNvSpPr>
          <p:nvPr>
            <p:ph idx="1"/>
          </p:nvPr>
        </p:nvSpPr>
        <p:spPr/>
        <p:txBody>
          <a:bodyPr/>
          <a:lstStyle/>
          <a:p>
            <a:r>
              <a:rPr lang="en-US" dirty="0" smtClean="0"/>
              <a:t>This is another benefit of data encoding:</a:t>
            </a:r>
          </a:p>
          <a:p>
            <a:pPr lvl="1"/>
            <a:r>
              <a:rPr lang="en-US" dirty="0" smtClean="0"/>
              <a:t>It is beneficial to have lots of 0</a:t>
            </a:r>
            <a:r>
              <a:rPr lang="en-US" dirty="0" smtClean="0">
                <a:sym typeface="Wingdings" panose="05000000000000000000" pitchFamily="2" charset="2"/>
              </a:rPr>
              <a:t>1 and 10 transitions so that the clock phase can be precisely determined</a:t>
            </a:r>
          </a:p>
          <a:p>
            <a:r>
              <a:rPr lang="en-US" dirty="0" smtClean="0">
                <a:sym typeface="Wingdings" panose="05000000000000000000" pitchFamily="2" charset="2"/>
              </a:rPr>
              <a:t>This whole scheme works extremely well provided drifts in the transmitter’s clock phase/frequency are slow compared with the bit rate</a:t>
            </a:r>
            <a:endParaRPr lang="en-US" dirty="0"/>
          </a:p>
        </p:txBody>
      </p:sp>
    </p:spTree>
    <p:extLst>
      <p:ext uri="{BB962C8B-B14F-4D97-AF65-F5344CB8AC3E}">
        <p14:creationId xmlns:p14="http://schemas.microsoft.com/office/powerpoint/2010/main" val="1640781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Implementation</a:t>
            </a:r>
            <a:endParaRPr lang="en-US" b="1" dirty="0"/>
          </a:p>
        </p:txBody>
      </p:sp>
      <p:sp>
        <p:nvSpPr>
          <p:cNvPr id="3" name="Content Placeholder 2"/>
          <p:cNvSpPr>
            <a:spLocks noGrp="1"/>
          </p:cNvSpPr>
          <p:nvPr>
            <p:ph idx="1"/>
          </p:nvPr>
        </p:nvSpPr>
        <p:spPr/>
        <p:txBody>
          <a:bodyPr/>
          <a:lstStyle/>
          <a:p>
            <a:r>
              <a:rPr lang="en-US" dirty="0" smtClean="0"/>
              <a:t>All of these features are usually provided by dedicated integrated circuit components.</a:t>
            </a:r>
          </a:p>
          <a:p>
            <a:r>
              <a:rPr lang="en-US" dirty="0" smtClean="0"/>
              <a:t>For example:</a:t>
            </a:r>
            <a:endParaRPr lang="en-US" dirty="0"/>
          </a:p>
        </p:txBody>
      </p:sp>
      <p:pic>
        <p:nvPicPr>
          <p:cNvPr id="5" name="Picture 4"/>
          <p:cNvPicPr>
            <a:picLocks noChangeAspect="1"/>
          </p:cNvPicPr>
          <p:nvPr/>
        </p:nvPicPr>
        <p:blipFill>
          <a:blip r:embed="rId3"/>
          <a:stretch>
            <a:fillRect/>
          </a:stretch>
        </p:blipFill>
        <p:spPr>
          <a:xfrm>
            <a:off x="942975" y="3352800"/>
            <a:ext cx="7258050" cy="2514600"/>
          </a:xfrm>
          <a:prstGeom prst="rect">
            <a:avLst/>
          </a:prstGeom>
        </p:spPr>
      </p:pic>
    </p:spTree>
    <p:extLst>
      <p:ext uri="{BB962C8B-B14F-4D97-AF65-F5344CB8AC3E}">
        <p14:creationId xmlns:p14="http://schemas.microsoft.com/office/powerpoint/2010/main" val="2565436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 Implementation</a:t>
            </a:r>
            <a:endParaRPr lang="en-US" b="1" dirty="0"/>
          </a:p>
        </p:txBody>
      </p:sp>
      <p:pic>
        <p:nvPicPr>
          <p:cNvPr id="6" name="Content Placeholder 5"/>
          <p:cNvPicPr>
            <a:picLocks noGrp="1" noChangeAspect="1"/>
          </p:cNvPicPr>
          <p:nvPr>
            <p:ph idx="1"/>
          </p:nvPr>
        </p:nvPicPr>
        <p:blipFill>
          <a:blip r:embed="rId3"/>
          <a:stretch>
            <a:fillRect/>
          </a:stretch>
        </p:blipFill>
        <p:spPr>
          <a:xfrm>
            <a:off x="1272955" y="1600200"/>
            <a:ext cx="6598090" cy="4525963"/>
          </a:xfrm>
          <a:prstGeom prst="rect">
            <a:avLst/>
          </a:prstGeom>
        </p:spPr>
      </p:pic>
    </p:spTree>
    <p:extLst>
      <p:ext uri="{BB962C8B-B14F-4D97-AF65-F5344CB8AC3E}">
        <p14:creationId xmlns:p14="http://schemas.microsoft.com/office/powerpoint/2010/main" val="364877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usual ANNOUNCEMENT</a:t>
            </a:r>
            <a:endParaRPr lang="en-US" dirty="0"/>
          </a:p>
        </p:txBody>
      </p:sp>
      <p:sp>
        <p:nvSpPr>
          <p:cNvPr id="3" name="Content Placeholder 2"/>
          <p:cNvSpPr>
            <a:spLocks noGrp="1"/>
          </p:cNvSpPr>
          <p:nvPr>
            <p:ph idx="1"/>
          </p:nvPr>
        </p:nvSpPr>
        <p:spPr>
          <a:xfrm>
            <a:off x="457200" y="1439409"/>
            <a:ext cx="8229600" cy="4876800"/>
          </a:xfrm>
        </p:spPr>
        <p:txBody>
          <a:bodyPr>
            <a:normAutofit fontScale="92500" lnSpcReduction="10000"/>
          </a:bodyPr>
          <a:lstStyle/>
          <a:p>
            <a:r>
              <a:rPr lang="en-US" sz="2800" dirty="0" smtClean="0"/>
              <a:t>Because there won’t be any in-person lectures, you will have to read the lecture notes yourself.</a:t>
            </a:r>
          </a:p>
          <a:p>
            <a:r>
              <a:rPr lang="en-US" sz="2800" dirty="0" smtClean="0"/>
              <a:t>To demonstrate that you have read them, you will be required to answer </a:t>
            </a:r>
            <a:r>
              <a:rPr lang="en-US" sz="2800" i="1" dirty="0" smtClean="0"/>
              <a:t>one or two simple questions</a:t>
            </a:r>
            <a:r>
              <a:rPr lang="en-US" sz="2800" dirty="0" smtClean="0"/>
              <a:t> before the next lecture is posted.</a:t>
            </a:r>
            <a:endParaRPr lang="en-US" sz="2400" dirty="0" smtClean="0"/>
          </a:p>
          <a:p>
            <a:r>
              <a:rPr lang="en-US" sz="2800" dirty="0" smtClean="0"/>
              <a:t>The question will </a:t>
            </a:r>
            <a:r>
              <a:rPr lang="en-US" sz="2800" dirty="0" smtClean="0"/>
              <a:t>probably be at the beginning </a:t>
            </a:r>
            <a:r>
              <a:rPr lang="en-US" sz="2800" dirty="0" smtClean="0"/>
              <a:t>and </a:t>
            </a:r>
            <a:r>
              <a:rPr lang="en-US" sz="2800" dirty="0" smtClean="0"/>
              <a:t>you just have to e-mail me the answer</a:t>
            </a:r>
          </a:p>
          <a:p>
            <a:pPr marL="0" indent="0" algn="ctr">
              <a:buNone/>
            </a:pPr>
            <a:r>
              <a:rPr lang="en-US" sz="2800" dirty="0" smtClean="0">
                <a:hlinkClick r:id="rId2"/>
              </a:rPr>
              <a:t>mjones@physics.purdue.edu</a:t>
            </a:r>
            <a:endParaRPr lang="en-US" sz="2800" dirty="0" smtClean="0"/>
          </a:p>
          <a:p>
            <a:r>
              <a:rPr lang="en-US" sz="2800" dirty="0" smtClean="0"/>
              <a:t>To make this easy, please make your subject look like this:</a:t>
            </a:r>
          </a:p>
          <a:p>
            <a:pPr marL="0" indent="0" algn="ctr">
              <a:buNone/>
            </a:pPr>
            <a:r>
              <a:rPr lang="en-US" sz="2800" dirty="0" smtClean="0"/>
              <a:t>“PHYS53600 Lecture xx questions Your Name”</a:t>
            </a:r>
          </a:p>
          <a:p>
            <a:r>
              <a:rPr lang="en-US" sz="2800" dirty="0" smtClean="0"/>
              <a:t>These will be part of your assignment grade, maybe contributing 10% of your total grade.</a:t>
            </a:r>
            <a:endParaRPr lang="en-US" sz="2800" dirty="0"/>
          </a:p>
        </p:txBody>
      </p:sp>
    </p:spTree>
    <p:extLst>
      <p:ext uri="{BB962C8B-B14F-4D97-AF65-F5344CB8AC3E}">
        <p14:creationId xmlns:p14="http://schemas.microsoft.com/office/powerpoint/2010/main" val="3662875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Summary</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So those are more or less the principles behind high speed serial data transmission.</a:t>
            </a:r>
          </a:p>
          <a:p>
            <a:r>
              <a:rPr lang="en-US" dirty="0" smtClean="0"/>
              <a:t>They are the same principles used for several standards:</a:t>
            </a:r>
          </a:p>
          <a:p>
            <a:pPr lvl="1"/>
            <a:r>
              <a:rPr lang="en-US" dirty="0" smtClean="0"/>
              <a:t>Ethernet (over cables or fiber optics)</a:t>
            </a:r>
          </a:p>
          <a:p>
            <a:pPr lvl="1"/>
            <a:r>
              <a:rPr lang="en-US" dirty="0" smtClean="0"/>
              <a:t>XAUI (10 </a:t>
            </a:r>
            <a:r>
              <a:rPr lang="en-US" dirty="0" err="1" smtClean="0"/>
              <a:t>Gbps</a:t>
            </a:r>
            <a:r>
              <a:rPr lang="en-US" dirty="0" smtClean="0"/>
              <a:t> network over 4 separate serial links)</a:t>
            </a:r>
          </a:p>
          <a:p>
            <a:pPr lvl="1"/>
            <a:r>
              <a:rPr lang="en-US" dirty="0" smtClean="0"/>
              <a:t>USB (over cables)</a:t>
            </a:r>
          </a:p>
          <a:p>
            <a:pPr lvl="1"/>
            <a:r>
              <a:rPr lang="en-US" dirty="0" smtClean="0"/>
              <a:t>PCIe (over PCB backplanes)</a:t>
            </a:r>
            <a:endParaRPr lang="en-US" dirty="0"/>
          </a:p>
          <a:p>
            <a:pPr lvl="1"/>
            <a:r>
              <a:rPr lang="en-US" dirty="0" smtClean="0"/>
              <a:t>JESD204B (predictable data latency necessary for high-speed data acquisition systems)</a:t>
            </a:r>
          </a:p>
        </p:txBody>
      </p:sp>
    </p:spTree>
    <p:extLst>
      <p:ext uri="{BB962C8B-B14F-4D97-AF65-F5344CB8AC3E}">
        <p14:creationId xmlns:p14="http://schemas.microsoft.com/office/powerpoint/2010/main" val="4210093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ANNOUNCEMENTS</a:t>
            </a:r>
            <a:endParaRPr lang="en-US" dirty="0"/>
          </a:p>
        </p:txBody>
      </p:sp>
      <p:sp>
        <p:nvSpPr>
          <p:cNvPr id="3" name="Content Placeholder 2"/>
          <p:cNvSpPr>
            <a:spLocks noGrp="1"/>
          </p:cNvSpPr>
          <p:nvPr>
            <p:ph idx="1"/>
          </p:nvPr>
        </p:nvSpPr>
        <p:spPr/>
        <p:txBody>
          <a:bodyPr/>
          <a:lstStyle/>
          <a:p>
            <a:r>
              <a:rPr lang="en-US" dirty="0" smtClean="0"/>
              <a:t>Feel free to send me questions about the lecture material if there is anything you don’t understand.  I’m happy to give more explanation (and I’m </a:t>
            </a:r>
            <a:r>
              <a:rPr lang="en-US" dirty="0" err="1" smtClean="0"/>
              <a:t>soooo</a:t>
            </a:r>
            <a:r>
              <a:rPr lang="en-US" dirty="0" smtClean="0"/>
              <a:t> bored.)</a:t>
            </a:r>
          </a:p>
          <a:p>
            <a:r>
              <a:rPr lang="en-US" dirty="0" smtClean="0"/>
              <a:t>Send me e-mail if you think it would be useful to arrange a time as a class to have a time where you can ask questions by video.</a:t>
            </a:r>
            <a:endParaRPr lang="en-US" dirty="0"/>
          </a:p>
        </p:txBody>
      </p:sp>
    </p:spTree>
    <p:extLst>
      <p:ext uri="{BB962C8B-B14F-4D97-AF65-F5344CB8AC3E}">
        <p14:creationId xmlns:p14="http://schemas.microsoft.com/office/powerpoint/2010/main" val="38069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a:t>
            </a:r>
            <a:r>
              <a:rPr lang="en-US" dirty="0" smtClean="0"/>
              <a:t>23 </a:t>
            </a:r>
            <a:r>
              <a:rPr lang="en-US" dirty="0" smtClean="0"/>
              <a:t>QUESTIONS</a:t>
            </a:r>
            <a:endParaRPr lang="en-US" dirty="0"/>
          </a:p>
        </p:txBody>
      </p:sp>
      <p:sp>
        <p:nvSpPr>
          <p:cNvPr id="3" name="Content Placeholder 2"/>
          <p:cNvSpPr>
            <a:spLocks noGrp="1"/>
          </p:cNvSpPr>
          <p:nvPr>
            <p:ph idx="1"/>
          </p:nvPr>
        </p:nvSpPr>
        <p:spPr>
          <a:xfrm>
            <a:off x="457200" y="1524000"/>
            <a:ext cx="8382000" cy="4267200"/>
          </a:xfrm>
        </p:spPr>
        <p:txBody>
          <a:bodyPr>
            <a:normAutofit fontScale="92500" lnSpcReduction="10000"/>
          </a:bodyPr>
          <a:lstStyle/>
          <a:p>
            <a:pPr marL="514350" indent="-514350">
              <a:buFont typeface="+mj-lt"/>
              <a:buAutoNum type="arabicPeriod"/>
            </a:pPr>
            <a:r>
              <a:rPr lang="en-US" i="1" dirty="0" smtClean="0"/>
              <a:t>What are four problems that are solved by encoding data (</a:t>
            </a:r>
            <a:r>
              <a:rPr lang="en-US" i="1" dirty="0" err="1" smtClean="0"/>
              <a:t>eg</a:t>
            </a:r>
            <a:r>
              <a:rPr lang="en-US" i="1" dirty="0" smtClean="0"/>
              <a:t>, using 8b10b encoding)</a:t>
            </a:r>
          </a:p>
          <a:p>
            <a:pPr marL="0" indent="0">
              <a:buNone/>
            </a:pPr>
            <a:endParaRPr lang="en-US" i="1" dirty="0"/>
          </a:p>
          <a:p>
            <a:pPr marL="514350" indent="-514350">
              <a:buFont typeface="+mj-lt"/>
              <a:buAutoNum type="arabicPeriod" startAt="2"/>
            </a:pPr>
            <a:r>
              <a:rPr lang="en-US" i="1" dirty="0" smtClean="0"/>
              <a:t>On page 13, it shows how to terminate a transmission line using a resistor divider.  Calculate the values of R</a:t>
            </a:r>
            <a:r>
              <a:rPr lang="en-US" i="1" baseline="-25000" dirty="0" smtClean="0"/>
              <a:t>1</a:t>
            </a:r>
            <a:r>
              <a:rPr lang="en-US" i="1" dirty="0" smtClean="0"/>
              <a:t> and R</a:t>
            </a:r>
            <a:r>
              <a:rPr lang="en-US" i="1" baseline="-25000" dirty="0" smtClean="0"/>
              <a:t>2</a:t>
            </a:r>
            <a:r>
              <a:rPr lang="en-US" i="1" dirty="0"/>
              <a:t> </a:t>
            </a:r>
            <a:r>
              <a:rPr lang="en-US" i="1" dirty="0" smtClean="0"/>
              <a:t>that will work with the power supply voltages listed on that page.  How much power does each termination dissipate?</a:t>
            </a:r>
            <a:endParaRPr lang="en-US" i="1" dirty="0" smtClean="0"/>
          </a:p>
          <a:p>
            <a:pPr marL="514350" indent="-514350">
              <a:buFont typeface="+mj-lt"/>
              <a:buAutoNum type="arabicPeriod" startAt="2"/>
            </a:pPr>
            <a:endParaRPr lang="en-US" i="1" dirty="0"/>
          </a:p>
        </p:txBody>
      </p:sp>
    </p:spTree>
    <p:extLst>
      <p:ext uri="{BB962C8B-B14F-4D97-AF65-F5344CB8AC3E}">
        <p14:creationId xmlns:p14="http://schemas.microsoft.com/office/powerpoint/2010/main" val="3807074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High Speed Serial Communications</a:t>
            </a:r>
            <a:endParaRPr lang="en-US" b="1" dirty="0"/>
          </a:p>
        </p:txBody>
      </p:sp>
      <p:sp>
        <p:nvSpPr>
          <p:cNvPr id="3" name="Content Placeholder 2"/>
          <p:cNvSpPr>
            <a:spLocks noGrp="1"/>
          </p:cNvSpPr>
          <p:nvPr>
            <p:ph idx="1"/>
          </p:nvPr>
        </p:nvSpPr>
        <p:spPr/>
        <p:txBody>
          <a:bodyPr/>
          <a:lstStyle/>
          <a:p>
            <a:r>
              <a:rPr lang="en-US" dirty="0" smtClean="0"/>
              <a:t>Communication standards like RS-232, RS-422, and RS-485 typically operate at less than about 100 kbps (kilo-bits per second)</a:t>
            </a:r>
          </a:p>
          <a:p>
            <a:r>
              <a:rPr lang="en-US" dirty="0" smtClean="0"/>
              <a:t>High speed communications like 1G or 10G Ethernet or PCIe operate at much higher rates over a wide range of distances</a:t>
            </a:r>
          </a:p>
          <a:p>
            <a:r>
              <a:rPr lang="en-US" dirty="0" smtClean="0"/>
              <a:t>What is the maximum speed that can be easily achieved?  What are the limitations?</a:t>
            </a:r>
          </a:p>
          <a:p>
            <a:endParaRPr lang="en-US" dirty="0"/>
          </a:p>
        </p:txBody>
      </p:sp>
    </p:spTree>
    <p:extLst>
      <p:ext uri="{BB962C8B-B14F-4D97-AF65-F5344CB8AC3E}">
        <p14:creationId xmlns:p14="http://schemas.microsoft.com/office/powerpoint/2010/main" val="3565615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AC Coupling</a:t>
            </a:r>
            <a:endParaRPr lang="en-US" b="1" dirty="0"/>
          </a:p>
        </p:txBody>
      </p:sp>
      <p:sp>
        <p:nvSpPr>
          <p:cNvPr id="3" name="Content Placeholder 2"/>
          <p:cNvSpPr>
            <a:spLocks noGrp="1"/>
          </p:cNvSpPr>
          <p:nvPr>
            <p:ph idx="1"/>
          </p:nvPr>
        </p:nvSpPr>
        <p:spPr>
          <a:xfrm>
            <a:off x="457200" y="1524000"/>
            <a:ext cx="8229600" cy="4602163"/>
          </a:xfrm>
        </p:spPr>
        <p:txBody>
          <a:bodyPr>
            <a:normAutofit lnSpcReduction="10000"/>
          </a:bodyPr>
          <a:lstStyle/>
          <a:p>
            <a:r>
              <a:rPr lang="en-US" dirty="0" smtClean="0"/>
              <a:t>Differential signaling eliminates the need for a common ground reference</a:t>
            </a:r>
          </a:p>
          <a:p>
            <a:r>
              <a:rPr lang="en-US" dirty="0" smtClean="0"/>
              <a:t>Differential pairs need to be terminated (somewhere) to prevent reflections</a:t>
            </a:r>
          </a:p>
          <a:p>
            <a:r>
              <a:rPr lang="en-US" dirty="0" smtClean="0"/>
              <a:t>However, the common-mode voltage on the pair must remain reasonably close to ground if the signals are coupled directly</a:t>
            </a:r>
          </a:p>
          <a:p>
            <a:r>
              <a:rPr lang="en-US" dirty="0" smtClean="0"/>
              <a:t>The DC current path can be broken by using capacitive coupling</a:t>
            </a:r>
          </a:p>
        </p:txBody>
      </p:sp>
    </p:spTree>
    <p:extLst>
      <p:ext uri="{BB962C8B-B14F-4D97-AF65-F5344CB8AC3E}">
        <p14:creationId xmlns:p14="http://schemas.microsoft.com/office/powerpoint/2010/main" val="1323970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Differential Drivers and Receivers</a:t>
            </a:r>
            <a:endParaRPr lang="en-US" b="1" dirty="0"/>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dirty="0" smtClean="0"/>
              <a:t>To understand the limitations of differential signaling networks it is important to understand the driver and receiver architecture.</a:t>
            </a:r>
          </a:p>
          <a:p>
            <a:r>
              <a:rPr lang="en-US" dirty="0" smtClean="0"/>
              <a:t>We will start with ECL logic</a:t>
            </a:r>
          </a:p>
          <a:p>
            <a:pPr lvl="1"/>
            <a:r>
              <a:rPr lang="en-US" dirty="0" smtClean="0"/>
              <a:t>ECL stands for Emitter Coupled Logic</a:t>
            </a:r>
          </a:p>
          <a:p>
            <a:pPr lvl="1"/>
            <a:r>
              <a:rPr lang="en-US" dirty="0" smtClean="0"/>
              <a:t>The fundamental structure in the logic gates are NPN transistors configured as differential pairs</a:t>
            </a:r>
          </a:p>
          <a:p>
            <a:pPr lvl="1"/>
            <a:r>
              <a:rPr lang="en-US" dirty="0" smtClean="0"/>
              <a:t>These are analog concepts applied to digital circuits</a:t>
            </a:r>
            <a:endParaRPr lang="en-US" dirty="0"/>
          </a:p>
        </p:txBody>
      </p:sp>
    </p:spTree>
    <p:extLst>
      <p:ext uri="{BB962C8B-B14F-4D97-AF65-F5344CB8AC3E}">
        <p14:creationId xmlns:p14="http://schemas.microsoft.com/office/powerpoint/2010/main" val="178753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ECL Driver Architecture</a:t>
            </a:r>
            <a:endParaRPr lang="en-US" b="1" dirty="0"/>
          </a:p>
        </p:txBody>
      </p:sp>
      <p:sp>
        <p:nvSpPr>
          <p:cNvPr id="3" name="Content Placeholder 2"/>
          <p:cNvSpPr>
            <a:spLocks noGrp="1"/>
          </p:cNvSpPr>
          <p:nvPr>
            <p:ph idx="1"/>
          </p:nvPr>
        </p:nvSpPr>
        <p:spPr>
          <a:xfrm>
            <a:off x="457200" y="1600200"/>
            <a:ext cx="8458200" cy="4876800"/>
          </a:xfrm>
        </p:spPr>
        <p:txBody>
          <a:bodyPr>
            <a:normAutofit/>
          </a:bodyPr>
          <a:lstStyle/>
          <a:p>
            <a:r>
              <a:rPr lang="en-US" dirty="0" smtClean="0"/>
              <a:t>This is a typical ECL logic circuit (a buffer):</a:t>
            </a:r>
          </a:p>
          <a:p>
            <a:endParaRPr lang="en-US" dirty="0"/>
          </a:p>
          <a:p>
            <a:endParaRPr lang="en-US" dirty="0" smtClean="0"/>
          </a:p>
          <a:p>
            <a:endParaRPr lang="en-US" dirty="0"/>
          </a:p>
          <a:p>
            <a:endParaRPr lang="en-US" dirty="0" smtClean="0"/>
          </a:p>
          <a:p>
            <a:endParaRPr lang="en-US" dirty="0"/>
          </a:p>
          <a:p>
            <a:r>
              <a:rPr lang="en-US" dirty="0" smtClean="0"/>
              <a:t>For ECL logic, V</a:t>
            </a:r>
            <a:r>
              <a:rPr lang="en-US" baseline="-25000" dirty="0" smtClean="0"/>
              <a:t>CC</a:t>
            </a:r>
            <a:r>
              <a:rPr lang="en-US" dirty="0" smtClean="0"/>
              <a:t>=ground and V</a:t>
            </a:r>
            <a:r>
              <a:rPr lang="en-US" baseline="-25000" dirty="0" smtClean="0"/>
              <a:t>EE</a:t>
            </a:r>
            <a:r>
              <a:rPr lang="en-US" dirty="0" smtClean="0"/>
              <a:t>=-5.2 volts</a:t>
            </a:r>
          </a:p>
          <a:p>
            <a:r>
              <a:rPr lang="en-US" dirty="0" smtClean="0"/>
              <a:t>For PECL logic, V</a:t>
            </a:r>
            <a:r>
              <a:rPr lang="en-US" baseline="-25000" dirty="0" smtClean="0"/>
              <a:t>CC</a:t>
            </a:r>
            <a:r>
              <a:rPr lang="en-US" dirty="0" smtClean="0"/>
              <a:t>=5V and V</a:t>
            </a:r>
            <a:r>
              <a:rPr lang="en-US" baseline="-25000" dirty="0" smtClean="0"/>
              <a:t>EE</a:t>
            </a:r>
            <a:r>
              <a:rPr lang="en-US" dirty="0" smtClean="0"/>
              <a:t>=ground.</a:t>
            </a:r>
          </a:p>
        </p:txBody>
      </p:sp>
      <p:pic>
        <p:nvPicPr>
          <p:cNvPr id="5" name="Picture 4"/>
          <p:cNvPicPr>
            <a:picLocks noChangeAspect="1"/>
          </p:cNvPicPr>
          <p:nvPr/>
        </p:nvPicPr>
        <p:blipFill>
          <a:blip r:embed="rId3"/>
          <a:stretch>
            <a:fillRect/>
          </a:stretch>
        </p:blipFill>
        <p:spPr>
          <a:xfrm>
            <a:off x="2895600" y="2209800"/>
            <a:ext cx="3557588" cy="2973835"/>
          </a:xfrm>
          <a:prstGeom prst="rect">
            <a:avLst/>
          </a:prstGeom>
        </p:spPr>
      </p:pic>
    </p:spTree>
    <p:extLst>
      <p:ext uri="{BB962C8B-B14F-4D97-AF65-F5344CB8AC3E}">
        <p14:creationId xmlns:p14="http://schemas.microsoft.com/office/powerpoint/2010/main" val="1846843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25691</TotalTime>
  <Words>2322</Words>
  <Application>Microsoft Office PowerPoint</Application>
  <PresentationFormat>On-screen Show (4:3)</PresentationFormat>
  <Paragraphs>194</Paragraphs>
  <Slides>30</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Cambria Math</vt:lpstr>
      <vt:lpstr>Wingdings</vt:lpstr>
      <vt:lpstr>Office Theme</vt:lpstr>
      <vt:lpstr>Physics 53600 Electronics Techniques for Research </vt:lpstr>
      <vt:lpstr>The usual ANNOUNCEMENT</vt:lpstr>
      <vt:lpstr>The usual ANNOUNCEMENT</vt:lpstr>
      <vt:lpstr>More ANNOUNCEMENTS</vt:lpstr>
      <vt:lpstr>LECTURE 23 QUESTIONS</vt:lpstr>
      <vt:lpstr>High Speed Serial Communications</vt:lpstr>
      <vt:lpstr>AC Coupling</vt:lpstr>
      <vt:lpstr>Differential Drivers and Receivers</vt:lpstr>
      <vt:lpstr>ECL Driver Architecture</vt:lpstr>
      <vt:lpstr>ECL Driver Circuits</vt:lpstr>
      <vt:lpstr>ECL Receiver Circuits</vt:lpstr>
      <vt:lpstr>ECL Receiver Circuits</vt:lpstr>
      <vt:lpstr>ECL Receiver Circuits</vt:lpstr>
      <vt:lpstr>Capacitive Coupling</vt:lpstr>
      <vt:lpstr>Capacitive Coupling</vt:lpstr>
      <vt:lpstr>Data Encoding</vt:lpstr>
      <vt:lpstr>Data Encoding</vt:lpstr>
      <vt:lpstr>Data Encoding</vt:lpstr>
      <vt:lpstr>Running Disparity</vt:lpstr>
      <vt:lpstr>8b10b Encoding</vt:lpstr>
      <vt:lpstr>8b10b Control Characters</vt:lpstr>
      <vt:lpstr>Other Coding Schemes</vt:lpstr>
      <vt:lpstr>Summary of Data Encoding</vt:lpstr>
      <vt:lpstr>Clock Recovery</vt:lpstr>
      <vt:lpstr>Phase Locked Loops</vt:lpstr>
      <vt:lpstr>Clock/Data Recovery</vt:lpstr>
      <vt:lpstr>Clock/Data Recovery</vt:lpstr>
      <vt:lpstr>Implementation</vt:lpstr>
      <vt:lpstr>Example Implementation</vt:lpstr>
      <vt:lpstr>Summary</vt:lpstr>
    </vt:vector>
  </TitlesOfParts>
  <Company>Purdue University Department of Physics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24100 – Electricity &amp; Optics</dc:title>
  <dc:creator>Matthew Jones</dc:creator>
  <cp:lastModifiedBy>mjones</cp:lastModifiedBy>
  <cp:revision>1186</cp:revision>
  <cp:lastPrinted>2015-09-23T01:13:09Z</cp:lastPrinted>
  <dcterms:created xsi:type="dcterms:W3CDTF">2012-08-19T17:22:10Z</dcterms:created>
  <dcterms:modified xsi:type="dcterms:W3CDTF">2020-04-09T14:27:43Z</dcterms:modified>
</cp:coreProperties>
</file>