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335" r:id="rId5"/>
    <p:sldId id="259" r:id="rId6"/>
    <p:sldId id="336" r:id="rId7"/>
    <p:sldId id="337" r:id="rId8"/>
    <p:sldId id="338" r:id="rId9"/>
    <p:sldId id="339" r:id="rId10"/>
    <p:sldId id="340" r:id="rId11"/>
    <p:sldId id="341" r:id="rId12"/>
    <p:sldId id="342" r:id="rId13"/>
    <p:sldId id="343" r:id="rId14"/>
    <p:sldId id="344" r:id="rId15"/>
    <p:sldId id="345" r:id="rId16"/>
    <p:sldId id="346" r:id="rId17"/>
    <p:sldId id="347" r:id="rId18"/>
    <p:sldId id="348" r:id="rId19"/>
    <p:sldId id="349" r:id="rId20"/>
    <p:sldId id="350" r:id="rId21"/>
    <p:sldId id="351" r:id="rId22"/>
    <p:sldId id="352" r:id="rId23"/>
    <p:sldId id="353" r:id="rId24"/>
    <p:sldId id="354" r:id="rId25"/>
    <p:sldId id="355" r:id="rId26"/>
    <p:sldId id="356" r:id="rId27"/>
    <p:sldId id="357" r:id="rId28"/>
    <p:sldId id="358" r:id="rId29"/>
    <p:sldId id="359" r:id="rId30"/>
    <p:sldId id="360" r:id="rId31"/>
    <p:sldId id="361"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FBA7"/>
    <a:srgbClr val="BFF7AB"/>
    <a:srgbClr val="BDF2B0"/>
    <a:srgbClr val="B9EC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6" autoAdjust="0"/>
    <p:restoredTop sz="78359" autoAdjust="0"/>
  </p:normalViewPr>
  <p:slideViewPr>
    <p:cSldViewPr>
      <p:cViewPr>
        <p:scale>
          <a:sx n="75" d="100"/>
          <a:sy n="75" d="100"/>
        </p:scale>
        <p:origin x="462"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170238" cy="479425"/>
          </a:xfrm>
          <a:prstGeom prst="rect">
            <a:avLst/>
          </a:prstGeom>
        </p:spPr>
        <p:txBody>
          <a:bodyPr vert="horz" lIns="91416" tIns="45708" rIns="91416" bIns="45708" rtlCol="0"/>
          <a:lstStyle>
            <a:lvl1pPr algn="l">
              <a:defRPr sz="1200"/>
            </a:lvl1pPr>
          </a:lstStyle>
          <a:p>
            <a:endParaRPr lang="en-US" dirty="0"/>
          </a:p>
        </p:txBody>
      </p:sp>
      <p:sp>
        <p:nvSpPr>
          <p:cNvPr id="3" name="Date Placeholder 2"/>
          <p:cNvSpPr>
            <a:spLocks noGrp="1"/>
          </p:cNvSpPr>
          <p:nvPr>
            <p:ph type="dt" sz="quarter" idx="1"/>
          </p:nvPr>
        </p:nvSpPr>
        <p:spPr>
          <a:xfrm>
            <a:off x="4143375" y="4"/>
            <a:ext cx="3170238" cy="479425"/>
          </a:xfrm>
          <a:prstGeom prst="rect">
            <a:avLst/>
          </a:prstGeom>
        </p:spPr>
        <p:txBody>
          <a:bodyPr vert="horz" lIns="91416" tIns="45708" rIns="91416" bIns="45708" rtlCol="0"/>
          <a:lstStyle>
            <a:lvl1pPr algn="r">
              <a:defRPr sz="1200"/>
            </a:lvl1pPr>
          </a:lstStyle>
          <a:p>
            <a:fld id="{5372AA25-D81B-4B87-828B-351EAE84D0B0}" type="datetimeFigureOut">
              <a:rPr lang="en-US" smtClean="0"/>
              <a:t>4/7/2020</a:t>
            </a:fld>
            <a:endParaRPr lang="en-US" dirty="0"/>
          </a:p>
        </p:txBody>
      </p:sp>
      <p:sp>
        <p:nvSpPr>
          <p:cNvPr id="4" name="Footer Placeholder 3"/>
          <p:cNvSpPr>
            <a:spLocks noGrp="1"/>
          </p:cNvSpPr>
          <p:nvPr>
            <p:ph type="ftr" sz="quarter" idx="2"/>
          </p:nvPr>
        </p:nvSpPr>
        <p:spPr>
          <a:xfrm>
            <a:off x="0" y="9120191"/>
            <a:ext cx="3170238" cy="479425"/>
          </a:xfrm>
          <a:prstGeom prst="rect">
            <a:avLst/>
          </a:prstGeom>
        </p:spPr>
        <p:txBody>
          <a:bodyPr vert="horz" lIns="91416" tIns="45708" rIns="91416" bIns="4570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91"/>
            <a:ext cx="3170238" cy="479425"/>
          </a:xfrm>
          <a:prstGeom prst="rect">
            <a:avLst/>
          </a:prstGeom>
        </p:spPr>
        <p:txBody>
          <a:bodyPr vert="horz" lIns="91416" tIns="45708" rIns="91416" bIns="45708" rtlCol="0" anchor="b"/>
          <a:lstStyle>
            <a:lvl1pPr algn="r">
              <a:defRPr sz="1200"/>
            </a:lvl1pPr>
          </a:lstStyle>
          <a:p>
            <a:fld id="{63D386AA-7795-492B-A1CA-F98453C59467}" type="slidenum">
              <a:rPr lang="en-US" smtClean="0"/>
              <a:t>‹#›</a:t>
            </a:fld>
            <a:endParaRPr lang="en-US" dirty="0"/>
          </a:p>
        </p:txBody>
      </p:sp>
    </p:spTree>
    <p:extLst>
      <p:ext uri="{BB962C8B-B14F-4D97-AF65-F5344CB8AC3E}">
        <p14:creationId xmlns:p14="http://schemas.microsoft.com/office/powerpoint/2010/main" val="2462382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6" tIns="48318" rIns="96636" bIns="48318"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36" tIns="48318" rIns="96636" bIns="48318" rtlCol="0"/>
          <a:lstStyle>
            <a:lvl1pPr algn="r">
              <a:defRPr sz="1300"/>
            </a:lvl1pPr>
          </a:lstStyle>
          <a:p>
            <a:fld id="{ECBA5770-CE03-4DE0-8656-AEEFE9A415AE}" type="datetimeFigureOut">
              <a:rPr lang="en-US" smtClean="0"/>
              <a:t>4/7/2020</a:t>
            </a:fld>
            <a:endParaRPr lang="en-US" dirty="0"/>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6636" tIns="48318" rIns="96636" bIns="48318"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36" tIns="48318" rIns="96636" bIns="483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36" tIns="48318" rIns="96636" bIns="48318"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36" tIns="48318" rIns="96636" bIns="48318" rtlCol="0" anchor="b"/>
          <a:lstStyle>
            <a:lvl1pPr algn="r">
              <a:defRPr sz="1300"/>
            </a:lvl1pPr>
          </a:lstStyle>
          <a:p>
            <a:fld id="{962FCFBE-ADB4-456E-9BD5-F192F3A568F0}" type="slidenum">
              <a:rPr lang="en-US" smtClean="0"/>
              <a:t>‹#›</a:t>
            </a:fld>
            <a:endParaRPr lang="en-US" dirty="0"/>
          </a:p>
        </p:txBody>
      </p:sp>
    </p:spTree>
    <p:extLst>
      <p:ext uri="{BB962C8B-B14F-4D97-AF65-F5344CB8AC3E}">
        <p14:creationId xmlns:p14="http://schemas.microsoft.com/office/powerpoint/2010/main" val="3673397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a:t>
            </a:fld>
            <a:endParaRPr lang="en-US" dirty="0"/>
          </a:p>
        </p:txBody>
      </p:sp>
    </p:spTree>
    <p:extLst>
      <p:ext uri="{BB962C8B-B14F-4D97-AF65-F5344CB8AC3E}">
        <p14:creationId xmlns:p14="http://schemas.microsoft.com/office/powerpoint/2010/main" val="4004838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Differential signals have the advantage that</a:t>
            </a:r>
          </a:p>
          <a:p>
            <a:pPr marL="228600" indent="-228600">
              <a:buAutoNum type="alphaLcParenBoth"/>
            </a:pPr>
            <a:r>
              <a:rPr lang="en-US" baseline="0" dirty="0" smtClean="0"/>
              <a:t>they have no common ground reference</a:t>
            </a:r>
          </a:p>
          <a:p>
            <a:pPr marL="228600" indent="-228600">
              <a:buAutoNum type="alphaLcParenBoth"/>
            </a:pPr>
            <a:r>
              <a:rPr lang="en-US" baseline="0" dirty="0" smtClean="0"/>
              <a:t>If they pick up noise, it is usually the same on both signals</a:t>
            </a:r>
          </a:p>
          <a:p>
            <a:pPr marL="228600" indent="-228600">
              <a:buAutoNum type="alphaLcParenBoth"/>
            </a:pPr>
            <a:r>
              <a:rPr lang="en-US" baseline="0" dirty="0" smtClean="0"/>
              <a:t>The receiver only cares about the voltage difference (A&gt;B or B&gt;A) to define the logic levels</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24</a:t>
            </a:fld>
            <a:endParaRPr lang="en-US" dirty="0"/>
          </a:p>
        </p:txBody>
      </p:sp>
    </p:spTree>
    <p:extLst>
      <p:ext uri="{BB962C8B-B14F-4D97-AF65-F5344CB8AC3E}">
        <p14:creationId xmlns:p14="http://schemas.microsoft.com/office/powerpoint/2010/main" val="3819303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Errors are not just due to picking up noise.  They can also occur if two devices try to transmit data on the bus at the same time.  This will not damage anything,</a:t>
            </a:r>
            <a:r>
              <a:rPr lang="en-US" baseline="0" dirty="0" smtClean="0"/>
              <a:t> but the data will definitely </a:t>
            </a:r>
            <a:r>
              <a:rPr lang="en-US" baseline="0" smtClean="0"/>
              <a:t>be corrupted.</a:t>
            </a:r>
            <a:endParaRPr lang="en-US"/>
          </a:p>
        </p:txBody>
      </p:sp>
      <p:sp>
        <p:nvSpPr>
          <p:cNvPr id="4" name="Slide Number Placeholder 3"/>
          <p:cNvSpPr>
            <a:spLocks noGrp="1"/>
          </p:cNvSpPr>
          <p:nvPr>
            <p:ph type="sldNum" sz="quarter" idx="10"/>
          </p:nvPr>
        </p:nvSpPr>
        <p:spPr/>
        <p:txBody>
          <a:bodyPr/>
          <a:lstStyle/>
          <a:p>
            <a:fld id="{962FCFBE-ADB4-456E-9BD5-F192F3A568F0}" type="slidenum">
              <a:rPr lang="en-US" smtClean="0"/>
              <a:t>28</a:t>
            </a:fld>
            <a:endParaRPr lang="en-US" dirty="0"/>
          </a:p>
        </p:txBody>
      </p:sp>
    </p:spTree>
    <p:extLst>
      <p:ext uri="{BB962C8B-B14F-4D97-AF65-F5344CB8AC3E}">
        <p14:creationId xmlns:p14="http://schemas.microsoft.com/office/powerpoint/2010/main" val="1389842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lots of</a:t>
            </a:r>
            <a:r>
              <a:rPr lang="en-US" baseline="0" dirty="0" smtClean="0"/>
              <a:t> other algorithms that can be used for error checking but this one is fairly simple to implement.</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29</a:t>
            </a:fld>
            <a:endParaRPr lang="en-US" dirty="0"/>
          </a:p>
        </p:txBody>
      </p:sp>
    </p:spTree>
    <p:extLst>
      <p:ext uri="{BB962C8B-B14F-4D97-AF65-F5344CB8AC3E}">
        <p14:creationId xmlns:p14="http://schemas.microsoft.com/office/powerpoint/2010/main" val="2961797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example of an industrial module that typically measures a voltage and will adjust</a:t>
            </a:r>
            <a:r>
              <a:rPr lang="en-US" baseline="0" dirty="0" smtClean="0"/>
              <a:t> an output (voltage or current) to implement a feedback loop for controlling a process.  For example, if the input was temperature, the output could be a voltage that might control a heating element.</a:t>
            </a:r>
          </a:p>
          <a:p>
            <a:endParaRPr lang="en-US" baseline="0" dirty="0" smtClean="0"/>
          </a:p>
          <a:p>
            <a:r>
              <a:rPr lang="en-US" baseline="0" dirty="0" smtClean="0"/>
              <a:t>The set point and the measured value can be read by a computer over an RS-485 network.  There can be many such devices on the same serial network.</a:t>
            </a:r>
          </a:p>
          <a:p>
            <a:endParaRPr lang="en-US" baseline="0" dirty="0" smtClean="0"/>
          </a:p>
          <a:p>
            <a:r>
              <a:rPr lang="en-US" baseline="0" dirty="0" smtClean="0"/>
              <a:t>These networks are often constructed by just attaching wires to screw-terminals on each device.  There is usually no soldering involved.</a:t>
            </a:r>
          </a:p>
          <a:p>
            <a:endParaRPr lang="en-US" baseline="0" dirty="0" smtClean="0"/>
          </a:p>
          <a:p>
            <a:r>
              <a:rPr lang="en-US" baseline="0" dirty="0" smtClean="0"/>
              <a:t>You need to terminate the bus at both ends (not in the middle!) to prevent reflections on the transmission line.</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31</a:t>
            </a:fld>
            <a:endParaRPr lang="en-US" dirty="0"/>
          </a:p>
        </p:txBody>
      </p:sp>
    </p:spTree>
    <p:extLst>
      <p:ext uri="{BB962C8B-B14F-4D97-AF65-F5344CB8AC3E}">
        <p14:creationId xmlns:p14="http://schemas.microsoft.com/office/powerpoint/2010/main" val="375096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Actually there is no question #2 – this is the only </a:t>
            </a:r>
            <a:r>
              <a:rPr lang="en-US" smtClean="0"/>
              <a:t>question today.</a:t>
            </a:r>
            <a:endParaRPr lang="en-US"/>
          </a:p>
        </p:txBody>
      </p:sp>
      <p:sp>
        <p:nvSpPr>
          <p:cNvPr id="4" name="Slide Number Placeholder 3"/>
          <p:cNvSpPr>
            <a:spLocks noGrp="1"/>
          </p:cNvSpPr>
          <p:nvPr>
            <p:ph type="sldNum" sz="quarter" idx="10"/>
          </p:nvPr>
        </p:nvSpPr>
        <p:spPr/>
        <p:txBody>
          <a:bodyPr/>
          <a:lstStyle/>
          <a:p>
            <a:fld id="{962FCFBE-ADB4-456E-9BD5-F192F3A568F0}" type="slidenum">
              <a:rPr lang="en-US" smtClean="0"/>
              <a:t>5</a:t>
            </a:fld>
            <a:endParaRPr lang="en-US" dirty="0"/>
          </a:p>
        </p:txBody>
      </p:sp>
    </p:spTree>
    <p:extLst>
      <p:ext uri="{BB962C8B-B14F-4D97-AF65-F5344CB8AC3E}">
        <p14:creationId xmlns:p14="http://schemas.microsoft.com/office/powerpoint/2010/main" val="251646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sure you understand what setup and hold times are.  They have been introduced in previous lectures…</a:t>
            </a:r>
          </a:p>
          <a:p>
            <a:endParaRPr lang="en-US" dirty="0" smtClean="0"/>
          </a:p>
          <a:p>
            <a:r>
              <a:rPr lang="en-US" dirty="0" smtClean="0"/>
              <a:t>The types that we will discuss</a:t>
            </a:r>
            <a:r>
              <a:rPr lang="en-US" baseline="0" dirty="0" smtClean="0"/>
              <a:t> are the UART (Universal Asynchronous Receiver/Transmitter) which is the basis for RS-232/RS-485/etc. communication and high-speed SERDES (</a:t>
            </a:r>
            <a:r>
              <a:rPr lang="en-US" baseline="0" dirty="0" err="1" smtClean="0"/>
              <a:t>Serialiser</a:t>
            </a:r>
            <a:r>
              <a:rPr lang="en-US" baseline="0" dirty="0" smtClean="0"/>
              <a:t>/</a:t>
            </a:r>
            <a:r>
              <a:rPr lang="en-US" baseline="0" dirty="0" err="1" smtClean="0"/>
              <a:t>Deserialiser</a:t>
            </a:r>
            <a:r>
              <a:rPr lang="en-US" baseline="0" dirty="0" smtClean="0"/>
              <a:t>) devices.  Although a clock signal is needed by both the transmitter and the receiver, these are not transmitted between them as a dedicated signal.</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6</a:t>
            </a:fld>
            <a:endParaRPr lang="en-US" dirty="0"/>
          </a:p>
        </p:txBody>
      </p:sp>
    </p:spTree>
    <p:extLst>
      <p:ext uri="{BB962C8B-B14F-4D97-AF65-F5344CB8AC3E}">
        <p14:creationId xmlns:p14="http://schemas.microsoft.com/office/powerpoint/2010/main" val="571011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Human interfaces (terminals and teletypes) were considered to be “dumb” interfaces because they didn’t compute anything themselves – they only sent and received data from the main</a:t>
            </a:r>
            <a:r>
              <a:rPr lang="en-US" baseline="0" dirty="0" smtClean="0"/>
              <a:t> computer.</a:t>
            </a:r>
          </a:p>
          <a:p>
            <a:endParaRPr lang="en-US" baseline="0" dirty="0" smtClean="0"/>
          </a:p>
          <a:p>
            <a:r>
              <a:rPr lang="en-US" baseline="0" dirty="0" smtClean="0"/>
              <a:t>Would you believe that people used to edit documents (like computer programs) on teletypes?  It’s an adventure when you can’t really backspace to erase mistakes.  Some of these concepts have been retained in the DNA of modern editors, in particular “vi”.</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8</a:t>
            </a:fld>
            <a:endParaRPr lang="en-US" dirty="0"/>
          </a:p>
        </p:txBody>
      </p:sp>
    </p:spTree>
    <p:extLst>
      <p:ext uri="{BB962C8B-B14F-4D97-AF65-F5344CB8AC3E}">
        <p14:creationId xmlns:p14="http://schemas.microsoft.com/office/powerpoint/2010/main" val="2125510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can be due to things like the capacitance of individual conductors being different because they might be in different physical proximity to a ground</a:t>
            </a:r>
            <a:r>
              <a:rPr lang="en-US" baseline="0" dirty="0" smtClean="0"/>
              <a:t> conductor on which the current returns.</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9</a:t>
            </a:fld>
            <a:endParaRPr lang="en-US" dirty="0"/>
          </a:p>
        </p:txBody>
      </p:sp>
    </p:spTree>
    <p:extLst>
      <p:ext uri="{BB962C8B-B14F-4D97-AF65-F5344CB8AC3E}">
        <p14:creationId xmlns:p14="http://schemas.microsoft.com/office/powerpoint/2010/main" val="868377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receiver needs to know how many clock cycles long the start bit is, but it doesn’t know when the leading edge of the data will arrive.  So in this example, the receiver knows that bits are 16 clock cycles long so as soon as it detects the START transition it knows that data can be safely sampled 8 clock cycles later, and then on each subsequent 16 clock cycles.</a:t>
            </a:r>
          </a:p>
          <a:p>
            <a:endParaRPr lang="en-US" baseline="0" dirty="0" smtClean="0"/>
          </a:p>
          <a:p>
            <a:r>
              <a:rPr lang="en-US" baseline="0" dirty="0" smtClean="0"/>
              <a:t>This will work for short periods of time, provided the transmitter and receiver clocks are running at close to the same frequency.</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13</a:t>
            </a:fld>
            <a:endParaRPr lang="en-US" dirty="0"/>
          </a:p>
        </p:txBody>
      </p:sp>
    </p:spTree>
    <p:extLst>
      <p:ext uri="{BB962C8B-B14F-4D97-AF65-F5344CB8AC3E}">
        <p14:creationId xmlns:p14="http://schemas.microsoft.com/office/powerpoint/2010/main" val="43796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probability</a:t>
            </a:r>
            <a:r>
              <a:rPr lang="en-US" baseline="0" dirty="0" smtClean="0"/>
              <a:t> of correctly sending a bit is 1 minus the bit-error-rate.  The probability of sending 9 bits correctly is this number raised to the power of 9, when we assume that the probability of errors on any bit is not correlated.</a:t>
            </a:r>
          </a:p>
          <a:p>
            <a:endParaRPr lang="en-US" baseline="0" dirty="0" smtClean="0"/>
          </a:p>
          <a:p>
            <a:r>
              <a:rPr lang="en-US" baseline="0" dirty="0" smtClean="0"/>
              <a:t>This is just binomial probability stuff.</a:t>
            </a:r>
          </a:p>
          <a:p>
            <a:endParaRPr lang="en-US" baseline="0" dirty="0" smtClean="0"/>
          </a:p>
          <a:p>
            <a:r>
              <a:rPr lang="en-US" baseline="0" dirty="0" smtClean="0"/>
              <a:t>Later we will discuss more reliable error detection and correction techniques.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16</a:t>
            </a:fld>
            <a:endParaRPr lang="en-US" dirty="0"/>
          </a:p>
        </p:txBody>
      </p:sp>
    </p:spTree>
    <p:extLst>
      <p:ext uri="{BB962C8B-B14F-4D97-AF65-F5344CB8AC3E}">
        <p14:creationId xmlns:p14="http://schemas.microsoft.com/office/powerpoint/2010/main" val="4046694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transmitter has data available it can assert the “Request To Send” signal.</a:t>
            </a:r>
          </a:p>
          <a:p>
            <a:endParaRPr lang="en-US" dirty="0" smtClean="0"/>
          </a:p>
          <a:p>
            <a:r>
              <a:rPr lang="en-US" dirty="0" smtClean="0"/>
              <a:t>If</a:t>
            </a:r>
            <a:r>
              <a:rPr lang="en-US" baseline="0" dirty="0" smtClean="0"/>
              <a:t> the receiver runs out of memory for storing the incoming data, then it can de-assert the “Clear to Send” signal.</a:t>
            </a:r>
          </a:p>
          <a:p>
            <a:endParaRPr lang="en-US" baseline="0" dirty="0" smtClean="0"/>
          </a:p>
          <a:p>
            <a:r>
              <a:rPr lang="en-US" baseline="0" dirty="0" smtClean="0"/>
              <a:t>Both transmitter and receiver must agree on how to interpret these signals, if they are used at all.</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18</a:t>
            </a:fld>
            <a:endParaRPr lang="en-US" dirty="0"/>
          </a:p>
        </p:txBody>
      </p:sp>
    </p:spTree>
    <p:extLst>
      <p:ext uri="{BB962C8B-B14F-4D97-AF65-F5344CB8AC3E}">
        <p14:creationId xmlns:p14="http://schemas.microsoft.com/office/powerpoint/2010/main" val="909321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buy these kits where you plug the right colored wire into the correct pin number on the DB-9 connector to</a:t>
            </a:r>
            <a:r>
              <a:rPr lang="en-US" baseline="0" dirty="0" smtClean="0"/>
              <a:t> implement whatever wiring is necessary.</a:t>
            </a:r>
          </a:p>
          <a:p>
            <a:endParaRPr lang="en-US" baseline="0" dirty="0" smtClean="0"/>
          </a:p>
          <a:p>
            <a:r>
              <a:rPr lang="en-US" baseline="0" dirty="0" smtClean="0"/>
              <a:t>Sometimes this takes some trial and error…   </a:t>
            </a:r>
            <a:r>
              <a:rPr lang="en-US" baseline="0" dirty="0" smtClean="0">
                <a:sym typeface="Wingdings" panose="05000000000000000000" pitchFamily="2" charset="2"/>
              </a:rPr>
              <a:t></a:t>
            </a:r>
          </a:p>
          <a:p>
            <a:endParaRPr lang="en-US" baseline="0" dirty="0" smtClean="0">
              <a:sym typeface="Wingdings" panose="05000000000000000000" pitchFamily="2" charset="2"/>
            </a:endParaRPr>
          </a:p>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19</a:t>
            </a:fld>
            <a:endParaRPr lang="en-US" dirty="0"/>
          </a:p>
        </p:txBody>
      </p:sp>
    </p:spTree>
    <p:extLst>
      <p:ext uri="{BB962C8B-B14F-4D97-AF65-F5344CB8AC3E}">
        <p14:creationId xmlns:p14="http://schemas.microsoft.com/office/powerpoint/2010/main" val="490416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370002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412915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019831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420102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29274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648593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smtClean="0"/>
              <a:t>July 2014</a:t>
            </a:r>
            <a:endParaRPr lang="en-US" dirty="0"/>
          </a:p>
        </p:txBody>
      </p:sp>
      <p:sp>
        <p:nvSpPr>
          <p:cNvPr id="8" name="Footer Placeholder 7"/>
          <p:cNvSpPr>
            <a:spLocks noGrp="1"/>
          </p:cNvSpPr>
          <p:nvPr>
            <p:ph type="ftr" sz="quarter" idx="11"/>
          </p:nvPr>
        </p:nvSpPr>
        <p:spPr/>
        <p:txBody>
          <a:bodyPr/>
          <a:lstStyle/>
          <a:p>
            <a:r>
              <a:rPr lang="en-US" dirty="0" smtClean="0"/>
              <a:t>INFIERI 2014 Summer School</a:t>
            </a:r>
            <a:endParaRPr lang="en-US" dirty="0"/>
          </a:p>
        </p:txBody>
      </p:sp>
      <p:sp>
        <p:nvSpPr>
          <p:cNvPr id="9" name="Slide Number Placeholder 8"/>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68395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smtClean="0"/>
              <a:t>July 2014</a:t>
            </a:r>
            <a:endParaRPr lang="en-US" dirty="0"/>
          </a:p>
        </p:txBody>
      </p:sp>
      <p:sp>
        <p:nvSpPr>
          <p:cNvPr id="4" name="Footer Placeholder 3"/>
          <p:cNvSpPr>
            <a:spLocks noGrp="1"/>
          </p:cNvSpPr>
          <p:nvPr>
            <p:ph type="ftr" sz="quarter" idx="11"/>
          </p:nvPr>
        </p:nvSpPr>
        <p:spPr/>
        <p:txBody>
          <a:bodyPr/>
          <a:lstStyle/>
          <a:p>
            <a:r>
              <a:rPr lang="en-US" dirty="0" smtClean="0"/>
              <a:t>INFIERI 2014 Summer School</a:t>
            </a:r>
            <a:endParaRPr lang="en-US" dirty="0"/>
          </a:p>
        </p:txBody>
      </p:sp>
      <p:sp>
        <p:nvSpPr>
          <p:cNvPr id="5" name="Slide Number Placeholder 4"/>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613254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July 2014</a:t>
            </a:r>
            <a:endParaRPr lang="en-US" dirty="0"/>
          </a:p>
        </p:txBody>
      </p:sp>
      <p:sp>
        <p:nvSpPr>
          <p:cNvPr id="3" name="Footer Placeholder 2"/>
          <p:cNvSpPr>
            <a:spLocks noGrp="1"/>
          </p:cNvSpPr>
          <p:nvPr>
            <p:ph type="ftr" sz="quarter" idx="11"/>
          </p:nvPr>
        </p:nvSpPr>
        <p:spPr/>
        <p:txBody>
          <a:bodyPr/>
          <a:lstStyle/>
          <a:p>
            <a:r>
              <a:rPr lang="en-US" dirty="0" smtClean="0"/>
              <a:t>INFIERI 2014 Summer School</a:t>
            </a:r>
            <a:endParaRPr lang="en-US" dirty="0"/>
          </a:p>
        </p:txBody>
      </p:sp>
      <p:sp>
        <p:nvSpPr>
          <p:cNvPr id="4" name="Slide Number Placeholder 3"/>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861970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73329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91275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July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INFIERI 2014 Summer School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A4485-E86D-437E-B4E8-8C05D7EEEFF7}" type="slidenum">
              <a:rPr lang="en-US" smtClean="0"/>
              <a:t>‹#›</a:t>
            </a:fld>
            <a:endParaRPr lang="en-US" dirty="0"/>
          </a:p>
        </p:txBody>
      </p:sp>
    </p:spTree>
    <p:extLst>
      <p:ext uri="{BB962C8B-B14F-4D97-AF65-F5344CB8AC3E}">
        <p14:creationId xmlns:p14="http://schemas.microsoft.com/office/powerpoint/2010/main" val="237769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mjones@physics.purdue.edu"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158" y="1371601"/>
            <a:ext cx="8229600" cy="3733800"/>
          </a:xfrm>
        </p:spPr>
        <p:txBody>
          <a:bodyPr>
            <a:normAutofit/>
          </a:bodyPr>
          <a:lstStyle/>
          <a:p>
            <a:r>
              <a:rPr lang="en-US" dirty="0"/>
              <a:t>Physics </a:t>
            </a:r>
            <a:r>
              <a:rPr lang="en-US" dirty="0" smtClean="0"/>
              <a:t>53600</a:t>
            </a:r>
            <a:r>
              <a:rPr lang="en-US" dirty="0"/>
              <a:t/>
            </a:r>
            <a:br>
              <a:rPr lang="en-US" dirty="0"/>
            </a:br>
            <a:r>
              <a:rPr lang="en-US" sz="4900" b="1" dirty="0" smtClean="0"/>
              <a:t>Electronics Techniques for Research</a:t>
            </a:r>
            <a:r>
              <a:rPr lang="en-US" sz="4900" b="1" dirty="0"/>
              <a:t/>
            </a:r>
            <a:br>
              <a:rPr lang="en-US" sz="4900" b="1" dirty="0"/>
            </a:br>
            <a:endParaRPr lang="en-US" sz="3600" b="1" i="1" dirty="0"/>
          </a:p>
        </p:txBody>
      </p:sp>
      <p:sp>
        <p:nvSpPr>
          <p:cNvPr id="3" name="Subtitle 2"/>
          <p:cNvSpPr>
            <a:spLocks noGrp="1"/>
          </p:cNvSpPr>
          <p:nvPr>
            <p:ph type="subTitle" idx="1"/>
          </p:nvPr>
        </p:nvSpPr>
        <p:spPr>
          <a:xfrm>
            <a:off x="1219200" y="5386734"/>
            <a:ext cx="6400800" cy="1066800"/>
          </a:xfrm>
        </p:spPr>
        <p:txBody>
          <a:bodyPr/>
          <a:lstStyle/>
          <a:p>
            <a:r>
              <a:rPr lang="en-US" dirty="0" smtClean="0"/>
              <a:t>Spring 2020 </a:t>
            </a:r>
            <a:r>
              <a:rPr lang="en-US" dirty="0"/>
              <a:t>Semester</a:t>
            </a:r>
          </a:p>
          <a:p>
            <a:r>
              <a:rPr lang="en-US" sz="1600" dirty="0"/>
              <a:t>Prof. </a:t>
            </a:r>
            <a:r>
              <a:rPr lang="en-US" sz="1600" dirty="0" smtClean="0"/>
              <a:t>Matthew Jones</a:t>
            </a:r>
            <a:endParaRPr lang="en-US" sz="1600" dirty="0"/>
          </a:p>
        </p:txBody>
      </p:sp>
      <p:pic>
        <p:nvPicPr>
          <p:cNvPr id="4" name="Picture 4" descr="purdue_physi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52400"/>
            <a:ext cx="8077200" cy="944795"/>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p:cNvSpPr/>
          <p:nvPr/>
        </p:nvSpPr>
        <p:spPr>
          <a:xfrm rot="486794">
            <a:off x="1666454" y="4302393"/>
            <a:ext cx="5963492"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Now in PowerPoint!</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086113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Serial Data Transmission</a:t>
            </a:r>
            <a:endParaRPr lang="en-US" b="1" dirty="0"/>
          </a:p>
        </p:txBody>
      </p:sp>
      <p:sp>
        <p:nvSpPr>
          <p:cNvPr id="3" name="Content Placeholder 2"/>
          <p:cNvSpPr>
            <a:spLocks noGrp="1"/>
          </p:cNvSpPr>
          <p:nvPr>
            <p:ph idx="1"/>
          </p:nvPr>
        </p:nvSpPr>
        <p:spPr>
          <a:xfrm>
            <a:off x="457200" y="1447800"/>
            <a:ext cx="8229600" cy="4876800"/>
          </a:xfrm>
        </p:spPr>
        <p:txBody>
          <a:bodyPr>
            <a:normAutofit lnSpcReduction="10000"/>
          </a:bodyPr>
          <a:lstStyle/>
          <a:p>
            <a:r>
              <a:rPr lang="en-US" dirty="0" smtClean="0"/>
              <a:t>Let’s consider a scheme where we ONLY transmit the data signal</a:t>
            </a:r>
          </a:p>
          <a:p>
            <a:pPr lvl="1"/>
            <a:r>
              <a:rPr lang="en-US" dirty="0" smtClean="0"/>
              <a:t>This would only require two conductors</a:t>
            </a:r>
          </a:p>
          <a:p>
            <a:r>
              <a:rPr lang="en-US" dirty="0" smtClean="0"/>
              <a:t>The problem is that the receiver doesn’t necessarily know when to sample the data</a:t>
            </a:r>
          </a:p>
          <a:p>
            <a:pPr lvl="1"/>
            <a:r>
              <a:rPr lang="en-US" dirty="0" smtClean="0"/>
              <a:t>This is the basic problem with all serial communication and it is solved in various ways</a:t>
            </a:r>
          </a:p>
          <a:p>
            <a:r>
              <a:rPr lang="en-US" dirty="0" smtClean="0"/>
              <a:t>Both receiver and transmitter must agree on the format of the data and the receiver can use this to deduce a local sample clock signal</a:t>
            </a:r>
          </a:p>
        </p:txBody>
      </p:sp>
    </p:spTree>
    <p:extLst>
      <p:ext uri="{BB962C8B-B14F-4D97-AF65-F5344CB8AC3E}">
        <p14:creationId xmlns:p14="http://schemas.microsoft.com/office/powerpoint/2010/main" val="2556273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Universal Asynchronous Receiver/Transmitter</a:t>
            </a:r>
            <a:endParaRPr lang="en-US" b="1"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This is the scheme used for several serial protocols (RS-232, RS-485, …)</a:t>
            </a:r>
          </a:p>
          <a:p>
            <a:pPr lvl="1"/>
            <a:r>
              <a:rPr lang="en-US" dirty="0" smtClean="0"/>
              <a:t>Both receiver and transmitter have their own internal clocks</a:t>
            </a:r>
          </a:p>
          <a:p>
            <a:pPr lvl="1"/>
            <a:r>
              <a:rPr lang="en-US" dirty="0" smtClean="0"/>
              <a:t>These clocks need to run at </a:t>
            </a:r>
            <a:r>
              <a:rPr lang="en-US" i="1" dirty="0" smtClean="0"/>
              <a:t>approximately</a:t>
            </a:r>
            <a:r>
              <a:rPr lang="en-US" dirty="0" smtClean="0"/>
              <a:t> the same frequency</a:t>
            </a:r>
          </a:p>
          <a:p>
            <a:pPr lvl="1"/>
            <a:r>
              <a:rPr lang="en-US" dirty="0" smtClean="0"/>
              <a:t>There is no way to guarantee the phase difference</a:t>
            </a:r>
          </a:p>
          <a:p>
            <a:r>
              <a:rPr lang="en-US" dirty="0" smtClean="0"/>
              <a:t>These internal clocks determine the rate at which bits are sent and received</a:t>
            </a:r>
          </a:p>
          <a:p>
            <a:pPr lvl="1"/>
            <a:r>
              <a:rPr lang="en-US" dirty="0" smtClean="0"/>
              <a:t>This is called the baud rate</a:t>
            </a:r>
            <a:endParaRPr lang="en-US" dirty="0"/>
          </a:p>
        </p:txBody>
      </p:sp>
    </p:spTree>
    <p:extLst>
      <p:ext uri="{BB962C8B-B14F-4D97-AF65-F5344CB8AC3E}">
        <p14:creationId xmlns:p14="http://schemas.microsoft.com/office/powerpoint/2010/main" val="3460228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Baud Rate</a:t>
            </a:r>
            <a:endParaRPr lang="en-US" b="1" dirty="0"/>
          </a:p>
        </p:txBody>
      </p:sp>
      <p:sp>
        <p:nvSpPr>
          <p:cNvPr id="3" name="Content Placeholder 2"/>
          <p:cNvSpPr>
            <a:spLocks noGrp="1"/>
          </p:cNvSpPr>
          <p:nvPr>
            <p:ph idx="1"/>
          </p:nvPr>
        </p:nvSpPr>
        <p:spPr>
          <a:xfrm>
            <a:off x="428223" y="1356518"/>
            <a:ext cx="8229600" cy="4602163"/>
          </a:xfrm>
        </p:spPr>
        <p:txBody>
          <a:bodyPr/>
          <a:lstStyle/>
          <a:p>
            <a:r>
              <a:rPr lang="en-US" dirty="0" smtClean="0"/>
              <a:t>Both receiver and transmitter start with a local oscillator that runs at about 1.8432 MHz</a:t>
            </a:r>
          </a:p>
          <a:p>
            <a:r>
              <a:rPr lang="en-US" dirty="0" smtClean="0"/>
              <a:t>This is divided by integer factors to produce specific baud rates:</a:t>
            </a:r>
          </a:p>
        </p:txBody>
      </p:sp>
      <p:graphicFrame>
        <p:nvGraphicFramePr>
          <p:cNvPr id="4" name="Table 3"/>
          <p:cNvGraphicFramePr>
            <a:graphicFrameLocks noGrp="1"/>
          </p:cNvGraphicFramePr>
          <p:nvPr>
            <p:extLst>
              <p:ext uri="{D42A27DB-BD31-4B8C-83A1-F6EECF244321}">
                <p14:modId xmlns:p14="http://schemas.microsoft.com/office/powerpoint/2010/main" val="1115477007"/>
              </p:ext>
            </p:extLst>
          </p:nvPr>
        </p:nvGraphicFramePr>
        <p:xfrm>
          <a:off x="1905000" y="3505200"/>
          <a:ext cx="5334000" cy="292608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1055149423"/>
                    </a:ext>
                  </a:extLst>
                </a:gridCol>
                <a:gridCol w="2667000">
                  <a:extLst>
                    <a:ext uri="{9D8B030D-6E8A-4147-A177-3AD203B41FA5}">
                      <a16:colId xmlns:a16="http://schemas.microsoft.com/office/drawing/2014/main" val="2040817595"/>
                    </a:ext>
                  </a:extLst>
                </a:gridCol>
              </a:tblGrid>
              <a:tr h="308570">
                <a:tc>
                  <a:txBody>
                    <a:bodyPr/>
                    <a:lstStyle/>
                    <a:p>
                      <a:r>
                        <a:rPr lang="en-US" dirty="0" smtClean="0"/>
                        <a:t>Baud rate</a:t>
                      </a:r>
                      <a:endParaRPr lang="en-US" dirty="0"/>
                    </a:p>
                  </a:txBody>
                  <a:tcPr/>
                </a:tc>
                <a:tc>
                  <a:txBody>
                    <a:bodyPr/>
                    <a:lstStyle/>
                    <a:p>
                      <a:r>
                        <a:rPr lang="en-US" dirty="0" smtClean="0"/>
                        <a:t>Divisor</a:t>
                      </a:r>
                      <a:endParaRPr lang="en-US" dirty="0"/>
                    </a:p>
                  </a:txBody>
                  <a:tcPr/>
                </a:tc>
                <a:extLst>
                  <a:ext uri="{0D108BD9-81ED-4DB2-BD59-A6C34878D82A}">
                    <a16:rowId xmlns:a16="http://schemas.microsoft.com/office/drawing/2014/main" val="2090076625"/>
                  </a:ext>
                </a:extLst>
              </a:tr>
              <a:tr h="308570">
                <a:tc>
                  <a:txBody>
                    <a:bodyPr/>
                    <a:lstStyle/>
                    <a:p>
                      <a:r>
                        <a:rPr lang="en-US" dirty="0" smtClean="0"/>
                        <a:t>300</a:t>
                      </a:r>
                      <a:endParaRPr lang="en-US" dirty="0"/>
                    </a:p>
                  </a:txBody>
                  <a:tcPr/>
                </a:tc>
                <a:tc>
                  <a:txBody>
                    <a:bodyPr/>
                    <a:lstStyle/>
                    <a:p>
                      <a:r>
                        <a:rPr lang="en-US" dirty="0" smtClean="0"/>
                        <a:t>6144</a:t>
                      </a:r>
                      <a:endParaRPr lang="en-US" dirty="0"/>
                    </a:p>
                  </a:txBody>
                  <a:tcPr/>
                </a:tc>
                <a:extLst>
                  <a:ext uri="{0D108BD9-81ED-4DB2-BD59-A6C34878D82A}">
                    <a16:rowId xmlns:a16="http://schemas.microsoft.com/office/drawing/2014/main" val="384498332"/>
                  </a:ext>
                </a:extLst>
              </a:tr>
              <a:tr h="308570">
                <a:tc>
                  <a:txBody>
                    <a:bodyPr/>
                    <a:lstStyle/>
                    <a:p>
                      <a:r>
                        <a:rPr lang="en-US" dirty="0" smtClean="0"/>
                        <a:t>1200</a:t>
                      </a:r>
                      <a:endParaRPr lang="en-US" dirty="0"/>
                    </a:p>
                  </a:txBody>
                  <a:tcPr/>
                </a:tc>
                <a:tc>
                  <a:txBody>
                    <a:bodyPr/>
                    <a:lstStyle/>
                    <a:p>
                      <a:r>
                        <a:rPr lang="en-US" dirty="0" smtClean="0"/>
                        <a:t>1536</a:t>
                      </a:r>
                      <a:endParaRPr lang="en-US" dirty="0"/>
                    </a:p>
                  </a:txBody>
                  <a:tcPr/>
                </a:tc>
                <a:extLst>
                  <a:ext uri="{0D108BD9-81ED-4DB2-BD59-A6C34878D82A}">
                    <a16:rowId xmlns:a16="http://schemas.microsoft.com/office/drawing/2014/main" val="1427284359"/>
                  </a:ext>
                </a:extLst>
              </a:tr>
              <a:tr h="308570">
                <a:tc>
                  <a:txBody>
                    <a:bodyPr/>
                    <a:lstStyle/>
                    <a:p>
                      <a:r>
                        <a:rPr lang="en-US" dirty="0" smtClean="0"/>
                        <a:t>2400</a:t>
                      </a:r>
                      <a:endParaRPr lang="en-US" dirty="0"/>
                    </a:p>
                  </a:txBody>
                  <a:tcPr/>
                </a:tc>
                <a:tc>
                  <a:txBody>
                    <a:bodyPr/>
                    <a:lstStyle/>
                    <a:p>
                      <a:r>
                        <a:rPr lang="en-US" dirty="0" smtClean="0"/>
                        <a:t>768</a:t>
                      </a:r>
                      <a:endParaRPr lang="en-US" dirty="0"/>
                    </a:p>
                  </a:txBody>
                  <a:tcPr/>
                </a:tc>
                <a:extLst>
                  <a:ext uri="{0D108BD9-81ED-4DB2-BD59-A6C34878D82A}">
                    <a16:rowId xmlns:a16="http://schemas.microsoft.com/office/drawing/2014/main" val="3208818539"/>
                  </a:ext>
                </a:extLst>
              </a:tr>
              <a:tr h="308570">
                <a:tc>
                  <a:txBody>
                    <a:bodyPr/>
                    <a:lstStyle/>
                    <a:p>
                      <a:r>
                        <a:rPr lang="en-US" dirty="0" smtClean="0"/>
                        <a:t>9600</a:t>
                      </a:r>
                      <a:endParaRPr lang="en-US" dirty="0"/>
                    </a:p>
                  </a:txBody>
                  <a:tcPr/>
                </a:tc>
                <a:tc>
                  <a:txBody>
                    <a:bodyPr/>
                    <a:lstStyle/>
                    <a:p>
                      <a:r>
                        <a:rPr lang="en-US" dirty="0" smtClean="0"/>
                        <a:t>192</a:t>
                      </a:r>
                      <a:endParaRPr lang="en-US" dirty="0"/>
                    </a:p>
                  </a:txBody>
                  <a:tcPr/>
                </a:tc>
                <a:extLst>
                  <a:ext uri="{0D108BD9-81ED-4DB2-BD59-A6C34878D82A}">
                    <a16:rowId xmlns:a16="http://schemas.microsoft.com/office/drawing/2014/main" val="1166556278"/>
                  </a:ext>
                </a:extLst>
              </a:tr>
              <a:tr h="308570">
                <a:tc>
                  <a:txBody>
                    <a:bodyPr/>
                    <a:lstStyle/>
                    <a:p>
                      <a:r>
                        <a:rPr lang="en-US" dirty="0" smtClean="0"/>
                        <a:t>19,200</a:t>
                      </a:r>
                      <a:endParaRPr lang="en-US" dirty="0"/>
                    </a:p>
                  </a:txBody>
                  <a:tcPr/>
                </a:tc>
                <a:tc>
                  <a:txBody>
                    <a:bodyPr/>
                    <a:lstStyle/>
                    <a:p>
                      <a:r>
                        <a:rPr lang="en-US" dirty="0" smtClean="0"/>
                        <a:t>96</a:t>
                      </a:r>
                      <a:endParaRPr lang="en-US" dirty="0"/>
                    </a:p>
                  </a:txBody>
                  <a:tcPr/>
                </a:tc>
                <a:extLst>
                  <a:ext uri="{0D108BD9-81ED-4DB2-BD59-A6C34878D82A}">
                    <a16:rowId xmlns:a16="http://schemas.microsoft.com/office/drawing/2014/main" val="403727983"/>
                  </a:ext>
                </a:extLst>
              </a:tr>
              <a:tr h="308570">
                <a:tc>
                  <a:txBody>
                    <a:bodyPr/>
                    <a:lstStyle/>
                    <a:p>
                      <a:r>
                        <a:rPr lang="en-US" dirty="0" smtClean="0"/>
                        <a:t>38,400</a:t>
                      </a:r>
                      <a:endParaRPr lang="en-US" dirty="0"/>
                    </a:p>
                  </a:txBody>
                  <a:tcPr/>
                </a:tc>
                <a:tc>
                  <a:txBody>
                    <a:bodyPr/>
                    <a:lstStyle/>
                    <a:p>
                      <a:r>
                        <a:rPr lang="en-US" dirty="0" smtClean="0"/>
                        <a:t>48</a:t>
                      </a:r>
                      <a:endParaRPr lang="en-US" dirty="0"/>
                    </a:p>
                  </a:txBody>
                  <a:tcPr/>
                </a:tc>
                <a:extLst>
                  <a:ext uri="{0D108BD9-81ED-4DB2-BD59-A6C34878D82A}">
                    <a16:rowId xmlns:a16="http://schemas.microsoft.com/office/drawing/2014/main" val="1540694942"/>
                  </a:ext>
                </a:extLst>
              </a:tr>
              <a:tr h="308570">
                <a:tc>
                  <a:txBody>
                    <a:bodyPr/>
                    <a:lstStyle/>
                    <a:p>
                      <a:r>
                        <a:rPr lang="en-US" dirty="0" smtClean="0"/>
                        <a:t>115,200</a:t>
                      </a:r>
                      <a:endParaRPr lang="en-US" dirty="0"/>
                    </a:p>
                  </a:txBody>
                  <a:tcPr/>
                </a:tc>
                <a:tc>
                  <a:txBody>
                    <a:bodyPr/>
                    <a:lstStyle/>
                    <a:p>
                      <a:r>
                        <a:rPr lang="en-US" dirty="0" smtClean="0"/>
                        <a:t>16</a:t>
                      </a:r>
                      <a:endParaRPr lang="en-US" dirty="0"/>
                    </a:p>
                  </a:txBody>
                  <a:tcPr/>
                </a:tc>
                <a:extLst>
                  <a:ext uri="{0D108BD9-81ED-4DB2-BD59-A6C34878D82A}">
                    <a16:rowId xmlns:a16="http://schemas.microsoft.com/office/drawing/2014/main" val="171277676"/>
                  </a:ext>
                </a:extLst>
              </a:tr>
            </a:tbl>
          </a:graphicData>
        </a:graphic>
      </p:graphicFrame>
    </p:spTree>
    <p:extLst>
      <p:ext uri="{BB962C8B-B14F-4D97-AF65-F5344CB8AC3E}">
        <p14:creationId xmlns:p14="http://schemas.microsoft.com/office/powerpoint/2010/main" val="38720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Start Bits</a:t>
            </a:r>
            <a:endParaRPr lang="en-US" b="1" dirty="0"/>
          </a:p>
        </p:txBody>
      </p:sp>
      <p:sp>
        <p:nvSpPr>
          <p:cNvPr id="3" name="Content Placeholder 2"/>
          <p:cNvSpPr>
            <a:spLocks noGrp="1"/>
          </p:cNvSpPr>
          <p:nvPr>
            <p:ph idx="1"/>
          </p:nvPr>
        </p:nvSpPr>
        <p:spPr>
          <a:xfrm>
            <a:off x="457200" y="1447800"/>
            <a:ext cx="8229600" cy="4678363"/>
          </a:xfrm>
        </p:spPr>
        <p:txBody>
          <a:bodyPr/>
          <a:lstStyle/>
          <a:p>
            <a:r>
              <a:rPr lang="en-US" dirty="0" smtClean="0"/>
              <a:t>The transmitter begins by sending a START bit</a:t>
            </a:r>
          </a:p>
          <a:p>
            <a:pPr lvl="1"/>
            <a:r>
              <a:rPr lang="en-US" dirty="0" smtClean="0"/>
              <a:t>The receiver detects the start bit and knows (approximately) what the phase of bit boundaries are</a:t>
            </a:r>
            <a:endParaRPr lang="en-US" dirty="0"/>
          </a:p>
        </p:txBody>
      </p:sp>
      <p:pic>
        <p:nvPicPr>
          <p:cNvPr id="5" name="Picture 4"/>
          <p:cNvPicPr>
            <a:picLocks noChangeAspect="1"/>
          </p:cNvPicPr>
          <p:nvPr/>
        </p:nvPicPr>
        <p:blipFill>
          <a:blip r:embed="rId3"/>
          <a:stretch>
            <a:fillRect/>
          </a:stretch>
        </p:blipFill>
        <p:spPr>
          <a:xfrm>
            <a:off x="1828800" y="3429000"/>
            <a:ext cx="5894869" cy="2842419"/>
          </a:xfrm>
          <a:prstGeom prst="rect">
            <a:avLst/>
          </a:prstGeom>
        </p:spPr>
      </p:pic>
    </p:spTree>
    <p:extLst>
      <p:ext uri="{BB962C8B-B14F-4D97-AF65-F5344CB8AC3E}">
        <p14:creationId xmlns:p14="http://schemas.microsoft.com/office/powerpoint/2010/main" val="398898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Data Bits</a:t>
            </a:r>
            <a:endParaRPr lang="en-US" b="1" dirty="0"/>
          </a:p>
        </p:txBody>
      </p:sp>
      <p:sp>
        <p:nvSpPr>
          <p:cNvPr id="3" name="Content Placeholder 2"/>
          <p:cNvSpPr>
            <a:spLocks noGrp="1"/>
          </p:cNvSpPr>
          <p:nvPr>
            <p:ph idx="1"/>
          </p:nvPr>
        </p:nvSpPr>
        <p:spPr>
          <a:xfrm>
            <a:off x="453980" y="1248177"/>
            <a:ext cx="8229600" cy="4525963"/>
          </a:xfrm>
        </p:spPr>
        <p:txBody>
          <a:bodyPr>
            <a:normAutofit lnSpcReduction="10000"/>
          </a:bodyPr>
          <a:lstStyle/>
          <a:p>
            <a:r>
              <a:rPr lang="en-US" dirty="0" smtClean="0"/>
              <a:t>After the start bit is detected, the transmitter can send a number of data bits</a:t>
            </a:r>
          </a:p>
          <a:p>
            <a:pPr lvl="1"/>
            <a:r>
              <a:rPr lang="en-US" dirty="0" smtClean="0"/>
              <a:t>Both transmitter and receiver need to agree on how many</a:t>
            </a:r>
          </a:p>
          <a:p>
            <a:r>
              <a:rPr lang="en-US" dirty="0" smtClean="0"/>
              <a:t>After the data has been transferred, the transmitter must get ready to send another start bit</a:t>
            </a:r>
          </a:p>
          <a:p>
            <a:pPr lvl="1"/>
            <a:r>
              <a:rPr lang="en-US" dirty="0" smtClean="0"/>
              <a:t>This is like a STOP bit, and returns the signal to the opposite logic state of the START bit so that the next START edge can be detected</a:t>
            </a:r>
          </a:p>
        </p:txBody>
      </p:sp>
      <p:pic>
        <p:nvPicPr>
          <p:cNvPr id="4" name="Content Placeholder 3"/>
          <p:cNvPicPr>
            <a:picLocks noChangeAspect="1"/>
          </p:cNvPicPr>
          <p:nvPr/>
        </p:nvPicPr>
        <p:blipFill>
          <a:blip r:embed="rId2"/>
          <a:stretch>
            <a:fillRect/>
          </a:stretch>
        </p:blipFill>
        <p:spPr>
          <a:xfrm>
            <a:off x="1676400" y="5743016"/>
            <a:ext cx="5518604" cy="904852"/>
          </a:xfrm>
          <a:prstGeom prst="rect">
            <a:avLst/>
          </a:prstGeom>
        </p:spPr>
      </p:pic>
    </p:spTree>
    <p:extLst>
      <p:ext uri="{BB962C8B-B14F-4D97-AF65-F5344CB8AC3E}">
        <p14:creationId xmlns:p14="http://schemas.microsoft.com/office/powerpoint/2010/main" val="1317092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Error Detection</a:t>
            </a:r>
            <a:endParaRPr lang="en-US" b="1" dirty="0"/>
          </a:p>
        </p:txBody>
      </p:sp>
      <p:sp>
        <p:nvSpPr>
          <p:cNvPr id="5" name="Content Placeholder 4"/>
          <p:cNvSpPr>
            <a:spLocks noGrp="1"/>
          </p:cNvSpPr>
          <p:nvPr>
            <p:ph idx="1"/>
          </p:nvPr>
        </p:nvSpPr>
        <p:spPr>
          <a:xfrm>
            <a:off x="457200" y="1371600"/>
            <a:ext cx="8229600" cy="5105400"/>
          </a:xfrm>
        </p:spPr>
        <p:txBody>
          <a:bodyPr>
            <a:normAutofit fontScale="92500" lnSpcReduction="10000"/>
          </a:bodyPr>
          <a:lstStyle/>
          <a:p>
            <a:r>
              <a:rPr lang="en-US" dirty="0" smtClean="0"/>
              <a:t>There are several ways to improve the signal-to-noise ratio on the electrical signals</a:t>
            </a:r>
          </a:p>
          <a:p>
            <a:pPr lvl="1"/>
            <a:r>
              <a:rPr lang="en-US" dirty="0" smtClean="0"/>
              <a:t>Remember Shannon’s channel capacity theorem?</a:t>
            </a:r>
          </a:p>
          <a:p>
            <a:r>
              <a:rPr lang="en-US" dirty="0" smtClean="0"/>
              <a:t>If errors are still possible, then there are some simple ways to detect them</a:t>
            </a:r>
          </a:p>
          <a:p>
            <a:pPr lvl="1"/>
            <a:r>
              <a:rPr lang="en-US" dirty="0" smtClean="0"/>
              <a:t>At least you can try to detect some of them</a:t>
            </a:r>
          </a:p>
          <a:p>
            <a:r>
              <a:rPr lang="en-US" dirty="0" smtClean="0"/>
              <a:t>One simple scheme is to transmit a “parity” bit that ensures that the total number of 1-bits in the </a:t>
            </a:r>
            <a:r>
              <a:rPr lang="en-US" dirty="0" err="1" smtClean="0"/>
              <a:t>data+parity</a:t>
            </a:r>
            <a:r>
              <a:rPr lang="en-US" dirty="0" smtClean="0"/>
              <a:t> is either even or odd:</a:t>
            </a:r>
          </a:p>
          <a:p>
            <a:pPr lvl="1"/>
            <a:r>
              <a:rPr lang="en-US" dirty="0" smtClean="0"/>
              <a:t>Even parity: Only an even number of 1 bits</a:t>
            </a:r>
          </a:p>
          <a:p>
            <a:pPr lvl="1"/>
            <a:r>
              <a:rPr lang="en-US" dirty="0" smtClean="0"/>
              <a:t>Odd parity: Only an odd number of 1 bits</a:t>
            </a:r>
            <a:endParaRPr lang="en-US" dirty="0"/>
          </a:p>
        </p:txBody>
      </p:sp>
    </p:spTree>
    <p:extLst>
      <p:ext uri="{BB962C8B-B14F-4D97-AF65-F5344CB8AC3E}">
        <p14:creationId xmlns:p14="http://schemas.microsoft.com/office/powerpoint/2010/main" val="3158672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Error Detection</a:t>
            </a:r>
            <a:endParaRPr lang="en-US" b="1" dirty="0"/>
          </a:p>
        </p:txBody>
      </p:sp>
      <p:sp>
        <p:nvSpPr>
          <p:cNvPr id="3" name="Content Placeholder 2"/>
          <p:cNvSpPr>
            <a:spLocks noGrp="1"/>
          </p:cNvSpPr>
          <p:nvPr>
            <p:ph idx="1"/>
          </p:nvPr>
        </p:nvSpPr>
        <p:spPr>
          <a:xfrm>
            <a:off x="457200" y="1219200"/>
            <a:ext cx="8229600" cy="5257800"/>
          </a:xfrm>
        </p:spPr>
        <p:txBody>
          <a:bodyPr>
            <a:normAutofit fontScale="92500" lnSpcReduction="10000"/>
          </a:bodyPr>
          <a:lstStyle/>
          <a:p>
            <a:r>
              <a:rPr lang="en-US" dirty="0" smtClean="0"/>
              <a:t>The “bit-error-rate” (BER) is the rate at which bits are incorrectly received.</a:t>
            </a:r>
          </a:p>
          <a:p>
            <a:r>
              <a:rPr lang="en-US" dirty="0" smtClean="0"/>
              <a:t>Parity will detect the flips of any single bit in the </a:t>
            </a:r>
            <a:r>
              <a:rPr lang="en-US" dirty="0" err="1" smtClean="0"/>
              <a:t>data+parity</a:t>
            </a:r>
            <a:r>
              <a:rPr lang="en-US" dirty="0" smtClean="0"/>
              <a:t> word</a:t>
            </a:r>
          </a:p>
          <a:p>
            <a:r>
              <a:rPr lang="en-US" dirty="0" smtClean="0"/>
              <a:t>Example with 8-bit data words and one parity bit:</a:t>
            </a:r>
          </a:p>
          <a:p>
            <a:pPr marL="0" indent="0" algn="ctr">
              <a:buNone/>
            </a:pPr>
            <a:r>
              <a:rPr lang="en-US" dirty="0" smtClean="0"/>
              <a:t>P(no errors) ≈ 1-BER</a:t>
            </a:r>
            <a:r>
              <a:rPr lang="en-US" baseline="30000" dirty="0" smtClean="0"/>
              <a:t>9</a:t>
            </a:r>
            <a:endParaRPr lang="en-US" baseline="30000" dirty="0"/>
          </a:p>
          <a:p>
            <a:pPr marL="0" indent="0" algn="ctr">
              <a:buNone/>
            </a:pPr>
            <a:r>
              <a:rPr lang="en-US" dirty="0" smtClean="0"/>
              <a:t>P(one error) ≈ 9 x BER</a:t>
            </a:r>
          </a:p>
          <a:p>
            <a:pPr marL="0" indent="0" algn="ctr">
              <a:buNone/>
            </a:pPr>
            <a:r>
              <a:rPr lang="en-US" dirty="0" smtClean="0"/>
              <a:t>P(two errors) ≈ 9 x 8 x BER</a:t>
            </a:r>
            <a:r>
              <a:rPr lang="en-US" baseline="30000" dirty="0" smtClean="0"/>
              <a:t>2</a:t>
            </a:r>
          </a:p>
          <a:p>
            <a:r>
              <a:rPr lang="en-US" dirty="0" smtClean="0"/>
              <a:t>There is still a (small) chance that there will be two bit flips in one word</a:t>
            </a:r>
          </a:p>
          <a:p>
            <a:pPr lvl="1"/>
            <a:r>
              <a:rPr lang="en-US" dirty="0" smtClean="0"/>
              <a:t>This will not be detected by the parity bit</a:t>
            </a:r>
            <a:endParaRPr lang="en-US" dirty="0"/>
          </a:p>
        </p:txBody>
      </p:sp>
    </p:spTree>
    <p:extLst>
      <p:ext uri="{BB962C8B-B14F-4D97-AF65-F5344CB8AC3E}">
        <p14:creationId xmlns:p14="http://schemas.microsoft.com/office/powerpoint/2010/main" val="3698905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Physical Interface</a:t>
            </a:r>
            <a:endParaRPr lang="en-US" b="1" dirty="0"/>
          </a:p>
        </p:txBody>
      </p:sp>
      <p:sp>
        <p:nvSpPr>
          <p:cNvPr id="3" name="Content Placeholder 2"/>
          <p:cNvSpPr>
            <a:spLocks noGrp="1"/>
          </p:cNvSpPr>
          <p:nvPr>
            <p:ph idx="1"/>
          </p:nvPr>
        </p:nvSpPr>
        <p:spPr>
          <a:xfrm>
            <a:off x="419100" y="1288197"/>
            <a:ext cx="8229600" cy="5105400"/>
          </a:xfrm>
        </p:spPr>
        <p:txBody>
          <a:bodyPr>
            <a:normAutofit fontScale="92500" lnSpcReduction="10000"/>
          </a:bodyPr>
          <a:lstStyle/>
          <a:p>
            <a:r>
              <a:rPr lang="en-US" dirty="0" smtClean="0"/>
              <a:t>The protocol for transferring serial data is specified at the bit level (logic 0 or 1)</a:t>
            </a:r>
          </a:p>
          <a:p>
            <a:r>
              <a:rPr lang="en-US" dirty="0" smtClean="0"/>
              <a:t>Physically, the electrical connections can be implemented in various ways.</a:t>
            </a:r>
          </a:p>
          <a:p>
            <a:r>
              <a:rPr lang="en-US" dirty="0" smtClean="0"/>
              <a:t>It can also be convenient to provide other signals to help with data synchronization</a:t>
            </a:r>
          </a:p>
          <a:p>
            <a:r>
              <a:rPr lang="en-US" dirty="0" smtClean="0"/>
              <a:t>Physical connectors:</a:t>
            </a:r>
          </a:p>
          <a:p>
            <a:pPr lvl="1"/>
            <a:r>
              <a:rPr lang="en-US" dirty="0" smtClean="0"/>
              <a:t>DB-9 (male and female)</a:t>
            </a:r>
          </a:p>
          <a:p>
            <a:pPr lvl="1"/>
            <a:r>
              <a:rPr lang="en-US" dirty="0" smtClean="0"/>
              <a:t>DB-25 (male and female)</a:t>
            </a:r>
          </a:p>
          <a:p>
            <a:pPr lvl="1"/>
            <a:r>
              <a:rPr lang="en-US" dirty="0" smtClean="0"/>
              <a:t>RJ-11</a:t>
            </a:r>
          </a:p>
          <a:p>
            <a:pPr lvl="1"/>
            <a:r>
              <a:rPr lang="en-US" dirty="0" smtClean="0"/>
              <a:t>RJ-45</a:t>
            </a:r>
            <a:endParaRPr lang="en-US" dirty="0"/>
          </a:p>
        </p:txBody>
      </p:sp>
      <p:sp>
        <p:nvSpPr>
          <p:cNvPr id="6" name="TextBox 5"/>
          <p:cNvSpPr txBox="1"/>
          <p:nvPr/>
        </p:nvSpPr>
        <p:spPr>
          <a:xfrm>
            <a:off x="2895600" y="5562600"/>
            <a:ext cx="5105400" cy="830997"/>
          </a:xfrm>
          <a:prstGeom prst="rect">
            <a:avLst/>
          </a:prstGeom>
          <a:noFill/>
        </p:spPr>
        <p:txBody>
          <a:bodyPr wrap="square" rtlCol="0">
            <a:spAutoFit/>
          </a:bodyPr>
          <a:lstStyle/>
          <a:p>
            <a:r>
              <a:rPr lang="en-US" sz="2400" dirty="0" smtClean="0"/>
              <a:t>No really good universal standard – often vendor dependent</a:t>
            </a:r>
            <a:endParaRPr lang="en-US" sz="2400" dirty="0"/>
          </a:p>
        </p:txBody>
      </p:sp>
    </p:spTree>
    <p:extLst>
      <p:ext uri="{BB962C8B-B14F-4D97-AF65-F5344CB8AC3E}">
        <p14:creationId xmlns:p14="http://schemas.microsoft.com/office/powerpoint/2010/main" val="951003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DB-9 Connectors</a:t>
            </a:r>
            <a:endParaRPr lang="en-US" b="1" dirty="0"/>
          </a:p>
        </p:txBody>
      </p:sp>
      <p:sp>
        <p:nvSpPr>
          <p:cNvPr id="3" name="Content Placeholder 2"/>
          <p:cNvSpPr>
            <a:spLocks noGrp="1"/>
          </p:cNvSpPr>
          <p:nvPr>
            <p:ph idx="1"/>
          </p:nvPr>
        </p:nvSpPr>
        <p:spPr>
          <a:xfrm>
            <a:off x="431800" y="1257300"/>
            <a:ext cx="8229600" cy="4678363"/>
          </a:xfrm>
        </p:spPr>
        <p:txBody>
          <a:bodyPr/>
          <a:lstStyle/>
          <a:p>
            <a:r>
              <a:rPr lang="en-US" dirty="0" smtClean="0"/>
              <a:t>This is usually the bare minimum number of signals that are used</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782" y="2514600"/>
            <a:ext cx="5696735" cy="2684798"/>
          </a:xfrm>
          <a:prstGeom prst="rect">
            <a:avLst/>
          </a:prstGeom>
        </p:spPr>
      </p:pic>
      <p:pic>
        <p:nvPicPr>
          <p:cNvPr id="5" name="Picture 4"/>
          <p:cNvPicPr>
            <a:picLocks noChangeAspect="1"/>
          </p:cNvPicPr>
          <p:nvPr/>
        </p:nvPicPr>
        <p:blipFill>
          <a:blip r:embed="rId4"/>
          <a:stretch>
            <a:fillRect/>
          </a:stretch>
        </p:blipFill>
        <p:spPr>
          <a:xfrm>
            <a:off x="6589517" y="5359400"/>
            <a:ext cx="1866900" cy="1485900"/>
          </a:xfrm>
          <a:prstGeom prst="rect">
            <a:avLst/>
          </a:prstGeom>
        </p:spPr>
      </p:pic>
      <p:sp>
        <p:nvSpPr>
          <p:cNvPr id="6" name="TextBox 5"/>
          <p:cNvSpPr txBox="1"/>
          <p:nvPr/>
        </p:nvSpPr>
        <p:spPr>
          <a:xfrm>
            <a:off x="482600" y="5742930"/>
            <a:ext cx="5867400" cy="461665"/>
          </a:xfrm>
          <a:prstGeom prst="rect">
            <a:avLst/>
          </a:prstGeom>
          <a:noFill/>
        </p:spPr>
        <p:txBody>
          <a:bodyPr wrap="square" rtlCol="0">
            <a:spAutoFit/>
          </a:bodyPr>
          <a:lstStyle/>
          <a:p>
            <a:r>
              <a:rPr lang="en-US" sz="2400" dirty="0" smtClean="0"/>
              <a:t>CTS and RTS signals are used for flow-control.</a:t>
            </a:r>
            <a:endParaRPr lang="en-US" sz="2400" dirty="0"/>
          </a:p>
        </p:txBody>
      </p:sp>
    </p:spTree>
    <p:extLst>
      <p:ext uri="{BB962C8B-B14F-4D97-AF65-F5344CB8AC3E}">
        <p14:creationId xmlns:p14="http://schemas.microsoft.com/office/powerpoint/2010/main" val="1777705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RJ-45 Connectors</a:t>
            </a:r>
            <a:endParaRPr lang="en-US" b="1" dirty="0"/>
          </a:p>
        </p:txBody>
      </p:sp>
      <p:sp>
        <p:nvSpPr>
          <p:cNvPr id="5" name="Content Placeholder 4"/>
          <p:cNvSpPr>
            <a:spLocks noGrp="1"/>
          </p:cNvSpPr>
          <p:nvPr>
            <p:ph idx="1"/>
          </p:nvPr>
        </p:nvSpPr>
        <p:spPr>
          <a:xfrm>
            <a:off x="457199" y="1295400"/>
            <a:ext cx="8229600" cy="4953000"/>
          </a:xfrm>
        </p:spPr>
        <p:txBody>
          <a:bodyPr>
            <a:normAutofit/>
          </a:bodyPr>
          <a:lstStyle/>
          <a:p>
            <a:r>
              <a:rPr lang="en-US" dirty="0" smtClean="0"/>
              <a:t>RJ-45 connectors are convenient because they can use regular CAT-4/5 Ethernet cables with inexpensive connectors at both ends</a:t>
            </a:r>
          </a:p>
          <a:p>
            <a:r>
              <a:rPr lang="en-US" dirty="0" smtClean="0"/>
              <a:t>Sometimes you have to make adapters to connect up your own weird equipment</a:t>
            </a:r>
          </a:p>
          <a:p>
            <a:endParaRPr lang="en-US" dirty="0"/>
          </a:p>
          <a:p>
            <a:endParaRPr lang="en-US" dirty="0" smtClean="0"/>
          </a:p>
          <a:p>
            <a:endParaRPr lang="en-US" dirty="0"/>
          </a:p>
          <a:p>
            <a:endParaRPr lang="en-US" dirty="0" smtClean="0"/>
          </a:p>
          <a:p>
            <a:endParaRPr lang="en-US" dirty="0" smtClean="0"/>
          </a:p>
        </p:txBody>
      </p:sp>
      <p:pic>
        <p:nvPicPr>
          <p:cNvPr id="11" name="Picture 10"/>
          <p:cNvPicPr>
            <a:picLocks noChangeAspect="1"/>
          </p:cNvPicPr>
          <p:nvPr/>
        </p:nvPicPr>
        <p:blipFill>
          <a:blip r:embed="rId3"/>
          <a:stretch>
            <a:fillRect/>
          </a:stretch>
        </p:blipFill>
        <p:spPr>
          <a:xfrm>
            <a:off x="4199984" y="3980163"/>
            <a:ext cx="3890792" cy="2707674"/>
          </a:xfrm>
          <a:prstGeom prst="rect">
            <a:avLst/>
          </a:prstGeom>
        </p:spPr>
      </p:pic>
      <p:pic>
        <p:nvPicPr>
          <p:cNvPr id="7" name="Picture 6"/>
          <p:cNvPicPr>
            <a:picLocks noChangeAspect="1"/>
          </p:cNvPicPr>
          <p:nvPr/>
        </p:nvPicPr>
        <p:blipFill>
          <a:blip r:embed="rId4"/>
          <a:stretch>
            <a:fillRect/>
          </a:stretch>
        </p:blipFill>
        <p:spPr>
          <a:xfrm>
            <a:off x="469898" y="3902194"/>
            <a:ext cx="1816428" cy="1575243"/>
          </a:xfrm>
          <a:prstGeom prst="rect">
            <a:avLst/>
          </a:prstGeom>
        </p:spPr>
      </p:pic>
      <p:pic>
        <p:nvPicPr>
          <p:cNvPr id="9" name="Picture 8"/>
          <p:cNvPicPr>
            <a:picLocks noChangeAspect="1"/>
          </p:cNvPicPr>
          <p:nvPr/>
        </p:nvPicPr>
        <p:blipFill>
          <a:blip r:embed="rId5"/>
          <a:stretch>
            <a:fillRect/>
          </a:stretch>
        </p:blipFill>
        <p:spPr>
          <a:xfrm>
            <a:off x="1447800" y="5334000"/>
            <a:ext cx="2181562" cy="1343024"/>
          </a:xfrm>
          <a:prstGeom prst="rect">
            <a:avLst/>
          </a:prstGeom>
        </p:spPr>
      </p:pic>
    </p:spTree>
    <p:extLst>
      <p:ext uri="{BB962C8B-B14F-4D97-AF65-F5344CB8AC3E}">
        <p14:creationId xmlns:p14="http://schemas.microsoft.com/office/powerpoint/2010/main" val="151344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usual ANNOUNCEMENT</a:t>
            </a: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r>
              <a:rPr lang="en-US" sz="2800" dirty="0" smtClean="0"/>
              <a:t>Obvious changes to the course:</a:t>
            </a:r>
          </a:p>
          <a:p>
            <a:pPr lvl="1"/>
            <a:r>
              <a:rPr lang="en-US" sz="2400" dirty="0" smtClean="0"/>
              <a:t>No in-person lectures: you’ll have to read the lecture notes yourself</a:t>
            </a:r>
          </a:p>
          <a:p>
            <a:pPr lvl="1"/>
            <a:r>
              <a:rPr lang="en-US" sz="2400" dirty="0" smtClean="0"/>
              <a:t>No more labs: don’t worry about it – your grade will be based on work done so far</a:t>
            </a:r>
          </a:p>
          <a:p>
            <a:pPr lvl="1"/>
            <a:r>
              <a:rPr lang="en-US" sz="2400" dirty="0" smtClean="0"/>
              <a:t>Remaining assignments will try to cover topics that would have been explored in the lab</a:t>
            </a:r>
          </a:p>
          <a:p>
            <a:pPr lvl="1"/>
            <a:r>
              <a:rPr lang="en-US" sz="2400" dirty="0" smtClean="0"/>
              <a:t>Second mid-term: simplest to cancel it</a:t>
            </a:r>
          </a:p>
          <a:p>
            <a:pPr lvl="1"/>
            <a:r>
              <a:rPr lang="en-US" sz="2400" dirty="0" smtClean="0"/>
              <a:t>Final exam: I’m not sure what to do about this yet, but I’ll figure something out.</a:t>
            </a:r>
          </a:p>
          <a:p>
            <a:r>
              <a:rPr lang="en-US" sz="2800" dirty="0" smtClean="0"/>
              <a:t>Changes to grading scheme:</a:t>
            </a:r>
          </a:p>
          <a:p>
            <a:pPr lvl="1"/>
            <a:r>
              <a:rPr lang="en-US" sz="2400" dirty="0" smtClean="0"/>
              <a:t>Old scheme: Assignments (30%) exams (40%) lab (30%)</a:t>
            </a:r>
          </a:p>
          <a:p>
            <a:pPr lvl="1"/>
            <a:r>
              <a:rPr lang="en-US" sz="2400" dirty="0" smtClean="0"/>
              <a:t>New scheme: Assignments (50%) exams (25%) lab (25%)</a:t>
            </a:r>
          </a:p>
          <a:p>
            <a:pPr lvl="1"/>
            <a:endParaRPr lang="en-US" sz="2400" dirty="0"/>
          </a:p>
        </p:txBody>
      </p:sp>
    </p:spTree>
    <p:extLst>
      <p:ext uri="{BB962C8B-B14F-4D97-AF65-F5344CB8AC3E}">
        <p14:creationId xmlns:p14="http://schemas.microsoft.com/office/powerpoint/2010/main" val="2895269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Electrical Interface</a:t>
            </a:r>
            <a:endParaRPr lang="en-US" b="1" dirty="0"/>
          </a:p>
        </p:txBody>
      </p:sp>
      <p:sp>
        <p:nvSpPr>
          <p:cNvPr id="3" name="Content Placeholder 2"/>
          <p:cNvSpPr>
            <a:spLocks noGrp="1"/>
          </p:cNvSpPr>
          <p:nvPr>
            <p:ph idx="1"/>
          </p:nvPr>
        </p:nvSpPr>
        <p:spPr>
          <a:xfrm>
            <a:off x="457200" y="1417638"/>
            <a:ext cx="8229600" cy="4708525"/>
          </a:xfrm>
        </p:spPr>
        <p:txBody>
          <a:bodyPr/>
          <a:lstStyle/>
          <a:p>
            <a:r>
              <a:rPr lang="en-US" dirty="0" smtClean="0"/>
              <a:t>The original RS-232 specification used large voltage swings to increase the signal-to-noise ratio</a:t>
            </a:r>
          </a:p>
          <a:p>
            <a:r>
              <a:rPr lang="en-US" dirty="0" smtClean="0"/>
              <a:t>The voltage levels were called “mark” and “space”:</a:t>
            </a:r>
            <a:endParaRPr lang="en-US" dirty="0"/>
          </a:p>
        </p:txBody>
      </p:sp>
      <p:pic>
        <p:nvPicPr>
          <p:cNvPr id="4" name="Picture 3"/>
          <p:cNvPicPr>
            <a:picLocks noChangeAspect="1"/>
          </p:cNvPicPr>
          <p:nvPr/>
        </p:nvPicPr>
        <p:blipFill>
          <a:blip r:embed="rId2"/>
          <a:stretch>
            <a:fillRect/>
          </a:stretch>
        </p:blipFill>
        <p:spPr>
          <a:xfrm>
            <a:off x="2667000" y="3581400"/>
            <a:ext cx="5067300" cy="3137758"/>
          </a:xfrm>
          <a:prstGeom prst="rect">
            <a:avLst/>
          </a:prstGeom>
        </p:spPr>
      </p:pic>
    </p:spTree>
    <p:extLst>
      <p:ext uri="{BB962C8B-B14F-4D97-AF65-F5344CB8AC3E}">
        <p14:creationId xmlns:p14="http://schemas.microsoft.com/office/powerpoint/2010/main" val="3749259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Electrical Interface</a:t>
            </a:r>
            <a:endParaRPr lang="en-US" b="1" dirty="0"/>
          </a:p>
        </p:txBody>
      </p:sp>
      <p:sp>
        <p:nvSpPr>
          <p:cNvPr id="3" name="Content Placeholder 2"/>
          <p:cNvSpPr>
            <a:spLocks noGrp="1"/>
          </p:cNvSpPr>
          <p:nvPr>
            <p:ph idx="1"/>
          </p:nvPr>
        </p:nvSpPr>
        <p:spPr>
          <a:xfrm>
            <a:off x="444500" y="1417638"/>
            <a:ext cx="8229600" cy="4602163"/>
          </a:xfrm>
        </p:spPr>
        <p:txBody>
          <a:bodyPr/>
          <a:lstStyle/>
          <a:p>
            <a:r>
              <a:rPr lang="en-US" dirty="0" smtClean="0"/>
              <a:t>In practice, it can be quite inconvenient to work with ±15 volt signals in digital circuits.</a:t>
            </a:r>
          </a:p>
          <a:p>
            <a:r>
              <a:rPr lang="en-US" dirty="0" smtClean="0"/>
              <a:t>There are driver IC’s that will translate standard 3.3V or 5V logic levels to these higher voltages</a:t>
            </a:r>
          </a:p>
          <a:p>
            <a:r>
              <a:rPr lang="en-US" dirty="0" smtClean="0"/>
              <a:t>For example:</a:t>
            </a:r>
          </a:p>
        </p:txBody>
      </p:sp>
      <p:pic>
        <p:nvPicPr>
          <p:cNvPr id="4" name="Picture 3"/>
          <p:cNvPicPr>
            <a:picLocks noChangeAspect="1"/>
          </p:cNvPicPr>
          <p:nvPr/>
        </p:nvPicPr>
        <p:blipFill>
          <a:blip r:embed="rId2"/>
          <a:stretch>
            <a:fillRect/>
          </a:stretch>
        </p:blipFill>
        <p:spPr>
          <a:xfrm>
            <a:off x="190500" y="4724400"/>
            <a:ext cx="8763000" cy="1838325"/>
          </a:xfrm>
          <a:prstGeom prst="rect">
            <a:avLst/>
          </a:prstGeom>
        </p:spPr>
      </p:pic>
    </p:spTree>
    <p:extLst>
      <p:ext uri="{BB962C8B-B14F-4D97-AF65-F5344CB8AC3E}">
        <p14:creationId xmlns:p14="http://schemas.microsoft.com/office/powerpoint/2010/main" val="1362699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Disadvantages of RS-232</a:t>
            </a:r>
            <a:endParaRPr lang="en-US" b="1"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smtClean="0"/>
              <a:t>The signals are single-ended</a:t>
            </a:r>
          </a:p>
          <a:p>
            <a:pPr lvl="1"/>
            <a:r>
              <a:rPr lang="en-US" dirty="0" smtClean="0"/>
              <a:t>Noise is added linearly to the voltage being driven</a:t>
            </a:r>
          </a:p>
          <a:p>
            <a:r>
              <a:rPr lang="en-US" dirty="0" smtClean="0"/>
              <a:t>The voltage swings are potentially large</a:t>
            </a:r>
          </a:p>
          <a:p>
            <a:pPr lvl="1"/>
            <a:r>
              <a:rPr lang="en-US" dirty="0" smtClean="0"/>
              <a:t>They can radiate noise that might interfere with other circuits</a:t>
            </a:r>
          </a:p>
          <a:p>
            <a:r>
              <a:rPr lang="en-US" dirty="0" smtClean="0"/>
              <a:t>The signals are ground-referenced</a:t>
            </a:r>
          </a:p>
          <a:p>
            <a:pPr lvl="1"/>
            <a:r>
              <a:rPr lang="en-US" dirty="0" smtClean="0"/>
              <a:t>Both pieces of equipment have to be connected to the same electrical ground or else large currents might flow in the cable</a:t>
            </a:r>
          </a:p>
          <a:p>
            <a:r>
              <a:rPr lang="en-US" dirty="0" smtClean="0"/>
              <a:t>The signals are point-to-point</a:t>
            </a:r>
          </a:p>
          <a:p>
            <a:pPr lvl="1"/>
            <a:r>
              <a:rPr lang="en-US" dirty="0" smtClean="0"/>
              <a:t>You can’t share the signals with multiple devices on the same cable</a:t>
            </a:r>
          </a:p>
        </p:txBody>
      </p:sp>
    </p:spTree>
    <p:extLst>
      <p:ext uri="{BB962C8B-B14F-4D97-AF65-F5344CB8AC3E}">
        <p14:creationId xmlns:p14="http://schemas.microsoft.com/office/powerpoint/2010/main" val="2174963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RS-422/RS-485 Electrical Specification</a:t>
            </a:r>
            <a:endParaRPr lang="en-US" b="1" dirty="0"/>
          </a:p>
        </p:txBody>
      </p:sp>
      <p:sp>
        <p:nvSpPr>
          <p:cNvPr id="3" name="Content Placeholder 2"/>
          <p:cNvSpPr>
            <a:spLocks noGrp="1"/>
          </p:cNvSpPr>
          <p:nvPr>
            <p:ph idx="1"/>
          </p:nvPr>
        </p:nvSpPr>
        <p:spPr/>
        <p:txBody>
          <a:bodyPr/>
          <a:lstStyle/>
          <a:p>
            <a:r>
              <a:rPr lang="en-US" dirty="0" smtClean="0"/>
              <a:t>The RS-422/RS-485 specification attempts to address many of these deficiencies.</a:t>
            </a:r>
          </a:p>
          <a:p>
            <a:r>
              <a:rPr lang="en-US" dirty="0" smtClean="0"/>
              <a:t>The data that is transferred is still sent/received using the UART protocol</a:t>
            </a:r>
          </a:p>
          <a:p>
            <a:r>
              <a:rPr lang="en-US" dirty="0" smtClean="0"/>
              <a:t>Additional conventions are required to allow multiple devices to share the same bus</a:t>
            </a:r>
            <a:endParaRPr lang="en-US" dirty="0"/>
          </a:p>
        </p:txBody>
      </p:sp>
    </p:spTree>
    <p:extLst>
      <p:ext uri="{BB962C8B-B14F-4D97-AF65-F5344CB8AC3E}">
        <p14:creationId xmlns:p14="http://schemas.microsoft.com/office/powerpoint/2010/main" val="1637437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RS-422/RS-485 Electrical Specification</a:t>
            </a:r>
            <a:endParaRPr lang="en-US" b="1"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Both use a single pair of wires to transfer differential signals:</a:t>
            </a:r>
          </a:p>
          <a:p>
            <a:endParaRPr lang="en-US" dirty="0"/>
          </a:p>
          <a:p>
            <a:endParaRPr lang="en-US" dirty="0" smtClean="0"/>
          </a:p>
          <a:p>
            <a:endParaRPr lang="en-US" dirty="0"/>
          </a:p>
          <a:p>
            <a:endParaRPr lang="en-US" dirty="0" smtClean="0"/>
          </a:p>
          <a:p>
            <a:endParaRPr lang="en-US" dirty="0"/>
          </a:p>
          <a:p>
            <a:r>
              <a:rPr lang="en-US" dirty="0" smtClean="0"/>
              <a:t>There is no common ground connection</a:t>
            </a:r>
          </a:p>
          <a:p>
            <a:r>
              <a:rPr lang="en-US" dirty="0" smtClean="0"/>
              <a:t>The wires act as a transmission line, so Z</a:t>
            </a:r>
            <a:r>
              <a:rPr lang="en-US" baseline="-25000" dirty="0" smtClean="0"/>
              <a:t>T</a:t>
            </a:r>
            <a:r>
              <a:rPr lang="en-US" dirty="0" smtClean="0"/>
              <a:t> is needed to prevent reflections at the receiving end.</a:t>
            </a:r>
            <a:endParaRPr lang="en-US" dirty="0"/>
          </a:p>
        </p:txBody>
      </p:sp>
      <p:pic>
        <p:nvPicPr>
          <p:cNvPr id="5" name="Picture 4"/>
          <p:cNvPicPr>
            <a:picLocks noChangeAspect="1"/>
          </p:cNvPicPr>
          <p:nvPr/>
        </p:nvPicPr>
        <p:blipFill>
          <a:blip r:embed="rId3"/>
          <a:stretch>
            <a:fillRect/>
          </a:stretch>
        </p:blipFill>
        <p:spPr>
          <a:xfrm>
            <a:off x="914400" y="2514600"/>
            <a:ext cx="6873875" cy="1973283"/>
          </a:xfrm>
          <a:prstGeom prst="rect">
            <a:avLst/>
          </a:prstGeom>
        </p:spPr>
      </p:pic>
    </p:spTree>
    <p:extLst>
      <p:ext uri="{BB962C8B-B14F-4D97-AF65-F5344CB8AC3E}">
        <p14:creationId xmlns:p14="http://schemas.microsoft.com/office/powerpoint/2010/main" val="4189316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RS-422 Specification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With the RS-422 specification, one transmitter (the master) can send data to many (up to 10) receivers (slaves)</a:t>
            </a:r>
          </a:p>
          <a:p>
            <a:r>
              <a:rPr lang="en-US" dirty="0" smtClean="0"/>
              <a:t>The master can also receive data (on a separate pair of signals) from many slaves that share the bus</a:t>
            </a:r>
          </a:p>
          <a:p>
            <a:r>
              <a:rPr lang="en-US" dirty="0" smtClean="0"/>
              <a:t>The slaves have to decide who will transmit data at any given time.</a:t>
            </a:r>
          </a:p>
          <a:p>
            <a:r>
              <a:rPr lang="en-US" dirty="0" smtClean="0"/>
              <a:t>Cables can be long!  Up to 1 km with data rates less than 100 kbps (kilo-bits per second)</a:t>
            </a:r>
          </a:p>
        </p:txBody>
      </p:sp>
    </p:spTree>
    <p:extLst>
      <p:ext uri="{BB962C8B-B14F-4D97-AF65-F5344CB8AC3E}">
        <p14:creationId xmlns:p14="http://schemas.microsoft.com/office/powerpoint/2010/main" val="2979818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RS-485 Specification</a:t>
            </a:r>
            <a:endParaRPr lang="en-US" b="1" dirty="0"/>
          </a:p>
        </p:txBody>
      </p:sp>
      <p:sp>
        <p:nvSpPr>
          <p:cNvPr id="3" name="Content Placeholder 2"/>
          <p:cNvSpPr>
            <a:spLocks noGrp="1"/>
          </p:cNvSpPr>
          <p:nvPr>
            <p:ph idx="1"/>
          </p:nvPr>
        </p:nvSpPr>
        <p:spPr>
          <a:xfrm>
            <a:off x="457200" y="1417638"/>
            <a:ext cx="8229600" cy="4708525"/>
          </a:xfrm>
        </p:spPr>
        <p:txBody>
          <a:bodyPr/>
          <a:lstStyle/>
          <a:p>
            <a:r>
              <a:rPr lang="en-US" dirty="0" smtClean="0"/>
              <a:t>The RS-485 specification is built on the RS-422 specification</a:t>
            </a:r>
          </a:p>
          <a:p>
            <a:pPr lvl="1"/>
            <a:r>
              <a:rPr lang="en-US" dirty="0" smtClean="0"/>
              <a:t>They use the same differential signals</a:t>
            </a:r>
          </a:p>
          <a:p>
            <a:r>
              <a:rPr lang="en-US" dirty="0" smtClean="0"/>
              <a:t>But the pair of signals is truly bidirectional</a:t>
            </a:r>
          </a:p>
          <a:p>
            <a:pPr lvl="1"/>
            <a:r>
              <a:rPr lang="en-US" dirty="0" smtClean="0"/>
              <a:t>Not only can there be multiple slaves, but there can also be multiple masters</a:t>
            </a:r>
          </a:p>
          <a:p>
            <a:pPr lvl="1"/>
            <a:r>
              <a:rPr lang="en-US" dirty="0" smtClean="0"/>
              <a:t>Up to 32 drivers and 32 receivers on a single pair</a:t>
            </a:r>
          </a:p>
          <a:p>
            <a:r>
              <a:rPr lang="en-US" dirty="0" smtClean="0"/>
              <a:t>Now all the devices need to coordinate who will be driving the pair at any given time.</a:t>
            </a:r>
            <a:endParaRPr lang="en-US" dirty="0"/>
          </a:p>
        </p:txBody>
      </p:sp>
    </p:spTree>
    <p:extLst>
      <p:ext uri="{BB962C8B-B14F-4D97-AF65-F5344CB8AC3E}">
        <p14:creationId xmlns:p14="http://schemas.microsoft.com/office/powerpoint/2010/main" val="992341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 RS-485 Communications</a:t>
            </a:r>
            <a:endParaRPr lang="en-US" b="1" dirty="0"/>
          </a:p>
        </p:txBody>
      </p:sp>
      <p:sp>
        <p:nvSpPr>
          <p:cNvPr id="3" name="Content Placeholder 2"/>
          <p:cNvSpPr>
            <a:spLocks noGrp="1"/>
          </p:cNvSpPr>
          <p:nvPr>
            <p:ph idx="1"/>
          </p:nvPr>
        </p:nvSpPr>
        <p:spPr>
          <a:xfrm>
            <a:off x="457200" y="1417638"/>
            <a:ext cx="8229600" cy="4708525"/>
          </a:xfrm>
        </p:spPr>
        <p:txBody>
          <a:bodyPr/>
          <a:lstStyle/>
          <a:p>
            <a:r>
              <a:rPr lang="en-US" dirty="0" smtClean="0"/>
              <a:t>A standard communication protocol is needed to make this work</a:t>
            </a:r>
          </a:p>
          <a:p>
            <a:r>
              <a:rPr lang="en-US" dirty="0" smtClean="0"/>
              <a:t>One example is the MODBUS protocol</a:t>
            </a:r>
          </a:p>
          <a:p>
            <a:r>
              <a:rPr lang="en-US" dirty="0" smtClean="0"/>
              <a:t>Each device is assigned an 8-bit address</a:t>
            </a:r>
          </a:p>
          <a:p>
            <a:r>
              <a:rPr lang="en-US" dirty="0" smtClean="0"/>
              <a:t>Data is organized as a set of 16-bit registers</a:t>
            </a:r>
          </a:p>
          <a:p>
            <a:r>
              <a:rPr lang="en-US" dirty="0" smtClean="0"/>
              <a:t>The master sends data in the following format:</a:t>
            </a:r>
            <a:endParaRPr lang="en-US" dirty="0"/>
          </a:p>
        </p:txBody>
      </p:sp>
      <p:pic>
        <p:nvPicPr>
          <p:cNvPr id="4" name="Picture 3"/>
          <p:cNvPicPr>
            <a:picLocks noChangeAspect="1"/>
          </p:cNvPicPr>
          <p:nvPr/>
        </p:nvPicPr>
        <p:blipFill>
          <a:blip r:embed="rId2"/>
          <a:stretch>
            <a:fillRect/>
          </a:stretch>
        </p:blipFill>
        <p:spPr>
          <a:xfrm>
            <a:off x="1266825" y="5410200"/>
            <a:ext cx="6610350" cy="933450"/>
          </a:xfrm>
          <a:prstGeom prst="rect">
            <a:avLst/>
          </a:prstGeom>
        </p:spPr>
      </p:pic>
    </p:spTree>
    <p:extLst>
      <p:ext uri="{BB962C8B-B14F-4D97-AF65-F5344CB8AC3E}">
        <p14:creationId xmlns:p14="http://schemas.microsoft.com/office/powerpoint/2010/main" val="286640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 RS-485 Communications</a:t>
            </a:r>
            <a:endParaRPr lang="en-US" b="1" dirty="0"/>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r>
              <a:rPr lang="en-US" dirty="0" smtClean="0"/>
              <a:t>The master then releases the bus (goes to a high impedance state and starts listening)</a:t>
            </a:r>
          </a:p>
          <a:p>
            <a:r>
              <a:rPr lang="en-US" dirty="0" smtClean="0"/>
              <a:t>The slave then transmits a response:</a:t>
            </a:r>
          </a:p>
          <a:p>
            <a:endParaRPr lang="en-US" dirty="0"/>
          </a:p>
          <a:p>
            <a:endParaRPr lang="en-US" dirty="0" smtClean="0"/>
          </a:p>
          <a:p>
            <a:r>
              <a:rPr lang="en-US" dirty="0" smtClean="0"/>
              <a:t>Error checking is performed by constructing a 16-bit word from the data</a:t>
            </a:r>
          </a:p>
          <a:p>
            <a:r>
              <a:rPr lang="en-US" dirty="0" smtClean="0"/>
              <a:t>If the word calculated from the received data does not match the transmitted data, then an error must have occurred.</a:t>
            </a:r>
            <a:endParaRPr lang="en-US" dirty="0"/>
          </a:p>
        </p:txBody>
      </p:sp>
      <p:pic>
        <p:nvPicPr>
          <p:cNvPr id="5" name="Picture 4"/>
          <p:cNvPicPr>
            <a:picLocks noChangeAspect="1"/>
          </p:cNvPicPr>
          <p:nvPr/>
        </p:nvPicPr>
        <p:blipFill>
          <a:blip r:embed="rId3"/>
          <a:stretch>
            <a:fillRect/>
          </a:stretch>
        </p:blipFill>
        <p:spPr>
          <a:xfrm>
            <a:off x="1676400" y="2838450"/>
            <a:ext cx="6067425" cy="933450"/>
          </a:xfrm>
          <a:prstGeom prst="rect">
            <a:avLst/>
          </a:prstGeom>
        </p:spPr>
      </p:pic>
    </p:spTree>
    <p:extLst>
      <p:ext uri="{BB962C8B-B14F-4D97-AF65-F5344CB8AC3E}">
        <p14:creationId xmlns:p14="http://schemas.microsoft.com/office/powerpoint/2010/main" val="29126673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Example of MODBUS Error Checking</a:t>
            </a:r>
            <a:endParaRPr lang="en-US" b="1" dirty="0"/>
          </a:p>
        </p:txBody>
      </p:sp>
      <p:pic>
        <p:nvPicPr>
          <p:cNvPr id="4" name="Content Placeholder 3"/>
          <p:cNvPicPr>
            <a:picLocks noGrp="1" noChangeAspect="1"/>
          </p:cNvPicPr>
          <p:nvPr>
            <p:ph idx="1"/>
          </p:nvPr>
        </p:nvPicPr>
        <p:blipFill>
          <a:blip r:embed="rId3"/>
          <a:stretch>
            <a:fillRect/>
          </a:stretch>
        </p:blipFill>
        <p:spPr>
          <a:xfrm>
            <a:off x="742950" y="1801019"/>
            <a:ext cx="7658100" cy="4124325"/>
          </a:xfrm>
          <a:prstGeom prst="rect">
            <a:avLst/>
          </a:prstGeom>
        </p:spPr>
      </p:pic>
    </p:spTree>
    <p:extLst>
      <p:ext uri="{BB962C8B-B14F-4D97-AF65-F5344CB8AC3E}">
        <p14:creationId xmlns:p14="http://schemas.microsoft.com/office/powerpoint/2010/main" val="2360448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usual ANNOUNCEMENT</a:t>
            </a:r>
            <a:endParaRPr lang="en-US" dirty="0"/>
          </a:p>
        </p:txBody>
      </p:sp>
      <p:sp>
        <p:nvSpPr>
          <p:cNvPr id="3" name="Content Placeholder 2"/>
          <p:cNvSpPr>
            <a:spLocks noGrp="1"/>
          </p:cNvSpPr>
          <p:nvPr>
            <p:ph idx="1"/>
          </p:nvPr>
        </p:nvSpPr>
        <p:spPr>
          <a:xfrm>
            <a:off x="457200" y="1439409"/>
            <a:ext cx="8229600" cy="4876800"/>
          </a:xfrm>
        </p:spPr>
        <p:txBody>
          <a:bodyPr>
            <a:normAutofit fontScale="92500" lnSpcReduction="10000"/>
          </a:bodyPr>
          <a:lstStyle/>
          <a:p>
            <a:r>
              <a:rPr lang="en-US" sz="2800" dirty="0" smtClean="0"/>
              <a:t>Because there won’t be any in-person lectures, you will have to read the lecture notes yourself.</a:t>
            </a:r>
          </a:p>
          <a:p>
            <a:r>
              <a:rPr lang="en-US" sz="2800" dirty="0" smtClean="0"/>
              <a:t>To demonstrate that you have read them, you will be required to answer </a:t>
            </a:r>
            <a:r>
              <a:rPr lang="en-US" sz="2800" i="1" dirty="0" smtClean="0"/>
              <a:t>one or two simple questions</a:t>
            </a:r>
            <a:r>
              <a:rPr lang="en-US" sz="2800" dirty="0" smtClean="0"/>
              <a:t> before the next lecture is posted</a:t>
            </a:r>
            <a:r>
              <a:rPr lang="en-US" sz="2800" dirty="0" smtClean="0"/>
              <a:t>.</a:t>
            </a:r>
            <a:endParaRPr lang="en-US" sz="2400" dirty="0" smtClean="0"/>
          </a:p>
          <a:p>
            <a:r>
              <a:rPr lang="en-US" sz="2800" dirty="0" smtClean="0"/>
              <a:t>The question will be somewhere (like maybe at the end?) and you just have to e-mail me the answer</a:t>
            </a:r>
          </a:p>
          <a:p>
            <a:pPr marL="0" indent="0" algn="ctr">
              <a:buNone/>
            </a:pPr>
            <a:r>
              <a:rPr lang="en-US" sz="2800" dirty="0" smtClean="0">
                <a:hlinkClick r:id="rId2"/>
              </a:rPr>
              <a:t>mjones@physics.purdue.edu</a:t>
            </a:r>
            <a:endParaRPr lang="en-US" sz="2800" dirty="0" smtClean="0"/>
          </a:p>
          <a:p>
            <a:r>
              <a:rPr lang="en-US" sz="2800" dirty="0" smtClean="0"/>
              <a:t>To make this easy, please make your subject look like this:</a:t>
            </a:r>
          </a:p>
          <a:p>
            <a:pPr marL="0" indent="0" algn="ctr">
              <a:buNone/>
            </a:pPr>
            <a:r>
              <a:rPr lang="en-US" sz="2800" dirty="0" smtClean="0"/>
              <a:t>“PHYS53600 Lecture xx questions Your Name”</a:t>
            </a:r>
          </a:p>
          <a:p>
            <a:r>
              <a:rPr lang="en-US" sz="2800" dirty="0" smtClean="0"/>
              <a:t>These will be part of your assignment grade, maybe contributing 10% of your total grade.</a:t>
            </a:r>
            <a:endParaRPr lang="en-US" sz="2800" dirty="0"/>
          </a:p>
        </p:txBody>
      </p:sp>
    </p:spTree>
    <p:extLst>
      <p:ext uri="{BB962C8B-B14F-4D97-AF65-F5344CB8AC3E}">
        <p14:creationId xmlns:p14="http://schemas.microsoft.com/office/powerpoint/2010/main" val="36628759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Examples of RS-485 Equipment</a:t>
            </a:r>
            <a:endParaRPr lang="en-US" b="1" dirty="0"/>
          </a:p>
        </p:txBody>
      </p:sp>
      <p:sp>
        <p:nvSpPr>
          <p:cNvPr id="3" name="Content Placeholder 2"/>
          <p:cNvSpPr>
            <a:spLocks noGrp="1"/>
          </p:cNvSpPr>
          <p:nvPr>
            <p:ph idx="1"/>
          </p:nvPr>
        </p:nvSpPr>
        <p:spPr>
          <a:xfrm>
            <a:off x="457200" y="1417638"/>
            <a:ext cx="8229600" cy="4708525"/>
          </a:xfrm>
        </p:spPr>
        <p:txBody>
          <a:bodyPr/>
          <a:lstStyle/>
          <a:p>
            <a:r>
              <a:rPr lang="en-US" dirty="0" smtClean="0"/>
              <a:t>Lots of industrial equipment uses RS-485 for communications.</a:t>
            </a:r>
          </a:p>
          <a:p>
            <a:r>
              <a:rPr lang="en-US" dirty="0" smtClean="0"/>
              <a:t>Most computers do not have a specific RS-485 interface.</a:t>
            </a:r>
          </a:p>
          <a:p>
            <a:r>
              <a:rPr lang="en-US" dirty="0" smtClean="0"/>
              <a:t>You can buy RS-485 to USB converters: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4191000"/>
            <a:ext cx="2334743" cy="2514600"/>
          </a:xfrm>
          <a:prstGeom prst="rect">
            <a:avLst/>
          </a:prstGeom>
        </p:spPr>
      </p:pic>
      <p:pic>
        <p:nvPicPr>
          <p:cNvPr id="6" name="Picture 5"/>
          <p:cNvPicPr>
            <a:picLocks noChangeAspect="1"/>
          </p:cNvPicPr>
          <p:nvPr/>
        </p:nvPicPr>
        <p:blipFill>
          <a:blip r:embed="rId3"/>
          <a:stretch>
            <a:fillRect/>
          </a:stretch>
        </p:blipFill>
        <p:spPr>
          <a:xfrm>
            <a:off x="4800600" y="4381500"/>
            <a:ext cx="2476500" cy="2476500"/>
          </a:xfrm>
          <a:prstGeom prst="rect">
            <a:avLst/>
          </a:prstGeom>
        </p:spPr>
      </p:pic>
    </p:spTree>
    <p:extLst>
      <p:ext uri="{BB962C8B-B14F-4D97-AF65-F5344CB8AC3E}">
        <p14:creationId xmlns:p14="http://schemas.microsoft.com/office/powerpoint/2010/main" val="913696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Examples of RS-485 Equipment</a:t>
            </a:r>
            <a:endParaRPr lang="en-US" b="1" dirty="0"/>
          </a:p>
        </p:txBody>
      </p:sp>
      <p:pic>
        <p:nvPicPr>
          <p:cNvPr id="5" name="Picture 4"/>
          <p:cNvPicPr>
            <a:picLocks noChangeAspect="1"/>
          </p:cNvPicPr>
          <p:nvPr/>
        </p:nvPicPr>
        <p:blipFill>
          <a:blip r:embed="rId3"/>
          <a:stretch>
            <a:fillRect/>
          </a:stretch>
        </p:blipFill>
        <p:spPr>
          <a:xfrm>
            <a:off x="762000" y="2362200"/>
            <a:ext cx="2495550" cy="2495550"/>
          </a:xfrm>
          <a:prstGeom prst="rect">
            <a:avLst/>
          </a:prstGeom>
        </p:spPr>
      </p:pic>
      <p:pic>
        <p:nvPicPr>
          <p:cNvPr id="6" name="Picture 5"/>
          <p:cNvPicPr>
            <a:picLocks noChangeAspect="1"/>
          </p:cNvPicPr>
          <p:nvPr/>
        </p:nvPicPr>
        <p:blipFill>
          <a:blip r:embed="rId4"/>
          <a:stretch>
            <a:fillRect/>
          </a:stretch>
        </p:blipFill>
        <p:spPr>
          <a:xfrm>
            <a:off x="4479925" y="3276600"/>
            <a:ext cx="4025900" cy="2819509"/>
          </a:xfrm>
          <a:prstGeom prst="rect">
            <a:avLst/>
          </a:prstGeom>
        </p:spPr>
      </p:pic>
      <p:pic>
        <p:nvPicPr>
          <p:cNvPr id="8" name="Picture 7"/>
          <p:cNvPicPr>
            <a:picLocks noChangeAspect="1"/>
          </p:cNvPicPr>
          <p:nvPr/>
        </p:nvPicPr>
        <p:blipFill>
          <a:blip r:embed="rId5"/>
          <a:stretch>
            <a:fillRect/>
          </a:stretch>
        </p:blipFill>
        <p:spPr>
          <a:xfrm>
            <a:off x="4479925" y="1600200"/>
            <a:ext cx="3781425" cy="1209675"/>
          </a:xfrm>
          <a:prstGeom prst="rect">
            <a:avLst/>
          </a:prstGeom>
        </p:spPr>
      </p:pic>
    </p:spTree>
    <p:extLst>
      <p:ext uri="{BB962C8B-B14F-4D97-AF65-F5344CB8AC3E}">
        <p14:creationId xmlns:p14="http://schemas.microsoft.com/office/powerpoint/2010/main" val="4087992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ANNOUNCEMENTS</a:t>
            </a:r>
            <a:endParaRPr lang="en-US" dirty="0"/>
          </a:p>
        </p:txBody>
      </p:sp>
      <p:sp>
        <p:nvSpPr>
          <p:cNvPr id="3" name="Content Placeholder 2"/>
          <p:cNvSpPr>
            <a:spLocks noGrp="1"/>
          </p:cNvSpPr>
          <p:nvPr>
            <p:ph idx="1"/>
          </p:nvPr>
        </p:nvSpPr>
        <p:spPr/>
        <p:txBody>
          <a:bodyPr/>
          <a:lstStyle/>
          <a:p>
            <a:r>
              <a:rPr lang="en-US" dirty="0" smtClean="0"/>
              <a:t>Feel free to send me questions about the lecture material if there is anything you don’t understand.  I’m happy to give more explanation (and I’m </a:t>
            </a:r>
            <a:r>
              <a:rPr lang="en-US" dirty="0" err="1" smtClean="0"/>
              <a:t>soooo</a:t>
            </a:r>
            <a:r>
              <a:rPr lang="en-US" dirty="0" smtClean="0"/>
              <a:t> bored.)</a:t>
            </a:r>
          </a:p>
          <a:p>
            <a:r>
              <a:rPr lang="en-US" dirty="0" smtClean="0"/>
              <a:t>Send me e-mail if you think it would be useful to arrange a time as a class to have a time where you can ask questions by video.</a:t>
            </a:r>
            <a:endParaRPr lang="en-US" dirty="0"/>
          </a:p>
        </p:txBody>
      </p:sp>
    </p:spTree>
    <p:extLst>
      <p:ext uri="{BB962C8B-B14F-4D97-AF65-F5344CB8AC3E}">
        <p14:creationId xmlns:p14="http://schemas.microsoft.com/office/powerpoint/2010/main" val="380698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a:t>
            </a:r>
            <a:r>
              <a:rPr lang="en-US" dirty="0" smtClean="0"/>
              <a:t>22 QUESTIONS</a:t>
            </a:r>
            <a:endParaRPr lang="en-US" dirty="0"/>
          </a:p>
        </p:txBody>
      </p:sp>
      <p:sp>
        <p:nvSpPr>
          <p:cNvPr id="3" name="Content Placeholder 2"/>
          <p:cNvSpPr>
            <a:spLocks noGrp="1"/>
          </p:cNvSpPr>
          <p:nvPr>
            <p:ph idx="1"/>
          </p:nvPr>
        </p:nvSpPr>
        <p:spPr>
          <a:xfrm>
            <a:off x="457200" y="1981200"/>
            <a:ext cx="8382000" cy="4038600"/>
          </a:xfrm>
        </p:spPr>
        <p:txBody>
          <a:bodyPr>
            <a:normAutofit/>
          </a:bodyPr>
          <a:lstStyle/>
          <a:p>
            <a:pPr marL="514350" indent="-514350">
              <a:buFont typeface="+mj-lt"/>
              <a:buAutoNum type="arabicPeriod"/>
            </a:pPr>
            <a:r>
              <a:rPr lang="en-US" i="1" dirty="0" smtClean="0"/>
              <a:t>Why did the original RS-232 standard use such large voltage swings on its signals?</a:t>
            </a:r>
          </a:p>
          <a:p>
            <a:pPr marL="514350" indent="-514350">
              <a:buFont typeface="+mj-lt"/>
              <a:buAutoNum type="arabicPeriod"/>
            </a:pPr>
            <a:r>
              <a:rPr lang="en-US" i="1" dirty="0"/>
              <a:t>What are some advantages of RS-485 compared with RS-232?</a:t>
            </a:r>
          </a:p>
          <a:p>
            <a:pPr marL="514350" indent="-514350">
              <a:buFont typeface="+mj-lt"/>
              <a:buAutoNum type="arabicPeriod"/>
            </a:pPr>
            <a:r>
              <a:rPr lang="en-US" i="1" dirty="0"/>
              <a:t>What are the main differences between RS-422 and RS-485</a:t>
            </a:r>
            <a:r>
              <a:rPr lang="en-US" i="1" dirty="0" smtClean="0"/>
              <a:t>?</a:t>
            </a:r>
            <a:endParaRPr lang="en-US" i="1" dirty="0"/>
          </a:p>
          <a:p>
            <a:pPr marL="514350" indent="-514350">
              <a:buFont typeface="+mj-lt"/>
              <a:buAutoNum type="arabicPeriod"/>
            </a:pPr>
            <a:endParaRPr lang="en-US" i="1" dirty="0" smtClean="0"/>
          </a:p>
          <a:p>
            <a:pPr marL="514350" indent="-514350">
              <a:buFont typeface="+mj-lt"/>
              <a:buAutoNum type="arabicPeriod"/>
            </a:pPr>
            <a:endParaRPr lang="en-US" i="1" dirty="0"/>
          </a:p>
        </p:txBody>
      </p:sp>
    </p:spTree>
    <p:extLst>
      <p:ext uri="{BB962C8B-B14F-4D97-AF65-F5344CB8AC3E}">
        <p14:creationId xmlns:p14="http://schemas.microsoft.com/office/powerpoint/2010/main" val="3807074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Serial Digital </a:t>
            </a:r>
            <a:r>
              <a:rPr lang="en-US" b="1" dirty="0" smtClean="0"/>
              <a:t>Data Transfer</a:t>
            </a:r>
            <a:endParaRPr lang="en-US" b="1" dirty="0"/>
          </a:p>
        </p:txBody>
      </p:sp>
      <p:sp>
        <p:nvSpPr>
          <p:cNvPr id="3" name="Content Placeholder 2"/>
          <p:cNvSpPr>
            <a:spLocks noGrp="1"/>
          </p:cNvSpPr>
          <p:nvPr>
            <p:ph idx="1"/>
          </p:nvPr>
        </p:nvSpPr>
        <p:spPr>
          <a:xfrm>
            <a:off x="457200" y="1524000"/>
            <a:ext cx="8229600" cy="4953000"/>
          </a:xfrm>
        </p:spPr>
        <p:txBody>
          <a:bodyPr>
            <a:normAutofit lnSpcReduction="10000"/>
          </a:bodyPr>
          <a:lstStyle/>
          <a:p>
            <a:r>
              <a:rPr lang="en-US" dirty="0" smtClean="0"/>
              <a:t>So far we have </a:t>
            </a:r>
            <a:r>
              <a:rPr lang="en-US" dirty="0" smtClean="0"/>
              <a:t>considered various types of data transfer (both serial and parallel)</a:t>
            </a:r>
          </a:p>
          <a:p>
            <a:r>
              <a:rPr lang="en-US" dirty="0" smtClean="0"/>
              <a:t>All types we have considered use a clock signal (or strobe, or whatever you want to call it) to synchronize the sampling of a data signal</a:t>
            </a:r>
          </a:p>
          <a:p>
            <a:r>
              <a:rPr lang="en-US" dirty="0" smtClean="0"/>
              <a:t>This works, provided the data satisfies well-defined setup and hold times.</a:t>
            </a:r>
          </a:p>
          <a:p>
            <a:r>
              <a:rPr lang="en-US" dirty="0" smtClean="0"/>
              <a:t>Today we will investigate two other forms of serial communication that don’t </a:t>
            </a:r>
            <a:r>
              <a:rPr lang="en-US" i="1" dirty="0" smtClean="0"/>
              <a:t>explicitly</a:t>
            </a:r>
            <a:r>
              <a:rPr lang="en-US" dirty="0" smtClean="0"/>
              <a:t> transmit clock signals</a:t>
            </a:r>
            <a:endParaRPr lang="en-US" dirty="0"/>
          </a:p>
        </p:txBody>
      </p:sp>
    </p:spTree>
    <p:extLst>
      <p:ext uri="{BB962C8B-B14F-4D97-AF65-F5344CB8AC3E}">
        <p14:creationId xmlns:p14="http://schemas.microsoft.com/office/powerpoint/2010/main" val="3625596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Serial Data Transfer</a:t>
            </a:r>
            <a:endParaRPr lang="en-US" b="1" dirty="0"/>
          </a:p>
        </p:txBody>
      </p:sp>
      <p:sp>
        <p:nvSpPr>
          <p:cNvPr id="3" name="Content Placeholder 2"/>
          <p:cNvSpPr>
            <a:spLocks noGrp="1"/>
          </p:cNvSpPr>
          <p:nvPr>
            <p:ph idx="1"/>
          </p:nvPr>
        </p:nvSpPr>
        <p:spPr/>
        <p:txBody>
          <a:bodyPr/>
          <a:lstStyle/>
          <a:p>
            <a:r>
              <a:rPr lang="en-US" dirty="0" smtClean="0"/>
              <a:t>We can first motivate the problem by considering transmitting serial data over a long distance (a few meters to a few hundred meters)</a:t>
            </a:r>
          </a:p>
          <a:p>
            <a:r>
              <a:rPr lang="en-US" dirty="0" smtClean="0"/>
              <a:t>Then, if we can make this work then it should (in principle) work even better (</a:t>
            </a:r>
            <a:r>
              <a:rPr lang="en-US" dirty="0" err="1" smtClean="0"/>
              <a:t>ie</a:t>
            </a:r>
            <a:r>
              <a:rPr lang="en-US" dirty="0" smtClean="0"/>
              <a:t>, faster) over shorter distances</a:t>
            </a:r>
            <a:endParaRPr lang="en-US" dirty="0"/>
          </a:p>
        </p:txBody>
      </p:sp>
    </p:spTree>
    <p:extLst>
      <p:ext uri="{BB962C8B-B14F-4D97-AF65-F5344CB8AC3E}">
        <p14:creationId xmlns:p14="http://schemas.microsoft.com/office/powerpoint/2010/main" val="3367949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Serial Interfaces</a:t>
            </a:r>
            <a:endParaRPr lang="en-US" b="1" dirty="0"/>
          </a:p>
        </p:txBody>
      </p:sp>
      <p:sp>
        <p:nvSpPr>
          <p:cNvPr id="3" name="Content Placeholder 2"/>
          <p:cNvSpPr>
            <a:spLocks noGrp="1"/>
          </p:cNvSpPr>
          <p:nvPr>
            <p:ph idx="1"/>
          </p:nvPr>
        </p:nvSpPr>
        <p:spPr>
          <a:xfrm>
            <a:off x="457200" y="1396661"/>
            <a:ext cx="8229600" cy="4678363"/>
          </a:xfrm>
        </p:spPr>
        <p:txBody>
          <a:bodyPr/>
          <a:lstStyle/>
          <a:p>
            <a:r>
              <a:rPr lang="en-US" dirty="0" smtClean="0"/>
              <a:t>With the emergence of mainframe computers in the 1950’s-1980’s, the human interfaces were usually located far away from the main computing hardware </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3786315"/>
            <a:ext cx="2912364" cy="237744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72200" y="3735843"/>
            <a:ext cx="2201448" cy="2377441"/>
          </a:xfrm>
          <a:prstGeom prst="rect">
            <a:avLst/>
          </a:prstGeom>
        </p:spPr>
      </p:pic>
      <p:sp>
        <p:nvSpPr>
          <p:cNvPr id="6" name="TextBox 5"/>
          <p:cNvSpPr txBox="1"/>
          <p:nvPr/>
        </p:nvSpPr>
        <p:spPr>
          <a:xfrm>
            <a:off x="152400" y="6252485"/>
            <a:ext cx="4800600" cy="369332"/>
          </a:xfrm>
          <a:prstGeom prst="rect">
            <a:avLst/>
          </a:prstGeom>
          <a:noFill/>
        </p:spPr>
        <p:txBody>
          <a:bodyPr wrap="square" rtlCol="0">
            <a:spAutoFit/>
          </a:bodyPr>
          <a:lstStyle/>
          <a:p>
            <a:r>
              <a:rPr lang="en-US" dirty="0" smtClean="0"/>
              <a:t>Located in a carefully controlled secure area</a:t>
            </a:r>
            <a:endParaRPr lang="en-US" dirty="0"/>
          </a:p>
        </p:txBody>
      </p:sp>
      <p:sp>
        <p:nvSpPr>
          <p:cNvPr id="7" name="TextBox 6"/>
          <p:cNvSpPr txBox="1"/>
          <p:nvPr/>
        </p:nvSpPr>
        <p:spPr>
          <a:xfrm>
            <a:off x="5181600" y="6252485"/>
            <a:ext cx="3733800" cy="369332"/>
          </a:xfrm>
          <a:prstGeom prst="rect">
            <a:avLst/>
          </a:prstGeom>
          <a:noFill/>
        </p:spPr>
        <p:txBody>
          <a:bodyPr wrap="square" rtlCol="0">
            <a:spAutoFit/>
          </a:bodyPr>
          <a:lstStyle/>
          <a:p>
            <a:r>
              <a:rPr lang="en-US" dirty="0" smtClean="0"/>
              <a:t>Located in a publically accessible area</a:t>
            </a:r>
            <a:endParaRPr lang="en-US" dirty="0"/>
          </a:p>
        </p:txBody>
      </p:sp>
      <p:sp>
        <p:nvSpPr>
          <p:cNvPr id="8" name="Left-Right Arrow 7"/>
          <p:cNvSpPr/>
          <p:nvPr/>
        </p:nvSpPr>
        <p:spPr>
          <a:xfrm>
            <a:off x="4114800" y="4419600"/>
            <a:ext cx="1905000" cy="914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100 meters</a:t>
            </a:r>
            <a:endParaRPr lang="en-US" dirty="0"/>
          </a:p>
        </p:txBody>
      </p:sp>
    </p:spTree>
    <p:extLst>
      <p:ext uri="{BB962C8B-B14F-4D97-AF65-F5344CB8AC3E}">
        <p14:creationId xmlns:p14="http://schemas.microsoft.com/office/powerpoint/2010/main" val="4127662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Signal Skew</a:t>
            </a:r>
            <a:endParaRPr lang="en-US" b="1" dirty="0"/>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n-US" sz="2800" dirty="0" smtClean="0"/>
              <a:t>Obviously it will be easier and less expensive to have fewer signals (</a:t>
            </a:r>
            <a:r>
              <a:rPr lang="en-US" sz="2800" dirty="0" err="1" smtClean="0"/>
              <a:t>ie</a:t>
            </a:r>
            <a:r>
              <a:rPr lang="en-US" sz="2800" dirty="0" smtClean="0"/>
              <a:t>, wires) in an interface</a:t>
            </a:r>
          </a:p>
          <a:p>
            <a:r>
              <a:rPr lang="en-US" sz="2800" dirty="0" smtClean="0"/>
              <a:t>But, if we send a dedicated clock signal then we must guarantee that the setup and hold times are respected even when the cable is very long</a:t>
            </a:r>
          </a:p>
          <a:p>
            <a:r>
              <a:rPr lang="en-US" sz="2800" dirty="0" smtClean="0"/>
              <a:t>Without careful physical construction (which adds expense) it can be hard to guarantee that the electrical length of all conductors in a cable are the same.</a:t>
            </a:r>
          </a:p>
          <a:p>
            <a:r>
              <a:rPr lang="en-US" sz="2800" dirty="0" smtClean="0"/>
              <a:t>It might work, but maybe can only be guaranteed to work at low speeds.</a:t>
            </a:r>
            <a:endParaRPr lang="en-US" sz="2800" dirty="0"/>
          </a:p>
        </p:txBody>
      </p:sp>
    </p:spTree>
    <p:extLst>
      <p:ext uri="{BB962C8B-B14F-4D97-AF65-F5344CB8AC3E}">
        <p14:creationId xmlns:p14="http://schemas.microsoft.com/office/powerpoint/2010/main" val="475277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25360</TotalTime>
  <Words>2438</Words>
  <Application>Microsoft Office PowerPoint</Application>
  <PresentationFormat>On-screen Show (4:3)</PresentationFormat>
  <Paragraphs>233</Paragraphs>
  <Slides>31</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Wingdings</vt:lpstr>
      <vt:lpstr>Office Theme</vt:lpstr>
      <vt:lpstr>Physics 53600 Electronics Techniques for Research </vt:lpstr>
      <vt:lpstr>The usual ANNOUNCEMENT</vt:lpstr>
      <vt:lpstr>The usual ANNOUNCEMENT</vt:lpstr>
      <vt:lpstr>More ANNOUNCEMENTS</vt:lpstr>
      <vt:lpstr>LECTURE 22 QUESTIONS</vt:lpstr>
      <vt:lpstr>Serial Digital Data Transfer</vt:lpstr>
      <vt:lpstr>Serial Data Transfer</vt:lpstr>
      <vt:lpstr>Serial Interfaces</vt:lpstr>
      <vt:lpstr>Signal Skew</vt:lpstr>
      <vt:lpstr>Serial Data Transmission</vt:lpstr>
      <vt:lpstr>Universal Asynchronous Receiver/Transmitter</vt:lpstr>
      <vt:lpstr>Baud Rate</vt:lpstr>
      <vt:lpstr>Start Bits</vt:lpstr>
      <vt:lpstr>Data Bits</vt:lpstr>
      <vt:lpstr>Error Detection</vt:lpstr>
      <vt:lpstr>Error Detection</vt:lpstr>
      <vt:lpstr>Physical Interface</vt:lpstr>
      <vt:lpstr>DB-9 Connectors</vt:lpstr>
      <vt:lpstr>RJ-45 Connectors</vt:lpstr>
      <vt:lpstr>Electrical Interface</vt:lpstr>
      <vt:lpstr>Electrical Interface</vt:lpstr>
      <vt:lpstr>Disadvantages of RS-232</vt:lpstr>
      <vt:lpstr>RS-422/RS-485 Electrical Specification</vt:lpstr>
      <vt:lpstr>RS-422/RS-485 Electrical Specification</vt:lpstr>
      <vt:lpstr>RS-422 Specification</vt:lpstr>
      <vt:lpstr>RS-485 Specification</vt:lpstr>
      <vt:lpstr>Example RS-485 Communications</vt:lpstr>
      <vt:lpstr>Example RS-485 Communications</vt:lpstr>
      <vt:lpstr>Example of MODBUS Error Checking</vt:lpstr>
      <vt:lpstr>Examples of RS-485 Equipment</vt:lpstr>
      <vt:lpstr>Examples of RS-485 Equipment</vt:lpstr>
    </vt:vector>
  </TitlesOfParts>
  <Company>Purdue University Department of Physics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24100 – Electricity &amp; Optics</dc:title>
  <dc:creator>Matthew Jones</dc:creator>
  <cp:lastModifiedBy>mjones</cp:lastModifiedBy>
  <cp:revision>1162</cp:revision>
  <cp:lastPrinted>2015-09-23T01:13:09Z</cp:lastPrinted>
  <dcterms:created xsi:type="dcterms:W3CDTF">2012-08-19T17:22:10Z</dcterms:created>
  <dcterms:modified xsi:type="dcterms:W3CDTF">2020-04-07T14:35:25Z</dcterms:modified>
</cp:coreProperties>
</file>