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335" r:id="rId5"/>
    <p:sldId id="259" r:id="rId6"/>
    <p:sldId id="336" r:id="rId7"/>
    <p:sldId id="337" r:id="rId8"/>
    <p:sldId id="338" r:id="rId9"/>
    <p:sldId id="339" r:id="rId10"/>
    <p:sldId id="340" r:id="rId11"/>
    <p:sldId id="341" r:id="rId12"/>
    <p:sldId id="342" r:id="rId13"/>
    <p:sldId id="343" r:id="rId14"/>
    <p:sldId id="344" r:id="rId15"/>
    <p:sldId id="345" r:id="rId16"/>
    <p:sldId id="347" r:id="rId17"/>
    <p:sldId id="346" r:id="rId18"/>
    <p:sldId id="348" r:id="rId19"/>
    <p:sldId id="349" r:id="rId20"/>
    <p:sldId id="350" r:id="rId21"/>
    <p:sldId id="351" r:id="rId22"/>
    <p:sldId id="352" r:id="rId23"/>
    <p:sldId id="353" r:id="rId24"/>
    <p:sldId id="354" r:id="rId25"/>
    <p:sldId id="355" r:id="rId26"/>
    <p:sldId id="356"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FBA7"/>
    <a:srgbClr val="BFF7AB"/>
    <a:srgbClr val="BDF2B0"/>
    <a:srgbClr val="B9EC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6" autoAdjust="0"/>
    <p:restoredTop sz="78359" autoAdjust="0"/>
  </p:normalViewPr>
  <p:slideViewPr>
    <p:cSldViewPr>
      <p:cViewPr varScale="1">
        <p:scale>
          <a:sx n="65" d="100"/>
          <a:sy n="65" d="100"/>
        </p:scale>
        <p:origin x="78" y="2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170238" cy="479425"/>
          </a:xfrm>
          <a:prstGeom prst="rect">
            <a:avLst/>
          </a:prstGeom>
        </p:spPr>
        <p:txBody>
          <a:bodyPr vert="horz" lIns="91416" tIns="45708" rIns="91416" bIns="45708" rtlCol="0"/>
          <a:lstStyle>
            <a:lvl1pPr algn="l">
              <a:defRPr sz="1200"/>
            </a:lvl1pPr>
          </a:lstStyle>
          <a:p>
            <a:endParaRPr lang="en-US" dirty="0"/>
          </a:p>
        </p:txBody>
      </p:sp>
      <p:sp>
        <p:nvSpPr>
          <p:cNvPr id="3" name="Date Placeholder 2"/>
          <p:cNvSpPr>
            <a:spLocks noGrp="1"/>
          </p:cNvSpPr>
          <p:nvPr>
            <p:ph type="dt" sz="quarter" idx="1"/>
          </p:nvPr>
        </p:nvSpPr>
        <p:spPr>
          <a:xfrm>
            <a:off x="4143375" y="4"/>
            <a:ext cx="3170238" cy="479425"/>
          </a:xfrm>
          <a:prstGeom prst="rect">
            <a:avLst/>
          </a:prstGeom>
        </p:spPr>
        <p:txBody>
          <a:bodyPr vert="horz" lIns="91416" tIns="45708" rIns="91416" bIns="45708" rtlCol="0"/>
          <a:lstStyle>
            <a:lvl1pPr algn="r">
              <a:defRPr sz="1200"/>
            </a:lvl1pPr>
          </a:lstStyle>
          <a:p>
            <a:fld id="{5372AA25-D81B-4B87-828B-351EAE84D0B0}" type="datetimeFigureOut">
              <a:rPr lang="en-US" smtClean="0"/>
              <a:t>4/2/2020</a:t>
            </a:fld>
            <a:endParaRPr lang="en-US" dirty="0"/>
          </a:p>
        </p:txBody>
      </p:sp>
      <p:sp>
        <p:nvSpPr>
          <p:cNvPr id="4" name="Footer Placeholder 3"/>
          <p:cNvSpPr>
            <a:spLocks noGrp="1"/>
          </p:cNvSpPr>
          <p:nvPr>
            <p:ph type="ftr" sz="quarter" idx="2"/>
          </p:nvPr>
        </p:nvSpPr>
        <p:spPr>
          <a:xfrm>
            <a:off x="0" y="9120191"/>
            <a:ext cx="3170238" cy="479425"/>
          </a:xfrm>
          <a:prstGeom prst="rect">
            <a:avLst/>
          </a:prstGeom>
        </p:spPr>
        <p:txBody>
          <a:bodyPr vert="horz" lIns="91416" tIns="45708" rIns="91416" bIns="4570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91"/>
            <a:ext cx="3170238" cy="479425"/>
          </a:xfrm>
          <a:prstGeom prst="rect">
            <a:avLst/>
          </a:prstGeom>
        </p:spPr>
        <p:txBody>
          <a:bodyPr vert="horz" lIns="91416" tIns="45708" rIns="91416" bIns="45708" rtlCol="0" anchor="b"/>
          <a:lstStyle>
            <a:lvl1pPr algn="r">
              <a:defRPr sz="1200"/>
            </a:lvl1pPr>
          </a:lstStyle>
          <a:p>
            <a:fld id="{63D386AA-7795-492B-A1CA-F98453C59467}" type="slidenum">
              <a:rPr lang="en-US" smtClean="0"/>
              <a:t>‹#›</a:t>
            </a:fld>
            <a:endParaRPr lang="en-US" dirty="0"/>
          </a:p>
        </p:txBody>
      </p:sp>
    </p:spTree>
    <p:extLst>
      <p:ext uri="{BB962C8B-B14F-4D97-AF65-F5344CB8AC3E}">
        <p14:creationId xmlns:p14="http://schemas.microsoft.com/office/powerpoint/2010/main" val="2462382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6" tIns="48318" rIns="96636" bIns="48318"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36" tIns="48318" rIns="96636" bIns="48318" rtlCol="0"/>
          <a:lstStyle>
            <a:lvl1pPr algn="r">
              <a:defRPr sz="1300"/>
            </a:lvl1pPr>
          </a:lstStyle>
          <a:p>
            <a:fld id="{ECBA5770-CE03-4DE0-8656-AEEFE9A415AE}" type="datetimeFigureOut">
              <a:rPr lang="en-US" smtClean="0"/>
              <a:t>4/2/2020</a:t>
            </a:fld>
            <a:endParaRPr lang="en-US" dirty="0"/>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36" tIns="48318" rIns="96636" bIns="48318"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36" tIns="48318" rIns="96636" bIns="483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36" tIns="48318" rIns="96636" bIns="48318"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36" tIns="48318" rIns="96636" bIns="48318" rtlCol="0" anchor="b"/>
          <a:lstStyle>
            <a:lvl1pPr algn="r">
              <a:defRPr sz="1300"/>
            </a:lvl1pPr>
          </a:lstStyle>
          <a:p>
            <a:fld id="{962FCFBE-ADB4-456E-9BD5-F192F3A568F0}" type="slidenum">
              <a:rPr lang="en-US" smtClean="0"/>
              <a:t>‹#›</a:t>
            </a:fld>
            <a:endParaRPr lang="en-US" dirty="0"/>
          </a:p>
        </p:txBody>
      </p:sp>
    </p:spTree>
    <p:extLst>
      <p:ext uri="{BB962C8B-B14F-4D97-AF65-F5344CB8AC3E}">
        <p14:creationId xmlns:p14="http://schemas.microsoft.com/office/powerpoint/2010/main" val="3673397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a:t>
            </a:fld>
            <a:endParaRPr lang="en-US" dirty="0"/>
          </a:p>
        </p:txBody>
      </p:sp>
    </p:spTree>
    <p:extLst>
      <p:ext uri="{BB962C8B-B14F-4D97-AF65-F5344CB8AC3E}">
        <p14:creationId xmlns:p14="http://schemas.microsoft.com/office/powerpoint/2010/main" val="4004838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design example does now show the use of the T_CRIT_A outputs,</a:t>
            </a:r>
            <a:r>
              <a:rPr lang="en-US" baseline="0" dirty="0" smtClean="0"/>
              <a:t> but the circuit could be set up to read these signals on separate host inputs.  Because they are open-collector outputs, they would need to be pulled up to +Vs, the same way that SCL and SDA are.</a:t>
            </a:r>
            <a:endParaRPr lang="en-US" dirty="0" smtClean="0"/>
          </a:p>
          <a:p>
            <a:endParaRPr lang="en-US" dirty="0" smtClean="0"/>
          </a:p>
          <a:p>
            <a:r>
              <a:rPr lang="en-US" dirty="0" smtClean="0"/>
              <a:t>The host is ALMOST ALWAYS some type of computer, or microcontroller</a:t>
            </a:r>
            <a:r>
              <a:rPr lang="en-US" baseline="0" dirty="0" smtClean="0"/>
              <a:t> (</a:t>
            </a:r>
            <a:r>
              <a:rPr lang="en-US" baseline="0" dirty="0" err="1" smtClean="0"/>
              <a:t>ie</a:t>
            </a:r>
            <a:r>
              <a:rPr lang="en-US" baseline="0" dirty="0" smtClean="0"/>
              <a:t>, a computer on a single chip).  They can usually be programmed using high-level languages like C (but also sometimes Python or Java).</a:t>
            </a:r>
          </a:p>
          <a:p>
            <a:endParaRPr lang="en-US" dirty="0" smtClean="0"/>
          </a:p>
          <a:p>
            <a:r>
              <a:rPr lang="en-US" dirty="0" smtClean="0"/>
              <a:t>Now it is up to the host to implement the protocol for controlling SCL and reading/writing SDA at the appropriate times.  Because there is no lower limit to the clock frequency, this can be done by writing a program to read/write the two pins connected to SCL</a:t>
            </a:r>
            <a:r>
              <a:rPr lang="en-US" baseline="0" dirty="0" smtClean="0"/>
              <a:t> and SDA.</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26</a:t>
            </a:fld>
            <a:endParaRPr lang="en-US" dirty="0"/>
          </a:p>
        </p:txBody>
      </p:sp>
    </p:spTree>
    <p:extLst>
      <p:ext uri="{BB962C8B-B14F-4D97-AF65-F5344CB8AC3E}">
        <p14:creationId xmlns:p14="http://schemas.microsoft.com/office/powerpoint/2010/main" val="1610033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Actually there is no question #2 – this is the only </a:t>
            </a:r>
            <a:r>
              <a:rPr lang="en-US" smtClean="0"/>
              <a:t>question today.</a:t>
            </a:r>
            <a:endParaRPr lang="en-US"/>
          </a:p>
        </p:txBody>
      </p:sp>
      <p:sp>
        <p:nvSpPr>
          <p:cNvPr id="4" name="Slide Number Placeholder 3"/>
          <p:cNvSpPr>
            <a:spLocks noGrp="1"/>
          </p:cNvSpPr>
          <p:nvPr>
            <p:ph type="sldNum" sz="quarter" idx="10"/>
          </p:nvPr>
        </p:nvSpPr>
        <p:spPr/>
        <p:txBody>
          <a:bodyPr/>
          <a:lstStyle/>
          <a:p>
            <a:fld id="{962FCFBE-ADB4-456E-9BD5-F192F3A568F0}" type="slidenum">
              <a:rPr lang="en-US" smtClean="0"/>
              <a:t>5</a:t>
            </a:fld>
            <a:endParaRPr lang="en-US" dirty="0"/>
          </a:p>
        </p:txBody>
      </p:sp>
    </p:spTree>
    <p:extLst>
      <p:ext uri="{BB962C8B-B14F-4D97-AF65-F5344CB8AC3E}">
        <p14:creationId xmlns:p14="http://schemas.microsoft.com/office/powerpoint/2010/main" val="251646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ANY component pulls the signal to ground then the signal will be read as a logic level of ‘0’.  If none of the components pull the signal to ground, then the signal will be read as a logic level of ‘1’.  This is true for both the SCL and the SDA signals.</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8</a:t>
            </a:fld>
            <a:endParaRPr lang="en-US" dirty="0"/>
          </a:p>
        </p:txBody>
      </p:sp>
    </p:spTree>
    <p:extLst>
      <p:ext uri="{BB962C8B-B14F-4D97-AF65-F5344CB8AC3E}">
        <p14:creationId xmlns:p14="http://schemas.microsoft.com/office/powerpoint/2010/main" val="2138233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11</a:t>
            </a:fld>
            <a:endParaRPr lang="en-US" dirty="0"/>
          </a:p>
        </p:txBody>
      </p:sp>
    </p:spTree>
    <p:extLst>
      <p:ext uri="{BB962C8B-B14F-4D97-AF65-F5344CB8AC3E}">
        <p14:creationId xmlns:p14="http://schemas.microsoft.com/office/powerpoint/2010/main" val="3493528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Yeah, I know the master/slave thing is pretty stupid, but it’s been ubiquitous terminology since at least the 1960’s.</a:t>
            </a:r>
            <a:r>
              <a:rPr lang="en-US" baseline="0" dirty="0" smtClean="0"/>
              <a:t>  I don’t really want to know what all those engineers with buzz cuts, short sleeved white shirts, thin leather ties and pocket protectors were into back then…</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12</a:t>
            </a:fld>
            <a:endParaRPr lang="en-US" dirty="0"/>
          </a:p>
        </p:txBody>
      </p:sp>
    </p:spTree>
    <p:extLst>
      <p:ext uri="{BB962C8B-B14F-4D97-AF65-F5344CB8AC3E}">
        <p14:creationId xmlns:p14="http://schemas.microsoft.com/office/powerpoint/2010/main" val="334063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address of the slave in this case is 1110xxx where xxx can</a:t>
            </a:r>
            <a:r>
              <a:rPr lang="en-US" baseline="0" dirty="0" smtClean="0"/>
              <a:t> be set by wiring three external pins on the component to be high or low.  This way you can have several of the same component on the IIC bus, provided they are set to different addresses.</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17</a:t>
            </a:fld>
            <a:endParaRPr lang="en-US" dirty="0"/>
          </a:p>
        </p:txBody>
      </p:sp>
    </p:spTree>
    <p:extLst>
      <p:ext uri="{BB962C8B-B14F-4D97-AF65-F5344CB8AC3E}">
        <p14:creationId xmlns:p14="http://schemas.microsoft.com/office/powerpoint/2010/main" val="2468799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how</a:t>
            </a:r>
            <a:r>
              <a:rPr lang="en-US" baseline="0" dirty="0" smtClean="0"/>
              <a:t> to interpret all this information:</a:t>
            </a:r>
          </a:p>
          <a:p>
            <a:endParaRPr lang="en-US" baseline="0" dirty="0" smtClean="0"/>
          </a:p>
          <a:p>
            <a:r>
              <a:rPr lang="en-US" baseline="0" dirty="0" smtClean="0"/>
              <a:t>First, you need to provide the chip with power and ground.  These are +Vs and GND.  It says that +Vs can be 3.3 volts or 5 volts.</a:t>
            </a:r>
          </a:p>
          <a:p>
            <a:endParaRPr lang="en-US" baseline="0" dirty="0" smtClean="0"/>
          </a:p>
          <a:p>
            <a:r>
              <a:rPr lang="en-US" baseline="0" dirty="0" smtClean="0"/>
              <a:t>Next, you can see that it does indeed have an I2C interface.  The SCL is an input and the SDA is bidirectional.  Thus, this component can ONLY act as a slave (since it never drives SCL).</a:t>
            </a:r>
          </a:p>
          <a:p>
            <a:endParaRPr lang="en-US" baseline="0" dirty="0" smtClean="0"/>
          </a:p>
          <a:p>
            <a:r>
              <a:rPr lang="en-US" baseline="0" dirty="0" smtClean="0"/>
              <a:t>The I2C address can be configured using the A0 and A1 pins.  You can connect these to ground or +Vs to change the address.  Therefore, you can have at most 4 devices on the same bus without address conflicts.   Later in the data sheet it states that the other bits of the address are set to 10010xx  where xx = A1, A0.</a:t>
            </a:r>
          </a:p>
          <a:p>
            <a:endParaRPr lang="en-US" baseline="0" dirty="0" smtClean="0"/>
          </a:p>
          <a:p>
            <a:r>
              <a:rPr lang="en-US" baseline="0" dirty="0" smtClean="0"/>
              <a:t>The T_CRIT and the INT outputs are provided for convenience, but we won’t worry about them yet…</a:t>
            </a:r>
          </a:p>
        </p:txBody>
      </p:sp>
      <p:sp>
        <p:nvSpPr>
          <p:cNvPr id="4" name="Slide Number Placeholder 3"/>
          <p:cNvSpPr>
            <a:spLocks noGrp="1"/>
          </p:cNvSpPr>
          <p:nvPr>
            <p:ph type="sldNum" sz="quarter" idx="10"/>
          </p:nvPr>
        </p:nvSpPr>
        <p:spPr/>
        <p:txBody>
          <a:bodyPr/>
          <a:lstStyle/>
          <a:p>
            <a:fld id="{962FCFBE-ADB4-456E-9BD5-F192F3A568F0}" type="slidenum">
              <a:rPr lang="en-US" smtClean="0"/>
              <a:t>21</a:t>
            </a:fld>
            <a:endParaRPr lang="en-US" dirty="0"/>
          </a:p>
        </p:txBody>
      </p:sp>
    </p:spTree>
    <p:extLst>
      <p:ext uri="{BB962C8B-B14F-4D97-AF65-F5344CB8AC3E}">
        <p14:creationId xmlns:p14="http://schemas.microsoft.com/office/powerpoint/2010/main" val="3122898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master sends</a:t>
            </a:r>
            <a:r>
              <a:rPr lang="en-US" baseline="0" dirty="0" smtClean="0"/>
              <a:t> a START condition, then the address followed by the R/W bit set to 0 (because it needs to write to the pointer register).  If the pointer byte was set to 00000000, then subsequent reads would return the data from the temperature register.</a:t>
            </a:r>
          </a:p>
          <a:p>
            <a:endParaRPr lang="en-US" baseline="0" dirty="0" smtClean="0"/>
          </a:p>
          <a:p>
            <a:r>
              <a:rPr lang="en-US" baseline="0" dirty="0" smtClean="0"/>
              <a:t>Next, the master sends a START condition followed by the address, but this time it sets the R/W bit to 1 (because it wants to read the temperature).</a:t>
            </a:r>
          </a:p>
          <a:p>
            <a:endParaRPr lang="en-US" baseline="0" dirty="0" smtClean="0"/>
          </a:p>
          <a:p>
            <a:r>
              <a:rPr lang="en-US" baseline="0" dirty="0" smtClean="0"/>
              <a:t>If the LM76 recognizes the address, then it sends an ACK followed by 16-bits of temperature data, split into two 8-bit bytes.  Between the two bytes, the LM76 expects to receive an ACK from the master to indicate that the data was successfully received.  If the master doesn’t want any more data then it sends a NACK condition followed by a STOP condition.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23</a:t>
            </a:fld>
            <a:endParaRPr lang="en-US" dirty="0"/>
          </a:p>
        </p:txBody>
      </p:sp>
    </p:spTree>
    <p:extLst>
      <p:ext uri="{BB962C8B-B14F-4D97-AF65-F5344CB8AC3E}">
        <p14:creationId xmlns:p14="http://schemas.microsoft.com/office/powerpoint/2010/main" val="2172136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you write a 00000000 to the pointer</a:t>
            </a:r>
            <a:r>
              <a:rPr lang="en-US" baseline="0" dirty="0" smtClean="0"/>
              <a:t> register, then you can just keep reading the temperature.  Conveniently, this is just a signed integer where the least significant bit is 0.0625 degrees Celsius.  So you just read the13 bit temperature as an integer, and multiply by 0.0625 and you’ve got the temperature in degrees C.</a:t>
            </a:r>
          </a:p>
          <a:p>
            <a:endParaRPr lang="en-US" baseline="0" dirty="0" smtClean="0"/>
          </a:p>
          <a:p>
            <a:r>
              <a:rPr lang="en-US" baseline="0" dirty="0" smtClean="0"/>
              <a:t>But what are the CRIT, HIGH and LOW bits for???</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24</a:t>
            </a:fld>
            <a:endParaRPr lang="en-US" dirty="0"/>
          </a:p>
        </p:txBody>
      </p:sp>
    </p:spTree>
    <p:extLst>
      <p:ext uri="{BB962C8B-B14F-4D97-AF65-F5344CB8AC3E}">
        <p14:creationId xmlns:p14="http://schemas.microsoft.com/office/powerpoint/2010/main" val="861041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370002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41291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019831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42010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29274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648593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smtClean="0"/>
              <a:t>July 2014</a:t>
            </a:r>
            <a:endParaRPr lang="en-US" dirty="0"/>
          </a:p>
        </p:txBody>
      </p:sp>
      <p:sp>
        <p:nvSpPr>
          <p:cNvPr id="8" name="Footer Placeholder 7"/>
          <p:cNvSpPr>
            <a:spLocks noGrp="1"/>
          </p:cNvSpPr>
          <p:nvPr>
            <p:ph type="ftr" sz="quarter" idx="11"/>
          </p:nvPr>
        </p:nvSpPr>
        <p:spPr/>
        <p:txBody>
          <a:bodyPr/>
          <a:lstStyle/>
          <a:p>
            <a:r>
              <a:rPr lang="en-US" dirty="0" smtClean="0"/>
              <a:t>INFIERI 2014 Summer School</a:t>
            </a:r>
            <a:endParaRPr lang="en-US" dirty="0"/>
          </a:p>
        </p:txBody>
      </p:sp>
      <p:sp>
        <p:nvSpPr>
          <p:cNvPr id="9" name="Slide Number Placeholder 8"/>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68395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smtClean="0"/>
              <a:t>July 2014</a:t>
            </a:r>
            <a:endParaRPr lang="en-US" dirty="0"/>
          </a:p>
        </p:txBody>
      </p:sp>
      <p:sp>
        <p:nvSpPr>
          <p:cNvPr id="4" name="Footer Placeholder 3"/>
          <p:cNvSpPr>
            <a:spLocks noGrp="1"/>
          </p:cNvSpPr>
          <p:nvPr>
            <p:ph type="ftr" sz="quarter" idx="11"/>
          </p:nvPr>
        </p:nvSpPr>
        <p:spPr/>
        <p:txBody>
          <a:bodyPr/>
          <a:lstStyle/>
          <a:p>
            <a:r>
              <a:rPr lang="en-US" dirty="0" smtClean="0"/>
              <a:t>INFIERI 2014 Summer School</a:t>
            </a:r>
            <a:endParaRPr lang="en-US" dirty="0"/>
          </a:p>
        </p:txBody>
      </p:sp>
      <p:sp>
        <p:nvSpPr>
          <p:cNvPr id="5" name="Slide Number Placeholder 4"/>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613254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July 2014</a:t>
            </a:r>
            <a:endParaRPr lang="en-US" dirty="0"/>
          </a:p>
        </p:txBody>
      </p:sp>
      <p:sp>
        <p:nvSpPr>
          <p:cNvPr id="3" name="Footer Placeholder 2"/>
          <p:cNvSpPr>
            <a:spLocks noGrp="1"/>
          </p:cNvSpPr>
          <p:nvPr>
            <p:ph type="ftr" sz="quarter" idx="11"/>
          </p:nvPr>
        </p:nvSpPr>
        <p:spPr/>
        <p:txBody>
          <a:bodyPr/>
          <a:lstStyle/>
          <a:p>
            <a:r>
              <a:rPr lang="en-US" dirty="0" smtClean="0"/>
              <a:t>INFIERI 2014 Summer School</a:t>
            </a:r>
            <a:endParaRPr lang="en-US" dirty="0"/>
          </a:p>
        </p:txBody>
      </p:sp>
      <p:sp>
        <p:nvSpPr>
          <p:cNvPr id="4" name="Slide Number Placeholder 3"/>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861970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73329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91275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July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INFIERI 2014 Summer School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A4485-E86D-437E-B4E8-8C05D7EEEFF7}" type="slidenum">
              <a:rPr lang="en-US" smtClean="0"/>
              <a:t>‹#›</a:t>
            </a:fld>
            <a:endParaRPr lang="en-US" dirty="0"/>
          </a:p>
        </p:txBody>
      </p:sp>
    </p:spTree>
    <p:extLst>
      <p:ext uri="{BB962C8B-B14F-4D97-AF65-F5344CB8AC3E}">
        <p14:creationId xmlns:p14="http://schemas.microsoft.com/office/powerpoint/2010/main" val="237769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mjones@physics.purdue.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158" y="1371601"/>
            <a:ext cx="8229600" cy="3733800"/>
          </a:xfrm>
        </p:spPr>
        <p:txBody>
          <a:bodyPr>
            <a:normAutofit/>
          </a:bodyPr>
          <a:lstStyle/>
          <a:p>
            <a:r>
              <a:rPr lang="en-US" dirty="0"/>
              <a:t>Physics </a:t>
            </a:r>
            <a:r>
              <a:rPr lang="en-US" dirty="0" smtClean="0"/>
              <a:t>53600</a:t>
            </a:r>
            <a:r>
              <a:rPr lang="en-US" dirty="0"/>
              <a:t/>
            </a:r>
            <a:br>
              <a:rPr lang="en-US" dirty="0"/>
            </a:br>
            <a:r>
              <a:rPr lang="en-US" sz="4900" b="1" dirty="0" smtClean="0"/>
              <a:t>Electronics Techniques for Research</a:t>
            </a:r>
            <a:r>
              <a:rPr lang="en-US" sz="4900" b="1" dirty="0"/>
              <a:t/>
            </a:r>
            <a:br>
              <a:rPr lang="en-US" sz="4900" b="1" dirty="0"/>
            </a:br>
            <a:endParaRPr lang="en-US" sz="3600" b="1" i="1" dirty="0"/>
          </a:p>
        </p:txBody>
      </p:sp>
      <p:sp>
        <p:nvSpPr>
          <p:cNvPr id="3" name="Subtitle 2"/>
          <p:cNvSpPr>
            <a:spLocks noGrp="1"/>
          </p:cNvSpPr>
          <p:nvPr>
            <p:ph type="subTitle" idx="1"/>
          </p:nvPr>
        </p:nvSpPr>
        <p:spPr>
          <a:xfrm>
            <a:off x="1219200" y="5386734"/>
            <a:ext cx="6400800" cy="1066800"/>
          </a:xfrm>
        </p:spPr>
        <p:txBody>
          <a:bodyPr/>
          <a:lstStyle/>
          <a:p>
            <a:r>
              <a:rPr lang="en-US" dirty="0" smtClean="0"/>
              <a:t>Spring 2020 </a:t>
            </a:r>
            <a:r>
              <a:rPr lang="en-US" dirty="0"/>
              <a:t>Semester</a:t>
            </a:r>
          </a:p>
          <a:p>
            <a:r>
              <a:rPr lang="en-US" sz="1600" dirty="0"/>
              <a:t>Prof. </a:t>
            </a:r>
            <a:r>
              <a:rPr lang="en-US" sz="1600" dirty="0" smtClean="0"/>
              <a:t>Matthew Jones</a:t>
            </a:r>
            <a:endParaRPr lang="en-US" sz="1600" dirty="0"/>
          </a:p>
        </p:txBody>
      </p:sp>
      <p:pic>
        <p:nvPicPr>
          <p:cNvPr id="4" name="Picture 4" descr="purdue_phys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52400"/>
            <a:ext cx="8077200" cy="94479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rot="486794">
            <a:off x="1666454" y="4302393"/>
            <a:ext cx="5963492"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Now in PowerPoint!</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086113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IIC Signals</a:t>
            </a:r>
            <a:endParaRPr lang="en-US" b="1" dirty="0"/>
          </a:p>
        </p:txBody>
      </p:sp>
      <p:sp>
        <p:nvSpPr>
          <p:cNvPr id="3" name="Content Placeholder 2"/>
          <p:cNvSpPr>
            <a:spLocks noGrp="1"/>
          </p:cNvSpPr>
          <p:nvPr>
            <p:ph idx="1"/>
          </p:nvPr>
        </p:nvSpPr>
        <p:spPr>
          <a:xfrm>
            <a:off x="304800" y="1272994"/>
            <a:ext cx="8229600" cy="4678363"/>
          </a:xfrm>
        </p:spPr>
        <p:txBody>
          <a:bodyPr/>
          <a:lstStyle/>
          <a:p>
            <a:r>
              <a:rPr lang="en-US" dirty="0" smtClean="0"/>
              <a:t>Timing diagram:</a:t>
            </a:r>
            <a:endParaRPr lang="en-US" dirty="0"/>
          </a:p>
        </p:txBody>
      </p:sp>
      <p:cxnSp>
        <p:nvCxnSpPr>
          <p:cNvPr id="7" name="Straight Arrow Connector 6"/>
          <p:cNvCxnSpPr/>
          <p:nvPr/>
        </p:nvCxnSpPr>
        <p:spPr>
          <a:xfrm>
            <a:off x="1295400" y="3429000"/>
            <a:ext cx="6705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1295400" y="1981200"/>
            <a:ext cx="0" cy="1447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295400" y="2514600"/>
            <a:ext cx="18288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096987" y="2514600"/>
            <a:ext cx="76200" cy="914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1981200" y="3505200"/>
            <a:ext cx="1115787" cy="838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457200" y="4495800"/>
            <a:ext cx="3200400" cy="1477328"/>
          </a:xfrm>
          <a:prstGeom prst="rect">
            <a:avLst/>
          </a:prstGeom>
          <a:noFill/>
        </p:spPr>
        <p:txBody>
          <a:bodyPr wrap="square" rtlCol="0">
            <a:spAutoFit/>
          </a:bodyPr>
          <a:lstStyle/>
          <a:p>
            <a:r>
              <a:rPr lang="en-US" dirty="0" smtClean="0"/>
              <a:t>One of the components pulls the signal low.  This creates a low-impedance path to ground and the signal quickly goes to a logic ‘0’.</a:t>
            </a:r>
            <a:endParaRPr lang="en-US" dirty="0"/>
          </a:p>
        </p:txBody>
      </p:sp>
      <p:sp>
        <p:nvSpPr>
          <p:cNvPr id="51" name="TextBox 50"/>
          <p:cNvSpPr txBox="1"/>
          <p:nvPr/>
        </p:nvSpPr>
        <p:spPr>
          <a:xfrm>
            <a:off x="634095" y="2253734"/>
            <a:ext cx="685800" cy="369332"/>
          </a:xfrm>
          <a:prstGeom prst="rect">
            <a:avLst/>
          </a:prstGeom>
          <a:noFill/>
        </p:spPr>
        <p:txBody>
          <a:bodyPr wrap="square" rtlCol="0">
            <a:spAutoFit/>
          </a:bodyPr>
          <a:lstStyle/>
          <a:p>
            <a:r>
              <a:rPr lang="en-US" dirty="0" err="1" smtClean="0"/>
              <a:t>V</a:t>
            </a:r>
            <a:r>
              <a:rPr lang="en-US" baseline="-25000" dirty="0" err="1" smtClean="0"/>
              <a:t>dd</a:t>
            </a:r>
            <a:endParaRPr lang="en-US" dirty="0"/>
          </a:p>
        </p:txBody>
      </p:sp>
      <p:cxnSp>
        <p:nvCxnSpPr>
          <p:cNvPr id="52" name="Straight Connector 51"/>
          <p:cNvCxnSpPr/>
          <p:nvPr/>
        </p:nvCxnSpPr>
        <p:spPr>
          <a:xfrm>
            <a:off x="3173187" y="3429000"/>
            <a:ext cx="18288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Freeform 52"/>
          <p:cNvSpPr/>
          <p:nvPr/>
        </p:nvSpPr>
        <p:spPr>
          <a:xfrm>
            <a:off x="4978400" y="2525486"/>
            <a:ext cx="1422400" cy="899885"/>
          </a:xfrm>
          <a:custGeom>
            <a:avLst/>
            <a:gdLst>
              <a:gd name="connsiteX0" fmla="*/ 0 w 1422400"/>
              <a:gd name="connsiteY0" fmla="*/ 899885 h 899885"/>
              <a:gd name="connsiteX1" fmla="*/ 435429 w 1422400"/>
              <a:gd name="connsiteY1" fmla="*/ 391885 h 899885"/>
              <a:gd name="connsiteX2" fmla="*/ 1422400 w 1422400"/>
              <a:gd name="connsiteY2" fmla="*/ 0 h 899885"/>
              <a:gd name="connsiteX0" fmla="*/ 0 w 1422400"/>
              <a:gd name="connsiteY0" fmla="*/ 899885 h 899885"/>
              <a:gd name="connsiteX1" fmla="*/ 435429 w 1422400"/>
              <a:gd name="connsiteY1" fmla="*/ 391885 h 899885"/>
              <a:gd name="connsiteX2" fmla="*/ 1422400 w 1422400"/>
              <a:gd name="connsiteY2" fmla="*/ 0 h 899885"/>
              <a:gd name="connsiteX0" fmla="*/ 0 w 1422400"/>
              <a:gd name="connsiteY0" fmla="*/ 899885 h 899885"/>
              <a:gd name="connsiteX1" fmla="*/ 464457 w 1422400"/>
              <a:gd name="connsiteY1" fmla="*/ 275771 h 899885"/>
              <a:gd name="connsiteX2" fmla="*/ 1422400 w 1422400"/>
              <a:gd name="connsiteY2" fmla="*/ 0 h 899885"/>
            </a:gdLst>
            <a:ahLst/>
            <a:cxnLst>
              <a:cxn ang="0">
                <a:pos x="connsiteX0" y="connsiteY0"/>
              </a:cxn>
              <a:cxn ang="0">
                <a:pos x="connsiteX1" y="connsiteY1"/>
              </a:cxn>
              <a:cxn ang="0">
                <a:pos x="connsiteX2" y="connsiteY2"/>
              </a:cxn>
            </a:cxnLst>
            <a:rect l="l" t="t" r="r" b="b"/>
            <a:pathLst>
              <a:path w="1422400" h="899885">
                <a:moveTo>
                  <a:pt x="0" y="899885"/>
                </a:moveTo>
                <a:cubicBezTo>
                  <a:pt x="99181" y="720875"/>
                  <a:pt x="227390" y="425752"/>
                  <a:pt x="464457" y="275771"/>
                </a:cubicBezTo>
                <a:cubicBezTo>
                  <a:pt x="701524" y="125790"/>
                  <a:pt x="931334" y="33866"/>
                  <a:pt x="1422400" y="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Connector 53"/>
          <p:cNvCxnSpPr/>
          <p:nvPr/>
        </p:nvCxnSpPr>
        <p:spPr>
          <a:xfrm>
            <a:off x="6400800" y="2525486"/>
            <a:ext cx="18288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flipV="1">
            <a:off x="4978400" y="3550947"/>
            <a:ext cx="584200" cy="7888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7" name="TextBox 56"/>
              <p:cNvSpPr txBox="1"/>
              <p:nvPr/>
            </p:nvSpPr>
            <p:spPr>
              <a:xfrm>
                <a:off x="4419600" y="4542579"/>
                <a:ext cx="4267200" cy="1775743"/>
              </a:xfrm>
              <a:prstGeom prst="rect">
                <a:avLst/>
              </a:prstGeom>
              <a:noFill/>
            </p:spPr>
            <p:txBody>
              <a:bodyPr wrap="square" rtlCol="0">
                <a:spAutoFit/>
              </a:bodyPr>
              <a:lstStyle/>
              <a:p>
                <a:r>
                  <a:rPr lang="en-US" dirty="0" smtClean="0"/>
                  <a:t>When the component goes back to a high-impedance state, the signal charges back up to </a:t>
                </a:r>
                <a:r>
                  <a:rPr lang="en-US" dirty="0" err="1" smtClean="0"/>
                  <a:t>Vdd</a:t>
                </a:r>
                <a:r>
                  <a:rPr lang="en-US" dirty="0" smtClean="0"/>
                  <a:t>.  The time constant is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𝑝</m:t>
                        </m:r>
                      </m:sub>
                    </m:sSub>
                    <m:r>
                      <a:rPr lang="en-US" b="0" i="1" smtClean="0">
                        <a:latin typeface="Cambria Math" panose="02040503050406030204" pitchFamily="18" charset="0"/>
                      </a:rPr>
                      <m:t>𝐶</m:t>
                    </m:r>
                  </m:oMath>
                </a14:m>
                <a:r>
                  <a:rPr lang="en-US" dirty="0" smtClean="0"/>
                  <a:t> where C is the total capacitance (sum of the input capacitance plus parasitic capacitance of wires or PCB traces)</a:t>
                </a:r>
                <a:endParaRPr lang="en-US" dirty="0"/>
              </a:p>
            </p:txBody>
          </p:sp>
        </mc:Choice>
        <mc:Fallback>
          <p:sp>
            <p:nvSpPr>
              <p:cNvPr id="57" name="TextBox 56"/>
              <p:cNvSpPr txBox="1">
                <a:spLocks noRot="1" noChangeAspect="1" noMove="1" noResize="1" noEditPoints="1" noAdjustHandles="1" noChangeArrowheads="1" noChangeShapeType="1" noTextEdit="1"/>
              </p:cNvSpPr>
              <p:nvPr/>
            </p:nvSpPr>
            <p:spPr>
              <a:xfrm>
                <a:off x="4419600" y="4542579"/>
                <a:ext cx="4267200" cy="1775743"/>
              </a:xfrm>
              <a:prstGeom prst="rect">
                <a:avLst/>
              </a:prstGeom>
              <a:blipFill>
                <a:blip r:embed="rId2"/>
                <a:stretch>
                  <a:fillRect l="-1143" t="-1718" r="-1143" b="-4811"/>
                </a:stretch>
              </a:blipFill>
            </p:spPr>
            <p:txBody>
              <a:bodyPr/>
              <a:lstStyle/>
              <a:p>
                <a:r>
                  <a:rPr lang="en-US">
                    <a:noFill/>
                  </a:rPr>
                  <a:t> </a:t>
                </a:r>
              </a:p>
            </p:txBody>
          </p:sp>
        </mc:Fallback>
      </mc:AlternateContent>
    </p:spTree>
    <p:extLst>
      <p:ext uri="{BB962C8B-B14F-4D97-AF65-F5344CB8AC3E}">
        <p14:creationId xmlns:p14="http://schemas.microsoft.com/office/powerpoint/2010/main" val="3929002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IIC Signals</a:t>
            </a:r>
            <a:endParaRPr lang="en-US" b="1"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219200"/>
                <a:ext cx="8229600" cy="5181600"/>
              </a:xfrm>
            </p:spPr>
            <p:txBody>
              <a:bodyPr>
                <a:normAutofit fontScale="85000" lnSpcReduction="10000"/>
              </a:bodyPr>
              <a:lstStyle/>
              <a:p>
                <a:r>
                  <a:rPr lang="en-US" dirty="0" smtClean="0"/>
                  <a:t>What value of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𝑝</m:t>
                        </m:r>
                      </m:sub>
                    </m:sSub>
                  </m:oMath>
                </a14:m>
                <a:r>
                  <a:rPr lang="en-US" dirty="0" smtClean="0"/>
                  <a:t> should you use?</a:t>
                </a:r>
              </a:p>
              <a:p>
                <a:pPr lvl="1"/>
                <a:r>
                  <a:rPr lang="en-US" dirty="0" smtClean="0"/>
                  <a:t>It is not all that critical…</a:t>
                </a:r>
              </a:p>
              <a:p>
                <a:pPr lvl="1"/>
                <a:r>
                  <a:rPr lang="en-US" dirty="0" smtClean="0"/>
                  <a:t>A lower value will make the signal charge up to </a:t>
                </a:r>
                <a:r>
                  <a:rPr lang="en-US" dirty="0" err="1" smtClean="0"/>
                  <a:t>V</a:t>
                </a:r>
                <a:r>
                  <a:rPr lang="en-US" baseline="-25000" dirty="0" err="1" smtClean="0"/>
                  <a:t>dd</a:t>
                </a:r>
                <a:r>
                  <a:rPr lang="en-US" dirty="0" smtClean="0"/>
                  <a:t> faster, but will dissipate more power when the signal is pulled low</a:t>
                </a:r>
              </a:p>
              <a:p>
                <a:pPr lvl="1"/>
                <a:r>
                  <a:rPr lang="en-US" dirty="0" smtClean="0"/>
                  <a:t>A few k</a:t>
                </a:r>
                <a:r>
                  <a:rPr lang="el-GR" dirty="0" smtClean="0"/>
                  <a:t>Ω</a:t>
                </a:r>
                <a:r>
                  <a:rPr lang="en-US" dirty="0" smtClean="0"/>
                  <a:t> is typical (maybe 2 k</a:t>
                </a:r>
                <a:r>
                  <a:rPr lang="el-GR" dirty="0" smtClean="0"/>
                  <a:t>Ω</a:t>
                </a:r>
                <a:r>
                  <a:rPr lang="en-US" dirty="0" smtClean="0"/>
                  <a:t> to 10 k</a:t>
                </a:r>
                <a:r>
                  <a:rPr lang="el-GR" dirty="0" smtClean="0"/>
                  <a:t>Ω</a:t>
                </a:r>
                <a:r>
                  <a:rPr lang="en-US" dirty="0" smtClean="0"/>
                  <a:t>)</a:t>
                </a:r>
              </a:p>
              <a:p>
                <a:r>
                  <a:rPr lang="en-US" dirty="0" smtClean="0"/>
                  <a:t>Typical time constant:</a:t>
                </a:r>
              </a:p>
              <a:p>
                <a:pPr lvl="1"/>
                <a:r>
                  <a:rPr lang="en-US" dirty="0" smtClean="0"/>
                  <a:t>If the parasitic capacitance is, say, 400 pF, then the time constant is </a:t>
                </a:r>
                <a14:m>
                  <m:oMath xmlns:m="http://schemas.openxmlformats.org/officeDocument/2006/math">
                    <m:r>
                      <a:rPr lang="en-US" i="1" smtClean="0">
                        <a:latin typeface="Cambria Math" panose="02040503050406030204" pitchFamily="18" charset="0"/>
                        <a:ea typeface="Cambria Math" panose="02040503050406030204" pitchFamily="18" charset="0"/>
                      </a:rPr>
                      <m:t>𝜏</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𝑅</m:t>
                        </m:r>
                      </m:e>
                      <m:sub>
                        <m:r>
                          <a:rPr lang="en-US" b="0" i="1" smtClean="0">
                            <a:latin typeface="Cambria Math" panose="02040503050406030204" pitchFamily="18" charset="0"/>
                            <a:ea typeface="Cambria Math" panose="02040503050406030204" pitchFamily="18" charset="0"/>
                          </a:rPr>
                          <m:t>𝑝</m:t>
                        </m:r>
                      </m:sub>
                    </m:sSub>
                    <m:r>
                      <a:rPr lang="en-US" b="0" i="1" smtClean="0">
                        <a:latin typeface="Cambria Math" panose="02040503050406030204" pitchFamily="18" charset="0"/>
                        <a:ea typeface="Cambria Math" panose="02040503050406030204" pitchFamily="18" charset="0"/>
                      </a:rPr>
                      <m:t>𝐶</m:t>
                    </m:r>
                    <m:r>
                      <a:rPr lang="en-US" b="0" i="1" smtClean="0">
                        <a:latin typeface="Cambria Math" panose="02040503050406030204" pitchFamily="18" charset="0"/>
                        <a:ea typeface="Cambria Math" panose="02040503050406030204" pitchFamily="18" charset="0"/>
                      </a:rPr>
                      <m:t>=2 </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𝑠</m:t>
                    </m:r>
                  </m:oMath>
                </a14:m>
                <a:endParaRPr lang="en-US" b="0" dirty="0" smtClean="0">
                  <a:ea typeface="Cambria Math" panose="02040503050406030204" pitchFamily="18" charset="0"/>
                </a:endParaRPr>
              </a:p>
              <a:p>
                <a:pPr lvl="1"/>
                <a:r>
                  <a:rPr lang="en-US" dirty="0" smtClean="0"/>
                  <a:t>The maximum frequency on either signal must be less than about </a:t>
                </a:r>
                <a14:m>
                  <m:oMath xmlns:m="http://schemas.openxmlformats.org/officeDocument/2006/math">
                    <m:r>
                      <a:rPr lang="en-US" b="0" i="1" smtClean="0">
                        <a:latin typeface="Cambria Math" panose="02040503050406030204" pitchFamily="18" charset="0"/>
                      </a:rPr>
                      <m:t>1/</m:t>
                    </m:r>
                    <m:r>
                      <a:rPr lang="en-US" b="0" i="1" smtClean="0">
                        <a:latin typeface="Cambria Math" panose="02040503050406030204" pitchFamily="18" charset="0"/>
                        <a:ea typeface="Cambria Math" panose="02040503050406030204" pitchFamily="18" charset="0"/>
                      </a:rPr>
                      <m:t>𝜏</m:t>
                    </m:r>
                  </m:oMath>
                </a14:m>
                <a:r>
                  <a:rPr lang="en-US" dirty="0" smtClean="0"/>
                  <a:t>.</a:t>
                </a:r>
              </a:p>
              <a:p>
                <a:pPr lvl="1"/>
                <a:r>
                  <a:rPr lang="en-US" dirty="0" smtClean="0"/>
                  <a:t>Typically, the maximum frequency is 100 kHz (standard mode) or 400 kHz (fast mode).</a:t>
                </a:r>
              </a:p>
              <a:p>
                <a:pPr lvl="1"/>
                <a:r>
                  <a:rPr lang="en-US" dirty="0" smtClean="0"/>
                  <a:t>There is no lower limit on the frequency</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219200"/>
                <a:ext cx="8229600" cy="5181600"/>
              </a:xfrm>
              <a:blipFill>
                <a:blip r:embed="rId3"/>
                <a:stretch>
                  <a:fillRect l="-1259" t="-1647" r="-1778" b="-1176"/>
                </a:stretch>
              </a:blipFill>
            </p:spPr>
            <p:txBody>
              <a:bodyPr/>
              <a:lstStyle/>
              <a:p>
                <a:r>
                  <a:rPr lang="en-US">
                    <a:noFill/>
                  </a:rPr>
                  <a:t> </a:t>
                </a:r>
              </a:p>
            </p:txBody>
          </p:sp>
        </mc:Fallback>
      </mc:AlternateContent>
    </p:spTree>
    <p:extLst>
      <p:ext uri="{BB962C8B-B14F-4D97-AF65-F5344CB8AC3E}">
        <p14:creationId xmlns:p14="http://schemas.microsoft.com/office/powerpoint/2010/main" val="4108419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IIC Signals</a:t>
            </a:r>
            <a:endParaRPr lang="en-US" b="1" dirty="0"/>
          </a:p>
        </p:txBody>
      </p:sp>
      <p:sp>
        <p:nvSpPr>
          <p:cNvPr id="3" name="Content Placeholder 2"/>
          <p:cNvSpPr>
            <a:spLocks noGrp="1"/>
          </p:cNvSpPr>
          <p:nvPr>
            <p:ph idx="1"/>
          </p:nvPr>
        </p:nvSpPr>
        <p:spPr/>
        <p:txBody>
          <a:bodyPr/>
          <a:lstStyle/>
          <a:p>
            <a:r>
              <a:rPr lang="en-US" dirty="0" smtClean="0"/>
              <a:t>The signals are used for communication in the following way:</a:t>
            </a:r>
          </a:p>
          <a:p>
            <a:pPr lvl="1"/>
            <a:r>
              <a:rPr lang="en-US" dirty="0" smtClean="0"/>
              <a:t>One component acts as the “master” and drives the SCL signal.</a:t>
            </a:r>
          </a:p>
          <a:p>
            <a:pPr lvl="1"/>
            <a:r>
              <a:rPr lang="en-US" dirty="0" smtClean="0"/>
              <a:t>Another component acts as a “slave” and receives the SCL signal.</a:t>
            </a:r>
          </a:p>
          <a:p>
            <a:pPr lvl="1"/>
            <a:r>
              <a:rPr lang="en-US" dirty="0" smtClean="0"/>
              <a:t>Initially, the master drives the SDA signal...</a:t>
            </a:r>
          </a:p>
        </p:txBody>
      </p:sp>
    </p:spTree>
    <p:extLst>
      <p:ext uri="{BB962C8B-B14F-4D97-AF65-F5344CB8AC3E}">
        <p14:creationId xmlns:p14="http://schemas.microsoft.com/office/powerpoint/2010/main" val="800548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IIC Signals</a:t>
            </a:r>
            <a:endParaRPr lang="en-US" b="1" dirty="0"/>
          </a:p>
        </p:txBody>
      </p:sp>
      <p:sp>
        <p:nvSpPr>
          <p:cNvPr id="3" name="Content Placeholder 2"/>
          <p:cNvSpPr>
            <a:spLocks noGrp="1"/>
          </p:cNvSpPr>
          <p:nvPr>
            <p:ph idx="1"/>
          </p:nvPr>
        </p:nvSpPr>
        <p:spPr>
          <a:xfrm>
            <a:off x="457200" y="1600200"/>
            <a:ext cx="8458200" cy="4525963"/>
          </a:xfrm>
        </p:spPr>
        <p:txBody>
          <a:bodyPr>
            <a:normAutofit fontScale="85000" lnSpcReduction="20000"/>
          </a:bodyPr>
          <a:lstStyle/>
          <a:p>
            <a:r>
              <a:rPr lang="en-US" dirty="0" smtClean="0"/>
              <a:t>Initially, all the slaves on the IIC bus are in an idle state.</a:t>
            </a:r>
          </a:p>
          <a:p>
            <a:pPr lvl="1"/>
            <a:r>
              <a:rPr lang="en-US" dirty="0" smtClean="0"/>
              <a:t>In this state, all drivers are in a high-impedance state, so both SDA and SCL are pulled high</a:t>
            </a:r>
          </a:p>
          <a:p>
            <a:r>
              <a:rPr lang="en-US" dirty="0" smtClean="0"/>
              <a:t>They wake up when the detect a “start condition”:</a:t>
            </a:r>
          </a:p>
          <a:p>
            <a:pPr lvl="1"/>
            <a:r>
              <a:rPr lang="en-US" dirty="0" smtClean="0"/>
              <a:t>The start condition is defined as SDA being pulled low, while SCL remains high.</a:t>
            </a:r>
          </a:p>
          <a:p>
            <a:r>
              <a:rPr lang="en-US" dirty="0" smtClean="0"/>
              <a:t>They go back to sleep when they detect a “stop condition”:</a:t>
            </a:r>
          </a:p>
          <a:p>
            <a:pPr lvl="1"/>
            <a:r>
              <a:rPr lang="en-US" dirty="0" smtClean="0"/>
              <a:t>The stop condition is defined as SDA going high when SCL is high.</a:t>
            </a:r>
          </a:p>
          <a:p>
            <a:r>
              <a:rPr lang="en-US" dirty="0" smtClean="0"/>
              <a:t>Otherwise, SDA should only change when SCL is in a low state.</a:t>
            </a:r>
          </a:p>
          <a:p>
            <a:endParaRPr lang="en-US" dirty="0" smtClean="0"/>
          </a:p>
        </p:txBody>
      </p:sp>
    </p:spTree>
    <p:extLst>
      <p:ext uri="{BB962C8B-B14F-4D97-AF65-F5344CB8AC3E}">
        <p14:creationId xmlns:p14="http://schemas.microsoft.com/office/powerpoint/2010/main" val="24249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IIC Signals</a:t>
            </a:r>
            <a:endParaRPr lang="en-US" b="1" dirty="0"/>
          </a:p>
        </p:txBody>
      </p:sp>
      <p:sp>
        <p:nvSpPr>
          <p:cNvPr id="3" name="Content Placeholder 2"/>
          <p:cNvSpPr>
            <a:spLocks noGrp="1"/>
          </p:cNvSpPr>
          <p:nvPr>
            <p:ph idx="1"/>
          </p:nvPr>
        </p:nvSpPr>
        <p:spPr/>
        <p:txBody>
          <a:bodyPr/>
          <a:lstStyle/>
          <a:p>
            <a:r>
              <a:rPr lang="en-US" dirty="0" smtClean="0"/>
              <a:t>Timing diagram:</a:t>
            </a:r>
            <a:endParaRPr lang="en-US" dirty="0"/>
          </a:p>
        </p:txBody>
      </p:sp>
      <p:pic>
        <p:nvPicPr>
          <p:cNvPr id="4" name="Picture 3"/>
          <p:cNvPicPr>
            <a:picLocks noChangeAspect="1"/>
          </p:cNvPicPr>
          <p:nvPr/>
        </p:nvPicPr>
        <p:blipFill>
          <a:blip r:embed="rId2"/>
          <a:stretch>
            <a:fillRect/>
          </a:stretch>
        </p:blipFill>
        <p:spPr>
          <a:xfrm>
            <a:off x="838200" y="2971800"/>
            <a:ext cx="7086600" cy="2283305"/>
          </a:xfrm>
          <a:prstGeom prst="rect">
            <a:avLst/>
          </a:prstGeom>
        </p:spPr>
      </p:pic>
    </p:spTree>
    <p:extLst>
      <p:ext uri="{BB962C8B-B14F-4D97-AF65-F5344CB8AC3E}">
        <p14:creationId xmlns:p14="http://schemas.microsoft.com/office/powerpoint/2010/main" val="2061945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IIC Signals</a:t>
            </a:r>
            <a:endParaRPr lang="en-US" b="1"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r>
              <a:rPr lang="en-US" dirty="0" smtClean="0"/>
              <a:t>Each IIC component has a 7-bit address associated with it.</a:t>
            </a:r>
          </a:p>
          <a:p>
            <a:pPr lvl="1"/>
            <a:r>
              <a:rPr lang="en-US" dirty="0" smtClean="0"/>
              <a:t>This is usually built into the component but some of the lower-order bits can be changed by pulling pins on the device high or low (or left floating).</a:t>
            </a:r>
          </a:p>
          <a:p>
            <a:r>
              <a:rPr lang="en-US" dirty="0" smtClean="0"/>
              <a:t>The master first transmits the 7-bit address of the device it wants to talk with, followed by a R/W bit.</a:t>
            </a:r>
          </a:p>
          <a:p>
            <a:r>
              <a:rPr lang="en-US" dirty="0" smtClean="0"/>
              <a:t>The master then releases the SDA signal and looks for an acknowledgement from the slave.</a:t>
            </a:r>
          </a:p>
          <a:p>
            <a:r>
              <a:rPr lang="en-US" dirty="0" smtClean="0"/>
              <a:t>If a slave recognizes its address, it pulls SDA low (ACK) which the master samples on the next rising edge of SCL.</a:t>
            </a:r>
          </a:p>
          <a:p>
            <a:r>
              <a:rPr lang="en-US" dirty="0" smtClean="0"/>
              <a:t>If nobody recognizes the address then the SDA bus is pulled high (NACK).</a:t>
            </a:r>
            <a:endParaRPr lang="en-US" dirty="0"/>
          </a:p>
        </p:txBody>
      </p:sp>
      <p:cxnSp>
        <p:nvCxnSpPr>
          <p:cNvPr id="5" name="Straight Connector 4"/>
          <p:cNvCxnSpPr/>
          <p:nvPr/>
        </p:nvCxnSpPr>
        <p:spPr>
          <a:xfrm>
            <a:off x="7086600" y="3657600"/>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7226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IIC Signals</a:t>
            </a:r>
            <a:endParaRPr lang="en-US" b="1" dirty="0"/>
          </a:p>
        </p:txBody>
      </p:sp>
      <p:sp>
        <p:nvSpPr>
          <p:cNvPr id="3" name="Content Placeholder 2"/>
          <p:cNvSpPr>
            <a:spLocks noGrp="1"/>
          </p:cNvSpPr>
          <p:nvPr>
            <p:ph idx="1"/>
          </p:nvPr>
        </p:nvSpPr>
        <p:spPr>
          <a:xfrm>
            <a:off x="457200" y="1295400"/>
            <a:ext cx="8229600" cy="5105400"/>
          </a:xfrm>
        </p:spPr>
        <p:txBody>
          <a:bodyPr>
            <a:normAutofit fontScale="92500"/>
          </a:bodyPr>
          <a:lstStyle/>
          <a:p>
            <a:r>
              <a:rPr lang="en-US" dirty="0" smtClean="0"/>
              <a:t>Acknowledgment:</a:t>
            </a:r>
          </a:p>
          <a:p>
            <a:endParaRPr lang="en-US" dirty="0"/>
          </a:p>
          <a:p>
            <a:endParaRPr lang="en-US" dirty="0" smtClean="0"/>
          </a:p>
          <a:p>
            <a:endParaRPr lang="en-US" dirty="0"/>
          </a:p>
          <a:p>
            <a:endParaRPr lang="en-US" dirty="0" smtClean="0"/>
          </a:p>
          <a:p>
            <a:endParaRPr lang="en-US" dirty="0"/>
          </a:p>
          <a:p>
            <a:endParaRPr lang="en-US" dirty="0" smtClean="0"/>
          </a:p>
          <a:p>
            <a:r>
              <a:rPr lang="en-US" dirty="0" smtClean="0"/>
              <a:t>The ACK/NACK is asserted while SCL is low and is sampled by the master on the rising edge of SCL.</a:t>
            </a:r>
          </a:p>
          <a:p>
            <a:pPr marL="0" indent="0">
              <a:buNone/>
            </a:pPr>
            <a:endParaRPr lang="en-US" dirty="0"/>
          </a:p>
        </p:txBody>
      </p:sp>
      <p:pic>
        <p:nvPicPr>
          <p:cNvPr id="4" name="Picture 3"/>
          <p:cNvPicPr>
            <a:picLocks noChangeAspect="1"/>
          </p:cNvPicPr>
          <p:nvPr/>
        </p:nvPicPr>
        <p:blipFill>
          <a:blip r:embed="rId2"/>
          <a:stretch>
            <a:fillRect/>
          </a:stretch>
        </p:blipFill>
        <p:spPr>
          <a:xfrm>
            <a:off x="1295400" y="1905000"/>
            <a:ext cx="6629400" cy="3019122"/>
          </a:xfrm>
          <a:prstGeom prst="rect">
            <a:avLst/>
          </a:prstGeom>
        </p:spPr>
      </p:pic>
    </p:spTree>
    <p:extLst>
      <p:ext uri="{BB962C8B-B14F-4D97-AF65-F5344CB8AC3E}">
        <p14:creationId xmlns:p14="http://schemas.microsoft.com/office/powerpoint/2010/main" val="2317373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50275"/>
            <a:ext cx="8229600" cy="1143000"/>
          </a:xfrm>
        </p:spPr>
        <p:txBody>
          <a:bodyPr/>
          <a:lstStyle/>
          <a:p>
            <a:r>
              <a:rPr lang="en-US" b="1" dirty="0" smtClean="0"/>
              <a:t>IIC Signals</a:t>
            </a:r>
            <a:endParaRPr lang="en-US" b="1"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smtClean="0"/>
              <a:t>Here is an example where the master writes data to the slave (for example, a control register):</a:t>
            </a:r>
          </a:p>
          <a:p>
            <a:endParaRPr lang="en-US" dirty="0"/>
          </a:p>
          <a:p>
            <a:endParaRPr lang="en-US" dirty="0" smtClean="0"/>
          </a:p>
          <a:p>
            <a:endParaRPr lang="en-US" dirty="0"/>
          </a:p>
          <a:p>
            <a:endParaRPr lang="en-US" dirty="0" smtClean="0"/>
          </a:p>
          <a:p>
            <a:r>
              <a:rPr lang="en-US" dirty="0" smtClean="0"/>
              <a:t>After receiving the data, the slave sends another ACK signal.</a:t>
            </a:r>
          </a:p>
          <a:p>
            <a:r>
              <a:rPr lang="en-US" dirty="0" smtClean="0"/>
              <a:t>The master then terminates the transaction with a stop condition.</a:t>
            </a:r>
          </a:p>
        </p:txBody>
      </p:sp>
      <p:pic>
        <p:nvPicPr>
          <p:cNvPr id="4" name="Picture 3"/>
          <p:cNvPicPr>
            <a:picLocks noChangeAspect="1"/>
          </p:cNvPicPr>
          <p:nvPr/>
        </p:nvPicPr>
        <p:blipFill>
          <a:blip r:embed="rId3"/>
          <a:stretch>
            <a:fillRect/>
          </a:stretch>
        </p:blipFill>
        <p:spPr>
          <a:xfrm>
            <a:off x="752928" y="2590800"/>
            <a:ext cx="7638143" cy="1652932"/>
          </a:xfrm>
          <a:prstGeom prst="rect">
            <a:avLst/>
          </a:prstGeom>
        </p:spPr>
      </p:pic>
    </p:spTree>
    <p:extLst>
      <p:ext uri="{BB962C8B-B14F-4D97-AF65-F5344CB8AC3E}">
        <p14:creationId xmlns:p14="http://schemas.microsoft.com/office/powerpoint/2010/main" val="687302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IIC Signals</a:t>
            </a:r>
            <a:endParaRPr lang="en-US" b="1"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Here is an example where the master reads data from the slave.  In this case, R/W = 1.</a:t>
            </a:r>
          </a:p>
          <a:p>
            <a:endParaRPr lang="en-US" dirty="0"/>
          </a:p>
          <a:p>
            <a:endParaRPr lang="en-US" dirty="0" smtClean="0"/>
          </a:p>
          <a:p>
            <a:endParaRPr lang="en-US" dirty="0"/>
          </a:p>
          <a:p>
            <a:endParaRPr lang="en-US" dirty="0" smtClean="0"/>
          </a:p>
          <a:p>
            <a:r>
              <a:rPr lang="en-US" dirty="0" smtClean="0"/>
              <a:t>The master issues an ACK if it wants to read more data, or a NACK if it is finished.</a:t>
            </a:r>
          </a:p>
        </p:txBody>
      </p:sp>
      <p:pic>
        <p:nvPicPr>
          <p:cNvPr id="4" name="Picture 3"/>
          <p:cNvPicPr>
            <a:picLocks noChangeAspect="1"/>
          </p:cNvPicPr>
          <p:nvPr/>
        </p:nvPicPr>
        <p:blipFill>
          <a:blip r:embed="rId2"/>
          <a:stretch>
            <a:fillRect/>
          </a:stretch>
        </p:blipFill>
        <p:spPr>
          <a:xfrm>
            <a:off x="451697" y="2819400"/>
            <a:ext cx="8231474" cy="1752600"/>
          </a:xfrm>
          <a:prstGeom prst="rect">
            <a:avLst/>
          </a:prstGeom>
        </p:spPr>
      </p:pic>
      <p:cxnSp>
        <p:nvCxnSpPr>
          <p:cNvPr id="6" name="Straight Connector 5"/>
          <p:cNvCxnSpPr/>
          <p:nvPr/>
        </p:nvCxnSpPr>
        <p:spPr>
          <a:xfrm>
            <a:off x="6781800" y="2133600"/>
            <a:ext cx="381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7423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IIC Protocols</a:t>
            </a:r>
            <a:endParaRPr lang="en-US" b="1" dirty="0"/>
          </a:p>
        </p:txBody>
      </p:sp>
      <p:sp>
        <p:nvSpPr>
          <p:cNvPr id="3" name="Content Placeholder 2"/>
          <p:cNvSpPr>
            <a:spLocks noGrp="1"/>
          </p:cNvSpPr>
          <p:nvPr>
            <p:ph idx="1"/>
          </p:nvPr>
        </p:nvSpPr>
        <p:spPr/>
        <p:txBody>
          <a:bodyPr/>
          <a:lstStyle/>
          <a:p>
            <a:r>
              <a:rPr lang="en-US" dirty="0" smtClean="0"/>
              <a:t>These examples show how a master and slave can communicate, but the details are often specific to the components being used.</a:t>
            </a:r>
          </a:p>
          <a:p>
            <a:r>
              <a:rPr lang="en-US" dirty="0" smtClean="0"/>
              <a:t>Let’s look at some examples…</a:t>
            </a:r>
            <a:endParaRPr lang="en-US" dirty="0"/>
          </a:p>
        </p:txBody>
      </p:sp>
    </p:spTree>
    <p:extLst>
      <p:ext uri="{BB962C8B-B14F-4D97-AF65-F5344CB8AC3E}">
        <p14:creationId xmlns:p14="http://schemas.microsoft.com/office/powerpoint/2010/main" val="3059254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usual ANNOUNCEMENT</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en-US" sz="2800" dirty="0" smtClean="0"/>
              <a:t>Obvious changes to the course:</a:t>
            </a:r>
          </a:p>
          <a:p>
            <a:pPr lvl="1"/>
            <a:r>
              <a:rPr lang="en-US" sz="2400" dirty="0" smtClean="0"/>
              <a:t>No in-person lectures: you’ll have to read the lecture notes yourself</a:t>
            </a:r>
          </a:p>
          <a:p>
            <a:pPr lvl="1"/>
            <a:r>
              <a:rPr lang="en-US" sz="2400" dirty="0" smtClean="0"/>
              <a:t>No more labs: don’t worry about it – your grade will be based on work done so far</a:t>
            </a:r>
          </a:p>
          <a:p>
            <a:pPr lvl="1"/>
            <a:r>
              <a:rPr lang="en-US" sz="2400" dirty="0" smtClean="0"/>
              <a:t>Remaining assignments will try to cover topics that would have been explored in the lab</a:t>
            </a:r>
          </a:p>
          <a:p>
            <a:pPr lvl="1"/>
            <a:r>
              <a:rPr lang="en-US" sz="2400" dirty="0" smtClean="0"/>
              <a:t>Second mid-term: simplest to cancel it</a:t>
            </a:r>
          </a:p>
          <a:p>
            <a:pPr lvl="1"/>
            <a:r>
              <a:rPr lang="en-US" sz="2400" dirty="0" smtClean="0"/>
              <a:t>Final exam: I’m not sure what to do about this yet, but I’ll figure something out.</a:t>
            </a:r>
          </a:p>
          <a:p>
            <a:r>
              <a:rPr lang="en-US" sz="2800" dirty="0" smtClean="0"/>
              <a:t>Changes to grading scheme:</a:t>
            </a:r>
          </a:p>
          <a:p>
            <a:pPr lvl="1"/>
            <a:r>
              <a:rPr lang="en-US" sz="2400" dirty="0" smtClean="0"/>
              <a:t>Old scheme: Assignments (30%) exams (40%) lab (30%)</a:t>
            </a:r>
          </a:p>
          <a:p>
            <a:pPr lvl="1"/>
            <a:r>
              <a:rPr lang="en-US" sz="2400" dirty="0" smtClean="0"/>
              <a:t>New scheme: Assignments (50%) exams (25%) lab (25%)</a:t>
            </a:r>
          </a:p>
          <a:p>
            <a:pPr lvl="1"/>
            <a:endParaRPr lang="en-US" sz="2400" dirty="0"/>
          </a:p>
        </p:txBody>
      </p:sp>
    </p:spTree>
    <p:extLst>
      <p:ext uri="{BB962C8B-B14F-4D97-AF65-F5344CB8AC3E}">
        <p14:creationId xmlns:p14="http://schemas.microsoft.com/office/powerpoint/2010/main" val="2895269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a:t>
            </a:r>
            <a:r>
              <a:rPr lang="en-US" b="1" dirty="0" smtClean="0"/>
              <a:t> network of temperature sensors</a:t>
            </a:r>
            <a:endParaRPr lang="en-US" b="1" dirty="0"/>
          </a:p>
        </p:txBody>
      </p:sp>
      <p:sp>
        <p:nvSpPr>
          <p:cNvPr id="3" name="Content Placeholder 2"/>
          <p:cNvSpPr>
            <a:spLocks noGrp="1"/>
          </p:cNvSpPr>
          <p:nvPr>
            <p:ph idx="1"/>
          </p:nvPr>
        </p:nvSpPr>
        <p:spPr/>
        <p:txBody>
          <a:bodyPr/>
          <a:lstStyle/>
          <a:p>
            <a:r>
              <a:rPr lang="en-US" dirty="0" smtClean="0"/>
              <a:t>Suppose you needed to measure temperatures at several places in an experiment.</a:t>
            </a:r>
          </a:p>
          <a:p>
            <a:r>
              <a:rPr lang="en-US" dirty="0" smtClean="0"/>
              <a:t>An example of a temperature sensor that communicates using IIC: The LM76 (Texas Instruments)</a:t>
            </a:r>
            <a:endParaRPr lang="en-US" dirty="0"/>
          </a:p>
        </p:txBody>
      </p:sp>
      <p:pic>
        <p:nvPicPr>
          <p:cNvPr id="4" name="Picture 3"/>
          <p:cNvPicPr>
            <a:picLocks noChangeAspect="1"/>
          </p:cNvPicPr>
          <p:nvPr/>
        </p:nvPicPr>
        <p:blipFill>
          <a:blip r:embed="rId2"/>
          <a:stretch>
            <a:fillRect/>
          </a:stretch>
        </p:blipFill>
        <p:spPr>
          <a:xfrm>
            <a:off x="600095" y="4743676"/>
            <a:ext cx="7943809" cy="1565049"/>
          </a:xfrm>
          <a:prstGeom prst="rect">
            <a:avLst/>
          </a:prstGeom>
        </p:spPr>
      </p:pic>
    </p:spTree>
    <p:extLst>
      <p:ext uri="{BB962C8B-B14F-4D97-AF65-F5344CB8AC3E}">
        <p14:creationId xmlns:p14="http://schemas.microsoft.com/office/powerpoint/2010/main" val="2633224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Temperature Sensor with IIC interface</a:t>
            </a:r>
            <a:endParaRPr lang="en-US" b="1" dirty="0"/>
          </a:p>
        </p:txBody>
      </p:sp>
      <p:sp>
        <p:nvSpPr>
          <p:cNvPr id="3" name="Content Placeholder 2"/>
          <p:cNvSpPr>
            <a:spLocks noGrp="1"/>
          </p:cNvSpPr>
          <p:nvPr>
            <p:ph idx="1"/>
          </p:nvPr>
        </p:nvSpPr>
        <p:spPr>
          <a:xfrm>
            <a:off x="457200" y="1582058"/>
            <a:ext cx="8229600" cy="4544106"/>
          </a:xfrm>
        </p:spPr>
        <p:txBody>
          <a:bodyPr/>
          <a:lstStyle/>
          <a:p>
            <a:r>
              <a:rPr lang="en-US" dirty="0" smtClean="0"/>
              <a:t>The data sheet describes how it works:</a:t>
            </a:r>
            <a:endParaRPr lang="en-US" dirty="0"/>
          </a:p>
        </p:txBody>
      </p:sp>
      <p:pic>
        <p:nvPicPr>
          <p:cNvPr id="4" name="Picture 3"/>
          <p:cNvPicPr>
            <a:picLocks noChangeAspect="1"/>
          </p:cNvPicPr>
          <p:nvPr/>
        </p:nvPicPr>
        <p:blipFill>
          <a:blip r:embed="rId3"/>
          <a:stretch>
            <a:fillRect/>
          </a:stretch>
        </p:blipFill>
        <p:spPr>
          <a:xfrm>
            <a:off x="3714750" y="2285996"/>
            <a:ext cx="4972050" cy="2686050"/>
          </a:xfrm>
          <a:prstGeom prst="rect">
            <a:avLst/>
          </a:prstGeom>
        </p:spPr>
      </p:pic>
      <p:pic>
        <p:nvPicPr>
          <p:cNvPr id="5" name="Picture 4"/>
          <p:cNvPicPr>
            <a:picLocks noChangeAspect="1"/>
          </p:cNvPicPr>
          <p:nvPr/>
        </p:nvPicPr>
        <p:blipFill>
          <a:blip r:embed="rId4"/>
          <a:stretch>
            <a:fillRect/>
          </a:stretch>
        </p:blipFill>
        <p:spPr>
          <a:xfrm>
            <a:off x="1581150" y="2609761"/>
            <a:ext cx="3244697" cy="1969489"/>
          </a:xfrm>
          <a:prstGeom prst="rect">
            <a:avLst/>
          </a:prstGeom>
        </p:spPr>
      </p:pic>
      <p:pic>
        <p:nvPicPr>
          <p:cNvPr id="6" name="Picture 5"/>
          <p:cNvPicPr>
            <a:picLocks noChangeAspect="1"/>
          </p:cNvPicPr>
          <p:nvPr/>
        </p:nvPicPr>
        <p:blipFill>
          <a:blip r:embed="rId5"/>
          <a:stretch>
            <a:fillRect/>
          </a:stretch>
        </p:blipFill>
        <p:spPr>
          <a:xfrm>
            <a:off x="469361" y="2416312"/>
            <a:ext cx="1788943" cy="1788943"/>
          </a:xfrm>
          <a:prstGeom prst="rect">
            <a:avLst/>
          </a:prstGeom>
        </p:spPr>
      </p:pic>
      <p:pic>
        <p:nvPicPr>
          <p:cNvPr id="7" name="Picture 6"/>
          <p:cNvPicPr>
            <a:picLocks noChangeAspect="1"/>
          </p:cNvPicPr>
          <p:nvPr/>
        </p:nvPicPr>
        <p:blipFill>
          <a:blip r:embed="rId6"/>
          <a:stretch>
            <a:fillRect/>
          </a:stretch>
        </p:blipFill>
        <p:spPr>
          <a:xfrm>
            <a:off x="1219200" y="4972046"/>
            <a:ext cx="6267450" cy="1857375"/>
          </a:xfrm>
          <a:prstGeom prst="rect">
            <a:avLst/>
          </a:prstGeom>
        </p:spPr>
      </p:pic>
    </p:spTree>
    <p:extLst>
      <p:ext uri="{BB962C8B-B14F-4D97-AF65-F5344CB8AC3E}">
        <p14:creationId xmlns:p14="http://schemas.microsoft.com/office/powerpoint/2010/main" val="3655054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b="1" dirty="0" smtClean="0"/>
              <a:t>Temperature Sensor Example</a:t>
            </a:r>
            <a:endParaRPr lang="en-US" b="1" dirty="0"/>
          </a:p>
        </p:txBody>
      </p:sp>
      <p:sp>
        <p:nvSpPr>
          <p:cNvPr id="3" name="Content Placeholder 2"/>
          <p:cNvSpPr>
            <a:spLocks noGrp="1"/>
          </p:cNvSpPr>
          <p:nvPr>
            <p:ph idx="1"/>
          </p:nvPr>
        </p:nvSpPr>
        <p:spPr>
          <a:xfrm>
            <a:off x="457200" y="1295400"/>
            <a:ext cx="8229600" cy="4525963"/>
          </a:xfrm>
        </p:spPr>
        <p:txBody>
          <a:bodyPr/>
          <a:lstStyle/>
          <a:p>
            <a:r>
              <a:rPr lang="en-US" dirty="0" smtClean="0"/>
              <a:t>The device has 8 internal 16-bit registers.</a:t>
            </a:r>
          </a:p>
          <a:p>
            <a:pPr lvl="1"/>
            <a:r>
              <a:rPr lang="en-US" dirty="0" smtClean="0"/>
              <a:t>Register 0 is the actual temperature reading</a:t>
            </a:r>
          </a:p>
          <a:p>
            <a:r>
              <a:rPr lang="en-US" dirty="0" smtClean="0"/>
              <a:t>Which register is being read/written is specified by setting the “pointer register”:</a:t>
            </a:r>
          </a:p>
          <a:p>
            <a:pPr marL="0" indent="0">
              <a:buNone/>
            </a:pPr>
            <a:endParaRPr lang="en-US" dirty="0"/>
          </a:p>
        </p:txBody>
      </p:sp>
      <p:pic>
        <p:nvPicPr>
          <p:cNvPr id="4" name="Picture 3"/>
          <p:cNvPicPr>
            <a:picLocks noChangeAspect="1"/>
          </p:cNvPicPr>
          <p:nvPr/>
        </p:nvPicPr>
        <p:blipFill>
          <a:blip r:embed="rId2"/>
          <a:stretch>
            <a:fillRect/>
          </a:stretch>
        </p:blipFill>
        <p:spPr>
          <a:xfrm>
            <a:off x="1166812" y="3558381"/>
            <a:ext cx="6810375" cy="2803215"/>
          </a:xfrm>
          <a:prstGeom prst="rect">
            <a:avLst/>
          </a:prstGeom>
        </p:spPr>
      </p:pic>
    </p:spTree>
    <p:extLst>
      <p:ext uri="{BB962C8B-B14F-4D97-AF65-F5344CB8AC3E}">
        <p14:creationId xmlns:p14="http://schemas.microsoft.com/office/powerpoint/2010/main" val="4063567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Temperature Sensor Example</a:t>
            </a:r>
            <a:endParaRPr lang="en-US" b="1" dirty="0"/>
          </a:p>
        </p:txBody>
      </p:sp>
      <p:sp>
        <p:nvSpPr>
          <p:cNvPr id="3" name="Content Placeholder 2"/>
          <p:cNvSpPr>
            <a:spLocks noGrp="1"/>
          </p:cNvSpPr>
          <p:nvPr>
            <p:ph idx="1"/>
          </p:nvPr>
        </p:nvSpPr>
        <p:spPr/>
        <p:txBody>
          <a:bodyPr/>
          <a:lstStyle/>
          <a:p>
            <a:r>
              <a:rPr lang="en-US" dirty="0" smtClean="0"/>
              <a:t>The data sheet describes how to read the temperature:</a:t>
            </a:r>
            <a:endParaRPr lang="en-US" dirty="0"/>
          </a:p>
        </p:txBody>
      </p:sp>
      <p:pic>
        <p:nvPicPr>
          <p:cNvPr id="4" name="Picture 3"/>
          <p:cNvPicPr>
            <a:picLocks noChangeAspect="1"/>
          </p:cNvPicPr>
          <p:nvPr/>
        </p:nvPicPr>
        <p:blipFill>
          <a:blip r:embed="rId3"/>
          <a:stretch>
            <a:fillRect/>
          </a:stretch>
        </p:blipFill>
        <p:spPr>
          <a:xfrm>
            <a:off x="152400" y="2819400"/>
            <a:ext cx="8675925" cy="2856707"/>
          </a:xfrm>
          <a:prstGeom prst="rect">
            <a:avLst/>
          </a:prstGeom>
        </p:spPr>
      </p:pic>
    </p:spTree>
    <p:extLst>
      <p:ext uri="{BB962C8B-B14F-4D97-AF65-F5344CB8AC3E}">
        <p14:creationId xmlns:p14="http://schemas.microsoft.com/office/powerpoint/2010/main" val="3416419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Temperature Sensor Example</a:t>
            </a:r>
            <a:endParaRPr lang="en-US" b="1" dirty="0"/>
          </a:p>
        </p:txBody>
      </p:sp>
      <p:sp>
        <p:nvSpPr>
          <p:cNvPr id="3" name="Content Placeholder 2"/>
          <p:cNvSpPr>
            <a:spLocks noGrp="1"/>
          </p:cNvSpPr>
          <p:nvPr>
            <p:ph idx="1"/>
          </p:nvPr>
        </p:nvSpPr>
        <p:spPr>
          <a:xfrm>
            <a:off x="457200" y="1421267"/>
            <a:ext cx="8229600" cy="4525963"/>
          </a:xfrm>
        </p:spPr>
        <p:txBody>
          <a:bodyPr/>
          <a:lstStyle/>
          <a:p>
            <a:r>
              <a:rPr lang="en-US" dirty="0" smtClean="0"/>
              <a:t>The format of the data is specified in the data sheet:</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pic>
        <p:nvPicPr>
          <p:cNvPr id="5" name="Picture 4"/>
          <p:cNvPicPr>
            <a:picLocks noChangeAspect="1"/>
          </p:cNvPicPr>
          <p:nvPr/>
        </p:nvPicPr>
        <p:blipFill>
          <a:blip r:embed="rId3"/>
          <a:stretch>
            <a:fillRect/>
          </a:stretch>
        </p:blipFill>
        <p:spPr>
          <a:xfrm>
            <a:off x="838200" y="2977357"/>
            <a:ext cx="7219950" cy="3752850"/>
          </a:xfrm>
          <a:prstGeom prst="rect">
            <a:avLst/>
          </a:prstGeom>
        </p:spPr>
      </p:pic>
      <p:pic>
        <p:nvPicPr>
          <p:cNvPr id="4" name="Picture 3"/>
          <p:cNvPicPr>
            <a:picLocks noChangeAspect="1"/>
          </p:cNvPicPr>
          <p:nvPr/>
        </p:nvPicPr>
        <p:blipFill>
          <a:blip r:embed="rId4"/>
          <a:stretch>
            <a:fillRect/>
          </a:stretch>
        </p:blipFill>
        <p:spPr>
          <a:xfrm>
            <a:off x="3486150" y="1981200"/>
            <a:ext cx="4953000" cy="1230157"/>
          </a:xfrm>
          <a:prstGeom prst="rect">
            <a:avLst/>
          </a:prstGeom>
        </p:spPr>
      </p:pic>
    </p:spTree>
    <p:extLst>
      <p:ext uri="{BB962C8B-B14F-4D97-AF65-F5344CB8AC3E}">
        <p14:creationId xmlns:p14="http://schemas.microsoft.com/office/powerpoint/2010/main" val="3691538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Temperature Sensor Example</a:t>
            </a:r>
            <a:endParaRPr lang="en-US" b="1" dirty="0"/>
          </a:p>
        </p:txBody>
      </p:sp>
      <p:sp>
        <p:nvSpPr>
          <p:cNvPr id="3" name="Content Placeholder 2"/>
          <p:cNvSpPr>
            <a:spLocks noGrp="1"/>
          </p:cNvSpPr>
          <p:nvPr>
            <p:ph idx="1"/>
          </p:nvPr>
        </p:nvSpPr>
        <p:spPr>
          <a:xfrm>
            <a:off x="457200" y="1417638"/>
            <a:ext cx="8229600" cy="5135562"/>
          </a:xfrm>
        </p:spPr>
        <p:txBody>
          <a:bodyPr>
            <a:normAutofit fontScale="92500"/>
          </a:bodyPr>
          <a:lstStyle/>
          <a:p>
            <a:r>
              <a:rPr lang="en-US" dirty="0" smtClean="0"/>
              <a:t>Suppose you needed to immediately report that a temperature exceeds some critical value…</a:t>
            </a:r>
          </a:p>
          <a:p>
            <a:r>
              <a:rPr lang="en-US" dirty="0" smtClean="0"/>
              <a:t>You can do this by programming the other registers.</a:t>
            </a:r>
          </a:p>
          <a:p>
            <a:r>
              <a:rPr lang="en-US" dirty="0" smtClean="0"/>
              <a:t>When the temperature exceeds the value in the T_CRIT register, the device will pull the T_CRIT_A output low.</a:t>
            </a:r>
            <a:endParaRPr lang="en-US" dirty="0"/>
          </a:p>
          <a:p>
            <a:r>
              <a:rPr lang="en-US" dirty="0" smtClean="0"/>
              <a:t>How you use this signal is up to you…  maybe you want to make it turn on a light or something.</a:t>
            </a:r>
          </a:p>
        </p:txBody>
      </p:sp>
    </p:spTree>
    <p:extLst>
      <p:ext uri="{BB962C8B-B14F-4D97-AF65-F5344CB8AC3E}">
        <p14:creationId xmlns:p14="http://schemas.microsoft.com/office/powerpoint/2010/main" val="32078701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343" y="303066"/>
            <a:ext cx="8229600" cy="944562"/>
          </a:xfrm>
        </p:spPr>
        <p:txBody>
          <a:bodyPr/>
          <a:lstStyle/>
          <a:p>
            <a:r>
              <a:rPr lang="en-US" b="1" dirty="0" smtClean="0"/>
              <a:t>Complete Design Example</a:t>
            </a:r>
            <a:endParaRPr lang="en-US" b="1" dirty="0"/>
          </a:p>
        </p:txBody>
      </p:sp>
      <p:sp>
        <p:nvSpPr>
          <p:cNvPr id="4" name="Rectangle 3"/>
          <p:cNvSpPr/>
          <p:nvPr/>
        </p:nvSpPr>
        <p:spPr>
          <a:xfrm>
            <a:off x="685800" y="2265895"/>
            <a:ext cx="1524000" cy="19313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Host</a:t>
            </a:r>
            <a:endParaRPr lang="en-US" dirty="0">
              <a:solidFill>
                <a:schemeClr val="tx1"/>
              </a:solidFill>
            </a:endParaRPr>
          </a:p>
        </p:txBody>
      </p:sp>
      <p:sp>
        <p:nvSpPr>
          <p:cNvPr id="5" name="TextBox 4"/>
          <p:cNvSpPr txBox="1"/>
          <p:nvPr/>
        </p:nvSpPr>
        <p:spPr>
          <a:xfrm>
            <a:off x="838200" y="2380534"/>
            <a:ext cx="1371600" cy="646331"/>
          </a:xfrm>
          <a:prstGeom prst="rect">
            <a:avLst/>
          </a:prstGeom>
          <a:noFill/>
        </p:spPr>
        <p:txBody>
          <a:bodyPr wrap="square" rtlCol="0">
            <a:spAutoFit/>
          </a:bodyPr>
          <a:lstStyle/>
          <a:p>
            <a:pPr algn="r"/>
            <a:r>
              <a:rPr lang="en-US" dirty="0" smtClean="0"/>
              <a:t>SCL</a:t>
            </a:r>
            <a:endParaRPr lang="en-US" dirty="0" smtClean="0"/>
          </a:p>
          <a:p>
            <a:pPr algn="r"/>
            <a:r>
              <a:rPr lang="en-US" dirty="0" smtClean="0"/>
              <a:t>SDA</a:t>
            </a:r>
            <a:endParaRPr lang="en-US" dirty="0" smtClean="0"/>
          </a:p>
        </p:txBody>
      </p:sp>
      <p:sp>
        <p:nvSpPr>
          <p:cNvPr id="9" name="Rectangle 8"/>
          <p:cNvSpPr/>
          <p:nvPr/>
        </p:nvSpPr>
        <p:spPr>
          <a:xfrm>
            <a:off x="3733800" y="3429000"/>
            <a:ext cx="1143000" cy="636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LM76</a:t>
            </a:r>
          </a:p>
          <a:p>
            <a:pPr algn="ctr"/>
            <a:r>
              <a:rPr lang="en-US" dirty="0" smtClean="0">
                <a:solidFill>
                  <a:schemeClr val="tx1"/>
                </a:solidFill>
              </a:rPr>
              <a:t>A0  A1</a:t>
            </a:r>
            <a:endParaRPr lang="en-US" dirty="0">
              <a:solidFill>
                <a:schemeClr val="tx1"/>
              </a:solidFill>
            </a:endParaRPr>
          </a:p>
        </p:txBody>
      </p:sp>
      <p:sp>
        <p:nvSpPr>
          <p:cNvPr id="10" name="Rectangle 9"/>
          <p:cNvSpPr/>
          <p:nvPr/>
        </p:nvSpPr>
        <p:spPr>
          <a:xfrm>
            <a:off x="6999338" y="3429000"/>
            <a:ext cx="1143000" cy="636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LM76</a:t>
            </a:r>
          </a:p>
          <a:p>
            <a:pPr algn="ctr"/>
            <a:r>
              <a:rPr lang="en-US" dirty="0" smtClean="0">
                <a:solidFill>
                  <a:schemeClr val="tx1"/>
                </a:solidFill>
              </a:rPr>
              <a:t>A0  A1</a:t>
            </a:r>
            <a:endParaRPr lang="en-US" dirty="0">
              <a:solidFill>
                <a:schemeClr val="tx1"/>
              </a:solidFill>
            </a:endParaRPr>
          </a:p>
        </p:txBody>
      </p:sp>
      <p:sp>
        <p:nvSpPr>
          <p:cNvPr id="11" name="Rectangle 10"/>
          <p:cNvSpPr/>
          <p:nvPr/>
        </p:nvSpPr>
        <p:spPr>
          <a:xfrm>
            <a:off x="5434165" y="3429000"/>
            <a:ext cx="1143000" cy="636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LM76</a:t>
            </a:r>
          </a:p>
          <a:p>
            <a:pPr algn="ctr"/>
            <a:r>
              <a:rPr lang="en-US" dirty="0" smtClean="0">
                <a:solidFill>
                  <a:schemeClr val="tx1"/>
                </a:solidFill>
              </a:rPr>
              <a:t>A0  A1</a:t>
            </a:r>
            <a:endParaRPr lang="en-US" dirty="0">
              <a:solidFill>
                <a:schemeClr val="tx1"/>
              </a:solidFill>
            </a:endParaRPr>
          </a:p>
        </p:txBody>
      </p:sp>
      <p:cxnSp>
        <p:nvCxnSpPr>
          <p:cNvPr id="12" name="Straight Connector 11"/>
          <p:cNvCxnSpPr/>
          <p:nvPr/>
        </p:nvCxnSpPr>
        <p:spPr>
          <a:xfrm>
            <a:off x="2209800" y="2570695"/>
            <a:ext cx="6324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209800" y="2799295"/>
            <a:ext cx="6324600" cy="0"/>
          </a:xfrm>
          <a:prstGeom prst="line">
            <a:avLst/>
          </a:prstGeom>
          <a:ln>
            <a:head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038600" y="2570695"/>
            <a:ext cx="0" cy="858305"/>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791200" y="2570694"/>
            <a:ext cx="0" cy="858305"/>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315200" y="2570693"/>
            <a:ext cx="0" cy="858305"/>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305300" y="2799295"/>
            <a:ext cx="0" cy="629703"/>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096000" y="2799294"/>
            <a:ext cx="0" cy="629703"/>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570838" y="2799294"/>
            <a:ext cx="0" cy="629703"/>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260089" y="1839793"/>
            <a:ext cx="1778511" cy="10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2970077" y="1844106"/>
            <a:ext cx="174032" cy="711223"/>
            <a:chOff x="2590800" y="3435917"/>
            <a:chExt cx="298850" cy="1517083"/>
          </a:xfrm>
        </p:grpSpPr>
        <p:cxnSp>
          <p:nvCxnSpPr>
            <p:cNvPr id="29" name="Straight Connector 28"/>
            <p:cNvCxnSpPr/>
            <p:nvPr/>
          </p:nvCxnSpPr>
          <p:spPr>
            <a:xfrm rot="16200000" flipH="1">
              <a:off x="2646040"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a:off x="2699126" y="4080053"/>
              <a:ext cx="84351" cy="29669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6200000" flipV="1">
              <a:off x="2699126" y="3995701"/>
              <a:ext cx="84351" cy="296696"/>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a:off x="2694819" y="3915658"/>
              <a:ext cx="84351" cy="28808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V="1">
              <a:off x="2696973" y="3829153"/>
              <a:ext cx="84351" cy="292389"/>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a:off x="2699126" y="3746957"/>
              <a:ext cx="84351" cy="28808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V="1">
              <a:off x="2793311" y="3752483"/>
              <a:ext cx="42175" cy="150502"/>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2643887"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2643886"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2743454" y="4312752"/>
              <a:ext cx="1783" cy="640248"/>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2744253" y="3435917"/>
              <a:ext cx="1968" cy="38295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40" name="Oval 39"/>
          <p:cNvSpPr/>
          <p:nvPr/>
        </p:nvSpPr>
        <p:spPr>
          <a:xfrm>
            <a:off x="3021931" y="1816536"/>
            <a:ext cx="66561" cy="4651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p:nvPr/>
        </p:nvGrpSpPr>
        <p:grpSpPr>
          <a:xfrm>
            <a:off x="3502567" y="1844106"/>
            <a:ext cx="174032" cy="961286"/>
            <a:chOff x="2590800" y="3435917"/>
            <a:chExt cx="298850" cy="2050483"/>
          </a:xfrm>
        </p:grpSpPr>
        <p:cxnSp>
          <p:nvCxnSpPr>
            <p:cNvPr id="42" name="Straight Connector 41"/>
            <p:cNvCxnSpPr/>
            <p:nvPr/>
          </p:nvCxnSpPr>
          <p:spPr>
            <a:xfrm rot="16200000" flipH="1">
              <a:off x="2646040"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a:off x="2699126" y="4080053"/>
              <a:ext cx="84351" cy="29669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V="1">
              <a:off x="2699126" y="3995701"/>
              <a:ext cx="84351" cy="296696"/>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a:off x="2694819" y="3915658"/>
              <a:ext cx="84351" cy="28808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V="1">
              <a:off x="2696973" y="3829153"/>
              <a:ext cx="84351" cy="292389"/>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a:off x="2699126" y="3746957"/>
              <a:ext cx="84351" cy="28808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V="1">
              <a:off x="2793311" y="3752483"/>
              <a:ext cx="42175" cy="150502"/>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2643887"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2643886"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2743454" y="4312752"/>
              <a:ext cx="1783" cy="1173648"/>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2744253" y="3435917"/>
              <a:ext cx="1968" cy="38295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53" name="Oval 52"/>
          <p:cNvSpPr/>
          <p:nvPr/>
        </p:nvSpPr>
        <p:spPr>
          <a:xfrm>
            <a:off x="3554421" y="1816536"/>
            <a:ext cx="66561" cy="4651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3021931" y="2532072"/>
            <a:ext cx="66561" cy="4651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3558183" y="2782410"/>
            <a:ext cx="66561" cy="4651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4076542" y="1648575"/>
            <a:ext cx="723900" cy="369332"/>
          </a:xfrm>
          <a:prstGeom prst="rect">
            <a:avLst/>
          </a:prstGeom>
          <a:noFill/>
        </p:spPr>
        <p:txBody>
          <a:bodyPr wrap="square" rtlCol="0">
            <a:spAutoFit/>
          </a:bodyPr>
          <a:lstStyle/>
          <a:p>
            <a:r>
              <a:rPr lang="en-US" dirty="0" smtClean="0"/>
              <a:t>+Vs</a:t>
            </a:r>
            <a:endParaRPr lang="en-US" dirty="0"/>
          </a:p>
        </p:txBody>
      </p:sp>
      <p:cxnSp>
        <p:nvCxnSpPr>
          <p:cNvPr id="66" name="Straight Connector 65"/>
          <p:cNvCxnSpPr/>
          <p:nvPr/>
        </p:nvCxnSpPr>
        <p:spPr>
          <a:xfrm>
            <a:off x="4076542" y="4065199"/>
            <a:ext cx="0" cy="222893"/>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962400" y="4288092"/>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4043204" y="4419600"/>
            <a:ext cx="7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4005104" y="43434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457542" y="4065199"/>
            <a:ext cx="0" cy="222893"/>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343400" y="4288092"/>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424204" y="4419600"/>
            <a:ext cx="7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4386104" y="43434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6172200" y="4080954"/>
            <a:ext cx="0" cy="222893"/>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6058058" y="4303847"/>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6138862" y="4435355"/>
            <a:ext cx="7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6100762" y="4359155"/>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795804" y="4080954"/>
            <a:ext cx="0" cy="222893"/>
          </a:xfrm>
          <a:prstGeom prst="line">
            <a:avLst/>
          </a:prstGeom>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5519421" y="4251684"/>
            <a:ext cx="533400" cy="369332"/>
          </a:xfrm>
          <a:prstGeom prst="rect">
            <a:avLst/>
          </a:prstGeom>
          <a:noFill/>
        </p:spPr>
        <p:txBody>
          <a:bodyPr wrap="square" rtlCol="0">
            <a:spAutoFit/>
          </a:bodyPr>
          <a:lstStyle/>
          <a:p>
            <a:r>
              <a:rPr lang="en-US" dirty="0" smtClean="0"/>
              <a:t>+Vs</a:t>
            </a:r>
            <a:endParaRPr lang="en-US" dirty="0"/>
          </a:p>
        </p:txBody>
      </p:sp>
      <p:cxnSp>
        <p:nvCxnSpPr>
          <p:cNvPr id="84" name="Straight Connector 83"/>
          <p:cNvCxnSpPr/>
          <p:nvPr/>
        </p:nvCxnSpPr>
        <p:spPr>
          <a:xfrm>
            <a:off x="7391400" y="4080954"/>
            <a:ext cx="0" cy="222893"/>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7277258" y="4303847"/>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7358062" y="4435355"/>
            <a:ext cx="7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7319962" y="4359155"/>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7748744" y="4076190"/>
            <a:ext cx="0" cy="222893"/>
          </a:xfrm>
          <a:prstGeom prst="line">
            <a:avLst/>
          </a:prstGeom>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7472361" y="4246920"/>
            <a:ext cx="533400" cy="369332"/>
          </a:xfrm>
          <a:prstGeom prst="rect">
            <a:avLst/>
          </a:prstGeom>
          <a:noFill/>
        </p:spPr>
        <p:txBody>
          <a:bodyPr wrap="square" rtlCol="0">
            <a:spAutoFit/>
          </a:bodyPr>
          <a:lstStyle/>
          <a:p>
            <a:r>
              <a:rPr lang="en-US" dirty="0" smtClean="0"/>
              <a:t>+Vs</a:t>
            </a:r>
            <a:endParaRPr lang="en-US" dirty="0"/>
          </a:p>
        </p:txBody>
      </p:sp>
    </p:spTree>
    <p:extLst>
      <p:ext uri="{BB962C8B-B14F-4D97-AF65-F5344CB8AC3E}">
        <p14:creationId xmlns:p14="http://schemas.microsoft.com/office/powerpoint/2010/main" val="45376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usual ANNOUNCEMENT</a:t>
            </a:r>
            <a:endParaRPr lang="en-US" dirty="0"/>
          </a:p>
        </p:txBody>
      </p:sp>
      <p:sp>
        <p:nvSpPr>
          <p:cNvPr id="3" name="Content Placeholder 2"/>
          <p:cNvSpPr>
            <a:spLocks noGrp="1"/>
          </p:cNvSpPr>
          <p:nvPr>
            <p:ph idx="1"/>
          </p:nvPr>
        </p:nvSpPr>
        <p:spPr>
          <a:xfrm>
            <a:off x="457200" y="1439409"/>
            <a:ext cx="8229600" cy="4876800"/>
          </a:xfrm>
        </p:spPr>
        <p:txBody>
          <a:bodyPr>
            <a:normAutofit fontScale="92500" lnSpcReduction="10000"/>
          </a:bodyPr>
          <a:lstStyle/>
          <a:p>
            <a:r>
              <a:rPr lang="en-US" sz="2800" dirty="0" smtClean="0"/>
              <a:t>Because there won’t be any in-person lectures, you will have to read the lecture notes yourself.</a:t>
            </a:r>
          </a:p>
          <a:p>
            <a:r>
              <a:rPr lang="en-US" sz="2800" dirty="0" smtClean="0"/>
              <a:t>To demonstrate that you have read them, you will be required to answer </a:t>
            </a:r>
            <a:r>
              <a:rPr lang="en-US" sz="2800" i="1" dirty="0" smtClean="0"/>
              <a:t>one or two simple questions</a:t>
            </a:r>
            <a:r>
              <a:rPr lang="en-US" sz="2800" dirty="0" smtClean="0"/>
              <a:t> before the next lecture is posted.</a:t>
            </a:r>
          </a:p>
          <a:p>
            <a:r>
              <a:rPr lang="en-US" sz="2800" dirty="0" smtClean="0"/>
              <a:t>The question will be somewhere (like maybe at the end?) and you just have to e-mail me the answer</a:t>
            </a:r>
          </a:p>
          <a:p>
            <a:pPr marL="0" indent="0" algn="ctr">
              <a:buNone/>
            </a:pPr>
            <a:r>
              <a:rPr lang="en-US" sz="2800" dirty="0" smtClean="0">
                <a:hlinkClick r:id="rId2"/>
              </a:rPr>
              <a:t>mjones@physics.purdue.edu</a:t>
            </a:r>
            <a:endParaRPr lang="en-US" sz="2800" dirty="0" smtClean="0"/>
          </a:p>
          <a:p>
            <a:r>
              <a:rPr lang="en-US" sz="2800" dirty="0" smtClean="0"/>
              <a:t>To make this easy, please make your subject look like this:</a:t>
            </a:r>
          </a:p>
          <a:p>
            <a:pPr marL="0" indent="0" algn="ctr">
              <a:buNone/>
            </a:pPr>
            <a:r>
              <a:rPr lang="en-US" sz="2800" dirty="0" smtClean="0"/>
              <a:t>“PHYS53600 Lecture xx questions Your Name”</a:t>
            </a:r>
          </a:p>
          <a:p>
            <a:r>
              <a:rPr lang="en-US" sz="2800" dirty="0" smtClean="0"/>
              <a:t>These will be part of your assignment grade, maybe contributing 10% of your total grade.</a:t>
            </a:r>
            <a:endParaRPr lang="en-US" sz="2800" dirty="0"/>
          </a:p>
        </p:txBody>
      </p:sp>
    </p:spTree>
    <p:extLst>
      <p:ext uri="{BB962C8B-B14F-4D97-AF65-F5344CB8AC3E}">
        <p14:creationId xmlns:p14="http://schemas.microsoft.com/office/powerpoint/2010/main" val="3662875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ANNOUNCEMENTS</a:t>
            </a:r>
            <a:endParaRPr lang="en-US" dirty="0"/>
          </a:p>
        </p:txBody>
      </p:sp>
      <p:sp>
        <p:nvSpPr>
          <p:cNvPr id="3" name="Content Placeholder 2"/>
          <p:cNvSpPr>
            <a:spLocks noGrp="1"/>
          </p:cNvSpPr>
          <p:nvPr>
            <p:ph idx="1"/>
          </p:nvPr>
        </p:nvSpPr>
        <p:spPr/>
        <p:txBody>
          <a:bodyPr/>
          <a:lstStyle/>
          <a:p>
            <a:r>
              <a:rPr lang="en-US" dirty="0" smtClean="0"/>
              <a:t>Feel free to send me questions about the lecture material if there is anything you don’t understand.  I’m happy to give more explanation (and I’m </a:t>
            </a:r>
            <a:r>
              <a:rPr lang="en-US" dirty="0" err="1" smtClean="0"/>
              <a:t>soooo</a:t>
            </a:r>
            <a:r>
              <a:rPr lang="en-US" dirty="0" smtClean="0"/>
              <a:t> bored.)</a:t>
            </a:r>
          </a:p>
          <a:p>
            <a:r>
              <a:rPr lang="en-US" dirty="0" smtClean="0"/>
              <a:t>Send me e-mail if you think it would be useful to arrange a time as a class to have a time where you can ask questions by video.</a:t>
            </a:r>
            <a:endParaRPr lang="en-US" dirty="0"/>
          </a:p>
        </p:txBody>
      </p:sp>
    </p:spTree>
    <p:extLst>
      <p:ext uri="{BB962C8B-B14F-4D97-AF65-F5344CB8AC3E}">
        <p14:creationId xmlns:p14="http://schemas.microsoft.com/office/powerpoint/2010/main" val="38069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a:t>
            </a:r>
            <a:r>
              <a:rPr lang="en-US" dirty="0" smtClean="0"/>
              <a:t>21</a:t>
            </a:r>
            <a:r>
              <a:rPr lang="en-US" dirty="0" smtClean="0"/>
              <a:t> </a:t>
            </a:r>
            <a:r>
              <a:rPr lang="en-US" dirty="0" smtClean="0"/>
              <a:t>QUESTION #1</a:t>
            </a:r>
            <a:endParaRPr lang="en-US" dirty="0"/>
          </a:p>
        </p:txBody>
      </p:sp>
      <p:sp>
        <p:nvSpPr>
          <p:cNvPr id="3" name="Content Placeholder 2"/>
          <p:cNvSpPr>
            <a:spLocks noGrp="1"/>
          </p:cNvSpPr>
          <p:nvPr>
            <p:ph idx="1"/>
          </p:nvPr>
        </p:nvSpPr>
        <p:spPr>
          <a:xfrm>
            <a:off x="457200" y="1981200"/>
            <a:ext cx="8229600" cy="838200"/>
          </a:xfrm>
        </p:spPr>
        <p:txBody>
          <a:bodyPr>
            <a:normAutofit fontScale="92500" lnSpcReduction="20000"/>
          </a:bodyPr>
          <a:lstStyle/>
          <a:p>
            <a:pPr marL="0" indent="0">
              <a:buNone/>
            </a:pPr>
            <a:r>
              <a:rPr lang="en-US" i="1" dirty="0" smtClean="0"/>
              <a:t>What are some advantages and disadvantages of SPI compared with I</a:t>
            </a:r>
            <a:r>
              <a:rPr lang="en-US" i="1" baseline="30000" dirty="0" smtClean="0"/>
              <a:t>2</a:t>
            </a:r>
            <a:r>
              <a:rPr lang="en-US" i="1" dirty="0" smtClean="0"/>
              <a:t>C serial communication?</a:t>
            </a:r>
            <a:endParaRPr lang="en-US" i="1" dirty="0"/>
          </a:p>
        </p:txBody>
      </p:sp>
    </p:spTree>
    <p:extLst>
      <p:ext uri="{BB962C8B-B14F-4D97-AF65-F5344CB8AC3E}">
        <p14:creationId xmlns:p14="http://schemas.microsoft.com/office/powerpoint/2010/main" val="380707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Digital Data Transfer</a:t>
            </a:r>
            <a:endParaRPr lang="en-US" b="1"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dirty="0" smtClean="0"/>
              <a:t>So far we have considered two types of data transfer:</a:t>
            </a:r>
          </a:p>
          <a:p>
            <a:pPr lvl="1"/>
            <a:r>
              <a:rPr lang="en-US" dirty="0" smtClean="0"/>
              <a:t>Parallel data transfer where all the data is provided at one time</a:t>
            </a:r>
          </a:p>
          <a:p>
            <a:pPr lvl="1"/>
            <a:r>
              <a:rPr lang="en-US" dirty="0" smtClean="0"/>
              <a:t>Serial data transfer (SPI) where the data is provided one bit at a time</a:t>
            </a:r>
          </a:p>
          <a:p>
            <a:r>
              <a:rPr lang="en-US" dirty="0" smtClean="0"/>
              <a:t>Both schemes use one signal (STROBE, SCLK, etc…) to synchronize data transfer.</a:t>
            </a:r>
          </a:p>
          <a:p>
            <a:pPr lvl="1"/>
            <a:r>
              <a:rPr lang="en-US" dirty="0" smtClean="0"/>
              <a:t>Asserting this signal means that it is safe to sample the data signals.</a:t>
            </a:r>
          </a:p>
          <a:p>
            <a:pPr lvl="1"/>
            <a:r>
              <a:rPr lang="en-US" dirty="0" smtClean="0"/>
              <a:t>Important to respect the setup and hold times at both ends of the data transfer</a:t>
            </a:r>
            <a:endParaRPr lang="en-US" dirty="0"/>
          </a:p>
        </p:txBody>
      </p:sp>
    </p:spTree>
    <p:extLst>
      <p:ext uri="{BB962C8B-B14F-4D97-AF65-F5344CB8AC3E}">
        <p14:creationId xmlns:p14="http://schemas.microsoft.com/office/powerpoint/2010/main" val="362559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 of SPI</a:t>
            </a:r>
            <a:endParaRPr lang="en-US" b="1" dirty="0"/>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r>
              <a:rPr lang="en-US" dirty="0" smtClean="0"/>
              <a:t>The SPI interface is simple and convenient if you need to communicate with a small number of peripheral components.</a:t>
            </a:r>
          </a:p>
          <a:p>
            <a:r>
              <a:rPr lang="en-US" dirty="0" smtClean="0"/>
              <a:t>Each peripheral component requires a dedicated SCS signal to enable it.</a:t>
            </a:r>
          </a:p>
          <a:p>
            <a:r>
              <a:rPr lang="en-US" dirty="0" smtClean="0"/>
              <a:t>The number of signals needed is 3 + n where n is the number of SCS signals/number of components.</a:t>
            </a:r>
          </a:p>
          <a:p>
            <a:r>
              <a:rPr lang="en-US" dirty="0" smtClean="0"/>
              <a:t>The I</a:t>
            </a:r>
            <a:r>
              <a:rPr lang="en-US" baseline="30000" dirty="0" smtClean="0"/>
              <a:t>2</a:t>
            </a:r>
            <a:r>
              <a:rPr lang="en-US" dirty="0" smtClean="0"/>
              <a:t>C (or IIC) interface only uses two signals, independent of the number of peripheral components.</a:t>
            </a:r>
            <a:endParaRPr lang="en-US" dirty="0"/>
          </a:p>
        </p:txBody>
      </p:sp>
    </p:spTree>
    <p:extLst>
      <p:ext uri="{BB962C8B-B14F-4D97-AF65-F5344CB8AC3E}">
        <p14:creationId xmlns:p14="http://schemas.microsoft.com/office/powerpoint/2010/main" val="3491102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Inter Integrated Circuit Interface</a:t>
            </a:r>
            <a:endParaRPr lang="en-US" b="1"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t>The IIC (or I</a:t>
            </a:r>
            <a:r>
              <a:rPr lang="en-US" baseline="30000" dirty="0" smtClean="0"/>
              <a:t>2</a:t>
            </a:r>
            <a:r>
              <a:rPr lang="en-US" dirty="0" smtClean="0"/>
              <a:t>C) interface uses two signals:</a:t>
            </a:r>
          </a:p>
          <a:p>
            <a:pPr lvl="1"/>
            <a:r>
              <a:rPr lang="en-US" dirty="0" smtClean="0"/>
              <a:t>SCL is like a clock signal</a:t>
            </a:r>
          </a:p>
          <a:p>
            <a:pPr lvl="1"/>
            <a:r>
              <a:rPr lang="en-US" dirty="0" smtClean="0"/>
              <a:t>SDA is a bidirectional data signal</a:t>
            </a:r>
          </a:p>
          <a:p>
            <a:r>
              <a:rPr lang="en-US" dirty="0" smtClean="0"/>
              <a:t>Both signals have open collector/open drain drivers</a:t>
            </a:r>
          </a:p>
          <a:p>
            <a:pPr lvl="1"/>
            <a:r>
              <a:rPr lang="en-US" dirty="0" smtClean="0"/>
              <a:t>A component will either be in a high impedance state, or pull the signal to ground (logic 0)</a:t>
            </a:r>
          </a:p>
          <a:p>
            <a:pPr lvl="1"/>
            <a:r>
              <a:rPr lang="en-US" dirty="0" smtClean="0"/>
              <a:t>Nothing bad happens when two components drive the signals simultaneously (although data might be corrupted)</a:t>
            </a:r>
          </a:p>
          <a:p>
            <a:pPr lvl="1"/>
            <a:r>
              <a:rPr lang="en-US" dirty="0" smtClean="0"/>
              <a:t>Both signals require a pull-up resistor that will pull them to </a:t>
            </a:r>
            <a:r>
              <a:rPr lang="en-US" dirty="0" err="1" smtClean="0"/>
              <a:t>Vcc</a:t>
            </a:r>
            <a:r>
              <a:rPr lang="en-US" dirty="0" smtClean="0"/>
              <a:t> (3.3 volts or 5 volts) when all components are in a high impedance state.</a:t>
            </a:r>
            <a:endParaRPr lang="en-US" dirty="0"/>
          </a:p>
        </p:txBody>
      </p:sp>
    </p:spTree>
    <p:extLst>
      <p:ext uri="{BB962C8B-B14F-4D97-AF65-F5344CB8AC3E}">
        <p14:creationId xmlns:p14="http://schemas.microsoft.com/office/powerpoint/2010/main" val="657310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IIC Signals</a:t>
            </a:r>
            <a:endParaRPr lang="en-US" b="1" dirty="0"/>
          </a:p>
        </p:txBody>
      </p:sp>
      <p:sp>
        <p:nvSpPr>
          <p:cNvPr id="3" name="Content Placeholder 2"/>
          <p:cNvSpPr>
            <a:spLocks noGrp="1"/>
          </p:cNvSpPr>
          <p:nvPr>
            <p:ph idx="1"/>
          </p:nvPr>
        </p:nvSpPr>
        <p:spPr>
          <a:xfrm>
            <a:off x="457200" y="1447800"/>
            <a:ext cx="8229600" cy="4678363"/>
          </a:xfrm>
        </p:spPr>
        <p:txBody>
          <a:bodyPr/>
          <a:lstStyle/>
          <a:p>
            <a:r>
              <a:rPr lang="en-US" dirty="0" smtClean="0"/>
              <a:t>Both SDA and SCL signals need to be pulled up to the positive power supply voltage by resistors:</a:t>
            </a:r>
            <a:endParaRPr lang="en-US" dirty="0"/>
          </a:p>
        </p:txBody>
      </p:sp>
      <p:cxnSp>
        <p:nvCxnSpPr>
          <p:cNvPr id="5" name="Straight Connector 4"/>
          <p:cNvCxnSpPr/>
          <p:nvPr/>
        </p:nvCxnSpPr>
        <p:spPr>
          <a:xfrm>
            <a:off x="1371600" y="3429000"/>
            <a:ext cx="6172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7786122" y="4753998"/>
            <a:ext cx="609600" cy="369332"/>
          </a:xfrm>
          <a:prstGeom prst="rect">
            <a:avLst/>
          </a:prstGeom>
          <a:noFill/>
        </p:spPr>
        <p:txBody>
          <a:bodyPr wrap="square" rtlCol="0">
            <a:spAutoFit/>
          </a:bodyPr>
          <a:lstStyle/>
          <a:p>
            <a:r>
              <a:rPr lang="en-US" dirty="0" smtClean="0"/>
              <a:t>SDA</a:t>
            </a:r>
            <a:endParaRPr lang="en-US" dirty="0"/>
          </a:p>
        </p:txBody>
      </p:sp>
      <p:grpSp>
        <p:nvGrpSpPr>
          <p:cNvPr id="19" name="Group 18"/>
          <p:cNvGrpSpPr/>
          <p:nvPr/>
        </p:nvGrpSpPr>
        <p:grpSpPr>
          <a:xfrm>
            <a:off x="2590800" y="3435917"/>
            <a:ext cx="298850" cy="1517083"/>
            <a:chOff x="2590800" y="3435917"/>
            <a:chExt cx="298850" cy="1517083"/>
          </a:xfrm>
        </p:grpSpPr>
        <p:cxnSp>
          <p:nvCxnSpPr>
            <p:cNvPr id="8" name="Straight Connector 7"/>
            <p:cNvCxnSpPr/>
            <p:nvPr/>
          </p:nvCxnSpPr>
          <p:spPr>
            <a:xfrm rot="16200000" flipH="1">
              <a:off x="2646040"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a:off x="2699126" y="4080053"/>
              <a:ext cx="84351" cy="29669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V="1">
              <a:off x="2699126" y="3995701"/>
              <a:ext cx="84351" cy="296696"/>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a:off x="2694819" y="3915658"/>
              <a:ext cx="84351" cy="28808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V="1">
              <a:off x="2696973" y="3829153"/>
              <a:ext cx="84351" cy="292389"/>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a:off x="2699126" y="3746957"/>
              <a:ext cx="84351" cy="28808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V="1">
              <a:off x="2793311" y="3752483"/>
              <a:ext cx="42175" cy="150502"/>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2643887"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643886"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743454" y="4312752"/>
              <a:ext cx="1783" cy="640248"/>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2744253" y="3435917"/>
              <a:ext cx="1968" cy="38295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0" name="Oval 19"/>
          <p:cNvSpPr/>
          <p:nvPr/>
        </p:nvSpPr>
        <p:spPr>
          <a:xfrm>
            <a:off x="2679844" y="3377108"/>
            <a:ext cx="114300" cy="992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3505199" y="3435917"/>
            <a:ext cx="298850" cy="2050483"/>
            <a:chOff x="2590800" y="3435917"/>
            <a:chExt cx="298850" cy="2050483"/>
          </a:xfrm>
        </p:grpSpPr>
        <p:cxnSp>
          <p:nvCxnSpPr>
            <p:cNvPr id="22" name="Straight Connector 21"/>
            <p:cNvCxnSpPr/>
            <p:nvPr/>
          </p:nvCxnSpPr>
          <p:spPr>
            <a:xfrm rot="16200000" flipH="1">
              <a:off x="2646040"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a:off x="2699126" y="4080053"/>
              <a:ext cx="84351" cy="29669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V="1">
              <a:off x="2699126" y="3995701"/>
              <a:ext cx="84351" cy="296696"/>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a:off x="2694819" y="3915658"/>
              <a:ext cx="84351" cy="28808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V="1">
              <a:off x="2696973" y="3829153"/>
              <a:ext cx="84351" cy="292389"/>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a:off x="2699126" y="3746957"/>
              <a:ext cx="84351" cy="28808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V="1">
              <a:off x="2793311" y="3752483"/>
              <a:ext cx="42175" cy="150502"/>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643887"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643886" y="4217490"/>
              <a:ext cx="42175" cy="14834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743454" y="4312752"/>
              <a:ext cx="1783" cy="1173648"/>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2744253" y="3435917"/>
              <a:ext cx="1968" cy="38295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33" name="Oval 32"/>
          <p:cNvSpPr/>
          <p:nvPr/>
        </p:nvSpPr>
        <p:spPr>
          <a:xfrm>
            <a:off x="3594243" y="3377108"/>
            <a:ext cx="114300" cy="992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p:nvPr/>
        </p:nvCxnSpPr>
        <p:spPr>
          <a:xfrm>
            <a:off x="1371600" y="4953000"/>
            <a:ext cx="6172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371600" y="5486400"/>
            <a:ext cx="6172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692662" y="3242051"/>
            <a:ext cx="609600" cy="369332"/>
          </a:xfrm>
          <a:prstGeom prst="rect">
            <a:avLst/>
          </a:prstGeom>
          <a:noFill/>
        </p:spPr>
        <p:txBody>
          <a:bodyPr wrap="square" rtlCol="0">
            <a:spAutoFit/>
          </a:bodyPr>
          <a:lstStyle/>
          <a:p>
            <a:r>
              <a:rPr lang="en-US" dirty="0" err="1" smtClean="0"/>
              <a:t>Vdd</a:t>
            </a:r>
            <a:endParaRPr lang="en-US" dirty="0"/>
          </a:p>
        </p:txBody>
      </p:sp>
      <p:sp>
        <p:nvSpPr>
          <p:cNvPr id="37" name="TextBox 36"/>
          <p:cNvSpPr txBox="1"/>
          <p:nvPr/>
        </p:nvSpPr>
        <p:spPr>
          <a:xfrm>
            <a:off x="7786122" y="5351930"/>
            <a:ext cx="609600" cy="369332"/>
          </a:xfrm>
          <a:prstGeom prst="rect">
            <a:avLst/>
          </a:prstGeom>
          <a:noFill/>
        </p:spPr>
        <p:txBody>
          <a:bodyPr wrap="square" rtlCol="0">
            <a:spAutoFit/>
          </a:bodyPr>
          <a:lstStyle/>
          <a:p>
            <a:r>
              <a:rPr lang="en-US" dirty="0" smtClean="0"/>
              <a:t>SCL</a:t>
            </a:r>
            <a:endParaRPr lang="en-US" dirty="0"/>
          </a:p>
        </p:txBody>
      </p:sp>
      <p:sp>
        <p:nvSpPr>
          <p:cNvPr id="40" name="Oval 39"/>
          <p:cNvSpPr/>
          <p:nvPr/>
        </p:nvSpPr>
        <p:spPr>
          <a:xfrm>
            <a:off x="2679844" y="4903390"/>
            <a:ext cx="114300" cy="992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3600703" y="5437377"/>
            <a:ext cx="114300" cy="992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42" name="TextBox 41"/>
              <p:cNvSpPr txBox="1"/>
              <p:nvPr/>
            </p:nvSpPr>
            <p:spPr>
              <a:xfrm>
                <a:off x="3937320" y="3837652"/>
                <a:ext cx="451924" cy="390748"/>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𝑝</m:t>
                          </m:r>
                        </m:sub>
                      </m:sSub>
                    </m:oMath>
                  </m:oMathPara>
                </a14:m>
                <a:endParaRPr lang="en-US" dirty="0"/>
              </a:p>
            </p:txBody>
          </p:sp>
        </mc:Choice>
        <mc:Fallback>
          <p:sp>
            <p:nvSpPr>
              <p:cNvPr id="42" name="TextBox 41"/>
              <p:cNvSpPr txBox="1">
                <a:spLocks noRot="1" noChangeAspect="1" noMove="1" noResize="1" noEditPoints="1" noAdjustHandles="1" noChangeArrowheads="1" noChangeShapeType="1" noTextEdit="1"/>
              </p:cNvSpPr>
              <p:nvPr/>
            </p:nvSpPr>
            <p:spPr>
              <a:xfrm>
                <a:off x="3937320" y="3837652"/>
                <a:ext cx="451924" cy="390748"/>
              </a:xfrm>
              <a:prstGeom prst="rect">
                <a:avLst/>
              </a:prstGeom>
              <a:blipFill>
                <a:blip r:embed="rId2"/>
                <a:stretch>
                  <a:fillRect b="-312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3" name="TextBox 42"/>
              <p:cNvSpPr txBox="1"/>
              <p:nvPr/>
            </p:nvSpPr>
            <p:spPr>
              <a:xfrm>
                <a:off x="2117137" y="3827734"/>
                <a:ext cx="451924" cy="390748"/>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𝑝</m:t>
                          </m:r>
                        </m:sub>
                      </m:sSub>
                    </m:oMath>
                  </m:oMathPara>
                </a14:m>
                <a:endParaRPr lang="en-US" dirty="0"/>
              </a:p>
            </p:txBody>
          </p:sp>
        </mc:Choice>
        <mc:Fallback>
          <p:sp>
            <p:nvSpPr>
              <p:cNvPr id="43" name="TextBox 42"/>
              <p:cNvSpPr txBox="1">
                <a:spLocks noRot="1" noChangeAspect="1" noMove="1" noResize="1" noEditPoints="1" noAdjustHandles="1" noChangeArrowheads="1" noChangeShapeType="1" noTextEdit="1"/>
              </p:cNvSpPr>
              <p:nvPr/>
            </p:nvSpPr>
            <p:spPr>
              <a:xfrm>
                <a:off x="2117137" y="3827734"/>
                <a:ext cx="451924" cy="390748"/>
              </a:xfrm>
              <a:prstGeom prst="rect">
                <a:avLst/>
              </a:prstGeom>
              <a:blipFill>
                <a:blip r:embed="rId3"/>
                <a:stretch>
                  <a:fillRect b="-3125"/>
                </a:stretch>
              </a:blipFill>
            </p:spPr>
            <p:txBody>
              <a:bodyPr/>
              <a:lstStyle/>
              <a:p>
                <a:r>
                  <a:rPr lang="en-US">
                    <a:noFill/>
                  </a:rPr>
                  <a:t> </a:t>
                </a:r>
              </a:p>
            </p:txBody>
          </p:sp>
        </mc:Fallback>
      </mc:AlternateContent>
    </p:spTree>
    <p:extLst>
      <p:ext uri="{BB962C8B-B14F-4D97-AF65-F5344CB8AC3E}">
        <p14:creationId xmlns:p14="http://schemas.microsoft.com/office/powerpoint/2010/main" val="4973465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25171</TotalTime>
  <Words>2022</Words>
  <Application>Microsoft Office PowerPoint</Application>
  <PresentationFormat>On-screen Show (4:3)</PresentationFormat>
  <Paragraphs>187</Paragraphs>
  <Slides>26</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Cambria Math</vt:lpstr>
      <vt:lpstr>Office Theme</vt:lpstr>
      <vt:lpstr>Physics 53600 Electronics Techniques for Research </vt:lpstr>
      <vt:lpstr>The usual ANNOUNCEMENT</vt:lpstr>
      <vt:lpstr>The usual ANNOUNCEMENT</vt:lpstr>
      <vt:lpstr>More ANNOUNCEMENTS</vt:lpstr>
      <vt:lpstr>LECTURE 21 QUESTION #1</vt:lpstr>
      <vt:lpstr>Digital Data Transfer</vt:lpstr>
      <vt:lpstr>Disadvantage of SPI</vt:lpstr>
      <vt:lpstr>The Inter Integrated Circuit Interface</vt:lpstr>
      <vt:lpstr>IIC Signals</vt:lpstr>
      <vt:lpstr>IIC Signals</vt:lpstr>
      <vt:lpstr>IIC Signals</vt:lpstr>
      <vt:lpstr>IIC Signals</vt:lpstr>
      <vt:lpstr>IIC Signals</vt:lpstr>
      <vt:lpstr>IIC Signals</vt:lpstr>
      <vt:lpstr>IIC Signals</vt:lpstr>
      <vt:lpstr>IIC Signals</vt:lpstr>
      <vt:lpstr>IIC Signals</vt:lpstr>
      <vt:lpstr>IIC Signals</vt:lpstr>
      <vt:lpstr>IIC Protocols</vt:lpstr>
      <vt:lpstr>A network of temperature sensors</vt:lpstr>
      <vt:lpstr>Temperature Sensor with IIC interface</vt:lpstr>
      <vt:lpstr>Temperature Sensor Example</vt:lpstr>
      <vt:lpstr>Temperature Sensor Example</vt:lpstr>
      <vt:lpstr>Temperature Sensor Example</vt:lpstr>
      <vt:lpstr>Temperature Sensor Example</vt:lpstr>
      <vt:lpstr>Complete Design Example</vt:lpstr>
    </vt:vector>
  </TitlesOfParts>
  <Company>Purdue University Department of Physics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24100 – Electricity &amp; Optics</dc:title>
  <dc:creator>Matthew Jones</dc:creator>
  <cp:lastModifiedBy>mjones</cp:lastModifiedBy>
  <cp:revision>1138</cp:revision>
  <cp:lastPrinted>2015-09-23T01:13:09Z</cp:lastPrinted>
  <dcterms:created xsi:type="dcterms:W3CDTF">2012-08-19T17:22:10Z</dcterms:created>
  <dcterms:modified xsi:type="dcterms:W3CDTF">2020-04-02T15:05:38Z</dcterms:modified>
</cp:coreProperties>
</file>