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57" r:id="rId3"/>
    <p:sldId id="258" r:id="rId4"/>
    <p:sldId id="259" r:id="rId5"/>
    <p:sldId id="308" r:id="rId6"/>
    <p:sldId id="309" r:id="rId7"/>
    <p:sldId id="310" r:id="rId8"/>
    <p:sldId id="311" r:id="rId9"/>
    <p:sldId id="312" r:id="rId10"/>
    <p:sldId id="313" r:id="rId11"/>
    <p:sldId id="314" r:id="rId12"/>
    <p:sldId id="315" r:id="rId13"/>
    <p:sldId id="316" r:id="rId14"/>
    <p:sldId id="317" r:id="rId15"/>
    <p:sldId id="322" r:id="rId16"/>
    <p:sldId id="318" r:id="rId17"/>
    <p:sldId id="321" r:id="rId18"/>
    <p:sldId id="319" r:id="rId19"/>
    <p:sldId id="320" r:id="rId20"/>
    <p:sldId id="323" r:id="rId21"/>
    <p:sldId id="324" r:id="rId22"/>
    <p:sldId id="325" r:id="rId23"/>
    <p:sldId id="326" r:id="rId24"/>
    <p:sldId id="332" r:id="rId25"/>
    <p:sldId id="333" r:id="rId26"/>
    <p:sldId id="334" r:id="rId27"/>
    <p:sldId id="327" r:id="rId28"/>
    <p:sldId id="328" r:id="rId29"/>
    <p:sldId id="331" r:id="rId30"/>
    <p:sldId id="329" r:id="rId31"/>
    <p:sldId id="330" r:id="rId3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FBA7"/>
    <a:srgbClr val="BFF7AB"/>
    <a:srgbClr val="BDF2B0"/>
    <a:srgbClr val="B9EC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6" autoAdjust="0"/>
    <p:restoredTop sz="78359" autoAdjust="0"/>
  </p:normalViewPr>
  <p:slideViewPr>
    <p:cSldViewPr>
      <p:cViewPr varScale="1">
        <p:scale>
          <a:sx n="74" d="100"/>
          <a:sy n="74" d="100"/>
        </p:scale>
        <p:origin x="49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170238" cy="479425"/>
          </a:xfrm>
          <a:prstGeom prst="rect">
            <a:avLst/>
          </a:prstGeom>
        </p:spPr>
        <p:txBody>
          <a:bodyPr vert="horz" lIns="91416" tIns="45708" rIns="91416" bIns="45708" rtlCol="0"/>
          <a:lstStyle>
            <a:lvl1pPr algn="l">
              <a:defRPr sz="1200"/>
            </a:lvl1pPr>
          </a:lstStyle>
          <a:p>
            <a:endParaRPr lang="en-US" dirty="0"/>
          </a:p>
        </p:txBody>
      </p:sp>
      <p:sp>
        <p:nvSpPr>
          <p:cNvPr id="3" name="Date Placeholder 2"/>
          <p:cNvSpPr>
            <a:spLocks noGrp="1"/>
          </p:cNvSpPr>
          <p:nvPr>
            <p:ph type="dt" sz="quarter" idx="1"/>
          </p:nvPr>
        </p:nvSpPr>
        <p:spPr>
          <a:xfrm>
            <a:off x="4143375" y="4"/>
            <a:ext cx="3170238" cy="479425"/>
          </a:xfrm>
          <a:prstGeom prst="rect">
            <a:avLst/>
          </a:prstGeom>
        </p:spPr>
        <p:txBody>
          <a:bodyPr vert="horz" lIns="91416" tIns="45708" rIns="91416" bIns="45708" rtlCol="0"/>
          <a:lstStyle>
            <a:lvl1pPr algn="r">
              <a:defRPr sz="1200"/>
            </a:lvl1pPr>
          </a:lstStyle>
          <a:p>
            <a:fld id="{5372AA25-D81B-4B87-828B-351EAE84D0B0}" type="datetimeFigureOut">
              <a:rPr lang="en-US" smtClean="0"/>
              <a:t>3/31/2020</a:t>
            </a:fld>
            <a:endParaRPr lang="en-US" dirty="0"/>
          </a:p>
        </p:txBody>
      </p:sp>
      <p:sp>
        <p:nvSpPr>
          <p:cNvPr id="4" name="Footer Placeholder 3"/>
          <p:cNvSpPr>
            <a:spLocks noGrp="1"/>
          </p:cNvSpPr>
          <p:nvPr>
            <p:ph type="ftr" sz="quarter" idx="2"/>
          </p:nvPr>
        </p:nvSpPr>
        <p:spPr>
          <a:xfrm>
            <a:off x="0" y="9120191"/>
            <a:ext cx="3170238" cy="479425"/>
          </a:xfrm>
          <a:prstGeom prst="rect">
            <a:avLst/>
          </a:prstGeom>
        </p:spPr>
        <p:txBody>
          <a:bodyPr vert="horz" lIns="91416" tIns="45708" rIns="91416" bIns="4570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91"/>
            <a:ext cx="3170238" cy="479425"/>
          </a:xfrm>
          <a:prstGeom prst="rect">
            <a:avLst/>
          </a:prstGeom>
        </p:spPr>
        <p:txBody>
          <a:bodyPr vert="horz" lIns="91416" tIns="45708" rIns="91416" bIns="45708" rtlCol="0" anchor="b"/>
          <a:lstStyle>
            <a:lvl1pPr algn="r">
              <a:defRPr sz="1200"/>
            </a:lvl1pPr>
          </a:lstStyle>
          <a:p>
            <a:fld id="{63D386AA-7795-492B-A1CA-F98453C59467}" type="slidenum">
              <a:rPr lang="en-US" smtClean="0"/>
              <a:t>‹#›</a:t>
            </a:fld>
            <a:endParaRPr lang="en-US" dirty="0"/>
          </a:p>
        </p:txBody>
      </p:sp>
    </p:spTree>
    <p:extLst>
      <p:ext uri="{BB962C8B-B14F-4D97-AF65-F5344CB8AC3E}">
        <p14:creationId xmlns:p14="http://schemas.microsoft.com/office/powerpoint/2010/main" val="2462382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6" tIns="48318" rIns="96636" bIns="48318"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36" tIns="48318" rIns="96636" bIns="48318" rtlCol="0"/>
          <a:lstStyle>
            <a:lvl1pPr algn="r">
              <a:defRPr sz="1300"/>
            </a:lvl1pPr>
          </a:lstStyle>
          <a:p>
            <a:fld id="{ECBA5770-CE03-4DE0-8656-AEEFE9A415AE}" type="datetimeFigureOut">
              <a:rPr lang="en-US" smtClean="0"/>
              <a:t>3/31/2020</a:t>
            </a:fld>
            <a:endParaRPr lang="en-US" dirty="0"/>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6636" tIns="48318" rIns="96636" bIns="48318"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36" tIns="48318" rIns="96636" bIns="483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36" tIns="48318" rIns="96636" bIns="48318"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36" tIns="48318" rIns="96636" bIns="48318" rtlCol="0" anchor="b"/>
          <a:lstStyle>
            <a:lvl1pPr algn="r">
              <a:defRPr sz="1300"/>
            </a:lvl1pPr>
          </a:lstStyle>
          <a:p>
            <a:fld id="{962FCFBE-ADB4-456E-9BD5-F192F3A568F0}" type="slidenum">
              <a:rPr lang="en-US" smtClean="0"/>
              <a:t>‹#›</a:t>
            </a:fld>
            <a:endParaRPr lang="en-US" dirty="0"/>
          </a:p>
        </p:txBody>
      </p:sp>
    </p:spTree>
    <p:extLst>
      <p:ext uri="{BB962C8B-B14F-4D97-AF65-F5344CB8AC3E}">
        <p14:creationId xmlns:p14="http://schemas.microsoft.com/office/powerpoint/2010/main" val="3673397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1</a:t>
            </a:fld>
            <a:endParaRPr lang="en-US" dirty="0"/>
          </a:p>
        </p:txBody>
      </p:sp>
    </p:spTree>
    <p:extLst>
      <p:ext uri="{BB962C8B-B14F-4D97-AF65-F5344CB8AC3E}">
        <p14:creationId xmlns:p14="http://schemas.microsoft.com/office/powerpoint/2010/main" val="4004838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data format specification would be things like whether the least-significant or the most-significant bit is transferred first, and how the data should</a:t>
            </a:r>
            <a:r>
              <a:rPr lang="en-US" baseline="0" dirty="0" smtClean="0"/>
              <a:t> be interpreted.</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20</a:t>
            </a:fld>
            <a:endParaRPr lang="en-US" dirty="0"/>
          </a:p>
        </p:txBody>
      </p:sp>
    </p:spTree>
    <p:extLst>
      <p:ext uri="{BB962C8B-B14F-4D97-AF65-F5344CB8AC3E}">
        <p14:creationId xmlns:p14="http://schemas.microsoft.com/office/powerpoint/2010/main" val="2988286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don’t</a:t>
            </a:r>
            <a:r>
              <a:rPr lang="en-US" baseline="0" dirty="0" smtClean="0"/>
              <a:t> need bidirectional communication then you can get by with only 3 of the signals (but you always need SCLK and SCS)</a:t>
            </a:r>
          </a:p>
          <a:p>
            <a:endParaRPr lang="en-US" baseline="0" dirty="0" smtClean="0"/>
          </a:p>
          <a:p>
            <a:r>
              <a:rPr lang="en-US" baseline="0" dirty="0" smtClean="0"/>
              <a:t>The direction (in/out) depends on your point of view…  this can sometimes be confusing.  Usually we identify which component is generating the SCLK signal (the host) and then say that this component will drive SDOUT and receive SDIN.</a:t>
            </a:r>
          </a:p>
          <a:p>
            <a:endParaRPr lang="en-US" baseline="0" dirty="0" smtClean="0"/>
          </a:p>
          <a:p>
            <a:r>
              <a:rPr lang="en-US" baseline="0" dirty="0" smtClean="0"/>
              <a:t>Another component (like a peripheral) might receive SCLK and SCS, and then it would receive data on its own SDIN input and drive data on its own SDOUT signal.</a:t>
            </a:r>
          </a:p>
        </p:txBody>
      </p:sp>
      <p:sp>
        <p:nvSpPr>
          <p:cNvPr id="4" name="Slide Number Placeholder 3"/>
          <p:cNvSpPr>
            <a:spLocks noGrp="1"/>
          </p:cNvSpPr>
          <p:nvPr>
            <p:ph type="sldNum" sz="quarter" idx="10"/>
          </p:nvPr>
        </p:nvSpPr>
        <p:spPr/>
        <p:txBody>
          <a:bodyPr/>
          <a:lstStyle/>
          <a:p>
            <a:fld id="{962FCFBE-ADB4-456E-9BD5-F192F3A568F0}" type="slidenum">
              <a:rPr lang="en-US" smtClean="0"/>
              <a:t>21</a:t>
            </a:fld>
            <a:endParaRPr lang="en-US" dirty="0"/>
          </a:p>
        </p:txBody>
      </p:sp>
    </p:spTree>
    <p:extLst>
      <p:ext uri="{BB962C8B-B14F-4D97-AF65-F5344CB8AC3E}">
        <p14:creationId xmlns:p14="http://schemas.microsoft.com/office/powerpoint/2010/main" val="1379187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logic levels are not</a:t>
            </a:r>
            <a:r>
              <a:rPr lang="en-US" baseline="0" dirty="0" smtClean="0"/>
              <a:t> part of the standard.  Depending on the device they could be 5 volt TTL, 3.3 volt CMOS, or even something else.</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22</a:t>
            </a:fld>
            <a:endParaRPr lang="en-US" dirty="0"/>
          </a:p>
        </p:txBody>
      </p:sp>
    </p:spTree>
    <p:extLst>
      <p:ext uri="{BB962C8B-B14F-4D97-AF65-F5344CB8AC3E}">
        <p14:creationId xmlns:p14="http://schemas.microsoft.com/office/powerpoint/2010/main" val="3091476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SI/O pin is actually bidirectional.  Its direction changes to an input after the first 16 clock cycles.  This allows you to program a configuration register to put the chip into a low power shutdown mode, or make it active in a continuous temperature sampling mode.</a:t>
            </a:r>
          </a:p>
          <a:p>
            <a:endParaRPr lang="en-US" baseline="0" dirty="0" smtClean="0"/>
          </a:p>
          <a:p>
            <a:r>
              <a:rPr lang="en-US" baseline="0" dirty="0" smtClean="0"/>
              <a:t>This is also an example of how the SPI interface isn’t really a standard.  But if you are familiar with the basic ideas, then it doesn’t take too much extra work to figure out how to use a specific SPI interface on any given device.</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24</a:t>
            </a:fld>
            <a:endParaRPr lang="en-US" dirty="0"/>
          </a:p>
        </p:txBody>
      </p:sp>
    </p:spTree>
    <p:extLst>
      <p:ext uri="{BB962C8B-B14F-4D97-AF65-F5344CB8AC3E}">
        <p14:creationId xmlns:p14="http://schemas.microsoft.com/office/powerpoint/2010/main" val="1837017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25</a:t>
            </a:fld>
            <a:endParaRPr lang="en-US" dirty="0"/>
          </a:p>
        </p:txBody>
      </p:sp>
    </p:spTree>
    <p:extLst>
      <p:ext uri="{BB962C8B-B14F-4D97-AF65-F5344CB8AC3E}">
        <p14:creationId xmlns:p14="http://schemas.microsoft.com/office/powerpoint/2010/main" val="1810964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other operating</a:t>
            </a:r>
            <a:r>
              <a:rPr lang="en-US" baseline="0" dirty="0" smtClean="0"/>
              <a:t> modes that use other connections, but in SPI mode these are the signals that matter.</a:t>
            </a:r>
          </a:p>
          <a:p>
            <a:endParaRPr lang="en-US" baseline="0" dirty="0" smtClean="0"/>
          </a:p>
          <a:p>
            <a:r>
              <a:rPr lang="en-US" baseline="0" dirty="0" smtClean="0"/>
              <a:t>Obviously, you need to provide power (</a:t>
            </a:r>
            <a:r>
              <a:rPr lang="en-US" baseline="0" dirty="0" err="1" smtClean="0"/>
              <a:t>Vcc</a:t>
            </a:r>
            <a:r>
              <a:rPr lang="en-US" baseline="0" dirty="0" smtClean="0"/>
              <a:t>) and ground (</a:t>
            </a:r>
            <a:r>
              <a:rPr lang="en-US" baseline="0" dirty="0" err="1" smtClean="0"/>
              <a:t>Vss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27</a:t>
            </a:fld>
            <a:endParaRPr lang="en-US" dirty="0"/>
          </a:p>
        </p:txBody>
      </p:sp>
    </p:spTree>
    <p:extLst>
      <p:ext uri="{BB962C8B-B14F-4D97-AF65-F5344CB8AC3E}">
        <p14:creationId xmlns:p14="http://schemas.microsoft.com/office/powerpoint/2010/main" val="4017836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mechanical specification is important to</a:t>
            </a:r>
            <a:r>
              <a:rPr lang="en-US" baseline="0" dirty="0" smtClean="0"/>
              <a:t> make sure things will physically fit, and to ensure that the pins are numbered consistently.  This numbering scheme is common to all SD cards.  Note that pin 9 (not used in the SPI interface) does not follow the obvious numbering convention of the other pins.</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29</a:t>
            </a:fld>
            <a:endParaRPr lang="en-US" dirty="0"/>
          </a:p>
        </p:txBody>
      </p:sp>
    </p:spTree>
    <p:extLst>
      <p:ext uri="{BB962C8B-B14F-4D97-AF65-F5344CB8AC3E}">
        <p14:creationId xmlns:p14="http://schemas.microsoft.com/office/powerpoint/2010/main" val="267486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The interface is exactly</a:t>
            </a:r>
            <a:r>
              <a:rPr lang="en-US" baseline="0" dirty="0" smtClean="0"/>
              <a:t> as I have previously described.</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30</a:t>
            </a:fld>
            <a:endParaRPr lang="en-US" dirty="0"/>
          </a:p>
        </p:txBody>
      </p:sp>
    </p:spTree>
    <p:extLst>
      <p:ext uri="{BB962C8B-B14F-4D97-AF65-F5344CB8AC3E}">
        <p14:creationId xmlns:p14="http://schemas.microsoft.com/office/powerpoint/2010/main" val="3996055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just googled Voyager 2 to find out how far away it was as of 2018.  It’s actually about</a:t>
            </a:r>
            <a:r>
              <a:rPr lang="en-US" baseline="0" dirty="0" smtClean="0"/>
              <a:t> twice this distance but these are just order-of-magnitude estimates.  The data transfer rate in 2018 was 110 bits per second.  When Voyager 2 was closer (like at the orbit of Jupiter) its data transfer rate was 115.2 </a:t>
            </a:r>
            <a:r>
              <a:rPr lang="en-US" baseline="0" dirty="0" err="1" smtClean="0"/>
              <a:t>kbits</a:t>
            </a:r>
            <a:r>
              <a:rPr lang="en-US" baseline="0" dirty="0" smtClean="0"/>
              <a:t> per second.</a:t>
            </a:r>
          </a:p>
        </p:txBody>
      </p:sp>
      <p:sp>
        <p:nvSpPr>
          <p:cNvPr id="4" name="Slide Number Placeholder 3"/>
          <p:cNvSpPr>
            <a:spLocks noGrp="1"/>
          </p:cNvSpPr>
          <p:nvPr>
            <p:ph type="sldNum" sz="quarter" idx="10"/>
          </p:nvPr>
        </p:nvSpPr>
        <p:spPr/>
        <p:txBody>
          <a:bodyPr/>
          <a:lstStyle/>
          <a:p>
            <a:fld id="{962FCFBE-ADB4-456E-9BD5-F192F3A568F0}" type="slidenum">
              <a:rPr lang="en-US" smtClean="0"/>
              <a:t>5</a:t>
            </a:fld>
            <a:endParaRPr lang="en-US" dirty="0"/>
          </a:p>
        </p:txBody>
      </p:sp>
    </p:spTree>
    <p:extLst>
      <p:ext uri="{BB962C8B-B14F-4D97-AF65-F5344CB8AC3E}">
        <p14:creationId xmlns:p14="http://schemas.microsoft.com/office/powerpoint/2010/main" val="1687346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put the little slash</a:t>
            </a:r>
            <a:r>
              <a:rPr lang="en-US" baseline="0" dirty="0" smtClean="0"/>
              <a:t> (with the number 8) on a single line to indicate that there are actually 8 signals present that are all basically the same (the 8 data signals).</a:t>
            </a:r>
          </a:p>
          <a:p>
            <a:endParaRPr lang="en-US" baseline="0" dirty="0" smtClean="0"/>
          </a:p>
          <a:p>
            <a:r>
              <a:rPr lang="en-US" baseline="0" dirty="0" smtClean="0"/>
              <a:t>Here’s how to read the timing diagram…</a:t>
            </a:r>
          </a:p>
          <a:p>
            <a:endParaRPr lang="en-US" baseline="0" dirty="0" smtClean="0"/>
          </a:p>
          <a:p>
            <a:pPr marL="228600" indent="-228600">
              <a:buAutoNum type="arabicPeriod"/>
            </a:pPr>
            <a:r>
              <a:rPr lang="en-US" baseline="0" dirty="0" smtClean="0"/>
              <a:t>The printer doesn’t care what the DATA is until the STROBE signal is asserted in a low state.  The computer must assert STROBE for at least 1 us after the DATA signals have all stabilized to their intended value.</a:t>
            </a:r>
          </a:p>
          <a:p>
            <a:pPr marL="228600" indent="-228600">
              <a:buAutoNum type="arabicPeriod"/>
            </a:pPr>
            <a:r>
              <a:rPr lang="en-US" baseline="0" dirty="0" smtClean="0"/>
              <a:t>The printer asserts BUSY in a high state while it goes about printing the character represented by the 8 data signals.  This can actually take quite some time (like maybe milliseconds) in cases where mechanical parts need to move (like the print head).</a:t>
            </a:r>
          </a:p>
          <a:p>
            <a:pPr marL="228600" indent="-228600">
              <a:buAutoNum type="arabicPeriod"/>
            </a:pPr>
            <a:r>
              <a:rPr lang="en-US" baseline="0" dirty="0" smtClean="0"/>
              <a:t>When the printer is ready for the next character it de-asserts BUSY and asserts ACK low for at least 5 us.</a:t>
            </a:r>
          </a:p>
          <a:p>
            <a:pPr marL="228600" indent="-228600">
              <a:buAutoNum type="arabicPeriod"/>
            </a:pPr>
            <a:endParaRPr lang="en-US" baseline="0" dirty="0" smtClean="0"/>
          </a:p>
          <a:p>
            <a:pPr marL="0" indent="0">
              <a:buNone/>
            </a:pPr>
            <a:r>
              <a:rPr lang="en-US" baseline="0" dirty="0" smtClean="0"/>
              <a:t>We like to say ASSERT and de-ASSERT when the actual logic level is defined somewhere else.  Names of signals that are ASSERTED when low are usually indicated with a bar over them.  When they are de-asserted, they go high again.  Signals like BUSY are high when they are asserted.  This terminology separates the logical operation of an interface from the electrical implementation of the interface.</a:t>
            </a:r>
          </a:p>
          <a:p>
            <a:pPr marL="228600" indent="-228600">
              <a:buAutoNum type="arabicPeriod"/>
            </a:pP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11</a:t>
            </a:fld>
            <a:endParaRPr lang="en-US" dirty="0"/>
          </a:p>
        </p:txBody>
      </p:sp>
    </p:spTree>
    <p:extLst>
      <p:ext uri="{BB962C8B-B14F-4D97-AF65-F5344CB8AC3E}">
        <p14:creationId xmlns:p14="http://schemas.microsoft.com/office/powerpoint/2010/main" val="1203416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cables are expensive</a:t>
            </a:r>
            <a:r>
              <a:rPr lang="en-US" baseline="0" dirty="0" smtClean="0"/>
              <a:t> because someone (either a person or a robot) needs to solder all 25 pins at both ends.  Other technologies were developed to make this easier, like using ribbon cables that could be mass-terminated, but generally the cost of the connector scales with the number of pins.</a:t>
            </a:r>
          </a:p>
          <a:p>
            <a:endParaRPr lang="en-US" baseline="0" dirty="0" smtClean="0"/>
          </a:p>
          <a:p>
            <a:r>
              <a:rPr lang="en-US" baseline="0" dirty="0" smtClean="0"/>
              <a:t>The cables (in principle) work like antennas and radiate RF noise that can be picked up by other electronic equipment (</a:t>
            </a:r>
            <a:r>
              <a:rPr lang="en-US" baseline="0" dirty="0" err="1" smtClean="0"/>
              <a:t>eg</a:t>
            </a:r>
            <a:r>
              <a:rPr lang="en-US" baseline="0" dirty="0" smtClean="0"/>
              <a:t>, other cables).  This gets worse with larger voltage swings and faster signal transition times (remember when you take the Fourier transform of a step function you get lots of high-frequency components).</a:t>
            </a:r>
          </a:p>
          <a:p>
            <a:endParaRPr lang="en-US" baseline="0" dirty="0" smtClean="0"/>
          </a:p>
          <a:p>
            <a:r>
              <a:rPr lang="en-US" dirty="0" smtClean="0"/>
              <a:t>The “hand-shaking” mechanism refers to the way the signals are passed back and forth between the computer and the printer to negotiate when each is ready for the next character.</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12</a:t>
            </a:fld>
            <a:endParaRPr lang="en-US" dirty="0"/>
          </a:p>
        </p:txBody>
      </p:sp>
    </p:spTree>
    <p:extLst>
      <p:ext uri="{BB962C8B-B14F-4D97-AF65-F5344CB8AC3E}">
        <p14:creationId xmlns:p14="http://schemas.microsoft.com/office/powerpoint/2010/main" val="3458806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mainly just for reference.  Here’s how you should approach reading the data sheets…</a:t>
            </a:r>
          </a:p>
          <a:p>
            <a:endParaRPr lang="en-US" baseline="0" dirty="0" smtClean="0"/>
          </a:p>
          <a:p>
            <a:r>
              <a:rPr lang="en-US" baseline="0" dirty="0" smtClean="0"/>
              <a:t>First, try to identify the signals that you expect to be present.  In this case you should be able to quickly find the address and data bus signals.</a:t>
            </a:r>
          </a:p>
          <a:p>
            <a:endParaRPr lang="en-US" baseline="0" dirty="0" smtClean="0"/>
          </a:p>
          <a:p>
            <a:r>
              <a:rPr lang="en-US" baseline="0" dirty="0" smtClean="0"/>
              <a:t>Then you can read the description to see how to use the other signals.  Think about the read and write operations separately.</a:t>
            </a:r>
          </a:p>
          <a:p>
            <a:endParaRPr lang="en-US" baseline="0" dirty="0" smtClean="0"/>
          </a:p>
          <a:p>
            <a:r>
              <a:rPr lang="en-US" baseline="0" dirty="0" smtClean="0"/>
              <a:t>Try to figure out which signals are essential (for example CE and WE) and which ones are provided for convenience (BHE and BLE).</a:t>
            </a:r>
          </a:p>
          <a:p>
            <a:endParaRPr lang="en-US" baseline="0" dirty="0" smtClean="0"/>
          </a:p>
          <a:p>
            <a:r>
              <a:rPr lang="en-US" baseline="0" dirty="0" smtClean="0"/>
              <a:t>Make sure you understand which signals are </a:t>
            </a:r>
            <a:r>
              <a:rPr lang="en-US" baseline="0" dirty="0" err="1" smtClean="0"/>
              <a:t>tri-state</a:t>
            </a:r>
            <a:r>
              <a:rPr lang="en-US" baseline="0" dirty="0" smtClean="0"/>
              <a:t> logic (in this case the I/O signals) and what signal will enable their drivers (in this case it’s the OE signal).</a:t>
            </a:r>
          </a:p>
        </p:txBody>
      </p:sp>
      <p:sp>
        <p:nvSpPr>
          <p:cNvPr id="4" name="Slide Number Placeholder 3"/>
          <p:cNvSpPr>
            <a:spLocks noGrp="1"/>
          </p:cNvSpPr>
          <p:nvPr>
            <p:ph type="sldNum" sz="quarter" idx="10"/>
          </p:nvPr>
        </p:nvSpPr>
        <p:spPr/>
        <p:txBody>
          <a:bodyPr/>
          <a:lstStyle/>
          <a:p>
            <a:fld id="{962FCFBE-ADB4-456E-9BD5-F192F3A568F0}" type="slidenum">
              <a:rPr lang="en-US" smtClean="0"/>
              <a:t>15</a:t>
            </a:fld>
            <a:endParaRPr lang="en-US" dirty="0"/>
          </a:p>
        </p:txBody>
      </p:sp>
    </p:spTree>
    <p:extLst>
      <p:ext uri="{BB962C8B-B14F-4D97-AF65-F5344CB8AC3E}">
        <p14:creationId xmlns:p14="http://schemas.microsoft.com/office/powerpoint/2010/main" val="1967228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the setup and hold times…</a:t>
            </a:r>
          </a:p>
          <a:p>
            <a:endParaRPr lang="en-US" dirty="0" smtClean="0"/>
          </a:p>
          <a:p>
            <a:r>
              <a:rPr lang="en-US" dirty="0" smtClean="0"/>
              <a:t>The data is sampled on the rising edge of WE.</a:t>
            </a:r>
            <a:r>
              <a:rPr lang="en-US" baseline="0" dirty="0" smtClean="0"/>
              <a:t>  The data must be valid for at least 6 ns before this rising edge.  For this particular device, the data can change immediately after the rising edge (zero hold time) but this is not always the case for other components.</a:t>
            </a:r>
          </a:p>
          <a:p>
            <a:endParaRPr lang="en-US" baseline="0" dirty="0" smtClean="0"/>
          </a:p>
          <a:p>
            <a:r>
              <a:rPr lang="en-US" baseline="0" dirty="0" smtClean="0"/>
              <a:t>There are no timing requirements on the setup and hold times for the address bus with respect to the CE input.</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16</a:t>
            </a:fld>
            <a:endParaRPr lang="en-US" dirty="0"/>
          </a:p>
        </p:txBody>
      </p:sp>
    </p:spTree>
    <p:extLst>
      <p:ext uri="{BB962C8B-B14F-4D97-AF65-F5344CB8AC3E}">
        <p14:creationId xmlns:p14="http://schemas.microsoft.com/office/powerpoint/2010/main" val="3084371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the setup and hold times…</a:t>
            </a:r>
          </a:p>
          <a:p>
            <a:endParaRPr lang="en-US" dirty="0" smtClean="0"/>
          </a:p>
          <a:p>
            <a:r>
              <a:rPr lang="en-US" dirty="0" smtClean="0"/>
              <a:t>The data is presented on the D</a:t>
            </a:r>
            <a:r>
              <a:rPr lang="en-US" baseline="0" dirty="0" smtClean="0"/>
              <a:t> signals at most 6 ns after OE goes low.  Data remains presented on the D signals at least 6 ns after OE goes high again.</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17</a:t>
            </a:fld>
            <a:endParaRPr lang="en-US" dirty="0"/>
          </a:p>
        </p:txBody>
      </p:sp>
    </p:spTree>
    <p:extLst>
      <p:ext uri="{BB962C8B-B14F-4D97-AF65-F5344CB8AC3E}">
        <p14:creationId xmlns:p14="http://schemas.microsoft.com/office/powerpoint/2010/main" val="3280963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rhetorical question… you don’t need to send me e-mail with an answer.</a:t>
            </a:r>
          </a:p>
          <a:p>
            <a:endParaRPr lang="en-US" baseline="0" dirty="0" smtClean="0"/>
          </a:p>
          <a:p>
            <a:r>
              <a:rPr lang="en-US" baseline="0" dirty="0" smtClean="0"/>
              <a:t>The data signals might not all arrive at the same time because the electrical lengths of the interconnects on the printed circuit board could be different due to routing constraints.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18</a:t>
            </a:fld>
            <a:endParaRPr lang="en-US" dirty="0"/>
          </a:p>
        </p:txBody>
      </p:sp>
    </p:spTree>
    <p:extLst>
      <p:ext uri="{BB962C8B-B14F-4D97-AF65-F5344CB8AC3E}">
        <p14:creationId xmlns:p14="http://schemas.microsoft.com/office/powerpoint/2010/main" val="1971916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all the wiggles</a:t>
            </a:r>
            <a:r>
              <a:rPr lang="en-US" baseline="0" dirty="0" smtClean="0"/>
              <a:t> on the traces?  Those are adding extra length to those traces so that all signals arrive at the connector (the array of solder holes) at the same time.</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19</a:t>
            </a:fld>
            <a:endParaRPr lang="en-US" dirty="0"/>
          </a:p>
        </p:txBody>
      </p:sp>
    </p:spTree>
    <p:extLst>
      <p:ext uri="{BB962C8B-B14F-4D97-AF65-F5344CB8AC3E}">
        <p14:creationId xmlns:p14="http://schemas.microsoft.com/office/powerpoint/2010/main" val="3853183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t>July 2014</a:t>
            </a:r>
            <a:endParaRPr lang="en-US" dirty="0"/>
          </a:p>
        </p:txBody>
      </p:sp>
      <p:sp>
        <p:nvSpPr>
          <p:cNvPr id="5" name="Footer Placeholder 4"/>
          <p:cNvSpPr>
            <a:spLocks noGrp="1"/>
          </p:cNvSpPr>
          <p:nvPr>
            <p:ph type="ftr" sz="quarter" idx="11"/>
          </p:nvPr>
        </p:nvSpPr>
        <p:spPr/>
        <p:txBody>
          <a:bodyPr/>
          <a:lstStyle/>
          <a:p>
            <a:r>
              <a:rPr lang="en-US" dirty="0" smtClean="0"/>
              <a:t>INFIERI 2014 Summer School</a:t>
            </a:r>
            <a:endParaRPr lang="en-US" dirty="0"/>
          </a:p>
        </p:txBody>
      </p:sp>
      <p:sp>
        <p:nvSpPr>
          <p:cNvPr id="6" name="Slide Number Placeholder 5"/>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2370002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smtClean="0"/>
              <a:t>July 2014</a:t>
            </a:r>
            <a:endParaRPr lang="en-US" dirty="0"/>
          </a:p>
        </p:txBody>
      </p:sp>
      <p:sp>
        <p:nvSpPr>
          <p:cNvPr id="5" name="Footer Placeholder 4"/>
          <p:cNvSpPr>
            <a:spLocks noGrp="1"/>
          </p:cNvSpPr>
          <p:nvPr>
            <p:ph type="ftr" sz="quarter" idx="11"/>
          </p:nvPr>
        </p:nvSpPr>
        <p:spPr/>
        <p:txBody>
          <a:bodyPr/>
          <a:lstStyle/>
          <a:p>
            <a:r>
              <a:rPr lang="en-US" dirty="0" smtClean="0"/>
              <a:t>INFIERI 2014 Summer School</a:t>
            </a:r>
            <a:endParaRPr lang="en-US" dirty="0"/>
          </a:p>
        </p:txBody>
      </p:sp>
      <p:sp>
        <p:nvSpPr>
          <p:cNvPr id="6" name="Slide Number Placeholder 5"/>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3412915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smtClean="0"/>
              <a:t>July 2014</a:t>
            </a:r>
            <a:endParaRPr lang="en-US" dirty="0"/>
          </a:p>
        </p:txBody>
      </p:sp>
      <p:sp>
        <p:nvSpPr>
          <p:cNvPr id="5" name="Footer Placeholder 4"/>
          <p:cNvSpPr>
            <a:spLocks noGrp="1"/>
          </p:cNvSpPr>
          <p:nvPr>
            <p:ph type="ftr" sz="quarter" idx="11"/>
          </p:nvPr>
        </p:nvSpPr>
        <p:spPr/>
        <p:txBody>
          <a:bodyPr/>
          <a:lstStyle/>
          <a:p>
            <a:r>
              <a:rPr lang="en-US" dirty="0" smtClean="0"/>
              <a:t>INFIERI 2014 Summer School</a:t>
            </a:r>
            <a:endParaRPr lang="en-US" dirty="0"/>
          </a:p>
        </p:txBody>
      </p:sp>
      <p:sp>
        <p:nvSpPr>
          <p:cNvPr id="6" name="Slide Number Placeholder 5"/>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2019831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smtClean="0"/>
              <a:t>July 2014</a:t>
            </a:r>
            <a:endParaRPr lang="en-US" dirty="0"/>
          </a:p>
        </p:txBody>
      </p:sp>
      <p:sp>
        <p:nvSpPr>
          <p:cNvPr id="5" name="Footer Placeholder 4"/>
          <p:cNvSpPr>
            <a:spLocks noGrp="1"/>
          </p:cNvSpPr>
          <p:nvPr>
            <p:ph type="ftr" sz="quarter" idx="11"/>
          </p:nvPr>
        </p:nvSpPr>
        <p:spPr/>
        <p:txBody>
          <a:bodyPr/>
          <a:lstStyle/>
          <a:p>
            <a:r>
              <a:rPr lang="en-US" dirty="0" smtClean="0"/>
              <a:t>INFIERI 2014 Summer School</a:t>
            </a:r>
            <a:endParaRPr lang="en-US" dirty="0"/>
          </a:p>
        </p:txBody>
      </p:sp>
      <p:sp>
        <p:nvSpPr>
          <p:cNvPr id="6" name="Slide Number Placeholder 5"/>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3420102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smtClean="0"/>
              <a:t>July 2014</a:t>
            </a:r>
            <a:endParaRPr lang="en-US" dirty="0"/>
          </a:p>
        </p:txBody>
      </p:sp>
      <p:sp>
        <p:nvSpPr>
          <p:cNvPr id="5" name="Footer Placeholder 4"/>
          <p:cNvSpPr>
            <a:spLocks noGrp="1"/>
          </p:cNvSpPr>
          <p:nvPr>
            <p:ph type="ftr" sz="quarter" idx="11"/>
          </p:nvPr>
        </p:nvSpPr>
        <p:spPr/>
        <p:txBody>
          <a:bodyPr/>
          <a:lstStyle/>
          <a:p>
            <a:r>
              <a:rPr lang="en-US" dirty="0" smtClean="0"/>
              <a:t>INFIERI 2014 Summer School</a:t>
            </a:r>
            <a:endParaRPr lang="en-US" dirty="0"/>
          </a:p>
        </p:txBody>
      </p:sp>
      <p:sp>
        <p:nvSpPr>
          <p:cNvPr id="6" name="Slide Number Placeholder 5"/>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3292748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smtClean="0"/>
              <a:t>July 2014</a:t>
            </a:r>
            <a:endParaRPr lang="en-US" dirty="0"/>
          </a:p>
        </p:txBody>
      </p:sp>
      <p:sp>
        <p:nvSpPr>
          <p:cNvPr id="6" name="Footer Placeholder 5"/>
          <p:cNvSpPr>
            <a:spLocks noGrp="1"/>
          </p:cNvSpPr>
          <p:nvPr>
            <p:ph type="ftr" sz="quarter" idx="11"/>
          </p:nvPr>
        </p:nvSpPr>
        <p:spPr/>
        <p:txBody>
          <a:bodyPr/>
          <a:lstStyle/>
          <a:p>
            <a:r>
              <a:rPr lang="en-US" dirty="0" smtClean="0"/>
              <a:t>INFIERI 2014 Summer School</a:t>
            </a:r>
            <a:endParaRPr lang="en-US" dirty="0"/>
          </a:p>
        </p:txBody>
      </p:sp>
      <p:sp>
        <p:nvSpPr>
          <p:cNvPr id="7" name="Slide Number Placeholder 6"/>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1648593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smtClean="0"/>
              <a:t>July 2014</a:t>
            </a:r>
            <a:endParaRPr lang="en-US" dirty="0"/>
          </a:p>
        </p:txBody>
      </p:sp>
      <p:sp>
        <p:nvSpPr>
          <p:cNvPr id="8" name="Footer Placeholder 7"/>
          <p:cNvSpPr>
            <a:spLocks noGrp="1"/>
          </p:cNvSpPr>
          <p:nvPr>
            <p:ph type="ftr" sz="quarter" idx="11"/>
          </p:nvPr>
        </p:nvSpPr>
        <p:spPr/>
        <p:txBody>
          <a:bodyPr/>
          <a:lstStyle/>
          <a:p>
            <a:r>
              <a:rPr lang="en-US" dirty="0" smtClean="0"/>
              <a:t>INFIERI 2014 Summer School</a:t>
            </a:r>
            <a:endParaRPr lang="en-US" dirty="0"/>
          </a:p>
        </p:txBody>
      </p:sp>
      <p:sp>
        <p:nvSpPr>
          <p:cNvPr id="9" name="Slide Number Placeholder 8"/>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3683950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smtClean="0"/>
              <a:t>July 2014</a:t>
            </a:r>
            <a:endParaRPr lang="en-US" dirty="0"/>
          </a:p>
        </p:txBody>
      </p:sp>
      <p:sp>
        <p:nvSpPr>
          <p:cNvPr id="4" name="Footer Placeholder 3"/>
          <p:cNvSpPr>
            <a:spLocks noGrp="1"/>
          </p:cNvSpPr>
          <p:nvPr>
            <p:ph type="ftr" sz="quarter" idx="11"/>
          </p:nvPr>
        </p:nvSpPr>
        <p:spPr/>
        <p:txBody>
          <a:bodyPr/>
          <a:lstStyle/>
          <a:p>
            <a:r>
              <a:rPr lang="en-US" dirty="0" smtClean="0"/>
              <a:t>INFIERI 2014 Summer School</a:t>
            </a:r>
            <a:endParaRPr lang="en-US" dirty="0"/>
          </a:p>
        </p:txBody>
      </p:sp>
      <p:sp>
        <p:nvSpPr>
          <p:cNvPr id="5" name="Slide Number Placeholder 4"/>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2613254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July 2014</a:t>
            </a:r>
            <a:endParaRPr lang="en-US" dirty="0"/>
          </a:p>
        </p:txBody>
      </p:sp>
      <p:sp>
        <p:nvSpPr>
          <p:cNvPr id="3" name="Footer Placeholder 2"/>
          <p:cNvSpPr>
            <a:spLocks noGrp="1"/>
          </p:cNvSpPr>
          <p:nvPr>
            <p:ph type="ftr" sz="quarter" idx="11"/>
          </p:nvPr>
        </p:nvSpPr>
        <p:spPr/>
        <p:txBody>
          <a:bodyPr/>
          <a:lstStyle/>
          <a:p>
            <a:r>
              <a:rPr lang="en-US" dirty="0" smtClean="0"/>
              <a:t>INFIERI 2014 Summer School</a:t>
            </a:r>
            <a:endParaRPr lang="en-US" dirty="0"/>
          </a:p>
        </p:txBody>
      </p:sp>
      <p:sp>
        <p:nvSpPr>
          <p:cNvPr id="4" name="Slide Number Placeholder 3"/>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2861970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smtClean="0"/>
              <a:t>July 2014</a:t>
            </a:r>
            <a:endParaRPr lang="en-US" dirty="0"/>
          </a:p>
        </p:txBody>
      </p:sp>
      <p:sp>
        <p:nvSpPr>
          <p:cNvPr id="6" name="Footer Placeholder 5"/>
          <p:cNvSpPr>
            <a:spLocks noGrp="1"/>
          </p:cNvSpPr>
          <p:nvPr>
            <p:ph type="ftr" sz="quarter" idx="11"/>
          </p:nvPr>
        </p:nvSpPr>
        <p:spPr/>
        <p:txBody>
          <a:bodyPr/>
          <a:lstStyle/>
          <a:p>
            <a:r>
              <a:rPr lang="en-US" dirty="0" smtClean="0"/>
              <a:t>INFIERI 2014 Summer School</a:t>
            </a:r>
            <a:endParaRPr lang="en-US" dirty="0"/>
          </a:p>
        </p:txBody>
      </p:sp>
      <p:sp>
        <p:nvSpPr>
          <p:cNvPr id="7" name="Slide Number Placeholder 6"/>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1733290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smtClean="0"/>
              <a:t>July 2014</a:t>
            </a:r>
            <a:endParaRPr lang="en-US" dirty="0"/>
          </a:p>
        </p:txBody>
      </p:sp>
      <p:sp>
        <p:nvSpPr>
          <p:cNvPr id="6" name="Footer Placeholder 5"/>
          <p:cNvSpPr>
            <a:spLocks noGrp="1"/>
          </p:cNvSpPr>
          <p:nvPr>
            <p:ph type="ftr" sz="quarter" idx="11"/>
          </p:nvPr>
        </p:nvSpPr>
        <p:spPr/>
        <p:txBody>
          <a:bodyPr/>
          <a:lstStyle/>
          <a:p>
            <a:r>
              <a:rPr lang="en-US" dirty="0" smtClean="0"/>
              <a:t>INFIERI 2014 Summer School</a:t>
            </a:r>
            <a:endParaRPr lang="en-US" dirty="0"/>
          </a:p>
        </p:txBody>
      </p:sp>
      <p:sp>
        <p:nvSpPr>
          <p:cNvPr id="7" name="Slide Number Placeholder 6"/>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191275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July 2014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INFIERI 2014 Summer School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A4485-E86D-437E-B4E8-8C05D7EEEFF7}" type="slidenum">
              <a:rPr lang="en-US" smtClean="0"/>
              <a:t>‹#›</a:t>
            </a:fld>
            <a:endParaRPr lang="en-US" dirty="0"/>
          </a:p>
        </p:txBody>
      </p:sp>
    </p:spTree>
    <p:extLst>
      <p:ext uri="{BB962C8B-B14F-4D97-AF65-F5344CB8AC3E}">
        <p14:creationId xmlns:p14="http://schemas.microsoft.com/office/powerpoint/2010/main" val="237769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hyperlink" Target="https://media.digikey.com/pdf/Data%20Sheets/Viking%20PDFs/PSFSD3yyyyQyyyy.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mjones@physics.purdue.edu"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158" y="1371601"/>
            <a:ext cx="8229600" cy="3733800"/>
          </a:xfrm>
        </p:spPr>
        <p:txBody>
          <a:bodyPr>
            <a:normAutofit/>
          </a:bodyPr>
          <a:lstStyle/>
          <a:p>
            <a:r>
              <a:rPr lang="en-US" dirty="0"/>
              <a:t>Physics </a:t>
            </a:r>
            <a:r>
              <a:rPr lang="en-US" dirty="0" smtClean="0"/>
              <a:t>53600</a:t>
            </a:r>
            <a:r>
              <a:rPr lang="en-US" dirty="0"/>
              <a:t/>
            </a:r>
            <a:br>
              <a:rPr lang="en-US" dirty="0"/>
            </a:br>
            <a:r>
              <a:rPr lang="en-US" sz="4900" b="1" dirty="0" smtClean="0"/>
              <a:t>Electronics Techniques for Research</a:t>
            </a:r>
            <a:r>
              <a:rPr lang="en-US" sz="4900" b="1" dirty="0"/>
              <a:t/>
            </a:r>
            <a:br>
              <a:rPr lang="en-US" sz="4900" b="1" dirty="0"/>
            </a:br>
            <a:endParaRPr lang="en-US" sz="3600" b="1" i="1" dirty="0"/>
          </a:p>
        </p:txBody>
      </p:sp>
      <p:sp>
        <p:nvSpPr>
          <p:cNvPr id="3" name="Subtitle 2"/>
          <p:cNvSpPr>
            <a:spLocks noGrp="1"/>
          </p:cNvSpPr>
          <p:nvPr>
            <p:ph type="subTitle" idx="1"/>
          </p:nvPr>
        </p:nvSpPr>
        <p:spPr>
          <a:xfrm>
            <a:off x="1219200" y="5386734"/>
            <a:ext cx="6400800" cy="1066800"/>
          </a:xfrm>
        </p:spPr>
        <p:txBody>
          <a:bodyPr/>
          <a:lstStyle/>
          <a:p>
            <a:r>
              <a:rPr lang="en-US" dirty="0" smtClean="0"/>
              <a:t>Spring 2020 </a:t>
            </a:r>
            <a:r>
              <a:rPr lang="en-US" dirty="0"/>
              <a:t>Semester</a:t>
            </a:r>
          </a:p>
          <a:p>
            <a:r>
              <a:rPr lang="en-US" sz="1600" dirty="0"/>
              <a:t>Prof. </a:t>
            </a:r>
            <a:r>
              <a:rPr lang="en-US" sz="1600" dirty="0" smtClean="0"/>
              <a:t>Matthew Jones</a:t>
            </a:r>
            <a:endParaRPr lang="en-US" sz="1600" dirty="0"/>
          </a:p>
        </p:txBody>
      </p:sp>
      <p:pic>
        <p:nvPicPr>
          <p:cNvPr id="4" name="Picture 4" descr="purdue_phys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
            <a:ext cx="8077200" cy="94479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rot="486794">
            <a:off x="1666454" y="4302393"/>
            <a:ext cx="5963492" cy="923330"/>
          </a:xfrm>
          <a:prstGeom prst="rect">
            <a:avLst/>
          </a:prstGeom>
          <a:noFill/>
        </p:spPr>
        <p:txBody>
          <a:bodyPr wrap="non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Now in PowerPoint!</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086113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Parallel Printer Interface</a:t>
            </a:r>
            <a:endParaRPr lang="en-US" b="1" dirty="0"/>
          </a:p>
        </p:txBody>
      </p:sp>
      <p:sp>
        <p:nvSpPr>
          <p:cNvPr id="3" name="Content Placeholder 2"/>
          <p:cNvSpPr>
            <a:spLocks noGrp="1"/>
          </p:cNvSpPr>
          <p:nvPr>
            <p:ph idx="1"/>
          </p:nvPr>
        </p:nvSpPr>
        <p:spPr>
          <a:xfrm>
            <a:off x="457200" y="1524000"/>
            <a:ext cx="4800600" cy="4602163"/>
          </a:xfrm>
        </p:spPr>
        <p:txBody>
          <a:bodyPr>
            <a:normAutofit lnSpcReduction="10000"/>
          </a:bodyPr>
          <a:lstStyle/>
          <a:p>
            <a:r>
              <a:rPr lang="en-US" dirty="0" smtClean="0"/>
              <a:t>Physical interface:</a:t>
            </a:r>
          </a:p>
          <a:p>
            <a:pPr lvl="1"/>
            <a:r>
              <a:rPr lang="en-US" dirty="0" smtClean="0"/>
              <a:t>25-pin connector (DB-25)</a:t>
            </a:r>
          </a:p>
          <a:p>
            <a:pPr lvl="1"/>
            <a:r>
              <a:rPr lang="en-US" dirty="0" smtClean="0"/>
              <a:t>25-conductor cable</a:t>
            </a:r>
            <a:endParaRPr lang="en-US" dirty="0"/>
          </a:p>
          <a:p>
            <a:r>
              <a:rPr lang="en-US" dirty="0" smtClean="0"/>
              <a:t>Electrical interface:</a:t>
            </a:r>
          </a:p>
          <a:p>
            <a:pPr lvl="1"/>
            <a:r>
              <a:rPr lang="en-US" dirty="0" smtClean="0"/>
              <a:t>8 parallel data signals</a:t>
            </a:r>
          </a:p>
          <a:p>
            <a:pPr lvl="1"/>
            <a:r>
              <a:rPr lang="en-US" dirty="0" smtClean="0"/>
              <a:t>Several control signals</a:t>
            </a:r>
          </a:p>
          <a:p>
            <a:pPr lvl="1"/>
            <a:r>
              <a:rPr lang="en-US" dirty="0" smtClean="0"/>
              <a:t>Lots of ground signals</a:t>
            </a:r>
          </a:p>
          <a:p>
            <a:pPr lvl="1"/>
            <a:r>
              <a:rPr lang="en-US" dirty="0" smtClean="0"/>
              <a:t>Also specifies voltages	 (5 volt TTL logic levels)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676400"/>
            <a:ext cx="1905000" cy="1422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3278188"/>
            <a:ext cx="3333750" cy="3000375"/>
          </a:xfrm>
          <a:prstGeom prst="rect">
            <a:avLst/>
          </a:prstGeom>
        </p:spPr>
      </p:pic>
    </p:spTree>
    <p:extLst>
      <p:ext uri="{BB962C8B-B14F-4D97-AF65-F5344CB8AC3E}">
        <p14:creationId xmlns:p14="http://schemas.microsoft.com/office/powerpoint/2010/main" val="432705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Parallel Printer Interface</a:t>
            </a:r>
            <a:endParaRPr lang="en-US" b="1" dirty="0"/>
          </a:p>
        </p:txBody>
      </p:sp>
      <p:sp>
        <p:nvSpPr>
          <p:cNvPr id="3" name="Content Placeholder 2"/>
          <p:cNvSpPr>
            <a:spLocks noGrp="1"/>
          </p:cNvSpPr>
          <p:nvPr>
            <p:ph idx="1"/>
          </p:nvPr>
        </p:nvSpPr>
        <p:spPr/>
        <p:txBody>
          <a:bodyPr/>
          <a:lstStyle/>
          <a:p>
            <a:r>
              <a:rPr lang="en-US" dirty="0" smtClean="0"/>
              <a:t>Most communications could be achieved using only three control signals:</a:t>
            </a:r>
          </a:p>
          <a:p>
            <a:endParaRPr lang="en-US" dirty="0"/>
          </a:p>
          <a:p>
            <a:endParaRPr lang="en-US" dirty="0" smtClean="0"/>
          </a:p>
          <a:p>
            <a:endParaRPr lang="en-US" dirty="0"/>
          </a:p>
          <a:p>
            <a:r>
              <a:rPr lang="en-US" dirty="0" smtClean="0"/>
              <a:t>Timing diagram:</a:t>
            </a:r>
          </a:p>
        </p:txBody>
      </p:sp>
      <p:sp>
        <p:nvSpPr>
          <p:cNvPr id="4" name="Rectangle 3"/>
          <p:cNvSpPr/>
          <p:nvPr/>
        </p:nvSpPr>
        <p:spPr>
          <a:xfrm>
            <a:off x="762000" y="2907888"/>
            <a:ext cx="2438400" cy="152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Computer</a:t>
            </a:r>
            <a:endParaRPr lang="en-US" dirty="0">
              <a:solidFill>
                <a:schemeClr val="tx1"/>
              </a:solidFill>
            </a:endParaRPr>
          </a:p>
        </p:txBody>
      </p:sp>
      <p:sp>
        <p:nvSpPr>
          <p:cNvPr id="5" name="Rectangle 4"/>
          <p:cNvSpPr/>
          <p:nvPr/>
        </p:nvSpPr>
        <p:spPr>
          <a:xfrm>
            <a:off x="5638800" y="2900514"/>
            <a:ext cx="2438400" cy="152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Printer</a:t>
            </a:r>
            <a:endParaRPr lang="en-US" dirty="0">
              <a:solidFill>
                <a:schemeClr val="tx1"/>
              </a:solidFill>
            </a:endParaRPr>
          </a:p>
        </p:txBody>
      </p:sp>
      <p:cxnSp>
        <p:nvCxnSpPr>
          <p:cNvPr id="7" name="Straight Arrow Connector 6"/>
          <p:cNvCxnSpPr/>
          <p:nvPr/>
        </p:nvCxnSpPr>
        <p:spPr>
          <a:xfrm>
            <a:off x="3200400" y="3124200"/>
            <a:ext cx="2438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914900" y="2971800"/>
            <a:ext cx="22860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567881" y="2787134"/>
            <a:ext cx="1752600" cy="369332"/>
          </a:xfrm>
          <a:prstGeom prst="rect">
            <a:avLst/>
          </a:prstGeom>
          <a:noFill/>
        </p:spPr>
        <p:txBody>
          <a:bodyPr wrap="square" rtlCol="0">
            <a:spAutoFit/>
          </a:bodyPr>
          <a:lstStyle/>
          <a:p>
            <a:r>
              <a:rPr lang="en-US" dirty="0" smtClean="0"/>
              <a:t>DATA              8</a:t>
            </a:r>
            <a:endParaRPr lang="en-US" dirty="0"/>
          </a:p>
        </p:txBody>
      </p:sp>
      <p:cxnSp>
        <p:nvCxnSpPr>
          <p:cNvPr id="11" name="Straight Arrow Connector 10"/>
          <p:cNvCxnSpPr/>
          <p:nvPr/>
        </p:nvCxnSpPr>
        <p:spPr>
          <a:xfrm>
            <a:off x="3200400" y="3502430"/>
            <a:ext cx="2438400" cy="0"/>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567881" y="3165364"/>
            <a:ext cx="1752600" cy="369332"/>
          </a:xfrm>
          <a:prstGeom prst="rect">
            <a:avLst/>
          </a:prstGeom>
          <a:noFill/>
        </p:spPr>
        <p:txBody>
          <a:bodyPr wrap="square" rtlCol="0">
            <a:spAutoFit/>
          </a:bodyPr>
          <a:lstStyle/>
          <a:p>
            <a:r>
              <a:rPr lang="en-US" dirty="0" smtClean="0"/>
              <a:t>BUSY</a:t>
            </a:r>
            <a:endParaRPr lang="en-US" dirty="0"/>
          </a:p>
        </p:txBody>
      </p:sp>
      <p:cxnSp>
        <p:nvCxnSpPr>
          <p:cNvPr id="13" name="Straight Arrow Connector 12"/>
          <p:cNvCxnSpPr/>
          <p:nvPr/>
        </p:nvCxnSpPr>
        <p:spPr>
          <a:xfrm>
            <a:off x="3200400" y="4239847"/>
            <a:ext cx="2438400" cy="0"/>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567881" y="3902781"/>
            <a:ext cx="1752600" cy="369332"/>
          </a:xfrm>
          <a:prstGeom prst="rect">
            <a:avLst/>
          </a:prstGeom>
          <a:noFill/>
        </p:spPr>
        <p:txBody>
          <a:bodyPr wrap="square" rtlCol="0">
            <a:spAutoFit/>
          </a:bodyPr>
          <a:lstStyle/>
          <a:p>
            <a:r>
              <a:rPr lang="en-US" dirty="0" smtClean="0"/>
              <a:t>ACK</a:t>
            </a:r>
            <a:endParaRPr lang="en-US" dirty="0"/>
          </a:p>
        </p:txBody>
      </p:sp>
      <p:cxnSp>
        <p:nvCxnSpPr>
          <p:cNvPr id="15" name="Straight Arrow Connector 14"/>
          <p:cNvCxnSpPr/>
          <p:nvPr/>
        </p:nvCxnSpPr>
        <p:spPr>
          <a:xfrm>
            <a:off x="3200400" y="3891139"/>
            <a:ext cx="2438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3567881" y="3551567"/>
            <a:ext cx="1752600" cy="369332"/>
            <a:chOff x="3567881" y="3551567"/>
            <a:chExt cx="1752600" cy="369332"/>
          </a:xfrm>
        </p:grpSpPr>
        <p:sp>
          <p:nvSpPr>
            <p:cNvPr id="16" name="TextBox 15"/>
            <p:cNvSpPr txBox="1"/>
            <p:nvPr/>
          </p:nvSpPr>
          <p:spPr>
            <a:xfrm>
              <a:off x="3567881" y="3551567"/>
              <a:ext cx="1752600" cy="369332"/>
            </a:xfrm>
            <a:prstGeom prst="rect">
              <a:avLst/>
            </a:prstGeom>
            <a:noFill/>
          </p:spPr>
          <p:txBody>
            <a:bodyPr wrap="square" rtlCol="0">
              <a:spAutoFit/>
            </a:bodyPr>
            <a:lstStyle/>
            <a:p>
              <a:r>
                <a:rPr lang="en-US" dirty="0" smtClean="0"/>
                <a:t>STROBE</a:t>
              </a:r>
              <a:endParaRPr lang="en-US" dirty="0"/>
            </a:p>
          </p:txBody>
        </p:sp>
        <p:cxnSp>
          <p:nvCxnSpPr>
            <p:cNvPr id="18" name="Straight Connector 17"/>
            <p:cNvCxnSpPr/>
            <p:nvPr/>
          </p:nvCxnSpPr>
          <p:spPr>
            <a:xfrm>
              <a:off x="3567881" y="3633018"/>
              <a:ext cx="8517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flipV="1">
            <a:off x="3680952" y="3982063"/>
            <a:ext cx="298040" cy="27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3"/>
          <a:stretch>
            <a:fillRect/>
          </a:stretch>
        </p:blipFill>
        <p:spPr>
          <a:xfrm>
            <a:off x="3680952" y="4648200"/>
            <a:ext cx="4491498" cy="2049692"/>
          </a:xfrm>
          <a:prstGeom prst="rect">
            <a:avLst/>
          </a:prstGeom>
        </p:spPr>
      </p:pic>
    </p:spTree>
    <p:extLst>
      <p:ext uri="{BB962C8B-B14F-4D97-AF65-F5344CB8AC3E}">
        <p14:creationId xmlns:p14="http://schemas.microsoft.com/office/powerpoint/2010/main" val="649717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Parallel Printer Interface</a:t>
            </a:r>
            <a:endParaRPr lang="en-US" b="1" dirty="0"/>
          </a:p>
        </p:txBody>
      </p:sp>
      <p:sp>
        <p:nvSpPr>
          <p:cNvPr id="3" name="Content Placeholder 2"/>
          <p:cNvSpPr>
            <a:spLocks noGrp="1"/>
          </p:cNvSpPr>
          <p:nvPr>
            <p:ph idx="1"/>
          </p:nvPr>
        </p:nvSpPr>
        <p:spPr>
          <a:xfrm>
            <a:off x="457200" y="1417638"/>
            <a:ext cx="8229600" cy="4876800"/>
          </a:xfrm>
        </p:spPr>
        <p:txBody>
          <a:bodyPr>
            <a:normAutofit fontScale="92500" lnSpcReduction="10000"/>
          </a:bodyPr>
          <a:lstStyle/>
          <a:p>
            <a:r>
              <a:rPr lang="en-US" dirty="0" smtClean="0"/>
              <a:t>Maximum data transfer rate:</a:t>
            </a:r>
          </a:p>
          <a:p>
            <a:pPr lvl="1"/>
            <a:r>
              <a:rPr lang="en-US" dirty="0" smtClean="0"/>
              <a:t>With this specification, the rate cannot be greater than about 150 </a:t>
            </a:r>
            <a:r>
              <a:rPr lang="en-US" dirty="0" err="1" smtClean="0"/>
              <a:t>kBytes</a:t>
            </a:r>
            <a:r>
              <a:rPr lang="en-US" dirty="0" smtClean="0"/>
              <a:t> per second.</a:t>
            </a:r>
          </a:p>
          <a:p>
            <a:pPr lvl="1"/>
            <a:r>
              <a:rPr lang="en-US" dirty="0" smtClean="0"/>
              <a:t>Alternative specifications allowed rates of up to about 500 </a:t>
            </a:r>
            <a:r>
              <a:rPr lang="en-US" dirty="0" err="1" smtClean="0"/>
              <a:t>kBytes</a:t>
            </a:r>
            <a:r>
              <a:rPr lang="en-US" dirty="0" smtClean="0"/>
              <a:t> per second.</a:t>
            </a:r>
          </a:p>
          <a:p>
            <a:r>
              <a:rPr lang="en-US" dirty="0" smtClean="0"/>
              <a:t>Disadvantages:</a:t>
            </a:r>
          </a:p>
          <a:p>
            <a:pPr lvl="1"/>
            <a:r>
              <a:rPr lang="en-US" dirty="0" smtClean="0"/>
              <a:t>Expensive cables (25 conductors)</a:t>
            </a:r>
          </a:p>
          <a:p>
            <a:pPr lvl="1"/>
            <a:r>
              <a:rPr lang="en-US" dirty="0" smtClean="0"/>
              <a:t>5 volt single-ended signals (generate RF noise)</a:t>
            </a:r>
          </a:p>
          <a:p>
            <a:pPr lvl="1"/>
            <a:r>
              <a:rPr lang="en-US" dirty="0" smtClean="0"/>
              <a:t>Slow hand-shaking mechanism</a:t>
            </a:r>
          </a:p>
          <a:p>
            <a:r>
              <a:rPr lang="en-US" dirty="0" smtClean="0"/>
              <a:t>Fundamental data synchronization mechanism:</a:t>
            </a:r>
          </a:p>
          <a:p>
            <a:pPr lvl="1"/>
            <a:r>
              <a:rPr lang="en-US" dirty="0" smtClean="0"/>
              <a:t>STROBE indicates when it is safe to sample DATA</a:t>
            </a:r>
          </a:p>
          <a:p>
            <a:pPr lvl="1"/>
            <a:endParaRPr lang="en-US" dirty="0" smtClean="0"/>
          </a:p>
          <a:p>
            <a:pPr lvl="1"/>
            <a:endParaRPr lang="en-US" dirty="0"/>
          </a:p>
        </p:txBody>
      </p:sp>
      <p:cxnSp>
        <p:nvCxnSpPr>
          <p:cNvPr id="5" name="Straight Connector 4"/>
          <p:cNvCxnSpPr/>
          <p:nvPr/>
        </p:nvCxnSpPr>
        <p:spPr>
          <a:xfrm>
            <a:off x="1295400" y="5867400"/>
            <a:ext cx="99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925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en-US" b="1" dirty="0" smtClean="0"/>
              <a:t>Memory Interface</a:t>
            </a:r>
            <a:endParaRPr lang="en-US" b="1" dirty="0"/>
          </a:p>
        </p:txBody>
      </p:sp>
      <p:sp>
        <p:nvSpPr>
          <p:cNvPr id="3" name="Content Placeholder 2"/>
          <p:cNvSpPr>
            <a:spLocks noGrp="1"/>
          </p:cNvSpPr>
          <p:nvPr>
            <p:ph idx="1"/>
          </p:nvPr>
        </p:nvSpPr>
        <p:spPr>
          <a:xfrm>
            <a:off x="457200" y="1524000"/>
            <a:ext cx="8229600" cy="4602163"/>
          </a:xfrm>
        </p:spPr>
        <p:txBody>
          <a:bodyPr>
            <a:normAutofit lnSpcReduction="10000"/>
          </a:bodyPr>
          <a:lstStyle/>
          <a:p>
            <a:r>
              <a:rPr lang="en-US" dirty="0" smtClean="0"/>
              <a:t>Just because the parallel interface became obsolete for peripherals (like printers) doesn’t mean that the concepts are not still widely used!</a:t>
            </a:r>
          </a:p>
          <a:p>
            <a:r>
              <a:rPr lang="en-US" dirty="0" smtClean="0"/>
              <a:t>In many cases this is still a very practical way to transfer data over short distances</a:t>
            </a:r>
          </a:p>
          <a:p>
            <a:pPr lvl="1"/>
            <a:r>
              <a:rPr lang="en-US" dirty="0" smtClean="0"/>
              <a:t>Between integrated circuits on a printed circuit board</a:t>
            </a:r>
          </a:p>
          <a:p>
            <a:pPr lvl="1"/>
            <a:r>
              <a:rPr lang="en-US" dirty="0" smtClean="0"/>
              <a:t>Between peripheral cards on a bus (like the older-generation PCI bus used in many PC’s)</a:t>
            </a:r>
            <a:endParaRPr lang="en-US" dirty="0"/>
          </a:p>
        </p:txBody>
      </p:sp>
    </p:spTree>
    <p:extLst>
      <p:ext uri="{BB962C8B-B14F-4D97-AF65-F5344CB8AC3E}">
        <p14:creationId xmlns:p14="http://schemas.microsoft.com/office/powerpoint/2010/main" val="2880691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Memory Interface</a:t>
            </a:r>
            <a:endParaRPr lang="en-US" b="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417638"/>
                <a:ext cx="8229600" cy="5135562"/>
              </a:xfrm>
            </p:spPr>
            <p:txBody>
              <a:bodyPr>
                <a:normAutofit fontScale="92500" lnSpcReduction="10000"/>
              </a:bodyPr>
              <a:lstStyle/>
              <a:p>
                <a:r>
                  <a:rPr lang="en-US" dirty="0" smtClean="0"/>
                  <a:t>For example, consider the CY7C1020CV33 memory chip (32k x 16 bit static RAM)…</a:t>
                </a:r>
              </a:p>
              <a:p>
                <a:r>
                  <a:rPr lang="en-US" dirty="0" smtClean="0"/>
                  <a:t>Signal interface:</a:t>
                </a:r>
              </a:p>
              <a:p>
                <a:pPr lvl="1"/>
                <a:r>
                  <a:rPr lang="en-US" dirty="0" smtClean="0"/>
                  <a:t>Input address: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0..14</m:t>
                        </m:r>
                      </m:sub>
                    </m:sSub>
                  </m:oMath>
                </a14:m>
                <a:endParaRPr lang="en-US" b="0" dirty="0" smtClean="0"/>
              </a:p>
              <a:p>
                <a:pPr lvl="1"/>
                <a:r>
                  <a:rPr lang="en-US" dirty="0" smtClean="0"/>
                  <a:t>Data input/output: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0..15</m:t>
                        </m:r>
                      </m:sub>
                    </m:sSub>
                  </m:oMath>
                </a14:m>
                <a:endParaRPr lang="en-US" b="0" dirty="0" smtClean="0"/>
              </a:p>
              <a:p>
                <a:pPr lvl="1"/>
                <a:r>
                  <a:rPr lang="en-US" dirty="0" smtClean="0"/>
                  <a:t>Chip enable input: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𝐶𝐸</m:t>
                        </m:r>
                      </m:e>
                    </m:acc>
                  </m:oMath>
                </a14:m>
                <a:endParaRPr lang="en-US" dirty="0" smtClean="0"/>
              </a:p>
              <a:p>
                <a:pPr lvl="1"/>
                <a:r>
                  <a:rPr lang="en-US" dirty="0" smtClean="0"/>
                  <a:t>Write enable input: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𝑊𝐸</m:t>
                        </m:r>
                      </m:e>
                    </m:acc>
                  </m:oMath>
                </a14:m>
                <a:endParaRPr lang="en-US" dirty="0" smtClean="0"/>
              </a:p>
              <a:p>
                <a:pPr lvl="1"/>
                <a:r>
                  <a:rPr lang="en-US" dirty="0" smtClean="0"/>
                  <a:t>Output enable: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𝑂𝐸</m:t>
                        </m:r>
                      </m:e>
                    </m:acc>
                  </m:oMath>
                </a14:m>
                <a:endParaRPr lang="en-US" dirty="0" smtClean="0"/>
              </a:p>
              <a:p>
                <a:r>
                  <a:rPr lang="en-US" dirty="0" smtClean="0"/>
                  <a:t>Similarity with the parallel printer interface:</a:t>
                </a:r>
              </a:p>
              <a:p>
                <a:pPr lvl="1"/>
                <a:r>
                  <a:rPr lang="en-US" dirty="0" smtClean="0"/>
                  <a:t>One signal (WE or OE) is used to indicate when it is safe to sample the address/data signals</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417638"/>
                <a:ext cx="8229600" cy="5135562"/>
              </a:xfrm>
              <a:blipFill>
                <a:blip r:embed="rId2"/>
                <a:stretch>
                  <a:fillRect l="-1481" t="-2375"/>
                </a:stretch>
              </a:blipFill>
            </p:spPr>
            <p:txBody>
              <a:bodyPr/>
              <a:lstStyle/>
              <a:p>
                <a:r>
                  <a:rPr lang="en-US">
                    <a:noFill/>
                  </a:rPr>
                  <a:t> </a:t>
                </a:r>
              </a:p>
            </p:txBody>
          </p:sp>
        </mc:Fallback>
      </mc:AlternateContent>
    </p:spTree>
    <p:extLst>
      <p:ext uri="{BB962C8B-B14F-4D97-AF65-F5344CB8AC3E}">
        <p14:creationId xmlns:p14="http://schemas.microsoft.com/office/powerpoint/2010/main" val="4105231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Memory Interface</a:t>
            </a:r>
            <a:endParaRPr lang="en-US" b="1" dirty="0"/>
          </a:p>
        </p:txBody>
      </p:sp>
      <p:pic>
        <p:nvPicPr>
          <p:cNvPr id="4" name="Content Placeholder 3"/>
          <p:cNvPicPr>
            <a:picLocks noGrp="1" noChangeAspect="1"/>
          </p:cNvPicPr>
          <p:nvPr>
            <p:ph idx="1"/>
          </p:nvPr>
        </p:nvPicPr>
        <p:blipFill>
          <a:blip r:embed="rId3"/>
          <a:stretch>
            <a:fillRect/>
          </a:stretch>
        </p:blipFill>
        <p:spPr>
          <a:xfrm>
            <a:off x="2155872" y="1524000"/>
            <a:ext cx="4832256" cy="4678363"/>
          </a:xfrm>
          <a:prstGeom prst="rect">
            <a:avLst/>
          </a:prstGeom>
        </p:spPr>
      </p:pic>
    </p:spTree>
    <p:extLst>
      <p:ext uri="{BB962C8B-B14F-4D97-AF65-F5344CB8AC3E}">
        <p14:creationId xmlns:p14="http://schemas.microsoft.com/office/powerpoint/2010/main" val="1938379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Memory Interface</a:t>
            </a:r>
            <a:endParaRPr lang="en-US" b="1" dirty="0"/>
          </a:p>
        </p:txBody>
      </p:sp>
      <p:sp>
        <p:nvSpPr>
          <p:cNvPr id="3" name="Content Placeholder 2"/>
          <p:cNvSpPr>
            <a:spLocks noGrp="1"/>
          </p:cNvSpPr>
          <p:nvPr>
            <p:ph idx="1"/>
          </p:nvPr>
        </p:nvSpPr>
        <p:spPr>
          <a:xfrm>
            <a:off x="457200" y="1417638"/>
            <a:ext cx="8229600" cy="4525963"/>
          </a:xfrm>
        </p:spPr>
        <p:txBody>
          <a:bodyPr/>
          <a:lstStyle/>
          <a:p>
            <a:r>
              <a:rPr lang="en-US" dirty="0" smtClean="0"/>
              <a:t>Write operation:</a:t>
            </a:r>
          </a:p>
          <a:p>
            <a:pPr marL="0" indent="0">
              <a:buNone/>
            </a:pPr>
            <a:endParaRPr lang="en-US" dirty="0"/>
          </a:p>
        </p:txBody>
      </p:sp>
      <p:pic>
        <p:nvPicPr>
          <p:cNvPr id="4" name="Picture 3"/>
          <p:cNvPicPr>
            <a:picLocks noChangeAspect="1"/>
          </p:cNvPicPr>
          <p:nvPr/>
        </p:nvPicPr>
        <p:blipFill>
          <a:blip r:embed="rId3"/>
          <a:stretch>
            <a:fillRect/>
          </a:stretch>
        </p:blipFill>
        <p:spPr>
          <a:xfrm>
            <a:off x="1371600" y="2133600"/>
            <a:ext cx="6810375" cy="4114800"/>
          </a:xfrm>
          <a:prstGeom prst="rect">
            <a:avLst/>
          </a:prstGeom>
        </p:spPr>
      </p:pic>
    </p:spTree>
    <p:extLst>
      <p:ext uri="{BB962C8B-B14F-4D97-AF65-F5344CB8AC3E}">
        <p14:creationId xmlns:p14="http://schemas.microsoft.com/office/powerpoint/2010/main" val="3256462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Memory Interface</a:t>
            </a:r>
            <a:endParaRPr lang="en-US" b="1" dirty="0"/>
          </a:p>
        </p:txBody>
      </p:sp>
      <p:sp>
        <p:nvSpPr>
          <p:cNvPr id="3" name="Content Placeholder 2"/>
          <p:cNvSpPr>
            <a:spLocks noGrp="1"/>
          </p:cNvSpPr>
          <p:nvPr>
            <p:ph idx="1"/>
          </p:nvPr>
        </p:nvSpPr>
        <p:spPr>
          <a:xfrm>
            <a:off x="457200" y="1417638"/>
            <a:ext cx="8229600" cy="4525963"/>
          </a:xfrm>
        </p:spPr>
        <p:txBody>
          <a:bodyPr/>
          <a:lstStyle/>
          <a:p>
            <a:r>
              <a:rPr lang="en-US" dirty="0" smtClean="0"/>
              <a:t>Read operation:</a:t>
            </a:r>
          </a:p>
          <a:p>
            <a:pPr marL="0" indent="0">
              <a:buNone/>
            </a:pPr>
            <a:endParaRPr lang="en-US" dirty="0"/>
          </a:p>
        </p:txBody>
      </p:sp>
      <p:pic>
        <p:nvPicPr>
          <p:cNvPr id="5" name="Picture 4"/>
          <p:cNvPicPr>
            <a:picLocks noChangeAspect="1"/>
          </p:cNvPicPr>
          <p:nvPr/>
        </p:nvPicPr>
        <p:blipFill>
          <a:blip r:embed="rId3"/>
          <a:stretch>
            <a:fillRect/>
          </a:stretch>
        </p:blipFill>
        <p:spPr>
          <a:xfrm>
            <a:off x="1295400" y="2132806"/>
            <a:ext cx="6705600" cy="3843598"/>
          </a:xfrm>
          <a:prstGeom prst="rect">
            <a:avLst/>
          </a:prstGeom>
        </p:spPr>
      </p:pic>
    </p:spTree>
    <p:extLst>
      <p:ext uri="{BB962C8B-B14F-4D97-AF65-F5344CB8AC3E}">
        <p14:creationId xmlns:p14="http://schemas.microsoft.com/office/powerpoint/2010/main" val="932190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Memory Interfaces</a:t>
            </a:r>
            <a:endParaRPr lang="en-US" b="1" dirty="0"/>
          </a:p>
        </p:txBody>
      </p:sp>
      <p:sp>
        <p:nvSpPr>
          <p:cNvPr id="3" name="Content Placeholder 2"/>
          <p:cNvSpPr>
            <a:spLocks noGrp="1"/>
          </p:cNvSpPr>
          <p:nvPr>
            <p:ph idx="1"/>
          </p:nvPr>
        </p:nvSpPr>
        <p:spPr>
          <a:xfrm>
            <a:off x="457200" y="1600200"/>
            <a:ext cx="7924800" cy="4525963"/>
          </a:xfrm>
        </p:spPr>
        <p:txBody>
          <a:bodyPr>
            <a:normAutofit fontScale="92500" lnSpcReduction="20000"/>
          </a:bodyPr>
          <a:lstStyle/>
          <a:p>
            <a:r>
              <a:rPr lang="en-US" dirty="0" smtClean="0"/>
              <a:t>What is the maximum data transfer rate when writing?</a:t>
            </a:r>
          </a:p>
          <a:p>
            <a:r>
              <a:rPr lang="en-US" dirty="0" smtClean="0"/>
              <a:t>In principle, you could transfer 16 bits every 6 ns…  this would be 2.667 </a:t>
            </a:r>
            <a:r>
              <a:rPr lang="en-US" dirty="0" err="1" smtClean="0"/>
              <a:t>Gbits</a:t>
            </a:r>
            <a:r>
              <a:rPr lang="en-US" dirty="0" smtClean="0"/>
              <a:t> per second.</a:t>
            </a:r>
          </a:p>
          <a:p>
            <a:r>
              <a:rPr lang="en-US" dirty="0" smtClean="0"/>
              <a:t>In practice it will be slower…</a:t>
            </a:r>
          </a:p>
          <a:p>
            <a:pPr lvl="1"/>
            <a:r>
              <a:rPr lang="en-US" dirty="0" smtClean="0"/>
              <a:t>The signals on all the data lines might not all arrive at the same time (skew)</a:t>
            </a:r>
          </a:p>
          <a:p>
            <a:pPr lvl="1"/>
            <a:r>
              <a:rPr lang="en-US" dirty="0" smtClean="0"/>
              <a:t>Propagation speed is about ½ c</a:t>
            </a:r>
          </a:p>
          <a:p>
            <a:pPr lvl="1"/>
            <a:r>
              <a:rPr lang="en-US" dirty="0" smtClean="0"/>
              <a:t>Electrical connections that are physically close need extra delay (extra length) added so that all signals arrive at the same time</a:t>
            </a:r>
          </a:p>
        </p:txBody>
      </p:sp>
    </p:spTree>
    <p:extLst>
      <p:ext uri="{BB962C8B-B14F-4D97-AF65-F5344CB8AC3E}">
        <p14:creationId xmlns:p14="http://schemas.microsoft.com/office/powerpoint/2010/main" val="279866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Correcting for Signal Skew</a:t>
            </a:r>
            <a:endParaRPr lang="en-US" b="1"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15000" y="1524000"/>
            <a:ext cx="2648545" cy="4708525"/>
          </a:xfrm>
        </p:spPr>
      </p:pic>
      <p:sp>
        <p:nvSpPr>
          <p:cNvPr id="5" name="TextBox 4"/>
          <p:cNvSpPr txBox="1"/>
          <p:nvPr/>
        </p:nvSpPr>
        <p:spPr>
          <a:xfrm>
            <a:off x="609600" y="1752600"/>
            <a:ext cx="4953000" cy="4031873"/>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You can see examples of this on most modern PCB layouts.</a:t>
            </a:r>
          </a:p>
          <a:p>
            <a:pPr marL="457200" indent="-457200">
              <a:buFont typeface="Arial" panose="020B0604020202020204" pitchFamily="34" charset="0"/>
              <a:buChar char="•"/>
            </a:pPr>
            <a:r>
              <a:rPr lang="en-US" sz="3200" dirty="0" smtClean="0"/>
              <a:t>The modelling of high-speed signals on printed circuit boards can be a very important part of the design process.</a:t>
            </a:r>
            <a:endParaRPr lang="en-US" sz="3200" dirty="0"/>
          </a:p>
        </p:txBody>
      </p:sp>
    </p:spTree>
    <p:extLst>
      <p:ext uri="{BB962C8B-B14F-4D97-AF65-F5344CB8AC3E}">
        <p14:creationId xmlns:p14="http://schemas.microsoft.com/office/powerpoint/2010/main" val="2727450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a:t>
            </a:r>
            <a:endParaRPr lang="en-US" dirty="0"/>
          </a:p>
        </p:txBody>
      </p:sp>
      <p:sp>
        <p:nvSpPr>
          <p:cNvPr id="3" name="Content Placeholder 2"/>
          <p:cNvSpPr>
            <a:spLocks noGrp="1"/>
          </p:cNvSpPr>
          <p:nvPr>
            <p:ph idx="1"/>
          </p:nvPr>
        </p:nvSpPr>
        <p:spPr>
          <a:xfrm>
            <a:off x="457200" y="1417638"/>
            <a:ext cx="8229600" cy="4708525"/>
          </a:xfrm>
        </p:spPr>
        <p:txBody>
          <a:bodyPr>
            <a:normAutofit fontScale="92500" lnSpcReduction="10000"/>
          </a:bodyPr>
          <a:lstStyle/>
          <a:p>
            <a:r>
              <a:rPr lang="en-US" sz="2800" dirty="0" smtClean="0"/>
              <a:t>Obvious changes to the course:</a:t>
            </a:r>
          </a:p>
          <a:p>
            <a:pPr lvl="1"/>
            <a:r>
              <a:rPr lang="en-US" sz="2400" dirty="0" smtClean="0"/>
              <a:t>No in-person lectures: you’ll have to read the lecture notes yourself</a:t>
            </a:r>
          </a:p>
          <a:p>
            <a:pPr lvl="1"/>
            <a:r>
              <a:rPr lang="en-US" sz="2400" dirty="0" smtClean="0"/>
              <a:t>No more labs: don’t worry about it – your grade will be based on work done so far</a:t>
            </a:r>
          </a:p>
          <a:p>
            <a:pPr lvl="1"/>
            <a:r>
              <a:rPr lang="en-US" sz="2400" dirty="0" smtClean="0"/>
              <a:t>Remaining assignments will try to cover topics that would have been explored in the lab</a:t>
            </a:r>
          </a:p>
          <a:p>
            <a:pPr lvl="1"/>
            <a:r>
              <a:rPr lang="en-US" sz="2400" dirty="0" smtClean="0"/>
              <a:t>Second mid-term: simplest to cancel it</a:t>
            </a:r>
          </a:p>
          <a:p>
            <a:pPr lvl="1"/>
            <a:r>
              <a:rPr lang="en-US" sz="2400" dirty="0" smtClean="0"/>
              <a:t>Final exam: I’m not sure what to do about this yet, but I’ll figure something out.</a:t>
            </a:r>
          </a:p>
          <a:p>
            <a:r>
              <a:rPr lang="en-US" sz="2800" dirty="0" smtClean="0"/>
              <a:t>Changes to grading scheme:</a:t>
            </a:r>
          </a:p>
          <a:p>
            <a:pPr lvl="1"/>
            <a:r>
              <a:rPr lang="en-US" sz="2400" dirty="0" smtClean="0"/>
              <a:t>Old scheme: Assignments (30%) exams (40%) lab (30%)</a:t>
            </a:r>
          </a:p>
          <a:p>
            <a:pPr lvl="1"/>
            <a:r>
              <a:rPr lang="en-US" sz="2400" dirty="0" smtClean="0"/>
              <a:t>New scheme: Assignments (50%) exams (25%) lab (25%)</a:t>
            </a:r>
          </a:p>
          <a:p>
            <a:pPr lvl="1"/>
            <a:endParaRPr lang="en-US" sz="2400" dirty="0"/>
          </a:p>
        </p:txBody>
      </p:sp>
    </p:spTree>
    <p:extLst>
      <p:ext uri="{BB962C8B-B14F-4D97-AF65-F5344CB8AC3E}">
        <p14:creationId xmlns:p14="http://schemas.microsoft.com/office/powerpoint/2010/main" val="2895269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b="1" dirty="0" smtClean="0"/>
              <a:t>Serial Data Transfer</a:t>
            </a:r>
            <a:endParaRPr lang="en-US" b="1" dirty="0"/>
          </a:p>
        </p:txBody>
      </p:sp>
      <p:sp>
        <p:nvSpPr>
          <p:cNvPr id="3" name="Content Placeholder 2"/>
          <p:cNvSpPr>
            <a:spLocks noGrp="1"/>
          </p:cNvSpPr>
          <p:nvPr>
            <p:ph idx="1"/>
          </p:nvPr>
        </p:nvSpPr>
        <p:spPr/>
        <p:txBody>
          <a:bodyPr/>
          <a:lstStyle/>
          <a:p>
            <a:r>
              <a:rPr lang="en-US" dirty="0" smtClean="0"/>
              <a:t>Sometimes, high data transfer rates are not required and parallel interfaces present some disadvantages:</a:t>
            </a:r>
          </a:p>
          <a:p>
            <a:pPr lvl="1"/>
            <a:r>
              <a:rPr lang="en-US" dirty="0" smtClean="0"/>
              <a:t>They require lots of physical resources (lots of pins on components, lots of wires in cables, lots of board space for routing)</a:t>
            </a:r>
          </a:p>
          <a:p>
            <a:r>
              <a:rPr lang="en-US" dirty="0" smtClean="0"/>
              <a:t>When data rates are not critical it can be convenient to transfer data one bit at a time.</a:t>
            </a:r>
          </a:p>
          <a:p>
            <a:pPr lvl="1"/>
            <a:r>
              <a:rPr lang="en-US" dirty="0" smtClean="0"/>
              <a:t>This requires a data format specification</a:t>
            </a:r>
          </a:p>
          <a:p>
            <a:endParaRPr lang="en-US" dirty="0"/>
          </a:p>
        </p:txBody>
      </p:sp>
    </p:spTree>
    <p:extLst>
      <p:ext uri="{BB962C8B-B14F-4D97-AF65-F5344CB8AC3E}">
        <p14:creationId xmlns:p14="http://schemas.microsoft.com/office/powerpoint/2010/main" val="4110622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406" y="228600"/>
            <a:ext cx="8229600" cy="914400"/>
          </a:xfrm>
        </p:spPr>
        <p:txBody>
          <a:bodyPr/>
          <a:lstStyle/>
          <a:p>
            <a:r>
              <a:rPr lang="en-US" b="1" dirty="0" smtClean="0"/>
              <a:t>Serial Peripheral Interface</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The SPI interface is quite simple and is basically a standard for many integrated circuits that have internal registers that need to be programmed</a:t>
            </a:r>
          </a:p>
          <a:p>
            <a:pPr lvl="1"/>
            <a:r>
              <a:rPr lang="en-US" dirty="0" smtClean="0"/>
              <a:t>Examples of actual devices that use the SPI interface will follow…</a:t>
            </a:r>
          </a:p>
          <a:p>
            <a:r>
              <a:rPr lang="en-US" dirty="0" smtClean="0"/>
              <a:t>The SPI interface (usually) has 4 signals:</a:t>
            </a:r>
          </a:p>
          <a:p>
            <a:pPr lvl="1"/>
            <a:r>
              <a:rPr lang="en-US" dirty="0" smtClean="0"/>
              <a:t>SDIN (serial data in)</a:t>
            </a:r>
          </a:p>
          <a:p>
            <a:pPr lvl="1"/>
            <a:r>
              <a:rPr lang="en-US" dirty="0" smtClean="0"/>
              <a:t>SDOUT (serial data out)</a:t>
            </a:r>
          </a:p>
          <a:p>
            <a:pPr lvl="1"/>
            <a:r>
              <a:rPr lang="en-US" dirty="0" smtClean="0"/>
              <a:t>SCLK (serial clock)</a:t>
            </a:r>
          </a:p>
          <a:p>
            <a:pPr lvl="1"/>
            <a:r>
              <a:rPr lang="en-US" dirty="0" smtClean="0"/>
              <a:t>SCS (serial chip select – active low)</a:t>
            </a:r>
            <a:endParaRPr lang="en-US" dirty="0"/>
          </a:p>
        </p:txBody>
      </p:sp>
      <p:cxnSp>
        <p:nvCxnSpPr>
          <p:cNvPr id="5" name="Straight Connector 4"/>
          <p:cNvCxnSpPr/>
          <p:nvPr/>
        </p:nvCxnSpPr>
        <p:spPr>
          <a:xfrm>
            <a:off x="1295400" y="55626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066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SPI Interface</a:t>
            </a:r>
            <a:endParaRPr lang="en-US" b="1" dirty="0"/>
          </a:p>
        </p:txBody>
      </p:sp>
      <p:sp>
        <p:nvSpPr>
          <p:cNvPr id="3" name="Content Placeholder 2"/>
          <p:cNvSpPr>
            <a:spLocks noGrp="1"/>
          </p:cNvSpPr>
          <p:nvPr>
            <p:ph idx="1"/>
          </p:nvPr>
        </p:nvSpPr>
        <p:spPr>
          <a:xfrm>
            <a:off x="457200" y="1410264"/>
            <a:ext cx="8229600" cy="4990536"/>
          </a:xfrm>
        </p:spPr>
        <p:txBody>
          <a:bodyPr>
            <a:normAutofit lnSpcReduction="10000"/>
          </a:bodyPr>
          <a:lstStyle/>
          <a:p>
            <a:r>
              <a:rPr lang="en-US" dirty="0" smtClean="0"/>
              <a:t>Electrical specification:</a:t>
            </a:r>
          </a:p>
          <a:p>
            <a:pPr lvl="1"/>
            <a:r>
              <a:rPr lang="en-US" dirty="0" smtClean="0"/>
              <a:t>When SCS is high (de-asserted), then SDOUT will be in a high impedance state.</a:t>
            </a:r>
          </a:p>
          <a:p>
            <a:pPr lvl="1"/>
            <a:r>
              <a:rPr lang="en-US" dirty="0" smtClean="0"/>
              <a:t>This allows many devices to share the SDIN/SDOUT/SCLK signals provided ONLY ONE has SCS low at any given time.</a:t>
            </a:r>
          </a:p>
          <a:p>
            <a:pPr lvl="1"/>
            <a:r>
              <a:rPr lang="en-US" dirty="0" smtClean="0"/>
              <a:t>Data is sampled on the rising edge of SCLK</a:t>
            </a:r>
          </a:p>
          <a:p>
            <a:pPr lvl="1"/>
            <a:r>
              <a:rPr lang="en-US" dirty="0" smtClean="0"/>
              <a:t>SCLK doesn’t have to have a fixed frequency</a:t>
            </a:r>
          </a:p>
          <a:p>
            <a:r>
              <a:rPr lang="en-US" dirty="0" smtClean="0"/>
              <a:t>This isn’t really a formal standard, but it’s simple enough that it is not hard to implement correctly.</a:t>
            </a:r>
          </a:p>
        </p:txBody>
      </p:sp>
      <p:cxnSp>
        <p:nvCxnSpPr>
          <p:cNvPr id="5" name="Straight Connector 4"/>
          <p:cNvCxnSpPr/>
          <p:nvPr/>
        </p:nvCxnSpPr>
        <p:spPr>
          <a:xfrm>
            <a:off x="2286000" y="19812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95400" y="35814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423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8446"/>
          </a:xfrm>
        </p:spPr>
        <p:txBody>
          <a:bodyPr/>
          <a:lstStyle/>
          <a:p>
            <a:r>
              <a:rPr lang="en-US" b="1" dirty="0" smtClean="0"/>
              <a:t>Example SPI Interface</a:t>
            </a:r>
            <a:endParaRPr lang="en-US" b="1" dirty="0"/>
          </a:p>
        </p:txBody>
      </p:sp>
      <p:sp>
        <p:nvSpPr>
          <p:cNvPr id="3" name="Content Placeholder 2"/>
          <p:cNvSpPr>
            <a:spLocks noGrp="1"/>
          </p:cNvSpPr>
          <p:nvPr>
            <p:ph idx="1"/>
          </p:nvPr>
        </p:nvSpPr>
        <p:spPr>
          <a:xfrm>
            <a:off x="457200" y="4038600"/>
            <a:ext cx="8229600" cy="2590800"/>
          </a:xfrm>
        </p:spPr>
        <p:txBody>
          <a:bodyPr>
            <a:normAutofit fontScale="77500" lnSpcReduction="20000"/>
          </a:bodyPr>
          <a:lstStyle/>
          <a:p>
            <a:r>
              <a:rPr lang="en-US" dirty="0" smtClean="0"/>
              <a:t>SDIN is sampled on the rising edge of SCLK.</a:t>
            </a:r>
          </a:p>
          <a:p>
            <a:r>
              <a:rPr lang="en-US" dirty="0" smtClean="0"/>
              <a:t>The first ‘1’ bit after SCS goes low indicates the start of a “command”  (for example - this is not always the case).</a:t>
            </a:r>
          </a:p>
          <a:p>
            <a:r>
              <a:rPr lang="en-US" dirty="0" smtClean="0"/>
              <a:t>If the command results in data being transferred out, it will appear on SDOUT.</a:t>
            </a:r>
          </a:p>
          <a:p>
            <a:r>
              <a:rPr lang="en-US" dirty="0" smtClean="0"/>
              <a:t>SDOUT is asserted on the falling clock edge so that the host can sample it on the rising clock edge.</a:t>
            </a:r>
            <a:endParaRPr lang="en-US" dirty="0"/>
          </a:p>
        </p:txBody>
      </p:sp>
      <p:pic>
        <p:nvPicPr>
          <p:cNvPr id="4" name="Picture 3"/>
          <p:cNvPicPr>
            <a:picLocks noChangeAspect="1"/>
          </p:cNvPicPr>
          <p:nvPr/>
        </p:nvPicPr>
        <p:blipFill>
          <a:blip r:embed="rId2"/>
          <a:stretch>
            <a:fillRect/>
          </a:stretch>
        </p:blipFill>
        <p:spPr>
          <a:xfrm>
            <a:off x="685800" y="1219200"/>
            <a:ext cx="7772400" cy="2693284"/>
          </a:xfrm>
          <a:prstGeom prst="rect">
            <a:avLst/>
          </a:prstGeom>
        </p:spPr>
      </p:pic>
    </p:spTree>
    <p:extLst>
      <p:ext uri="{BB962C8B-B14F-4D97-AF65-F5344CB8AC3E}">
        <p14:creationId xmlns:p14="http://schemas.microsoft.com/office/powerpoint/2010/main" val="3744212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30161" y="1104900"/>
            <a:ext cx="7943850" cy="2095500"/>
          </a:xfrm>
          <a:prstGeom prst="rect">
            <a:avLst/>
          </a:prstGeom>
        </p:spPr>
      </p:pic>
      <p:sp>
        <p:nvSpPr>
          <p:cNvPr id="2" name="Title 1"/>
          <p:cNvSpPr>
            <a:spLocks noGrp="1"/>
          </p:cNvSpPr>
          <p:nvPr>
            <p:ph type="title"/>
          </p:nvPr>
        </p:nvSpPr>
        <p:spPr/>
        <p:txBody>
          <a:bodyPr/>
          <a:lstStyle/>
          <a:p>
            <a:r>
              <a:rPr lang="en-US" b="1" dirty="0" smtClean="0"/>
              <a:t>SPI Interface Example</a:t>
            </a:r>
            <a:endParaRPr lang="en-US" b="1" dirty="0"/>
          </a:p>
        </p:txBody>
      </p:sp>
      <p:pic>
        <p:nvPicPr>
          <p:cNvPr id="5" name="Picture 4"/>
          <p:cNvPicPr>
            <a:picLocks noChangeAspect="1"/>
          </p:cNvPicPr>
          <p:nvPr/>
        </p:nvPicPr>
        <p:blipFill>
          <a:blip r:embed="rId4"/>
          <a:stretch>
            <a:fillRect/>
          </a:stretch>
        </p:blipFill>
        <p:spPr>
          <a:xfrm>
            <a:off x="1520332" y="3200400"/>
            <a:ext cx="5817586" cy="2670123"/>
          </a:xfrm>
          <a:prstGeom prst="rect">
            <a:avLst/>
          </a:prstGeom>
        </p:spPr>
      </p:pic>
    </p:spTree>
    <p:extLst>
      <p:ext uri="{BB962C8B-B14F-4D97-AF65-F5344CB8AC3E}">
        <p14:creationId xmlns:p14="http://schemas.microsoft.com/office/powerpoint/2010/main" val="2622908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SPI Interface Example</a:t>
            </a:r>
            <a:endParaRPr lang="en-US" b="1" dirty="0"/>
          </a:p>
        </p:txBody>
      </p:sp>
      <p:sp>
        <p:nvSpPr>
          <p:cNvPr id="3" name="Content Placeholder 2"/>
          <p:cNvSpPr>
            <a:spLocks noGrp="1"/>
          </p:cNvSpPr>
          <p:nvPr>
            <p:ph idx="1"/>
          </p:nvPr>
        </p:nvSpPr>
        <p:spPr/>
        <p:txBody>
          <a:bodyPr/>
          <a:lstStyle/>
          <a:p>
            <a:r>
              <a:rPr lang="en-US" dirty="0" smtClean="0"/>
              <a:t>Reading the temperature:</a:t>
            </a:r>
          </a:p>
          <a:p>
            <a:pPr marL="0" indent="0">
              <a:buNone/>
            </a:pPr>
            <a:endParaRPr lang="en-US" dirty="0"/>
          </a:p>
        </p:txBody>
      </p:sp>
      <p:pic>
        <p:nvPicPr>
          <p:cNvPr id="4" name="Picture 3"/>
          <p:cNvPicPr>
            <a:picLocks noChangeAspect="1"/>
          </p:cNvPicPr>
          <p:nvPr/>
        </p:nvPicPr>
        <p:blipFill>
          <a:blip r:embed="rId3"/>
          <a:stretch>
            <a:fillRect/>
          </a:stretch>
        </p:blipFill>
        <p:spPr>
          <a:xfrm>
            <a:off x="719137" y="2491581"/>
            <a:ext cx="7705725" cy="2743200"/>
          </a:xfrm>
          <a:prstGeom prst="rect">
            <a:avLst/>
          </a:prstGeom>
        </p:spPr>
      </p:pic>
    </p:spTree>
    <p:extLst>
      <p:ext uri="{BB962C8B-B14F-4D97-AF65-F5344CB8AC3E}">
        <p14:creationId xmlns:p14="http://schemas.microsoft.com/office/powerpoint/2010/main" val="3645650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SPI Interface Example</a:t>
            </a:r>
            <a:endParaRPr lang="en-US" b="1" dirty="0"/>
          </a:p>
        </p:txBody>
      </p:sp>
      <p:sp>
        <p:nvSpPr>
          <p:cNvPr id="3" name="Content Placeholder 2"/>
          <p:cNvSpPr>
            <a:spLocks noGrp="1"/>
          </p:cNvSpPr>
          <p:nvPr>
            <p:ph idx="1"/>
          </p:nvPr>
        </p:nvSpPr>
        <p:spPr>
          <a:xfrm>
            <a:off x="457200" y="1417638"/>
            <a:ext cx="8229600" cy="4708525"/>
          </a:xfrm>
        </p:spPr>
        <p:txBody>
          <a:bodyPr/>
          <a:lstStyle/>
          <a:p>
            <a:r>
              <a:rPr lang="en-US" dirty="0" smtClean="0"/>
              <a:t>You can connect many devices to the same bus and talk to them individually using different CS signals:</a:t>
            </a:r>
            <a:endParaRPr lang="en-US" dirty="0"/>
          </a:p>
        </p:txBody>
      </p:sp>
      <p:cxnSp>
        <p:nvCxnSpPr>
          <p:cNvPr id="5" name="Straight Connector 4"/>
          <p:cNvCxnSpPr/>
          <p:nvPr/>
        </p:nvCxnSpPr>
        <p:spPr>
          <a:xfrm>
            <a:off x="2438400" y="2514600"/>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066800" y="3429000"/>
            <a:ext cx="1524000" cy="304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Host</a:t>
            </a:r>
            <a:endParaRPr lang="en-US" dirty="0">
              <a:solidFill>
                <a:schemeClr val="tx1"/>
              </a:solidFill>
            </a:endParaRPr>
          </a:p>
        </p:txBody>
      </p:sp>
      <p:sp>
        <p:nvSpPr>
          <p:cNvPr id="7" name="TextBox 6"/>
          <p:cNvSpPr txBox="1"/>
          <p:nvPr/>
        </p:nvSpPr>
        <p:spPr>
          <a:xfrm>
            <a:off x="1219200" y="3543639"/>
            <a:ext cx="1371600" cy="2862322"/>
          </a:xfrm>
          <a:prstGeom prst="rect">
            <a:avLst/>
          </a:prstGeom>
          <a:noFill/>
        </p:spPr>
        <p:txBody>
          <a:bodyPr wrap="square" rtlCol="0">
            <a:spAutoFit/>
          </a:bodyPr>
          <a:lstStyle/>
          <a:p>
            <a:pPr algn="r"/>
            <a:r>
              <a:rPr lang="en-US" dirty="0" smtClean="0"/>
              <a:t>SCLK</a:t>
            </a:r>
          </a:p>
          <a:p>
            <a:pPr algn="r"/>
            <a:r>
              <a:rPr lang="en-US" dirty="0" smtClean="0"/>
              <a:t>SDI</a:t>
            </a:r>
          </a:p>
          <a:p>
            <a:pPr algn="r"/>
            <a:endParaRPr lang="en-US" dirty="0" smtClean="0"/>
          </a:p>
          <a:p>
            <a:pPr algn="r"/>
            <a:endParaRPr lang="en-US" dirty="0"/>
          </a:p>
          <a:p>
            <a:pPr algn="r"/>
            <a:endParaRPr lang="en-US" dirty="0" smtClean="0"/>
          </a:p>
          <a:p>
            <a:pPr algn="r"/>
            <a:endParaRPr lang="en-US" dirty="0"/>
          </a:p>
          <a:p>
            <a:pPr algn="r"/>
            <a:endParaRPr lang="en-US" dirty="0" smtClean="0"/>
          </a:p>
          <a:p>
            <a:pPr algn="r"/>
            <a:r>
              <a:rPr lang="en-US" dirty="0" smtClean="0"/>
              <a:t>CS0</a:t>
            </a:r>
          </a:p>
          <a:p>
            <a:pPr algn="r"/>
            <a:r>
              <a:rPr lang="en-US" dirty="0" smtClean="0"/>
              <a:t>CS1</a:t>
            </a:r>
          </a:p>
          <a:p>
            <a:pPr algn="r"/>
            <a:r>
              <a:rPr lang="en-US" dirty="0" smtClean="0"/>
              <a:t>CS2</a:t>
            </a:r>
            <a:endParaRPr lang="en-US" dirty="0"/>
          </a:p>
        </p:txBody>
      </p:sp>
      <p:cxnSp>
        <p:nvCxnSpPr>
          <p:cNvPr id="9" name="Straight Connector 8"/>
          <p:cNvCxnSpPr/>
          <p:nvPr/>
        </p:nvCxnSpPr>
        <p:spPr>
          <a:xfrm>
            <a:off x="2163096" y="5545392"/>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163096" y="5791200"/>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182764" y="6096000"/>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114800" y="4592105"/>
            <a:ext cx="1143000" cy="6361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TC77</a:t>
            </a:r>
            <a:endParaRPr lang="en-US" dirty="0">
              <a:solidFill>
                <a:schemeClr val="tx1"/>
              </a:solidFill>
            </a:endParaRPr>
          </a:p>
        </p:txBody>
      </p:sp>
      <p:sp>
        <p:nvSpPr>
          <p:cNvPr id="13" name="Rectangle 12"/>
          <p:cNvSpPr/>
          <p:nvPr/>
        </p:nvSpPr>
        <p:spPr>
          <a:xfrm>
            <a:off x="7380338" y="4592105"/>
            <a:ext cx="1143000" cy="6361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TC77</a:t>
            </a:r>
            <a:endParaRPr lang="en-US" dirty="0">
              <a:solidFill>
                <a:schemeClr val="tx1"/>
              </a:solidFill>
            </a:endParaRPr>
          </a:p>
        </p:txBody>
      </p:sp>
      <p:sp>
        <p:nvSpPr>
          <p:cNvPr id="14" name="Rectangle 13"/>
          <p:cNvSpPr/>
          <p:nvPr/>
        </p:nvSpPr>
        <p:spPr>
          <a:xfrm>
            <a:off x="5815165" y="4592105"/>
            <a:ext cx="1143000" cy="6361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TC77</a:t>
            </a:r>
            <a:endParaRPr lang="en-US" dirty="0">
              <a:solidFill>
                <a:schemeClr val="tx1"/>
              </a:solidFill>
            </a:endParaRPr>
          </a:p>
        </p:txBody>
      </p:sp>
      <p:cxnSp>
        <p:nvCxnSpPr>
          <p:cNvPr id="16" name="Straight Connector 15"/>
          <p:cNvCxnSpPr/>
          <p:nvPr/>
        </p:nvCxnSpPr>
        <p:spPr>
          <a:xfrm>
            <a:off x="2590800" y="3733800"/>
            <a:ext cx="6324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590800" y="3962400"/>
            <a:ext cx="6324600" cy="0"/>
          </a:xfrm>
          <a:prstGeom prst="line">
            <a:avLst/>
          </a:prstGeom>
          <a:ln>
            <a:head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19600" y="3733800"/>
            <a:ext cx="0" cy="858305"/>
          </a:xfrm>
          <a:prstGeom prst="line">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172200" y="3733799"/>
            <a:ext cx="0" cy="858305"/>
          </a:xfrm>
          <a:prstGeom prst="line">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696200" y="3733798"/>
            <a:ext cx="0" cy="858305"/>
          </a:xfrm>
          <a:prstGeom prst="line">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686300" y="3962400"/>
            <a:ext cx="0" cy="6297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7000" y="3962399"/>
            <a:ext cx="0" cy="6297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951838" y="3962399"/>
            <a:ext cx="0" cy="6297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590800" y="5638800"/>
            <a:ext cx="2095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590800" y="5943600"/>
            <a:ext cx="37958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2590800" y="6214403"/>
            <a:ext cx="5208638" cy="2027"/>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endCxn id="12" idx="2"/>
          </p:cNvCxnSpPr>
          <p:nvPr/>
        </p:nvCxnSpPr>
        <p:spPr>
          <a:xfrm flipV="1">
            <a:off x="4686300" y="5228304"/>
            <a:ext cx="0" cy="410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14" idx="2"/>
          </p:cNvCxnSpPr>
          <p:nvPr/>
        </p:nvCxnSpPr>
        <p:spPr>
          <a:xfrm flipV="1">
            <a:off x="6386665" y="5228304"/>
            <a:ext cx="0" cy="715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7799438" y="5228304"/>
            <a:ext cx="0" cy="9860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227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Example: SD memory interface</a:t>
            </a:r>
            <a:endParaRPr lang="en-US" b="1" dirty="0"/>
          </a:p>
        </p:txBody>
      </p:sp>
      <p:sp>
        <p:nvSpPr>
          <p:cNvPr id="3" name="Content Placeholder 2"/>
          <p:cNvSpPr>
            <a:spLocks noGrp="1"/>
          </p:cNvSpPr>
          <p:nvPr>
            <p:ph idx="1"/>
          </p:nvPr>
        </p:nvSpPr>
        <p:spPr>
          <a:xfrm>
            <a:off x="457200" y="1524000"/>
            <a:ext cx="8229600" cy="5105400"/>
          </a:xfrm>
        </p:spPr>
        <p:txBody>
          <a:bodyPr>
            <a:normAutofit/>
          </a:bodyPr>
          <a:lstStyle/>
          <a:p>
            <a:r>
              <a:rPr lang="en-US" dirty="0" smtClean="0"/>
              <a:t>Secure Digital Memory Cards (SD cards) can be used with an SPI interface:</a:t>
            </a:r>
          </a:p>
          <a:p>
            <a:endParaRPr lang="en-US" dirty="0"/>
          </a:p>
          <a:p>
            <a:endParaRPr lang="en-US" dirty="0" smtClean="0"/>
          </a:p>
          <a:p>
            <a:endParaRPr lang="en-US" dirty="0"/>
          </a:p>
          <a:p>
            <a:endParaRPr lang="en-US" dirty="0" smtClean="0"/>
          </a:p>
          <a:p>
            <a:endParaRPr lang="en-US" dirty="0"/>
          </a:p>
          <a:p>
            <a:r>
              <a:rPr lang="en-US" dirty="0" smtClean="0"/>
              <a:t>In this case we only care about the DO, SCLK, DI and CS signals.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2624624"/>
            <a:ext cx="4868835" cy="2646106"/>
          </a:xfrm>
          <a:prstGeom prst="rect">
            <a:avLst/>
          </a:prstGeom>
        </p:spPr>
      </p:pic>
      <p:pic>
        <p:nvPicPr>
          <p:cNvPr id="9" name="Picture 8"/>
          <p:cNvPicPr>
            <a:picLocks noChangeAspect="1"/>
          </p:cNvPicPr>
          <p:nvPr/>
        </p:nvPicPr>
        <p:blipFill>
          <a:blip r:embed="rId4"/>
          <a:stretch>
            <a:fillRect/>
          </a:stretch>
        </p:blipFill>
        <p:spPr>
          <a:xfrm>
            <a:off x="846165" y="2624624"/>
            <a:ext cx="2971800" cy="2971800"/>
          </a:xfrm>
          <a:prstGeom prst="rect">
            <a:avLst/>
          </a:prstGeom>
        </p:spPr>
      </p:pic>
    </p:spTree>
    <p:extLst>
      <p:ext uri="{BB962C8B-B14F-4D97-AF65-F5344CB8AC3E}">
        <p14:creationId xmlns:p14="http://schemas.microsoft.com/office/powerpoint/2010/main" val="3778583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SD Memory Interface</a:t>
            </a:r>
            <a:endParaRPr lang="en-US" b="1" dirty="0"/>
          </a:p>
        </p:txBody>
      </p:sp>
      <p:sp>
        <p:nvSpPr>
          <p:cNvPr id="3" name="Content Placeholder 2"/>
          <p:cNvSpPr>
            <a:spLocks noGrp="1"/>
          </p:cNvSpPr>
          <p:nvPr>
            <p:ph idx="1"/>
          </p:nvPr>
        </p:nvSpPr>
        <p:spPr/>
        <p:txBody>
          <a:bodyPr/>
          <a:lstStyle/>
          <a:p>
            <a:r>
              <a:rPr lang="en-US" dirty="0" smtClean="0"/>
              <a:t>The interface must be a standard to ensure interoperability of all SD cards and devices.</a:t>
            </a:r>
          </a:p>
          <a:p>
            <a:r>
              <a:rPr lang="en-US" dirty="0" smtClean="0"/>
              <a:t>One example of a complete specification can be found here:</a:t>
            </a:r>
          </a:p>
          <a:p>
            <a:pPr marL="0" indent="0">
              <a:buNone/>
            </a:pPr>
            <a:r>
              <a:rPr lang="en-US" sz="1800" dirty="0">
                <a:hlinkClick r:id="rId2"/>
              </a:rPr>
              <a:t>https://</a:t>
            </a:r>
            <a:r>
              <a:rPr lang="en-US" sz="1800" dirty="0" smtClean="0">
                <a:hlinkClick r:id="rId2"/>
              </a:rPr>
              <a:t>media.digikey.com/pdf/Data%20Sheets/Viking%20PDFs/PSFSD3yyyyQyyyy.pdf</a:t>
            </a:r>
            <a:endParaRPr lang="en-US" sz="1800" dirty="0" smtClean="0"/>
          </a:p>
          <a:p>
            <a:r>
              <a:rPr lang="en-US" dirty="0" smtClean="0"/>
              <a:t>These devices have two operating modes (SD mode and SPI mode) but we will only focus on the SPI mode.</a:t>
            </a:r>
            <a:endParaRPr lang="en-US" dirty="0"/>
          </a:p>
        </p:txBody>
      </p:sp>
    </p:spTree>
    <p:extLst>
      <p:ext uri="{BB962C8B-B14F-4D97-AF65-F5344CB8AC3E}">
        <p14:creationId xmlns:p14="http://schemas.microsoft.com/office/powerpoint/2010/main" val="1388488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SD Card Mechanical Interface</a:t>
            </a:r>
            <a:endParaRPr lang="en-US" b="1" dirty="0"/>
          </a:p>
        </p:txBody>
      </p:sp>
      <p:pic>
        <p:nvPicPr>
          <p:cNvPr id="4" name="Picture 3"/>
          <p:cNvPicPr>
            <a:picLocks noChangeAspect="1"/>
          </p:cNvPicPr>
          <p:nvPr/>
        </p:nvPicPr>
        <p:blipFill>
          <a:blip r:embed="rId3"/>
          <a:stretch>
            <a:fillRect/>
          </a:stretch>
        </p:blipFill>
        <p:spPr>
          <a:xfrm>
            <a:off x="1295400" y="1417638"/>
            <a:ext cx="6347368" cy="4953000"/>
          </a:xfrm>
          <a:prstGeom prst="rect">
            <a:avLst/>
          </a:prstGeom>
        </p:spPr>
      </p:pic>
    </p:spTree>
    <p:extLst>
      <p:ext uri="{BB962C8B-B14F-4D97-AF65-F5344CB8AC3E}">
        <p14:creationId xmlns:p14="http://schemas.microsoft.com/office/powerpoint/2010/main" val="3799481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a:t>
            </a:r>
            <a:endParaRPr lang="en-US" dirty="0"/>
          </a:p>
        </p:txBody>
      </p:sp>
      <p:sp>
        <p:nvSpPr>
          <p:cNvPr id="3" name="Content Placeholder 2"/>
          <p:cNvSpPr>
            <a:spLocks noGrp="1"/>
          </p:cNvSpPr>
          <p:nvPr>
            <p:ph idx="1"/>
          </p:nvPr>
        </p:nvSpPr>
        <p:spPr>
          <a:xfrm>
            <a:off x="457200" y="1439409"/>
            <a:ext cx="8229600" cy="4876800"/>
          </a:xfrm>
        </p:spPr>
        <p:txBody>
          <a:bodyPr>
            <a:normAutofit fontScale="92500" lnSpcReduction="10000"/>
          </a:bodyPr>
          <a:lstStyle/>
          <a:p>
            <a:r>
              <a:rPr lang="en-US" sz="2800" dirty="0" smtClean="0"/>
              <a:t>Because there won’t be any in-person lectures, you will have to read the lecture notes yourself.</a:t>
            </a:r>
          </a:p>
          <a:p>
            <a:r>
              <a:rPr lang="en-US" sz="2800" dirty="0" smtClean="0"/>
              <a:t>To demonstrate that you have read them, you will be required to answer </a:t>
            </a:r>
            <a:r>
              <a:rPr lang="en-US" sz="2800" i="1" dirty="0" smtClean="0"/>
              <a:t>one or two simple questions</a:t>
            </a:r>
            <a:r>
              <a:rPr lang="en-US" sz="2800" dirty="0" smtClean="0"/>
              <a:t> before the next lecture is posted.</a:t>
            </a:r>
          </a:p>
          <a:p>
            <a:r>
              <a:rPr lang="en-US" sz="2800" dirty="0" smtClean="0"/>
              <a:t>The question will be somewhere (like maybe at the end?) and you just have to e-mail me the answer</a:t>
            </a:r>
          </a:p>
          <a:p>
            <a:pPr marL="0" indent="0" algn="ctr">
              <a:buNone/>
            </a:pPr>
            <a:r>
              <a:rPr lang="en-US" sz="2800" dirty="0" smtClean="0">
                <a:hlinkClick r:id="rId2"/>
              </a:rPr>
              <a:t>mjones@physics.purdue.edu</a:t>
            </a:r>
            <a:endParaRPr lang="en-US" sz="2800" dirty="0" smtClean="0"/>
          </a:p>
          <a:p>
            <a:r>
              <a:rPr lang="en-US" sz="2800" dirty="0" smtClean="0"/>
              <a:t>To make this easy, please make your subject look like this:</a:t>
            </a:r>
          </a:p>
          <a:p>
            <a:pPr marL="0" indent="0" algn="ctr">
              <a:buNone/>
            </a:pPr>
            <a:r>
              <a:rPr lang="en-US" sz="2800" dirty="0" smtClean="0"/>
              <a:t>“PHYS53600 Lecture xx questions Your Name”</a:t>
            </a:r>
          </a:p>
          <a:p>
            <a:r>
              <a:rPr lang="en-US" sz="2800" dirty="0" smtClean="0"/>
              <a:t>These will be part of your assignment grade, maybe contributing 10% of your total grade.</a:t>
            </a:r>
            <a:endParaRPr lang="en-US" sz="2800" dirty="0"/>
          </a:p>
        </p:txBody>
      </p:sp>
    </p:spTree>
    <p:extLst>
      <p:ext uri="{BB962C8B-B14F-4D97-AF65-F5344CB8AC3E}">
        <p14:creationId xmlns:p14="http://schemas.microsoft.com/office/powerpoint/2010/main" val="3662875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SD Card Physical Interface</a:t>
            </a:r>
            <a:endParaRPr lang="en-US" b="1" dirty="0"/>
          </a:p>
        </p:txBody>
      </p:sp>
      <p:pic>
        <p:nvPicPr>
          <p:cNvPr id="4" name="Content Placeholder 3"/>
          <p:cNvPicPr>
            <a:picLocks noGrp="1" noChangeAspect="1"/>
          </p:cNvPicPr>
          <p:nvPr>
            <p:ph idx="1"/>
          </p:nvPr>
        </p:nvPicPr>
        <p:blipFill>
          <a:blip r:embed="rId3"/>
          <a:stretch>
            <a:fillRect/>
          </a:stretch>
        </p:blipFill>
        <p:spPr>
          <a:xfrm>
            <a:off x="714375" y="1417638"/>
            <a:ext cx="7715250" cy="3867150"/>
          </a:xfrm>
          <a:prstGeom prst="rect">
            <a:avLst/>
          </a:prstGeom>
        </p:spPr>
      </p:pic>
      <p:sp>
        <p:nvSpPr>
          <p:cNvPr id="5" name="Rounded Rectangle 4"/>
          <p:cNvSpPr/>
          <p:nvPr/>
        </p:nvSpPr>
        <p:spPr>
          <a:xfrm>
            <a:off x="5181600" y="2057400"/>
            <a:ext cx="3124200" cy="342900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3724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SD Card SPI Interface </a:t>
            </a:r>
            <a:endParaRPr lang="en-US" b="1" dirty="0"/>
          </a:p>
        </p:txBody>
      </p:sp>
      <p:sp>
        <p:nvSpPr>
          <p:cNvPr id="3" name="Content Placeholder 2"/>
          <p:cNvSpPr>
            <a:spLocks noGrp="1"/>
          </p:cNvSpPr>
          <p:nvPr>
            <p:ph idx="1"/>
          </p:nvPr>
        </p:nvSpPr>
        <p:spPr>
          <a:xfrm>
            <a:off x="457200" y="1425012"/>
            <a:ext cx="8229600" cy="4876800"/>
          </a:xfrm>
        </p:spPr>
        <p:txBody>
          <a:bodyPr>
            <a:normAutofit fontScale="92500" lnSpcReduction="20000"/>
          </a:bodyPr>
          <a:lstStyle/>
          <a:p>
            <a:r>
              <a:rPr lang="en-US" dirty="0" smtClean="0"/>
              <a:t>Data transfer is performed as previously described.</a:t>
            </a:r>
          </a:p>
          <a:p>
            <a:pPr lvl="1"/>
            <a:r>
              <a:rPr lang="en-US" dirty="0" smtClean="0"/>
              <a:t>there is a command sent to the DI input…</a:t>
            </a:r>
          </a:p>
          <a:p>
            <a:pPr lvl="1"/>
            <a:r>
              <a:rPr lang="en-US" dirty="0" smtClean="0"/>
              <a:t>…possibly followed by additional data</a:t>
            </a:r>
          </a:p>
          <a:p>
            <a:pPr lvl="1"/>
            <a:r>
              <a:rPr lang="en-US" dirty="0" smtClean="0"/>
              <a:t>Data is read back from the DO output.</a:t>
            </a:r>
          </a:p>
          <a:p>
            <a:r>
              <a:rPr lang="en-US" dirty="0" smtClean="0"/>
              <a:t>All that remains to be specified is how to send commands and interpret the data that is sent back.</a:t>
            </a:r>
          </a:p>
          <a:p>
            <a:r>
              <a:rPr lang="en-US" dirty="0" smtClean="0"/>
              <a:t>You can find examples of the standard set of commands online</a:t>
            </a:r>
          </a:p>
          <a:p>
            <a:pPr lvl="1"/>
            <a:r>
              <a:rPr lang="en-US" dirty="0" smtClean="0"/>
              <a:t>They consist of things like, “initialize”, “block read”, and “block write”</a:t>
            </a:r>
            <a:endParaRPr lang="en-US" dirty="0"/>
          </a:p>
        </p:txBody>
      </p:sp>
    </p:spTree>
    <p:extLst>
      <p:ext uri="{BB962C8B-B14F-4D97-AF65-F5344CB8AC3E}">
        <p14:creationId xmlns:p14="http://schemas.microsoft.com/office/powerpoint/2010/main" val="835846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19 QUESTION #1</a:t>
            </a:r>
            <a:endParaRPr lang="en-US" dirty="0"/>
          </a:p>
        </p:txBody>
      </p:sp>
      <p:sp>
        <p:nvSpPr>
          <p:cNvPr id="3" name="Content Placeholder 2"/>
          <p:cNvSpPr>
            <a:spLocks noGrp="1"/>
          </p:cNvSpPr>
          <p:nvPr>
            <p:ph idx="1"/>
          </p:nvPr>
        </p:nvSpPr>
        <p:spPr>
          <a:xfrm>
            <a:off x="457200" y="1981200"/>
            <a:ext cx="8229600" cy="838200"/>
          </a:xfrm>
        </p:spPr>
        <p:txBody>
          <a:bodyPr>
            <a:normAutofit fontScale="92500" lnSpcReduction="20000"/>
          </a:bodyPr>
          <a:lstStyle/>
          <a:p>
            <a:pPr marL="0" indent="0">
              <a:buNone/>
            </a:pPr>
            <a:r>
              <a:rPr lang="en-US" i="1" dirty="0" smtClean="0"/>
              <a:t>What are four ways that can be used to increase channel capacity?</a:t>
            </a:r>
            <a:endParaRPr lang="en-US" i="1" dirty="0"/>
          </a:p>
        </p:txBody>
      </p:sp>
      <p:sp>
        <p:nvSpPr>
          <p:cNvPr id="4" name="Title 1"/>
          <p:cNvSpPr txBox="1">
            <a:spLocks/>
          </p:cNvSpPr>
          <p:nvPr/>
        </p:nvSpPr>
        <p:spPr>
          <a:xfrm>
            <a:off x="457200" y="3048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LECTURE 19 QUESTION #2</a:t>
            </a:r>
            <a:endParaRPr lang="en-US" dirty="0"/>
          </a:p>
        </p:txBody>
      </p:sp>
      <p:sp>
        <p:nvSpPr>
          <p:cNvPr id="5" name="Content Placeholder 2"/>
          <p:cNvSpPr txBox="1">
            <a:spLocks/>
          </p:cNvSpPr>
          <p:nvPr/>
        </p:nvSpPr>
        <p:spPr>
          <a:xfrm>
            <a:off x="609600" y="4506686"/>
            <a:ext cx="8229600" cy="8382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i="1" dirty="0" smtClean="0"/>
              <a:t>Although the SPI interface might not necessarily be very fast, what are some of its advantages?</a:t>
            </a:r>
            <a:endParaRPr lang="en-US" i="1" dirty="0"/>
          </a:p>
        </p:txBody>
      </p:sp>
    </p:spTree>
    <p:extLst>
      <p:ext uri="{BB962C8B-B14F-4D97-AF65-F5344CB8AC3E}">
        <p14:creationId xmlns:p14="http://schemas.microsoft.com/office/powerpoint/2010/main" val="3807074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Digital Data Transmission</a:t>
            </a:r>
            <a:endParaRPr lang="en-US" b="1" dirty="0"/>
          </a:p>
        </p:txBody>
      </p:sp>
      <p:sp>
        <p:nvSpPr>
          <p:cNvPr id="3" name="Content Placeholder 2"/>
          <p:cNvSpPr>
            <a:spLocks noGrp="1"/>
          </p:cNvSpPr>
          <p:nvPr>
            <p:ph idx="1"/>
          </p:nvPr>
        </p:nvSpPr>
        <p:spPr>
          <a:xfrm>
            <a:off x="457200" y="1447800"/>
            <a:ext cx="8229600" cy="4876800"/>
          </a:xfrm>
        </p:spPr>
        <p:txBody>
          <a:bodyPr>
            <a:normAutofit fontScale="92500" lnSpcReduction="10000"/>
          </a:bodyPr>
          <a:lstStyle/>
          <a:p>
            <a:r>
              <a:rPr lang="en-US" dirty="0" smtClean="0"/>
              <a:t>The speed of digital circuits is often limited by the error-free rate at which data can be transferred</a:t>
            </a:r>
          </a:p>
          <a:p>
            <a:r>
              <a:rPr lang="en-US" dirty="0" smtClean="0"/>
              <a:t>This includes transmission on all length scales:</a:t>
            </a:r>
          </a:p>
          <a:p>
            <a:pPr lvl="1"/>
            <a:r>
              <a:rPr lang="en-US" dirty="0" smtClean="0"/>
              <a:t>Communication with Voyager 2 (10</a:t>
            </a:r>
            <a:r>
              <a:rPr lang="en-US" baseline="30000" dirty="0" smtClean="0"/>
              <a:t>13</a:t>
            </a:r>
            <a:r>
              <a:rPr lang="en-US" dirty="0" smtClean="0"/>
              <a:t> m)</a:t>
            </a:r>
          </a:p>
          <a:p>
            <a:pPr lvl="1"/>
            <a:r>
              <a:rPr lang="en-US" dirty="0" smtClean="0"/>
              <a:t>Trans-oceanic cables (10</a:t>
            </a:r>
            <a:r>
              <a:rPr lang="en-US" baseline="30000" dirty="0"/>
              <a:t>6</a:t>
            </a:r>
            <a:r>
              <a:rPr lang="en-US" dirty="0" smtClean="0"/>
              <a:t> m)</a:t>
            </a:r>
          </a:p>
          <a:p>
            <a:pPr lvl="1"/>
            <a:r>
              <a:rPr lang="en-US" dirty="0" smtClean="0"/>
              <a:t>Commercial network infrastructure (10</a:t>
            </a:r>
            <a:r>
              <a:rPr lang="en-US" baseline="30000" dirty="0" smtClean="0"/>
              <a:t>3</a:t>
            </a:r>
            <a:r>
              <a:rPr lang="en-US" dirty="0" smtClean="0"/>
              <a:t> m)</a:t>
            </a:r>
          </a:p>
          <a:p>
            <a:pPr lvl="1"/>
            <a:r>
              <a:rPr lang="en-US" dirty="0" smtClean="0"/>
              <a:t>Peripheral interfaces (1 m)</a:t>
            </a:r>
          </a:p>
          <a:p>
            <a:pPr lvl="1"/>
            <a:r>
              <a:rPr lang="en-US" dirty="0" smtClean="0"/>
              <a:t>Computer backplanes (10</a:t>
            </a:r>
            <a:r>
              <a:rPr lang="en-US" baseline="30000" dirty="0" smtClean="0"/>
              <a:t>-1</a:t>
            </a:r>
            <a:r>
              <a:rPr lang="en-US" dirty="0" smtClean="0"/>
              <a:t> m)</a:t>
            </a:r>
          </a:p>
          <a:p>
            <a:pPr lvl="1"/>
            <a:r>
              <a:rPr lang="en-US" dirty="0" smtClean="0"/>
              <a:t>Printed circuit board interconnects (10</a:t>
            </a:r>
            <a:r>
              <a:rPr lang="en-US" baseline="30000" dirty="0" smtClean="0"/>
              <a:t>-2</a:t>
            </a:r>
            <a:r>
              <a:rPr lang="en-US" dirty="0" smtClean="0"/>
              <a:t> m)</a:t>
            </a:r>
          </a:p>
          <a:p>
            <a:pPr lvl="1"/>
            <a:r>
              <a:rPr lang="en-US" dirty="0" smtClean="0"/>
              <a:t>Within an integrated circuit (10</a:t>
            </a:r>
            <a:r>
              <a:rPr lang="en-US" baseline="30000" dirty="0" smtClean="0"/>
              <a:t>-3</a:t>
            </a:r>
            <a:r>
              <a:rPr lang="en-US" dirty="0" smtClean="0"/>
              <a:t> m)</a:t>
            </a:r>
          </a:p>
        </p:txBody>
      </p:sp>
    </p:spTree>
    <p:extLst>
      <p:ext uri="{BB962C8B-B14F-4D97-AF65-F5344CB8AC3E}">
        <p14:creationId xmlns:p14="http://schemas.microsoft.com/office/powerpoint/2010/main" val="2495136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b="1" dirty="0" smtClean="0"/>
              <a:t>Digital Data Transmission</a:t>
            </a:r>
            <a:endParaRPr lang="en-US" b="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Fundamental limit is described by Shannon’s Channel Capacity Theorem:</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 </m:t>
                      </m:r>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fName>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𝑠</m:t>
                              </m:r>
                            </m:e>
                          </m:d>
                        </m:e>
                      </m:func>
                    </m:oMath>
                  </m:oMathPara>
                </a14:m>
                <a:endParaRPr lang="en-US" b="0" dirty="0" smtClean="0"/>
              </a:p>
              <a:p>
                <a:r>
                  <a:rPr lang="en-US" dirty="0" smtClean="0"/>
                  <a:t>Where</a:t>
                </a:r>
              </a:p>
              <a:p>
                <a:pPr lvl="1"/>
                <a14:m>
                  <m:oMath xmlns:m="http://schemas.openxmlformats.org/officeDocument/2006/math">
                    <m:r>
                      <a:rPr lang="en-US" b="0" i="1" smtClean="0">
                        <a:latin typeface="Cambria Math" panose="02040503050406030204" pitchFamily="18" charset="0"/>
                      </a:rPr>
                      <m:t>𝑐</m:t>
                    </m:r>
                  </m:oMath>
                </a14:m>
                <a:r>
                  <a:rPr lang="en-US" dirty="0" smtClean="0"/>
                  <a:t> is the error-free single-channel capacity (</a:t>
                </a:r>
                <a:r>
                  <a:rPr lang="en-US" dirty="0" err="1" smtClean="0"/>
                  <a:t>eg</a:t>
                </a:r>
                <a:r>
                  <a:rPr lang="en-US" dirty="0" smtClean="0"/>
                  <a:t>. in bits per second)</a:t>
                </a:r>
              </a:p>
              <a:p>
                <a:pPr lvl="1"/>
                <a14:m>
                  <m:oMath xmlns:m="http://schemas.openxmlformats.org/officeDocument/2006/math">
                    <m:r>
                      <a:rPr lang="en-US" b="0" i="1" smtClean="0">
                        <a:latin typeface="Cambria Math" panose="02040503050406030204" pitchFamily="18" charset="0"/>
                      </a:rPr>
                      <m:t>𝑏</m:t>
                    </m:r>
                  </m:oMath>
                </a14:m>
                <a:r>
                  <a:rPr lang="en-US" dirty="0" smtClean="0"/>
                  <a:t> is the bandwidth of the channel</a:t>
                </a:r>
              </a:p>
              <a:p>
                <a:pPr lvl="1"/>
                <a14:m>
                  <m:oMath xmlns:m="http://schemas.openxmlformats.org/officeDocument/2006/math">
                    <m:r>
                      <a:rPr lang="en-US" b="0" i="1" smtClean="0">
                        <a:latin typeface="Cambria Math" panose="02040503050406030204" pitchFamily="18" charset="0"/>
                      </a:rPr>
                      <m:t>𝑠</m:t>
                    </m:r>
                  </m:oMath>
                </a14:m>
                <a:r>
                  <a:rPr lang="en-US" dirty="0" smtClean="0"/>
                  <a:t> is the signal-to-noise ratio</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752"/>
                </a:stretch>
              </a:blipFill>
            </p:spPr>
            <p:txBody>
              <a:bodyPr/>
              <a:lstStyle/>
              <a:p>
                <a:r>
                  <a:rPr lang="en-US">
                    <a:noFill/>
                  </a:rPr>
                  <a:t> </a:t>
                </a:r>
              </a:p>
            </p:txBody>
          </p:sp>
        </mc:Fallback>
      </mc:AlternateContent>
    </p:spTree>
    <p:extLst>
      <p:ext uri="{BB962C8B-B14F-4D97-AF65-F5344CB8AC3E}">
        <p14:creationId xmlns:p14="http://schemas.microsoft.com/office/powerpoint/2010/main" val="1994175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Digital Data Transmission</a:t>
            </a:r>
            <a:endParaRPr lang="en-US" b="1" dirty="0"/>
          </a:p>
        </p:txBody>
      </p:sp>
      <p:sp>
        <p:nvSpPr>
          <p:cNvPr id="3" name="Content Placeholder 2"/>
          <p:cNvSpPr>
            <a:spLocks noGrp="1"/>
          </p:cNvSpPr>
          <p:nvPr>
            <p:ph idx="1"/>
          </p:nvPr>
        </p:nvSpPr>
        <p:spPr>
          <a:xfrm>
            <a:off x="457200" y="1600200"/>
            <a:ext cx="8229600" cy="4648200"/>
          </a:xfrm>
        </p:spPr>
        <p:txBody>
          <a:bodyPr>
            <a:normAutofit lnSpcReduction="10000"/>
          </a:bodyPr>
          <a:lstStyle/>
          <a:p>
            <a:r>
              <a:rPr lang="en-US" dirty="0" smtClean="0"/>
              <a:t>There are several obvious ways to increase the rate at which data can be transferred:</a:t>
            </a:r>
          </a:p>
          <a:p>
            <a:pPr lvl="1"/>
            <a:r>
              <a:rPr lang="en-US" dirty="0" smtClean="0"/>
              <a:t>Increase the bandwidth</a:t>
            </a:r>
          </a:p>
          <a:p>
            <a:pPr lvl="2"/>
            <a:r>
              <a:rPr lang="en-US" dirty="0" smtClean="0"/>
              <a:t>Low bandwidth example: smoke signals</a:t>
            </a:r>
          </a:p>
          <a:p>
            <a:pPr lvl="2"/>
            <a:r>
              <a:rPr lang="en-US" dirty="0" smtClean="0"/>
              <a:t>High bandwidth example: shielded coaxial cable</a:t>
            </a:r>
          </a:p>
          <a:p>
            <a:pPr lvl="1"/>
            <a:r>
              <a:rPr lang="en-US" dirty="0" smtClean="0"/>
              <a:t>Increase the signal-to-noise ratio</a:t>
            </a:r>
          </a:p>
          <a:p>
            <a:pPr lvl="2"/>
            <a:r>
              <a:rPr lang="en-US" dirty="0" smtClean="0"/>
              <a:t>Either increase the amplitude of the signal or reduce the amplitude of the noise</a:t>
            </a:r>
          </a:p>
          <a:p>
            <a:pPr lvl="1"/>
            <a:r>
              <a:rPr lang="en-US" dirty="0" smtClean="0"/>
              <a:t>Detect and correct errors in data transmission</a:t>
            </a:r>
          </a:p>
          <a:p>
            <a:pPr lvl="1"/>
            <a:r>
              <a:rPr lang="en-US" dirty="0" smtClean="0"/>
              <a:t>Increase the number of channels</a:t>
            </a:r>
            <a:endParaRPr lang="en-US" dirty="0"/>
          </a:p>
        </p:txBody>
      </p:sp>
    </p:spTree>
    <p:extLst>
      <p:ext uri="{BB962C8B-B14F-4D97-AF65-F5344CB8AC3E}">
        <p14:creationId xmlns:p14="http://schemas.microsoft.com/office/powerpoint/2010/main" val="2751635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Examples</a:t>
            </a:r>
            <a:endParaRPr lang="en-US" b="1" dirty="0"/>
          </a:p>
        </p:txBody>
      </p:sp>
      <p:sp>
        <p:nvSpPr>
          <p:cNvPr id="3" name="Content Placeholder 2"/>
          <p:cNvSpPr>
            <a:spLocks noGrp="1"/>
          </p:cNvSpPr>
          <p:nvPr>
            <p:ph idx="1"/>
          </p:nvPr>
        </p:nvSpPr>
        <p:spPr>
          <a:xfrm>
            <a:off x="457200" y="2286000"/>
            <a:ext cx="8229600" cy="3840163"/>
          </a:xfrm>
        </p:spPr>
        <p:txBody>
          <a:bodyPr/>
          <a:lstStyle/>
          <a:p>
            <a:r>
              <a:rPr lang="en-US" dirty="0" smtClean="0"/>
              <a:t>There are many examples, but many of them are now obsolete because of their fundamental channel capacity limitations</a:t>
            </a:r>
          </a:p>
          <a:p>
            <a:r>
              <a:rPr lang="en-US" dirty="0" smtClean="0"/>
              <a:t>They still serve as useful examples because they are easy to understand and analyze</a:t>
            </a:r>
          </a:p>
        </p:txBody>
      </p:sp>
    </p:spTree>
    <p:extLst>
      <p:ext uri="{BB962C8B-B14F-4D97-AF65-F5344CB8AC3E}">
        <p14:creationId xmlns:p14="http://schemas.microsoft.com/office/powerpoint/2010/main" val="2734538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t>Parallel Printer Interface</a:t>
            </a:r>
            <a:endParaRPr lang="en-US" b="1" dirty="0"/>
          </a:p>
        </p:txBody>
      </p:sp>
      <p:sp>
        <p:nvSpPr>
          <p:cNvPr id="3" name="Content Placeholder 2"/>
          <p:cNvSpPr>
            <a:spLocks noGrp="1"/>
          </p:cNvSpPr>
          <p:nvPr>
            <p:ph idx="1"/>
          </p:nvPr>
        </p:nvSpPr>
        <p:spPr/>
        <p:txBody>
          <a:bodyPr/>
          <a:lstStyle/>
          <a:p>
            <a:r>
              <a:rPr lang="en-US" dirty="0" smtClean="0"/>
              <a:t>The parallel printer interface was developed in the 1970’s and was only superseded by other interfaces (like USB) in the 1990’s.</a:t>
            </a:r>
          </a:p>
          <a:p>
            <a:r>
              <a:rPr lang="en-US" dirty="0" smtClean="0"/>
              <a:t>It was more-or-less standardized which allowed many manufacturers to design compatible equipment.</a:t>
            </a:r>
          </a:p>
          <a:p>
            <a:r>
              <a:rPr lang="en-US" dirty="0" smtClean="0"/>
              <a:t>The standard specified both the electrical and physical interfaces.</a:t>
            </a:r>
            <a:endParaRPr lang="en-US" dirty="0"/>
          </a:p>
        </p:txBody>
      </p:sp>
    </p:spTree>
    <p:extLst>
      <p:ext uri="{BB962C8B-B14F-4D97-AF65-F5344CB8AC3E}">
        <p14:creationId xmlns:p14="http://schemas.microsoft.com/office/powerpoint/2010/main" val="1336348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25016</TotalTime>
  <Words>2564</Words>
  <Application>Microsoft Office PowerPoint</Application>
  <PresentationFormat>On-screen Show (4:3)</PresentationFormat>
  <Paragraphs>255</Paragraphs>
  <Slides>31</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Cambria Math</vt:lpstr>
      <vt:lpstr>Office Theme</vt:lpstr>
      <vt:lpstr>Physics 53600 Electronics Techniques for Research </vt:lpstr>
      <vt:lpstr>ANNOUNCEMENT</vt:lpstr>
      <vt:lpstr>ANNOUNCEMENT</vt:lpstr>
      <vt:lpstr>LECTURE 19 QUESTION #1</vt:lpstr>
      <vt:lpstr>Digital Data Transmission</vt:lpstr>
      <vt:lpstr>Digital Data Transmission</vt:lpstr>
      <vt:lpstr>Digital Data Transmission</vt:lpstr>
      <vt:lpstr>Examples</vt:lpstr>
      <vt:lpstr>Parallel Printer Interface</vt:lpstr>
      <vt:lpstr>Parallel Printer Interface</vt:lpstr>
      <vt:lpstr>Parallel Printer Interface</vt:lpstr>
      <vt:lpstr>Parallel Printer Interface</vt:lpstr>
      <vt:lpstr>Memory Interface</vt:lpstr>
      <vt:lpstr>Memory Interface</vt:lpstr>
      <vt:lpstr>Memory Interface</vt:lpstr>
      <vt:lpstr>Memory Interface</vt:lpstr>
      <vt:lpstr>Memory Interface</vt:lpstr>
      <vt:lpstr>Memory Interfaces</vt:lpstr>
      <vt:lpstr>Correcting for Signal Skew</vt:lpstr>
      <vt:lpstr>Serial Data Transfer</vt:lpstr>
      <vt:lpstr>Serial Peripheral Interface</vt:lpstr>
      <vt:lpstr>SPI Interface</vt:lpstr>
      <vt:lpstr>Example SPI Interface</vt:lpstr>
      <vt:lpstr>SPI Interface Example</vt:lpstr>
      <vt:lpstr>SPI Interface Example</vt:lpstr>
      <vt:lpstr>SPI Interface Example</vt:lpstr>
      <vt:lpstr>Example: SD memory interface</vt:lpstr>
      <vt:lpstr>SD Memory Interface</vt:lpstr>
      <vt:lpstr>SD Card Mechanical Interface</vt:lpstr>
      <vt:lpstr>SD Card Physical Interface</vt:lpstr>
      <vt:lpstr>SD Card SPI Interface </vt:lpstr>
    </vt:vector>
  </TitlesOfParts>
  <Company>Purdue University Department of Physics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24100 – Electricity &amp; Optics</dc:title>
  <dc:creator>Matthew Jones</dc:creator>
  <cp:lastModifiedBy>mjones</cp:lastModifiedBy>
  <cp:revision>1121</cp:revision>
  <cp:lastPrinted>2015-09-23T01:13:09Z</cp:lastPrinted>
  <dcterms:created xsi:type="dcterms:W3CDTF">2012-08-19T17:22:10Z</dcterms:created>
  <dcterms:modified xsi:type="dcterms:W3CDTF">2020-03-31T15:16:27Z</dcterms:modified>
</cp:coreProperties>
</file>