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57" r:id="rId3"/>
    <p:sldId id="258" r:id="rId4"/>
    <p:sldId id="260" r:id="rId5"/>
    <p:sldId id="259"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3" r:id="rId24"/>
    <p:sldId id="304" r:id="rId25"/>
    <p:sldId id="305" r:id="rId26"/>
    <p:sldId id="306" r:id="rId27"/>
    <p:sldId id="300" r:id="rId28"/>
    <p:sldId id="301" r:id="rId29"/>
    <p:sldId id="302" r:id="rId30"/>
    <p:sldId id="307"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FBA7"/>
    <a:srgbClr val="BFF7AB"/>
    <a:srgbClr val="BDF2B0"/>
    <a:srgbClr val="B9EC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6" autoAdjust="0"/>
    <p:restoredTop sz="78359" autoAdjust="0"/>
  </p:normalViewPr>
  <p:slideViewPr>
    <p:cSldViewPr>
      <p:cViewPr varScale="1">
        <p:scale>
          <a:sx n="74" d="100"/>
          <a:sy n="74" d="100"/>
        </p:scale>
        <p:origin x="49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170238" cy="479425"/>
          </a:xfrm>
          <a:prstGeom prst="rect">
            <a:avLst/>
          </a:prstGeom>
        </p:spPr>
        <p:txBody>
          <a:bodyPr vert="horz" lIns="91416" tIns="45708" rIns="91416" bIns="45708" rtlCol="0"/>
          <a:lstStyle>
            <a:lvl1pPr algn="l">
              <a:defRPr sz="1200"/>
            </a:lvl1pPr>
          </a:lstStyle>
          <a:p>
            <a:endParaRPr lang="en-US" dirty="0"/>
          </a:p>
        </p:txBody>
      </p:sp>
      <p:sp>
        <p:nvSpPr>
          <p:cNvPr id="3" name="Date Placeholder 2"/>
          <p:cNvSpPr>
            <a:spLocks noGrp="1"/>
          </p:cNvSpPr>
          <p:nvPr>
            <p:ph type="dt" sz="quarter" idx="1"/>
          </p:nvPr>
        </p:nvSpPr>
        <p:spPr>
          <a:xfrm>
            <a:off x="4143375" y="4"/>
            <a:ext cx="3170238" cy="479425"/>
          </a:xfrm>
          <a:prstGeom prst="rect">
            <a:avLst/>
          </a:prstGeom>
        </p:spPr>
        <p:txBody>
          <a:bodyPr vert="horz" lIns="91416" tIns="45708" rIns="91416" bIns="45708" rtlCol="0"/>
          <a:lstStyle>
            <a:lvl1pPr algn="r">
              <a:defRPr sz="1200"/>
            </a:lvl1pPr>
          </a:lstStyle>
          <a:p>
            <a:fld id="{5372AA25-D81B-4B87-828B-351EAE84D0B0}" type="datetimeFigureOut">
              <a:rPr lang="en-US" smtClean="0"/>
              <a:t>3/25/2020</a:t>
            </a:fld>
            <a:endParaRPr lang="en-US" dirty="0"/>
          </a:p>
        </p:txBody>
      </p:sp>
      <p:sp>
        <p:nvSpPr>
          <p:cNvPr id="4" name="Footer Placeholder 3"/>
          <p:cNvSpPr>
            <a:spLocks noGrp="1"/>
          </p:cNvSpPr>
          <p:nvPr>
            <p:ph type="ftr" sz="quarter" idx="2"/>
          </p:nvPr>
        </p:nvSpPr>
        <p:spPr>
          <a:xfrm>
            <a:off x="0" y="9120191"/>
            <a:ext cx="3170238" cy="479425"/>
          </a:xfrm>
          <a:prstGeom prst="rect">
            <a:avLst/>
          </a:prstGeom>
        </p:spPr>
        <p:txBody>
          <a:bodyPr vert="horz" lIns="91416" tIns="45708" rIns="91416" bIns="457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91"/>
            <a:ext cx="3170238" cy="479425"/>
          </a:xfrm>
          <a:prstGeom prst="rect">
            <a:avLst/>
          </a:prstGeom>
        </p:spPr>
        <p:txBody>
          <a:bodyPr vert="horz" lIns="91416" tIns="45708" rIns="91416" bIns="45708" rtlCol="0" anchor="b"/>
          <a:lstStyle>
            <a:lvl1pPr algn="r">
              <a:defRPr sz="1200"/>
            </a:lvl1pPr>
          </a:lstStyle>
          <a:p>
            <a:fld id="{63D386AA-7795-492B-A1CA-F98453C59467}" type="slidenum">
              <a:rPr lang="en-US" smtClean="0"/>
              <a:t>‹#›</a:t>
            </a:fld>
            <a:endParaRPr lang="en-US" dirty="0"/>
          </a:p>
        </p:txBody>
      </p:sp>
    </p:spTree>
    <p:extLst>
      <p:ext uri="{BB962C8B-B14F-4D97-AF65-F5344CB8AC3E}">
        <p14:creationId xmlns:p14="http://schemas.microsoft.com/office/powerpoint/2010/main" val="2462382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6" tIns="48318" rIns="96636" bIns="48318"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36" tIns="48318" rIns="96636" bIns="48318" rtlCol="0"/>
          <a:lstStyle>
            <a:lvl1pPr algn="r">
              <a:defRPr sz="1300"/>
            </a:lvl1pPr>
          </a:lstStyle>
          <a:p>
            <a:fld id="{ECBA5770-CE03-4DE0-8656-AEEFE9A415AE}" type="datetimeFigureOut">
              <a:rPr lang="en-US" smtClean="0"/>
              <a:t>3/25/2020</a:t>
            </a:fld>
            <a:endParaRPr lang="en-US" dirty="0"/>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6636" tIns="48318" rIns="96636" bIns="48318"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6" tIns="48318" rIns="96636" bIns="483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36" tIns="48318" rIns="96636" bIns="48318"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6" tIns="48318" rIns="96636" bIns="48318" rtlCol="0" anchor="b"/>
          <a:lstStyle>
            <a:lvl1pPr algn="r">
              <a:defRPr sz="1300"/>
            </a:lvl1pPr>
          </a:lstStyle>
          <a:p>
            <a:fld id="{962FCFBE-ADB4-456E-9BD5-F192F3A568F0}" type="slidenum">
              <a:rPr lang="en-US" smtClean="0"/>
              <a:t>‹#›</a:t>
            </a:fld>
            <a:endParaRPr lang="en-US" dirty="0"/>
          </a:p>
        </p:txBody>
      </p:sp>
    </p:spTree>
    <p:extLst>
      <p:ext uri="{BB962C8B-B14F-4D97-AF65-F5344CB8AC3E}">
        <p14:creationId xmlns:p14="http://schemas.microsoft.com/office/powerpoint/2010/main" val="3673397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1</a:t>
            </a:fld>
            <a:endParaRPr lang="en-US" dirty="0"/>
          </a:p>
        </p:txBody>
      </p:sp>
    </p:spTree>
    <p:extLst>
      <p:ext uri="{BB962C8B-B14F-4D97-AF65-F5344CB8AC3E}">
        <p14:creationId xmlns:p14="http://schemas.microsoft.com/office/powerpoint/2010/main" val="4004838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memory elements themselves are organized as a</a:t>
            </a:r>
            <a:r>
              <a:rPr lang="en-US" baseline="0" dirty="0" smtClean="0"/>
              <a:t> two-dimensional array (row x column).</a:t>
            </a:r>
          </a:p>
          <a:p>
            <a:endParaRPr lang="en-US" dirty="0" smtClean="0"/>
          </a:p>
          <a:p>
            <a:r>
              <a:rPr lang="en-US" dirty="0" smtClean="0"/>
              <a:t>The address</a:t>
            </a:r>
            <a:r>
              <a:rPr lang="en-US" baseline="0" dirty="0" smtClean="0"/>
              <a:t> decoders select an individual row and column.</a:t>
            </a:r>
            <a:endParaRPr lang="en-US" dirty="0" smtClean="0"/>
          </a:p>
          <a:p>
            <a:endParaRPr lang="en-US" dirty="0" smtClean="0"/>
          </a:p>
          <a:p>
            <a:r>
              <a:rPr lang="en-US" dirty="0" smtClean="0"/>
              <a:t>There is only one address bus (18 bits wide),</a:t>
            </a:r>
            <a:r>
              <a:rPr lang="en-US" baseline="0" dirty="0" smtClean="0"/>
              <a:t> one bit input and one bit output.  The output (DO) is driven when WE (write enable) is high, and the input (DI) is stored when WE is low.</a:t>
            </a:r>
          </a:p>
          <a:p>
            <a:endParaRPr lang="en-US" baseline="0" dirty="0" smtClean="0"/>
          </a:p>
          <a:p>
            <a:r>
              <a:rPr lang="en-US" baseline="0" dirty="0" smtClean="0"/>
              <a:t>The output (</a:t>
            </a:r>
            <a:r>
              <a:rPr lang="en-US" baseline="0" dirty="0" err="1" smtClean="0"/>
              <a:t>tri-state</a:t>
            </a:r>
            <a:r>
              <a:rPr lang="en-US" baseline="0" dirty="0" smtClean="0"/>
              <a:t> logic) is in a high impedance state when CE (chip enable) is high or WE is low.</a:t>
            </a:r>
          </a:p>
          <a:p>
            <a:endParaRPr lang="en-US" baseline="0" dirty="0" smtClean="0"/>
          </a:p>
          <a:p>
            <a:r>
              <a:rPr lang="en-US" baseline="0" dirty="0" smtClean="0"/>
              <a:t>This particular device is obsolete, but is useful to illustrate how a typical static memory device works.</a:t>
            </a:r>
          </a:p>
        </p:txBody>
      </p:sp>
      <p:sp>
        <p:nvSpPr>
          <p:cNvPr id="4" name="Slide Number Placeholder 3"/>
          <p:cNvSpPr>
            <a:spLocks noGrp="1"/>
          </p:cNvSpPr>
          <p:nvPr>
            <p:ph type="sldNum" sz="quarter" idx="10"/>
          </p:nvPr>
        </p:nvSpPr>
        <p:spPr/>
        <p:txBody>
          <a:bodyPr/>
          <a:lstStyle/>
          <a:p>
            <a:fld id="{962FCFBE-ADB4-456E-9BD5-F192F3A568F0}" type="slidenum">
              <a:rPr lang="en-US" smtClean="0"/>
              <a:t>21</a:t>
            </a:fld>
            <a:endParaRPr lang="en-US" dirty="0"/>
          </a:p>
        </p:txBody>
      </p:sp>
    </p:spTree>
    <p:extLst>
      <p:ext uri="{BB962C8B-B14F-4D97-AF65-F5344CB8AC3E}">
        <p14:creationId xmlns:p14="http://schemas.microsoft.com/office/powerpoint/2010/main" val="3706815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and right sides are basically identical.</a:t>
            </a:r>
          </a:p>
          <a:p>
            <a:endParaRPr lang="en-US" dirty="0" smtClean="0"/>
          </a:p>
          <a:p>
            <a:r>
              <a:rPr lang="en-US" dirty="0" smtClean="0"/>
              <a:t>Each has byte-enable inputs, chip enable, output enable, read/write signals,</a:t>
            </a:r>
            <a:r>
              <a:rPr lang="en-US" baseline="0" dirty="0" smtClean="0"/>
              <a:t> and separate address/data busses.</a:t>
            </a:r>
          </a:p>
          <a:p>
            <a:endParaRPr lang="en-US" baseline="0" dirty="0" smtClean="0"/>
          </a:p>
          <a:p>
            <a:r>
              <a:rPr lang="en-US" baseline="0" dirty="0" smtClean="0"/>
              <a:t>There is additional logic that can be useful to avoid address collisions (arbitration interrupt semaphore logic).</a:t>
            </a:r>
          </a:p>
          <a:p>
            <a:endParaRPr lang="en-US" baseline="0" dirty="0" smtClean="0"/>
          </a:p>
          <a:p>
            <a:r>
              <a:rPr lang="en-US" baseline="0" dirty="0" smtClean="0"/>
              <a:t>Because there are so many signals that come into/out of the chip, it is practical to package them as a ball-grid-array which is really only useable when soldered to a printed circuit board.</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24</a:t>
            </a:fld>
            <a:endParaRPr lang="en-US" dirty="0"/>
          </a:p>
        </p:txBody>
      </p:sp>
    </p:spTree>
    <p:extLst>
      <p:ext uri="{BB962C8B-B14F-4D97-AF65-F5344CB8AC3E}">
        <p14:creationId xmlns:p14="http://schemas.microsoft.com/office/powerpoint/2010/main" val="3379837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RAM</a:t>
            </a:r>
            <a:r>
              <a:rPr lang="en-US" baseline="0" dirty="0" smtClean="0"/>
              <a:t> = Random Access Memory</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27</a:t>
            </a:fld>
            <a:endParaRPr lang="en-US" dirty="0"/>
          </a:p>
        </p:txBody>
      </p:sp>
    </p:spTree>
    <p:extLst>
      <p:ext uri="{BB962C8B-B14F-4D97-AF65-F5344CB8AC3E}">
        <p14:creationId xmlns:p14="http://schemas.microsoft.com/office/powerpoint/2010/main" val="2510482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Everybody wants more memory, with lower cost, smaller</a:t>
            </a:r>
            <a:r>
              <a:rPr lang="en-US" baseline="0" dirty="0" smtClean="0"/>
              <a:t> size, and lower power for things like computers and cell phones.</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29</a:t>
            </a:fld>
            <a:endParaRPr lang="en-US" dirty="0"/>
          </a:p>
        </p:txBody>
      </p:sp>
    </p:spTree>
    <p:extLst>
      <p:ext uri="{BB962C8B-B14F-4D97-AF65-F5344CB8AC3E}">
        <p14:creationId xmlns:p14="http://schemas.microsoft.com/office/powerpoint/2010/main" val="4179844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you need to think about how this works,</a:t>
            </a:r>
            <a:r>
              <a:rPr lang="en-US" baseline="0" dirty="0" smtClean="0"/>
              <a:t> working from the left to the right.</a:t>
            </a:r>
          </a:p>
          <a:p>
            <a:endParaRPr lang="en-US" baseline="0" dirty="0" smtClean="0"/>
          </a:p>
          <a:p>
            <a:r>
              <a:rPr lang="en-US" baseline="0" dirty="0" smtClean="0"/>
              <a:t>First, suppose that CLR was asserted which will set all the outputs to zero.</a:t>
            </a:r>
          </a:p>
          <a:p>
            <a:endParaRPr lang="en-US" baseline="0" dirty="0" smtClean="0"/>
          </a:p>
          <a:p>
            <a:r>
              <a:rPr lang="en-US" baseline="0" dirty="0" smtClean="0"/>
              <a:t>Then the Q-bar of the first latch will be set to one which will be the input to D.</a:t>
            </a:r>
          </a:p>
          <a:p>
            <a:endParaRPr lang="en-US" baseline="0" dirty="0" smtClean="0"/>
          </a:p>
          <a:p>
            <a:r>
              <a:rPr lang="en-US" baseline="0" dirty="0" smtClean="0"/>
              <a:t>On the first rising edge of the clock signal, D will be latched, Q will go to one and Q-bar will go to zero.</a:t>
            </a:r>
          </a:p>
          <a:p>
            <a:endParaRPr lang="en-US" baseline="0" dirty="0" smtClean="0"/>
          </a:p>
          <a:p>
            <a:r>
              <a:rPr lang="en-US" baseline="0" dirty="0" smtClean="0"/>
              <a:t>On the next rising edge of the clock signal, Q will again be set to zero but Q-bar makes a transition from zero to one, which triggers the clock input on the second flip-flop.</a:t>
            </a:r>
          </a:p>
          <a:p>
            <a:endParaRPr lang="en-US" baseline="0" dirty="0" smtClean="0"/>
          </a:p>
          <a:p>
            <a:r>
              <a:rPr lang="en-US" baseline="0" dirty="0" smtClean="0"/>
              <a:t>This sequence continues from left to right, with each flip-flop toggling at half the frequency of the one to its left.</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7</a:t>
            </a:fld>
            <a:endParaRPr lang="en-US" dirty="0"/>
          </a:p>
        </p:txBody>
      </p:sp>
    </p:spTree>
    <p:extLst>
      <p:ext uri="{BB962C8B-B14F-4D97-AF65-F5344CB8AC3E}">
        <p14:creationId xmlns:p14="http://schemas.microsoft.com/office/powerpoint/2010/main" val="4085011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Obviously, the cycle repeats itself.  If you wanted to count higher then you would</a:t>
            </a:r>
            <a:r>
              <a:rPr lang="en-US" baseline="0" dirty="0" smtClean="0"/>
              <a:t> just add more flip-flops to the right of the circuit, following exactly the same pattern.</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8</a:t>
            </a:fld>
            <a:endParaRPr lang="en-US" dirty="0"/>
          </a:p>
        </p:txBody>
      </p:sp>
    </p:spTree>
    <p:extLst>
      <p:ext uri="{BB962C8B-B14F-4D97-AF65-F5344CB8AC3E}">
        <p14:creationId xmlns:p14="http://schemas.microsoft.com/office/powerpoint/2010/main" val="3715971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shouldn’t have too much trouble finding the answer to question</a:t>
            </a:r>
            <a:r>
              <a:rPr lang="en-US" baseline="0" dirty="0" smtClean="0"/>
              <a:t> #1 on this page.</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9</a:t>
            </a:fld>
            <a:endParaRPr lang="en-US" dirty="0"/>
          </a:p>
        </p:txBody>
      </p:sp>
    </p:spTree>
    <p:extLst>
      <p:ext uri="{BB962C8B-B14F-4D97-AF65-F5344CB8AC3E}">
        <p14:creationId xmlns:p14="http://schemas.microsoft.com/office/powerpoint/2010/main" val="3454636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you can see that the first flip-flop will toggle with each rising edge of the clock.</a:t>
            </a:r>
          </a:p>
          <a:p>
            <a:endParaRPr lang="en-US" baseline="0" dirty="0" smtClean="0"/>
          </a:p>
          <a:p>
            <a:r>
              <a:rPr lang="en-US" baseline="0" dirty="0" smtClean="0"/>
              <a:t>The second flip-flop will toggle only when the first flip-flop has Q=1</a:t>
            </a:r>
          </a:p>
          <a:p>
            <a:endParaRPr lang="en-US" baseline="0" dirty="0" smtClean="0"/>
          </a:p>
          <a:p>
            <a:r>
              <a:rPr lang="en-US" baseline="0" dirty="0" smtClean="0"/>
              <a:t>The third flip-flop will toggle only when both the first and second flip-flops have Q=1</a:t>
            </a:r>
          </a:p>
          <a:p>
            <a:endParaRPr lang="en-US" baseline="0" dirty="0" smtClean="0"/>
          </a:p>
          <a:p>
            <a:r>
              <a:rPr lang="en-US" baseline="0" dirty="0" smtClean="0"/>
              <a:t>This pattern can be continued by adding similar flip-flops to the right…</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12</a:t>
            </a:fld>
            <a:endParaRPr lang="en-US" dirty="0"/>
          </a:p>
        </p:txBody>
      </p:sp>
    </p:spTree>
    <p:extLst>
      <p:ext uri="{BB962C8B-B14F-4D97-AF65-F5344CB8AC3E}">
        <p14:creationId xmlns:p14="http://schemas.microsoft.com/office/powerpoint/2010/main" val="1832740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that the input to any logic circuit has some intrinsic capacitance associated</a:t>
            </a:r>
            <a:r>
              <a:rPr lang="en-US" baseline="0" dirty="0" smtClean="0"/>
              <a:t> with it.</a:t>
            </a:r>
          </a:p>
          <a:p>
            <a:endParaRPr lang="en-US" baseline="0" dirty="0" smtClean="0"/>
          </a:p>
          <a:p>
            <a:r>
              <a:rPr lang="en-US" baseline="0" dirty="0" smtClean="0"/>
              <a:t>When you have a single clock signal driving many clock inputs, you usually need to add together all the capacitances.</a:t>
            </a:r>
          </a:p>
          <a:p>
            <a:endParaRPr lang="en-US" baseline="0" dirty="0" smtClean="0"/>
          </a:p>
          <a:p>
            <a:r>
              <a:rPr lang="en-US" baseline="0" dirty="0" smtClean="0"/>
              <a:t>When the output impedance of the clock driver is R, then it takes a finite amount of time (t=R*C) for all the inputs to charge up to the point where they see that the input has switched</a:t>
            </a:r>
          </a:p>
          <a:p>
            <a:endParaRPr lang="en-US" baseline="0" dirty="0" smtClean="0"/>
          </a:p>
          <a:p>
            <a:r>
              <a:rPr lang="en-US" baseline="0" dirty="0" smtClean="0"/>
              <a:t>Skew is just the maximum difference in time between the clock edge arriving at all the clock inputs.  Remember that the signal propagates usually at a speed that is typically about ½ c.  This is pretty fast, but it is easy to make clock signals that are faster than these propagation delays.</a:t>
            </a:r>
          </a:p>
          <a:p>
            <a:endParaRPr lang="en-US" baseline="0" dirty="0" smtClean="0"/>
          </a:p>
          <a:p>
            <a:r>
              <a:rPr lang="en-US" baseline="0" dirty="0" smtClean="0"/>
              <a:t>For example, consider that the typical clock frequency in modern electronics is of the order of 1 GHz (can be as high as a few GHz).  These require high-speed drivers so that the rise time of the clock edge is of the order of 10-100 ps.</a:t>
            </a:r>
          </a:p>
          <a:p>
            <a:endParaRPr lang="en-US" baseline="0" dirty="0" smtClean="0"/>
          </a:p>
          <a:p>
            <a:r>
              <a:rPr lang="en-US" baseline="0" dirty="0" smtClean="0"/>
              <a:t>Clock frequencies INSIDE integrated circuits can be much higher than this, but the physical size is so small (few square mm) that propagation delays are usually ignored.  This is NOT the case for printed circuit boards or other methods used to connect together integrated circuits.  This is also not the case for programmable logic devices that can have their internal clock and logic resources reconfigured to perform arbitrary functions.</a:t>
            </a:r>
          </a:p>
        </p:txBody>
      </p:sp>
      <p:sp>
        <p:nvSpPr>
          <p:cNvPr id="4" name="Slide Number Placeholder 3"/>
          <p:cNvSpPr>
            <a:spLocks noGrp="1"/>
          </p:cNvSpPr>
          <p:nvPr>
            <p:ph type="sldNum" sz="quarter" idx="10"/>
          </p:nvPr>
        </p:nvSpPr>
        <p:spPr/>
        <p:txBody>
          <a:bodyPr/>
          <a:lstStyle/>
          <a:p>
            <a:fld id="{962FCFBE-ADB4-456E-9BD5-F192F3A568F0}" type="slidenum">
              <a:rPr lang="en-US" smtClean="0"/>
              <a:t>14</a:t>
            </a:fld>
            <a:endParaRPr lang="en-US" dirty="0"/>
          </a:p>
        </p:txBody>
      </p:sp>
    </p:spTree>
    <p:extLst>
      <p:ext uri="{BB962C8B-B14F-4D97-AF65-F5344CB8AC3E}">
        <p14:creationId xmlns:p14="http://schemas.microsoft.com/office/powerpoint/2010/main" val="582394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Lower power drivers can be constructed with smaller</a:t>
            </a:r>
            <a:r>
              <a:rPr lang="en-US" baseline="0" dirty="0" smtClean="0"/>
              <a:t> transistors, use less power, and occupy a smaller area</a:t>
            </a:r>
          </a:p>
          <a:p>
            <a:endParaRPr lang="en-US" baseline="0" dirty="0" smtClean="0"/>
          </a:p>
          <a:p>
            <a:r>
              <a:rPr lang="en-US" baseline="0" dirty="0" smtClean="0"/>
              <a:t>It doesn’t matter what the skew is, so long as all signals have stabilized before the next clock edge.</a:t>
            </a:r>
          </a:p>
          <a:p>
            <a:endParaRPr lang="en-US" baseline="0" dirty="0" smtClean="0"/>
          </a:p>
          <a:p>
            <a:r>
              <a:rPr lang="en-US" baseline="0" dirty="0" smtClean="0"/>
              <a:t>I guess this is the answer to question #2…</a:t>
            </a:r>
          </a:p>
        </p:txBody>
      </p:sp>
      <p:sp>
        <p:nvSpPr>
          <p:cNvPr id="4" name="Slide Number Placeholder 3"/>
          <p:cNvSpPr>
            <a:spLocks noGrp="1"/>
          </p:cNvSpPr>
          <p:nvPr>
            <p:ph type="sldNum" sz="quarter" idx="10"/>
          </p:nvPr>
        </p:nvSpPr>
        <p:spPr/>
        <p:txBody>
          <a:bodyPr/>
          <a:lstStyle/>
          <a:p>
            <a:fld id="{962FCFBE-ADB4-456E-9BD5-F192F3A568F0}" type="slidenum">
              <a:rPr lang="en-US" smtClean="0"/>
              <a:t>15</a:t>
            </a:fld>
            <a:endParaRPr lang="en-US" dirty="0"/>
          </a:p>
        </p:txBody>
      </p:sp>
    </p:spTree>
    <p:extLst>
      <p:ext uri="{BB962C8B-B14F-4D97-AF65-F5344CB8AC3E}">
        <p14:creationId xmlns:p14="http://schemas.microsoft.com/office/powerpoint/2010/main" val="4007604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has two inputs (A and B) which are directly routed to an AND gate so that the input will shift in a 1 only when A and B are both high.  This might be convenient but if the feature is not needed they can just be connected together and driven by a signal logic signal.</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17</a:t>
            </a:fld>
            <a:endParaRPr lang="en-US" dirty="0"/>
          </a:p>
        </p:txBody>
      </p:sp>
    </p:spTree>
    <p:extLst>
      <p:ext uri="{BB962C8B-B14F-4D97-AF65-F5344CB8AC3E}">
        <p14:creationId xmlns:p14="http://schemas.microsoft.com/office/powerpoint/2010/main" val="1824266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Description: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’165 and ’LS165A are 8-bit serial shift registers that shift the data in the direction of QA toward QH when clocked.  Parallel-in access to each stage is made available by eight individual,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direct data inputs that are enabled by a low level at the shift/load (SH/LD) input.  These registers also feature gated clock (CLK) inputs and complementary outputs from the eighth bit.  All inputs are diode-clamped to minimize transmission-line effects, thereby simplifying system design.  Clocking is accomplished through a two-input positive-NOR gate, permitting one input to be used as a clock-inhibit function. Holding either of the clock inputs high inhibits clocking, and holding either clock input low with SH/LD high enables the other clock input. Clock inhibit (CLK INH) should be changed to the high level only while CLK is high. Parallel loading is inhibited as long as SH/</a:t>
            </a:r>
            <a:r>
              <a:rPr lang="en-US" sz="1200" kern="1200" dirty="0" err="1" smtClean="0">
                <a:solidFill>
                  <a:schemeClr val="tx1"/>
                </a:solidFill>
                <a:effectLst/>
                <a:latin typeface="+mn-lt"/>
                <a:ea typeface="+mn-ea"/>
                <a:cs typeface="+mn-cs"/>
              </a:rPr>
              <a:t>LDis</a:t>
            </a:r>
            <a:r>
              <a:rPr lang="en-US" sz="1200" kern="1200" dirty="0" smtClean="0">
                <a:solidFill>
                  <a:schemeClr val="tx1"/>
                </a:solidFill>
                <a:effectLst/>
                <a:latin typeface="+mn-lt"/>
                <a:ea typeface="+mn-ea"/>
                <a:cs typeface="+mn-cs"/>
              </a:rPr>
              <a:t> high. Data at the parallel inputs are loaded directly into the register while SH/LD is low, independently of the levels of CLK, CLK INH, or serial (SER) inputs.</a:t>
            </a:r>
            <a:endParaRPr lang="en-US" dirty="0"/>
          </a:p>
        </p:txBody>
      </p:sp>
      <p:sp>
        <p:nvSpPr>
          <p:cNvPr id="4" name="Slide Number Placeholder 3"/>
          <p:cNvSpPr>
            <a:spLocks noGrp="1"/>
          </p:cNvSpPr>
          <p:nvPr>
            <p:ph type="sldNum" sz="quarter" idx="10"/>
          </p:nvPr>
        </p:nvSpPr>
        <p:spPr/>
        <p:txBody>
          <a:bodyPr/>
          <a:lstStyle/>
          <a:p>
            <a:fld id="{962FCFBE-ADB4-456E-9BD5-F192F3A568F0}" type="slidenum">
              <a:rPr lang="en-US" smtClean="0"/>
              <a:t>18</a:t>
            </a:fld>
            <a:endParaRPr lang="en-US" dirty="0"/>
          </a:p>
        </p:txBody>
      </p:sp>
    </p:spTree>
    <p:extLst>
      <p:ext uri="{BB962C8B-B14F-4D97-AF65-F5344CB8AC3E}">
        <p14:creationId xmlns:p14="http://schemas.microsoft.com/office/powerpoint/2010/main" val="885685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smtClean="0"/>
              <a:t>July 2014</a:t>
            </a:r>
            <a:endParaRPr lang="en-US" dirty="0"/>
          </a:p>
        </p:txBody>
      </p:sp>
      <p:sp>
        <p:nvSpPr>
          <p:cNvPr id="5" name="Footer Placeholder 4"/>
          <p:cNvSpPr>
            <a:spLocks noGrp="1"/>
          </p:cNvSpPr>
          <p:nvPr>
            <p:ph type="ftr" sz="quarter" idx="11"/>
          </p:nvPr>
        </p:nvSpPr>
        <p:spPr/>
        <p:txBody>
          <a:bodyPr/>
          <a:lstStyle/>
          <a:p>
            <a:r>
              <a:rPr lang="en-US" dirty="0" smtClean="0"/>
              <a:t>INFIERI 2014 Summer School</a:t>
            </a:r>
            <a:endParaRPr lang="en-US" dirty="0"/>
          </a:p>
        </p:txBody>
      </p:sp>
      <p:sp>
        <p:nvSpPr>
          <p:cNvPr id="6" name="Slide Number Placeholder 5"/>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2370002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smtClean="0"/>
              <a:t>July 2014</a:t>
            </a:r>
            <a:endParaRPr lang="en-US" dirty="0"/>
          </a:p>
        </p:txBody>
      </p:sp>
      <p:sp>
        <p:nvSpPr>
          <p:cNvPr id="5" name="Footer Placeholder 4"/>
          <p:cNvSpPr>
            <a:spLocks noGrp="1"/>
          </p:cNvSpPr>
          <p:nvPr>
            <p:ph type="ftr" sz="quarter" idx="11"/>
          </p:nvPr>
        </p:nvSpPr>
        <p:spPr/>
        <p:txBody>
          <a:bodyPr/>
          <a:lstStyle/>
          <a:p>
            <a:r>
              <a:rPr lang="en-US" dirty="0" smtClean="0"/>
              <a:t>INFIERI 2014 Summer School</a:t>
            </a:r>
            <a:endParaRPr lang="en-US" dirty="0"/>
          </a:p>
        </p:txBody>
      </p:sp>
      <p:sp>
        <p:nvSpPr>
          <p:cNvPr id="6" name="Slide Number Placeholder 5"/>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3412915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smtClean="0"/>
              <a:t>July 2014</a:t>
            </a:r>
            <a:endParaRPr lang="en-US" dirty="0"/>
          </a:p>
        </p:txBody>
      </p:sp>
      <p:sp>
        <p:nvSpPr>
          <p:cNvPr id="5" name="Footer Placeholder 4"/>
          <p:cNvSpPr>
            <a:spLocks noGrp="1"/>
          </p:cNvSpPr>
          <p:nvPr>
            <p:ph type="ftr" sz="quarter" idx="11"/>
          </p:nvPr>
        </p:nvSpPr>
        <p:spPr/>
        <p:txBody>
          <a:bodyPr/>
          <a:lstStyle/>
          <a:p>
            <a:r>
              <a:rPr lang="en-US" dirty="0" smtClean="0"/>
              <a:t>INFIERI 2014 Summer School</a:t>
            </a:r>
            <a:endParaRPr lang="en-US" dirty="0"/>
          </a:p>
        </p:txBody>
      </p:sp>
      <p:sp>
        <p:nvSpPr>
          <p:cNvPr id="6" name="Slide Number Placeholder 5"/>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2019831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smtClean="0"/>
              <a:t>July 2014</a:t>
            </a:r>
            <a:endParaRPr lang="en-US" dirty="0"/>
          </a:p>
        </p:txBody>
      </p:sp>
      <p:sp>
        <p:nvSpPr>
          <p:cNvPr id="5" name="Footer Placeholder 4"/>
          <p:cNvSpPr>
            <a:spLocks noGrp="1"/>
          </p:cNvSpPr>
          <p:nvPr>
            <p:ph type="ftr" sz="quarter" idx="11"/>
          </p:nvPr>
        </p:nvSpPr>
        <p:spPr/>
        <p:txBody>
          <a:bodyPr/>
          <a:lstStyle/>
          <a:p>
            <a:r>
              <a:rPr lang="en-US" dirty="0" smtClean="0"/>
              <a:t>INFIERI 2014 Summer School</a:t>
            </a:r>
            <a:endParaRPr lang="en-US" dirty="0"/>
          </a:p>
        </p:txBody>
      </p:sp>
      <p:sp>
        <p:nvSpPr>
          <p:cNvPr id="6" name="Slide Number Placeholder 5"/>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3420102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smtClean="0"/>
              <a:t>July 2014</a:t>
            </a:r>
            <a:endParaRPr lang="en-US" dirty="0"/>
          </a:p>
        </p:txBody>
      </p:sp>
      <p:sp>
        <p:nvSpPr>
          <p:cNvPr id="5" name="Footer Placeholder 4"/>
          <p:cNvSpPr>
            <a:spLocks noGrp="1"/>
          </p:cNvSpPr>
          <p:nvPr>
            <p:ph type="ftr" sz="quarter" idx="11"/>
          </p:nvPr>
        </p:nvSpPr>
        <p:spPr/>
        <p:txBody>
          <a:bodyPr/>
          <a:lstStyle/>
          <a:p>
            <a:r>
              <a:rPr lang="en-US" dirty="0" smtClean="0"/>
              <a:t>INFIERI 2014 Summer School</a:t>
            </a:r>
            <a:endParaRPr lang="en-US" dirty="0"/>
          </a:p>
        </p:txBody>
      </p:sp>
      <p:sp>
        <p:nvSpPr>
          <p:cNvPr id="6" name="Slide Number Placeholder 5"/>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3292748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smtClean="0"/>
              <a:t>July 2014</a:t>
            </a:r>
            <a:endParaRPr lang="en-US" dirty="0"/>
          </a:p>
        </p:txBody>
      </p:sp>
      <p:sp>
        <p:nvSpPr>
          <p:cNvPr id="6" name="Footer Placeholder 5"/>
          <p:cNvSpPr>
            <a:spLocks noGrp="1"/>
          </p:cNvSpPr>
          <p:nvPr>
            <p:ph type="ftr" sz="quarter" idx="11"/>
          </p:nvPr>
        </p:nvSpPr>
        <p:spPr/>
        <p:txBody>
          <a:bodyPr/>
          <a:lstStyle/>
          <a:p>
            <a:r>
              <a:rPr lang="en-US" dirty="0" smtClean="0"/>
              <a:t>INFIERI 2014 Summer School</a:t>
            </a:r>
            <a:endParaRPr lang="en-US" dirty="0"/>
          </a:p>
        </p:txBody>
      </p:sp>
      <p:sp>
        <p:nvSpPr>
          <p:cNvPr id="7" name="Slide Number Placeholder 6"/>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1648593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smtClean="0"/>
              <a:t>July 2014</a:t>
            </a:r>
            <a:endParaRPr lang="en-US" dirty="0"/>
          </a:p>
        </p:txBody>
      </p:sp>
      <p:sp>
        <p:nvSpPr>
          <p:cNvPr id="8" name="Footer Placeholder 7"/>
          <p:cNvSpPr>
            <a:spLocks noGrp="1"/>
          </p:cNvSpPr>
          <p:nvPr>
            <p:ph type="ftr" sz="quarter" idx="11"/>
          </p:nvPr>
        </p:nvSpPr>
        <p:spPr/>
        <p:txBody>
          <a:bodyPr/>
          <a:lstStyle/>
          <a:p>
            <a:r>
              <a:rPr lang="en-US" dirty="0" smtClean="0"/>
              <a:t>INFIERI 2014 Summer School</a:t>
            </a:r>
            <a:endParaRPr lang="en-US" dirty="0"/>
          </a:p>
        </p:txBody>
      </p:sp>
      <p:sp>
        <p:nvSpPr>
          <p:cNvPr id="9" name="Slide Number Placeholder 8"/>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3683950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smtClean="0"/>
              <a:t>July 2014</a:t>
            </a:r>
            <a:endParaRPr lang="en-US" dirty="0"/>
          </a:p>
        </p:txBody>
      </p:sp>
      <p:sp>
        <p:nvSpPr>
          <p:cNvPr id="4" name="Footer Placeholder 3"/>
          <p:cNvSpPr>
            <a:spLocks noGrp="1"/>
          </p:cNvSpPr>
          <p:nvPr>
            <p:ph type="ftr" sz="quarter" idx="11"/>
          </p:nvPr>
        </p:nvSpPr>
        <p:spPr/>
        <p:txBody>
          <a:bodyPr/>
          <a:lstStyle/>
          <a:p>
            <a:r>
              <a:rPr lang="en-US" dirty="0" smtClean="0"/>
              <a:t>INFIERI 2014 Summer School</a:t>
            </a:r>
            <a:endParaRPr lang="en-US" dirty="0"/>
          </a:p>
        </p:txBody>
      </p:sp>
      <p:sp>
        <p:nvSpPr>
          <p:cNvPr id="5" name="Slide Number Placeholder 4"/>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2613254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July 2014</a:t>
            </a:r>
            <a:endParaRPr lang="en-US" dirty="0"/>
          </a:p>
        </p:txBody>
      </p:sp>
      <p:sp>
        <p:nvSpPr>
          <p:cNvPr id="3" name="Footer Placeholder 2"/>
          <p:cNvSpPr>
            <a:spLocks noGrp="1"/>
          </p:cNvSpPr>
          <p:nvPr>
            <p:ph type="ftr" sz="quarter" idx="11"/>
          </p:nvPr>
        </p:nvSpPr>
        <p:spPr/>
        <p:txBody>
          <a:bodyPr/>
          <a:lstStyle/>
          <a:p>
            <a:r>
              <a:rPr lang="en-US" dirty="0" smtClean="0"/>
              <a:t>INFIERI 2014 Summer School</a:t>
            </a:r>
            <a:endParaRPr lang="en-US" dirty="0"/>
          </a:p>
        </p:txBody>
      </p:sp>
      <p:sp>
        <p:nvSpPr>
          <p:cNvPr id="4" name="Slide Number Placeholder 3"/>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2861970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smtClean="0"/>
              <a:t>July 2014</a:t>
            </a:r>
            <a:endParaRPr lang="en-US" dirty="0"/>
          </a:p>
        </p:txBody>
      </p:sp>
      <p:sp>
        <p:nvSpPr>
          <p:cNvPr id="6" name="Footer Placeholder 5"/>
          <p:cNvSpPr>
            <a:spLocks noGrp="1"/>
          </p:cNvSpPr>
          <p:nvPr>
            <p:ph type="ftr" sz="quarter" idx="11"/>
          </p:nvPr>
        </p:nvSpPr>
        <p:spPr/>
        <p:txBody>
          <a:bodyPr/>
          <a:lstStyle/>
          <a:p>
            <a:r>
              <a:rPr lang="en-US" dirty="0" smtClean="0"/>
              <a:t>INFIERI 2014 Summer School</a:t>
            </a:r>
            <a:endParaRPr lang="en-US" dirty="0"/>
          </a:p>
        </p:txBody>
      </p:sp>
      <p:sp>
        <p:nvSpPr>
          <p:cNvPr id="7" name="Slide Number Placeholder 6"/>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173329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smtClean="0"/>
              <a:t>July 2014</a:t>
            </a:r>
            <a:endParaRPr lang="en-US" dirty="0"/>
          </a:p>
        </p:txBody>
      </p:sp>
      <p:sp>
        <p:nvSpPr>
          <p:cNvPr id="6" name="Footer Placeholder 5"/>
          <p:cNvSpPr>
            <a:spLocks noGrp="1"/>
          </p:cNvSpPr>
          <p:nvPr>
            <p:ph type="ftr" sz="quarter" idx="11"/>
          </p:nvPr>
        </p:nvSpPr>
        <p:spPr/>
        <p:txBody>
          <a:bodyPr/>
          <a:lstStyle/>
          <a:p>
            <a:r>
              <a:rPr lang="en-US" dirty="0" smtClean="0"/>
              <a:t>INFIERI 2014 Summer School</a:t>
            </a:r>
            <a:endParaRPr lang="en-US" dirty="0"/>
          </a:p>
        </p:txBody>
      </p:sp>
      <p:sp>
        <p:nvSpPr>
          <p:cNvPr id="7" name="Slide Number Placeholder 6"/>
          <p:cNvSpPr>
            <a:spLocks noGrp="1"/>
          </p:cNvSpPr>
          <p:nvPr>
            <p:ph type="sldNum" sz="quarter" idx="12"/>
          </p:nvPr>
        </p:nvSpPr>
        <p:spPr/>
        <p:txBody>
          <a:bodyPr/>
          <a:lstStyle/>
          <a:p>
            <a:fld id="{ADFA4485-E86D-437E-B4E8-8C05D7EEEFF7}" type="slidenum">
              <a:rPr lang="en-US" smtClean="0"/>
              <a:t>‹#›</a:t>
            </a:fld>
            <a:endParaRPr lang="en-US" dirty="0"/>
          </a:p>
        </p:txBody>
      </p:sp>
    </p:spTree>
    <p:extLst>
      <p:ext uri="{BB962C8B-B14F-4D97-AF65-F5344CB8AC3E}">
        <p14:creationId xmlns:p14="http://schemas.microsoft.com/office/powerpoint/2010/main" val="191275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July 2014</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INFIERI 2014 Summer School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A4485-E86D-437E-B4E8-8C05D7EEEFF7}" type="slidenum">
              <a:rPr lang="en-US" smtClean="0"/>
              <a:t>‹#›</a:t>
            </a:fld>
            <a:endParaRPr lang="en-US" dirty="0"/>
          </a:p>
        </p:txBody>
      </p:sp>
    </p:spTree>
    <p:extLst>
      <p:ext uri="{BB962C8B-B14F-4D97-AF65-F5344CB8AC3E}">
        <p14:creationId xmlns:p14="http://schemas.microsoft.com/office/powerpoint/2010/main" val="237769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hyperlink" Target="mailto:mjones@physics.purdue.ed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lim185@purdue.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158" y="1371601"/>
            <a:ext cx="8229600" cy="3733800"/>
          </a:xfrm>
        </p:spPr>
        <p:txBody>
          <a:bodyPr>
            <a:normAutofit/>
          </a:bodyPr>
          <a:lstStyle/>
          <a:p>
            <a:r>
              <a:rPr lang="en-US" dirty="0"/>
              <a:t>Physics </a:t>
            </a:r>
            <a:r>
              <a:rPr lang="en-US" dirty="0" smtClean="0"/>
              <a:t>53600</a:t>
            </a:r>
            <a:r>
              <a:rPr lang="en-US" dirty="0"/>
              <a:t/>
            </a:r>
            <a:br>
              <a:rPr lang="en-US" dirty="0"/>
            </a:br>
            <a:r>
              <a:rPr lang="en-US" sz="4900" b="1" dirty="0" smtClean="0"/>
              <a:t>Electronics Techniques for Research</a:t>
            </a:r>
            <a:r>
              <a:rPr lang="en-US" sz="4900" b="1" dirty="0"/>
              <a:t/>
            </a:r>
            <a:br>
              <a:rPr lang="en-US" sz="4900" b="1" dirty="0"/>
            </a:br>
            <a:endParaRPr lang="en-US" sz="3600" b="1" i="1" dirty="0"/>
          </a:p>
        </p:txBody>
      </p:sp>
      <p:sp>
        <p:nvSpPr>
          <p:cNvPr id="3" name="Subtitle 2"/>
          <p:cNvSpPr>
            <a:spLocks noGrp="1"/>
          </p:cNvSpPr>
          <p:nvPr>
            <p:ph type="subTitle" idx="1"/>
          </p:nvPr>
        </p:nvSpPr>
        <p:spPr>
          <a:xfrm>
            <a:off x="1219200" y="5386734"/>
            <a:ext cx="6400800" cy="1066800"/>
          </a:xfrm>
        </p:spPr>
        <p:txBody>
          <a:bodyPr/>
          <a:lstStyle/>
          <a:p>
            <a:r>
              <a:rPr lang="en-US" dirty="0" smtClean="0"/>
              <a:t>Spring 2020 </a:t>
            </a:r>
            <a:r>
              <a:rPr lang="en-US" dirty="0"/>
              <a:t>Semester</a:t>
            </a:r>
          </a:p>
          <a:p>
            <a:r>
              <a:rPr lang="en-US" sz="1600" dirty="0"/>
              <a:t>Prof. </a:t>
            </a:r>
            <a:r>
              <a:rPr lang="en-US" sz="1600" dirty="0" smtClean="0"/>
              <a:t>Matthew Jones</a:t>
            </a:r>
            <a:endParaRPr lang="en-US" sz="1600" dirty="0"/>
          </a:p>
        </p:txBody>
      </p:sp>
      <p:pic>
        <p:nvPicPr>
          <p:cNvPr id="4" name="Picture 4" descr="purdue_phys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
            <a:ext cx="8077200" cy="94479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rot="486794">
            <a:off x="1666454" y="4302393"/>
            <a:ext cx="5963492" cy="923330"/>
          </a:xfrm>
          <a:prstGeom prst="rect">
            <a:avLst/>
          </a:prstGeom>
          <a:noFill/>
        </p:spPr>
        <p:txBody>
          <a:bodyPr wrap="none" lIns="91440" tIns="45720" rIns="91440" bIns="45720">
            <a:spAutoFit/>
          </a:bodyPr>
          <a:lstStyle/>
          <a:p>
            <a:pPr algn="ct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Now in PowerPoint!</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086113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Ripple Counters</a:t>
            </a:r>
            <a:endParaRPr lang="en-US" b="1" dirty="0"/>
          </a:p>
        </p:txBody>
      </p:sp>
      <p:pic>
        <p:nvPicPr>
          <p:cNvPr id="4" name="Picture 3"/>
          <p:cNvPicPr>
            <a:picLocks noChangeAspect="1"/>
          </p:cNvPicPr>
          <p:nvPr/>
        </p:nvPicPr>
        <p:blipFill>
          <a:blip r:embed="rId2"/>
          <a:stretch>
            <a:fillRect/>
          </a:stretch>
        </p:blipFill>
        <p:spPr>
          <a:xfrm>
            <a:off x="1638300" y="1311255"/>
            <a:ext cx="5867400" cy="4276725"/>
          </a:xfrm>
          <a:prstGeom prst="rect">
            <a:avLst/>
          </a:prstGeom>
        </p:spPr>
      </p:pic>
      <p:sp>
        <p:nvSpPr>
          <p:cNvPr id="6" name="TextBox 5"/>
          <p:cNvSpPr txBox="1"/>
          <p:nvPr/>
        </p:nvSpPr>
        <p:spPr>
          <a:xfrm>
            <a:off x="1422400" y="5620637"/>
            <a:ext cx="7239000" cy="954107"/>
          </a:xfrm>
          <a:prstGeom prst="rect">
            <a:avLst/>
          </a:prstGeom>
          <a:noFill/>
        </p:spPr>
        <p:txBody>
          <a:bodyPr wrap="square" rtlCol="0">
            <a:spAutoFit/>
          </a:bodyPr>
          <a:lstStyle/>
          <a:p>
            <a:r>
              <a:rPr lang="en-US" sz="2800" dirty="0" smtClean="0"/>
              <a:t>The output will briefly give the values 0111, 0110, 0100, 0000 before stabilizing at 1000.</a:t>
            </a:r>
            <a:endParaRPr lang="en-US" sz="2800" dirty="0"/>
          </a:p>
        </p:txBody>
      </p:sp>
    </p:spTree>
    <p:extLst>
      <p:ext uri="{BB962C8B-B14F-4D97-AF65-F5344CB8AC3E}">
        <p14:creationId xmlns:p14="http://schemas.microsoft.com/office/powerpoint/2010/main" val="2137328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Ripple Counters</a:t>
            </a:r>
            <a:endParaRPr lang="en-US"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447800"/>
                <a:ext cx="8229600" cy="5029200"/>
              </a:xfrm>
            </p:spPr>
            <p:txBody>
              <a:bodyPr>
                <a:normAutofit/>
              </a:bodyPr>
              <a:lstStyle/>
              <a:p>
                <a:r>
                  <a:rPr lang="en-US" dirty="0" smtClean="0"/>
                  <a:t>When would this </a:t>
                </a:r>
                <a:r>
                  <a:rPr lang="en-US" i="1" dirty="0" smtClean="0"/>
                  <a:t>not</a:t>
                </a:r>
                <a:r>
                  <a:rPr lang="en-US" dirty="0" smtClean="0"/>
                  <a:t> matter?</a:t>
                </a:r>
              </a:p>
              <a:p>
                <a:pPr lvl="1"/>
                <a:r>
                  <a:rPr lang="en-US" dirty="0" smtClean="0"/>
                  <a:t>Consider a human interface that displays a count on (for example) a 7-segment LED display</a:t>
                </a:r>
              </a:p>
              <a:p>
                <a:pPr lvl="1"/>
                <a:r>
                  <a:rPr lang="en-US" dirty="0" smtClean="0"/>
                  <a:t>The intermediate transitions probably happen too fast for the human eye to perceive</a:t>
                </a:r>
              </a:p>
              <a:p>
                <a:r>
                  <a:rPr lang="en-US" dirty="0" smtClean="0"/>
                  <a:t>When </a:t>
                </a:r>
                <a:r>
                  <a:rPr lang="en-US" i="1" dirty="0" smtClean="0"/>
                  <a:t>would</a:t>
                </a:r>
                <a:r>
                  <a:rPr lang="en-US" dirty="0" smtClean="0"/>
                  <a:t> this matter?</a:t>
                </a:r>
              </a:p>
              <a:p>
                <a:pPr lvl="1"/>
                <a:r>
                  <a:rPr lang="en-US" dirty="0" smtClean="0"/>
                  <a:t>If the output was latched on the leading edge of the input clock, then the maximum possible clock frequency would be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𝑚𝑎𝑥</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𝑝𝑑</m:t>
                        </m:r>
                      </m:sub>
                    </m:sSub>
                    <m:r>
                      <a:rPr lang="en-US" b="0" i="1" smtClean="0">
                        <a:latin typeface="Cambria Math" panose="02040503050406030204" pitchFamily="18" charset="0"/>
                        <a:ea typeface="Cambria Math" panose="02040503050406030204" pitchFamily="18" charset="0"/>
                      </a:rPr>
                      <m:t>)</m:t>
                    </m:r>
                  </m:oMath>
                </a14:m>
                <a:endParaRPr lang="en-US" dirty="0" smtClean="0"/>
              </a:p>
              <a:p>
                <a:pPr lvl="1"/>
                <a:r>
                  <a:rPr lang="en-US" dirty="0" smtClean="0"/>
                  <a:t>This rapidly becomes very impractical</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447800"/>
                <a:ext cx="8229600" cy="5029200"/>
              </a:xfrm>
              <a:blipFill>
                <a:blip r:embed="rId2"/>
                <a:stretch>
                  <a:fillRect l="-1704" t="-1576" r="-1185" b="-1818"/>
                </a:stretch>
              </a:blipFill>
            </p:spPr>
            <p:txBody>
              <a:bodyPr/>
              <a:lstStyle/>
              <a:p>
                <a:r>
                  <a:rPr lang="en-US">
                    <a:noFill/>
                  </a:rPr>
                  <a:t> </a:t>
                </a:r>
              </a:p>
            </p:txBody>
          </p:sp>
        </mc:Fallback>
      </mc:AlternateContent>
    </p:spTree>
    <p:extLst>
      <p:ext uri="{BB962C8B-B14F-4D97-AF65-F5344CB8AC3E}">
        <p14:creationId xmlns:p14="http://schemas.microsoft.com/office/powerpoint/2010/main" val="1387163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Synchronous Counters</a:t>
            </a:r>
            <a:endParaRPr lang="en-US" b="1" dirty="0"/>
          </a:p>
        </p:txBody>
      </p:sp>
      <p:sp>
        <p:nvSpPr>
          <p:cNvPr id="3" name="Content Placeholder 2"/>
          <p:cNvSpPr>
            <a:spLocks noGrp="1"/>
          </p:cNvSpPr>
          <p:nvPr>
            <p:ph idx="1"/>
          </p:nvPr>
        </p:nvSpPr>
        <p:spPr>
          <a:xfrm>
            <a:off x="457200" y="1600200"/>
            <a:ext cx="8229600" cy="2173199"/>
          </a:xfrm>
        </p:spPr>
        <p:txBody>
          <a:bodyPr/>
          <a:lstStyle/>
          <a:p>
            <a:r>
              <a:rPr lang="en-US" dirty="0" smtClean="0"/>
              <a:t>Consider the following circuit constructed of JK flip-flops</a:t>
            </a:r>
          </a:p>
          <a:p>
            <a:pPr lvl="1"/>
            <a:r>
              <a:rPr lang="en-US" dirty="0" smtClean="0"/>
              <a:t>They toggle when J=K=1</a:t>
            </a:r>
          </a:p>
          <a:p>
            <a:pPr lvl="1"/>
            <a:r>
              <a:rPr lang="en-US" dirty="0" smtClean="0"/>
              <a:t>No transition when J=K=0</a:t>
            </a:r>
            <a:endParaRPr lang="en-US" dirty="0"/>
          </a:p>
        </p:txBody>
      </p:sp>
      <p:cxnSp>
        <p:nvCxnSpPr>
          <p:cNvPr id="11" name="Straight Connector 10"/>
          <p:cNvCxnSpPr/>
          <p:nvPr/>
        </p:nvCxnSpPr>
        <p:spPr>
          <a:xfrm flipH="1">
            <a:off x="1397001" y="4614529"/>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397001" y="4385929"/>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1396999" y="4048569"/>
            <a:ext cx="1" cy="565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334955" y="4325759"/>
            <a:ext cx="124092" cy="1358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H="1">
            <a:off x="1259839" y="4040949"/>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72549" y="3687414"/>
            <a:ext cx="529252" cy="369332"/>
          </a:xfrm>
          <a:prstGeom prst="rect">
            <a:avLst/>
          </a:prstGeom>
          <a:noFill/>
        </p:spPr>
        <p:txBody>
          <a:bodyPr wrap="square" rtlCol="0">
            <a:spAutoFit/>
          </a:bodyPr>
          <a:lstStyle/>
          <a:p>
            <a:r>
              <a:rPr lang="en-US" dirty="0" err="1" smtClean="0"/>
              <a:t>Vcc</a:t>
            </a:r>
            <a:endParaRPr lang="en-US" dirty="0" smtClean="0"/>
          </a:p>
        </p:txBody>
      </p:sp>
      <p:cxnSp>
        <p:nvCxnSpPr>
          <p:cNvPr id="18" name="Straight Connector 17"/>
          <p:cNvCxnSpPr/>
          <p:nvPr/>
        </p:nvCxnSpPr>
        <p:spPr>
          <a:xfrm flipH="1" flipV="1">
            <a:off x="1115001" y="5758946"/>
            <a:ext cx="7710714" cy="190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94403" y="5277809"/>
            <a:ext cx="576396" cy="369332"/>
          </a:xfrm>
          <a:prstGeom prst="rect">
            <a:avLst/>
          </a:prstGeom>
          <a:noFill/>
        </p:spPr>
        <p:txBody>
          <a:bodyPr wrap="square" rtlCol="0">
            <a:spAutoFit/>
          </a:bodyPr>
          <a:lstStyle/>
          <a:p>
            <a:r>
              <a:rPr lang="en-US" dirty="0" smtClean="0"/>
              <a:t>CLK</a:t>
            </a:r>
            <a:endParaRPr lang="en-US" dirty="0"/>
          </a:p>
        </p:txBody>
      </p:sp>
      <p:cxnSp>
        <p:nvCxnSpPr>
          <p:cNvPr id="21" name="Straight Connector 20"/>
          <p:cNvCxnSpPr/>
          <p:nvPr/>
        </p:nvCxnSpPr>
        <p:spPr>
          <a:xfrm flipH="1">
            <a:off x="1115000" y="5513233"/>
            <a:ext cx="7710715" cy="32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58631" y="5603455"/>
            <a:ext cx="576396" cy="369332"/>
          </a:xfrm>
          <a:prstGeom prst="rect">
            <a:avLst/>
          </a:prstGeom>
          <a:noFill/>
        </p:spPr>
        <p:txBody>
          <a:bodyPr wrap="square" rtlCol="0">
            <a:spAutoFit/>
          </a:bodyPr>
          <a:lstStyle/>
          <a:p>
            <a:r>
              <a:rPr lang="en-US" dirty="0" smtClean="0"/>
              <a:t>CLR</a:t>
            </a:r>
            <a:endParaRPr lang="en-US" dirty="0"/>
          </a:p>
        </p:txBody>
      </p:sp>
      <p:cxnSp>
        <p:nvCxnSpPr>
          <p:cNvPr id="24" name="Straight Connector 23"/>
          <p:cNvCxnSpPr/>
          <p:nvPr/>
        </p:nvCxnSpPr>
        <p:spPr>
          <a:xfrm flipH="1">
            <a:off x="1393189" y="4943374"/>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1701801" y="4157329"/>
            <a:ext cx="1040874" cy="1078550"/>
            <a:chOff x="2113589" y="2824905"/>
            <a:chExt cx="1040874" cy="1078550"/>
          </a:xfrm>
        </p:grpSpPr>
        <p:sp>
          <p:nvSpPr>
            <p:cNvPr id="5" name="Rectangle 4"/>
            <p:cNvSpPr/>
            <p:nvPr/>
          </p:nvSpPr>
          <p:spPr>
            <a:xfrm>
              <a:off x="2113590" y="2824905"/>
              <a:ext cx="1040873" cy="10653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Isosceles Triangle 5"/>
            <p:cNvSpPr/>
            <p:nvPr/>
          </p:nvSpPr>
          <p:spPr>
            <a:xfrm rot="5400000">
              <a:off x="2116362" y="3526982"/>
              <a:ext cx="152400" cy="157946"/>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42737" y="2848086"/>
              <a:ext cx="324811" cy="646331"/>
            </a:xfrm>
            <a:prstGeom prst="rect">
              <a:avLst/>
            </a:prstGeom>
            <a:noFill/>
          </p:spPr>
          <p:txBody>
            <a:bodyPr wrap="square" rtlCol="0">
              <a:spAutoFit/>
            </a:bodyPr>
            <a:lstStyle/>
            <a:p>
              <a:r>
                <a:rPr lang="en-US" dirty="0" smtClean="0"/>
                <a:t>J</a:t>
              </a:r>
            </a:p>
            <a:p>
              <a:r>
                <a:rPr lang="en-US" dirty="0"/>
                <a:t>K</a:t>
              </a:r>
            </a:p>
          </p:txBody>
        </p:sp>
        <p:sp>
          <p:nvSpPr>
            <p:cNvPr id="8" name="TextBox 7"/>
            <p:cNvSpPr txBox="1"/>
            <p:nvPr/>
          </p:nvSpPr>
          <p:spPr>
            <a:xfrm>
              <a:off x="2821507" y="3379220"/>
              <a:ext cx="324811" cy="369332"/>
            </a:xfrm>
            <a:prstGeom prst="rect">
              <a:avLst/>
            </a:prstGeom>
            <a:noFill/>
          </p:spPr>
          <p:txBody>
            <a:bodyPr wrap="square" rtlCol="0">
              <a:spAutoFit/>
            </a:bodyPr>
            <a:lstStyle/>
            <a:p>
              <a:r>
                <a:rPr lang="en-US" dirty="0" smtClean="0"/>
                <a:t>Q</a:t>
              </a:r>
            </a:p>
          </p:txBody>
        </p:sp>
        <p:sp>
          <p:nvSpPr>
            <p:cNvPr id="9" name="TextBox 8"/>
            <p:cNvSpPr txBox="1"/>
            <p:nvPr/>
          </p:nvSpPr>
          <p:spPr>
            <a:xfrm>
              <a:off x="2356330" y="3534123"/>
              <a:ext cx="576396" cy="369332"/>
            </a:xfrm>
            <a:prstGeom prst="rect">
              <a:avLst/>
            </a:prstGeom>
            <a:noFill/>
          </p:spPr>
          <p:txBody>
            <a:bodyPr wrap="square" rtlCol="0">
              <a:spAutoFit/>
            </a:bodyPr>
            <a:lstStyle/>
            <a:p>
              <a:r>
                <a:rPr lang="en-US" dirty="0" smtClean="0"/>
                <a:t>CLR</a:t>
              </a:r>
              <a:endParaRPr lang="en-US" dirty="0"/>
            </a:p>
          </p:txBody>
        </p:sp>
      </p:grpSp>
      <p:cxnSp>
        <p:nvCxnSpPr>
          <p:cNvPr id="20" name="Straight Connector 19"/>
          <p:cNvCxnSpPr/>
          <p:nvPr/>
        </p:nvCxnSpPr>
        <p:spPr>
          <a:xfrm flipH="1" flipV="1">
            <a:off x="1402711" y="4959255"/>
            <a:ext cx="1" cy="565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350193" y="5425097"/>
            <a:ext cx="124092" cy="1358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flipH="1" flipV="1">
            <a:off x="2149190" y="5222644"/>
            <a:ext cx="1" cy="565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096672" y="5688486"/>
            <a:ext cx="124092" cy="1358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flipH="1">
            <a:off x="2742677" y="4896310"/>
            <a:ext cx="3694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112152" y="3872080"/>
            <a:ext cx="0" cy="23040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3050107" y="4841038"/>
            <a:ext cx="124092" cy="1358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050106" y="6176579"/>
            <a:ext cx="124092" cy="1358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flipH="1" flipV="1">
            <a:off x="3112152" y="4554359"/>
            <a:ext cx="684608" cy="11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112152" y="4325759"/>
            <a:ext cx="6846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050106" y="4237168"/>
            <a:ext cx="124092" cy="1358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050106" y="4487554"/>
            <a:ext cx="124092" cy="1358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3434585" y="4040949"/>
            <a:ext cx="1824006" cy="2271523"/>
            <a:chOff x="1324792" y="3007820"/>
            <a:chExt cx="1824006" cy="2271523"/>
          </a:xfrm>
        </p:grpSpPr>
        <p:grpSp>
          <p:nvGrpSpPr>
            <p:cNvPr id="47" name="Group 46"/>
            <p:cNvGrpSpPr/>
            <p:nvPr/>
          </p:nvGrpSpPr>
          <p:grpSpPr>
            <a:xfrm>
              <a:off x="1676400" y="3124200"/>
              <a:ext cx="1040874" cy="1078550"/>
              <a:chOff x="2113589" y="2824905"/>
              <a:chExt cx="1040874" cy="1078550"/>
            </a:xfrm>
          </p:grpSpPr>
          <p:sp>
            <p:nvSpPr>
              <p:cNvPr id="60" name="Rectangle 59"/>
              <p:cNvSpPr/>
              <p:nvPr/>
            </p:nvSpPr>
            <p:spPr>
              <a:xfrm>
                <a:off x="2113590" y="2824905"/>
                <a:ext cx="1040873" cy="10653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1" name="Isosceles Triangle 60"/>
              <p:cNvSpPr/>
              <p:nvPr/>
            </p:nvSpPr>
            <p:spPr>
              <a:xfrm rot="5400000">
                <a:off x="2116362" y="3526982"/>
                <a:ext cx="152400" cy="157946"/>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2142737" y="2848086"/>
                <a:ext cx="324811" cy="646331"/>
              </a:xfrm>
              <a:prstGeom prst="rect">
                <a:avLst/>
              </a:prstGeom>
              <a:noFill/>
            </p:spPr>
            <p:txBody>
              <a:bodyPr wrap="square" rtlCol="0">
                <a:spAutoFit/>
              </a:bodyPr>
              <a:lstStyle/>
              <a:p>
                <a:r>
                  <a:rPr lang="en-US" dirty="0" smtClean="0"/>
                  <a:t>J</a:t>
                </a:r>
              </a:p>
              <a:p>
                <a:r>
                  <a:rPr lang="en-US" dirty="0"/>
                  <a:t>K</a:t>
                </a:r>
              </a:p>
            </p:txBody>
          </p:sp>
          <p:sp>
            <p:nvSpPr>
              <p:cNvPr id="63" name="TextBox 62"/>
              <p:cNvSpPr txBox="1"/>
              <p:nvPr/>
            </p:nvSpPr>
            <p:spPr>
              <a:xfrm>
                <a:off x="2821507" y="3379220"/>
                <a:ext cx="324811" cy="369332"/>
              </a:xfrm>
              <a:prstGeom prst="rect">
                <a:avLst/>
              </a:prstGeom>
              <a:noFill/>
            </p:spPr>
            <p:txBody>
              <a:bodyPr wrap="square" rtlCol="0">
                <a:spAutoFit/>
              </a:bodyPr>
              <a:lstStyle/>
              <a:p>
                <a:r>
                  <a:rPr lang="en-US" dirty="0" smtClean="0"/>
                  <a:t>Q</a:t>
                </a:r>
              </a:p>
            </p:txBody>
          </p:sp>
          <p:sp>
            <p:nvSpPr>
              <p:cNvPr id="64" name="TextBox 63"/>
              <p:cNvSpPr txBox="1"/>
              <p:nvPr/>
            </p:nvSpPr>
            <p:spPr>
              <a:xfrm>
                <a:off x="2356330" y="3534123"/>
                <a:ext cx="576396" cy="369332"/>
              </a:xfrm>
              <a:prstGeom prst="rect">
                <a:avLst/>
              </a:prstGeom>
              <a:noFill/>
            </p:spPr>
            <p:txBody>
              <a:bodyPr wrap="square" rtlCol="0">
                <a:spAutoFit/>
              </a:bodyPr>
              <a:lstStyle/>
              <a:p>
                <a:r>
                  <a:rPr lang="en-US" dirty="0" smtClean="0"/>
                  <a:t>CLR</a:t>
                </a:r>
                <a:endParaRPr lang="en-US" dirty="0"/>
              </a:p>
            </p:txBody>
          </p:sp>
        </p:grpSp>
        <p:cxnSp>
          <p:nvCxnSpPr>
            <p:cNvPr id="48" name="Straight Connector 47"/>
            <p:cNvCxnSpPr/>
            <p:nvPr/>
          </p:nvCxnSpPr>
          <p:spPr>
            <a:xfrm flipH="1" flipV="1">
              <a:off x="1377310" y="3926126"/>
              <a:ext cx="1" cy="565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1324792" y="4391968"/>
              <a:ext cx="124092" cy="1358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p:nvPr/>
          </p:nvCxnSpPr>
          <p:spPr>
            <a:xfrm flipH="1" flipV="1">
              <a:off x="2123789" y="4189515"/>
              <a:ext cx="1" cy="565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2071271" y="4655357"/>
              <a:ext cx="124092" cy="1358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flipH="1">
              <a:off x="2717276" y="3863181"/>
              <a:ext cx="3694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3086751" y="3007820"/>
              <a:ext cx="0" cy="213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3024706" y="3807909"/>
              <a:ext cx="124092" cy="1358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024705" y="5143450"/>
              <a:ext cx="124092" cy="1358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5" name="Straight Connector 64"/>
          <p:cNvCxnSpPr/>
          <p:nvPr/>
        </p:nvCxnSpPr>
        <p:spPr>
          <a:xfrm flipH="1">
            <a:off x="3481393" y="4938379"/>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112152" y="3876924"/>
            <a:ext cx="231524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203258" y="4045498"/>
            <a:ext cx="2241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5426365" y="3785036"/>
            <a:ext cx="0" cy="3271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420684" y="3785036"/>
            <a:ext cx="2241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420684" y="4112186"/>
            <a:ext cx="2241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Arc 71"/>
          <p:cNvSpPr/>
          <p:nvPr/>
        </p:nvSpPr>
        <p:spPr>
          <a:xfrm>
            <a:off x="5484723" y="3785036"/>
            <a:ext cx="325881" cy="327150"/>
          </a:xfrm>
          <a:prstGeom prst="arc">
            <a:avLst>
              <a:gd name="adj1" fmla="val 16174174"/>
              <a:gd name="adj2" fmla="val 5480161"/>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3" name="Straight Connector 72"/>
          <p:cNvCxnSpPr/>
          <p:nvPr/>
        </p:nvCxnSpPr>
        <p:spPr>
          <a:xfrm>
            <a:off x="5810604" y="3945151"/>
            <a:ext cx="1089187" cy="34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0" name="Group 79"/>
          <p:cNvGrpSpPr/>
          <p:nvPr/>
        </p:nvGrpSpPr>
        <p:grpSpPr>
          <a:xfrm>
            <a:off x="6100794" y="4053077"/>
            <a:ext cx="1824006" cy="2271523"/>
            <a:chOff x="1324792" y="3007820"/>
            <a:chExt cx="1824006" cy="2271523"/>
          </a:xfrm>
        </p:grpSpPr>
        <p:grpSp>
          <p:nvGrpSpPr>
            <p:cNvPr id="81" name="Group 80"/>
            <p:cNvGrpSpPr/>
            <p:nvPr/>
          </p:nvGrpSpPr>
          <p:grpSpPr>
            <a:xfrm>
              <a:off x="1676400" y="3124200"/>
              <a:ext cx="1040874" cy="1078550"/>
              <a:chOff x="2113589" y="2824905"/>
              <a:chExt cx="1040874" cy="1078550"/>
            </a:xfrm>
          </p:grpSpPr>
          <p:sp>
            <p:nvSpPr>
              <p:cNvPr id="90" name="Rectangle 89"/>
              <p:cNvSpPr/>
              <p:nvPr/>
            </p:nvSpPr>
            <p:spPr>
              <a:xfrm>
                <a:off x="2113590" y="2824905"/>
                <a:ext cx="1040873" cy="10653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1" name="Isosceles Triangle 90"/>
              <p:cNvSpPr/>
              <p:nvPr/>
            </p:nvSpPr>
            <p:spPr>
              <a:xfrm rot="5400000">
                <a:off x="2116362" y="3526982"/>
                <a:ext cx="152400" cy="157946"/>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2142737" y="2848086"/>
                <a:ext cx="324811" cy="646331"/>
              </a:xfrm>
              <a:prstGeom prst="rect">
                <a:avLst/>
              </a:prstGeom>
              <a:noFill/>
            </p:spPr>
            <p:txBody>
              <a:bodyPr wrap="square" rtlCol="0">
                <a:spAutoFit/>
              </a:bodyPr>
              <a:lstStyle/>
              <a:p>
                <a:r>
                  <a:rPr lang="en-US" dirty="0" smtClean="0"/>
                  <a:t>J</a:t>
                </a:r>
              </a:p>
              <a:p>
                <a:r>
                  <a:rPr lang="en-US" dirty="0"/>
                  <a:t>K</a:t>
                </a:r>
              </a:p>
            </p:txBody>
          </p:sp>
          <p:sp>
            <p:nvSpPr>
              <p:cNvPr id="93" name="TextBox 92"/>
              <p:cNvSpPr txBox="1"/>
              <p:nvPr/>
            </p:nvSpPr>
            <p:spPr>
              <a:xfrm>
                <a:off x="2821507" y="3379220"/>
                <a:ext cx="324811" cy="369332"/>
              </a:xfrm>
              <a:prstGeom prst="rect">
                <a:avLst/>
              </a:prstGeom>
              <a:noFill/>
            </p:spPr>
            <p:txBody>
              <a:bodyPr wrap="square" rtlCol="0">
                <a:spAutoFit/>
              </a:bodyPr>
              <a:lstStyle/>
              <a:p>
                <a:r>
                  <a:rPr lang="en-US" dirty="0" smtClean="0"/>
                  <a:t>Q</a:t>
                </a:r>
              </a:p>
            </p:txBody>
          </p:sp>
          <p:sp>
            <p:nvSpPr>
              <p:cNvPr id="94" name="TextBox 93"/>
              <p:cNvSpPr txBox="1"/>
              <p:nvPr/>
            </p:nvSpPr>
            <p:spPr>
              <a:xfrm>
                <a:off x="2356330" y="3534123"/>
                <a:ext cx="576396" cy="369332"/>
              </a:xfrm>
              <a:prstGeom prst="rect">
                <a:avLst/>
              </a:prstGeom>
              <a:noFill/>
            </p:spPr>
            <p:txBody>
              <a:bodyPr wrap="square" rtlCol="0">
                <a:spAutoFit/>
              </a:bodyPr>
              <a:lstStyle/>
              <a:p>
                <a:r>
                  <a:rPr lang="en-US" dirty="0" smtClean="0"/>
                  <a:t>CLR</a:t>
                </a:r>
                <a:endParaRPr lang="en-US" dirty="0"/>
              </a:p>
            </p:txBody>
          </p:sp>
        </p:grpSp>
        <p:cxnSp>
          <p:nvCxnSpPr>
            <p:cNvPr id="82" name="Straight Connector 81"/>
            <p:cNvCxnSpPr/>
            <p:nvPr/>
          </p:nvCxnSpPr>
          <p:spPr>
            <a:xfrm flipH="1" flipV="1">
              <a:off x="1377310" y="3919776"/>
              <a:ext cx="1" cy="565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1324792" y="4391968"/>
              <a:ext cx="124092" cy="1358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p:cNvCxnSpPr/>
            <p:nvPr/>
          </p:nvCxnSpPr>
          <p:spPr>
            <a:xfrm flipH="1" flipV="1">
              <a:off x="2123789" y="4189515"/>
              <a:ext cx="1" cy="565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2071271" y="4655357"/>
              <a:ext cx="124092" cy="1358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p:cNvCxnSpPr/>
            <p:nvPr/>
          </p:nvCxnSpPr>
          <p:spPr>
            <a:xfrm flipH="1">
              <a:off x="2717276" y="3863181"/>
              <a:ext cx="3694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3086751" y="3007820"/>
              <a:ext cx="0" cy="2135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3024706" y="3807909"/>
              <a:ext cx="124092" cy="1358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024705" y="5143450"/>
              <a:ext cx="124092" cy="1358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5" name="Straight Connector 94"/>
          <p:cNvCxnSpPr/>
          <p:nvPr/>
        </p:nvCxnSpPr>
        <p:spPr>
          <a:xfrm flipH="1">
            <a:off x="6153312" y="4953608"/>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6020879" y="4622509"/>
            <a:ext cx="450573" cy="33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6020879" y="4392767"/>
            <a:ext cx="450573" cy="9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5959927" y="4320289"/>
            <a:ext cx="124092" cy="1358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p:cNvCxnSpPr/>
          <p:nvPr/>
        </p:nvCxnSpPr>
        <p:spPr>
          <a:xfrm flipV="1">
            <a:off x="6020458" y="3941850"/>
            <a:ext cx="2902" cy="6806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a:off x="5959927" y="3889536"/>
            <a:ext cx="124092" cy="1358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p:cNvCxnSpPr/>
          <p:nvPr/>
        </p:nvCxnSpPr>
        <p:spPr>
          <a:xfrm flipH="1" flipV="1">
            <a:off x="6905472" y="3876924"/>
            <a:ext cx="2464" cy="716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7859912" y="4037833"/>
            <a:ext cx="2241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V="1">
            <a:off x="8089733" y="3778275"/>
            <a:ext cx="0" cy="3271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8084052" y="3778275"/>
            <a:ext cx="2241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8084052" y="4105425"/>
            <a:ext cx="2241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Arc 114"/>
          <p:cNvSpPr/>
          <p:nvPr/>
        </p:nvSpPr>
        <p:spPr>
          <a:xfrm>
            <a:off x="8148091" y="3778275"/>
            <a:ext cx="325881" cy="327150"/>
          </a:xfrm>
          <a:prstGeom prst="arc">
            <a:avLst>
              <a:gd name="adj1" fmla="val 16174174"/>
              <a:gd name="adj2" fmla="val 5480161"/>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7" name="Straight Connector 116"/>
          <p:cNvCxnSpPr/>
          <p:nvPr/>
        </p:nvCxnSpPr>
        <p:spPr>
          <a:xfrm>
            <a:off x="6907936" y="3872080"/>
            <a:ext cx="11761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8473972" y="3932033"/>
            <a:ext cx="365228" cy="165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5" name="TextBox 124"/>
              <p:cNvSpPr txBox="1"/>
              <p:nvPr/>
            </p:nvSpPr>
            <p:spPr>
              <a:xfrm>
                <a:off x="2858189" y="6406114"/>
                <a:ext cx="576396"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𝑪</m:t>
                          </m:r>
                        </m:e>
                        <m:sub>
                          <m:r>
                            <a:rPr lang="en-US" b="1" i="1" smtClean="0">
                              <a:latin typeface="Cambria Math" panose="02040503050406030204" pitchFamily="18" charset="0"/>
                            </a:rPr>
                            <m:t>𝟎</m:t>
                          </m:r>
                        </m:sub>
                      </m:sSub>
                    </m:oMath>
                  </m:oMathPara>
                </a14:m>
                <a:endParaRPr lang="en-US" b="1" dirty="0"/>
              </a:p>
            </p:txBody>
          </p:sp>
        </mc:Choice>
        <mc:Fallback>
          <p:sp>
            <p:nvSpPr>
              <p:cNvPr id="125" name="TextBox 124"/>
              <p:cNvSpPr txBox="1">
                <a:spLocks noRot="1" noChangeAspect="1" noMove="1" noResize="1" noEditPoints="1" noAdjustHandles="1" noChangeArrowheads="1" noChangeShapeType="1" noTextEdit="1"/>
              </p:cNvSpPr>
              <p:nvPr/>
            </p:nvSpPr>
            <p:spPr>
              <a:xfrm>
                <a:off x="2858189" y="6406114"/>
                <a:ext cx="57639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6" name="TextBox 125"/>
              <p:cNvSpPr txBox="1"/>
              <p:nvPr/>
            </p:nvSpPr>
            <p:spPr>
              <a:xfrm>
                <a:off x="4915060" y="6384340"/>
                <a:ext cx="576396"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𝑪</m:t>
                          </m:r>
                        </m:e>
                        <m:sub>
                          <m:r>
                            <a:rPr lang="en-US" b="1" i="1" smtClean="0">
                              <a:latin typeface="Cambria Math" panose="02040503050406030204" pitchFamily="18" charset="0"/>
                            </a:rPr>
                            <m:t>𝟏</m:t>
                          </m:r>
                        </m:sub>
                      </m:sSub>
                    </m:oMath>
                  </m:oMathPara>
                </a14:m>
                <a:endParaRPr lang="en-US" b="1" dirty="0"/>
              </a:p>
            </p:txBody>
          </p:sp>
        </mc:Choice>
        <mc:Fallback>
          <p:sp>
            <p:nvSpPr>
              <p:cNvPr id="126" name="TextBox 125"/>
              <p:cNvSpPr txBox="1">
                <a:spLocks noRot="1" noChangeAspect="1" noMove="1" noResize="1" noEditPoints="1" noAdjustHandles="1" noChangeArrowheads="1" noChangeShapeType="1" noTextEdit="1"/>
              </p:cNvSpPr>
              <p:nvPr/>
            </p:nvSpPr>
            <p:spPr>
              <a:xfrm>
                <a:off x="4915060" y="6384340"/>
                <a:ext cx="57639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7" name="TextBox 126"/>
              <p:cNvSpPr txBox="1"/>
              <p:nvPr/>
            </p:nvSpPr>
            <p:spPr>
              <a:xfrm>
                <a:off x="7571714" y="6400044"/>
                <a:ext cx="576396"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𝑪</m:t>
                          </m:r>
                        </m:e>
                        <m:sub>
                          <m:r>
                            <a:rPr lang="en-US" b="1" i="1" smtClean="0">
                              <a:latin typeface="Cambria Math" panose="02040503050406030204" pitchFamily="18" charset="0"/>
                            </a:rPr>
                            <m:t>𝟐</m:t>
                          </m:r>
                        </m:sub>
                      </m:sSub>
                    </m:oMath>
                  </m:oMathPara>
                </a14:m>
                <a:endParaRPr lang="en-US" b="1" dirty="0"/>
              </a:p>
            </p:txBody>
          </p:sp>
        </mc:Choice>
        <mc:Fallback>
          <p:sp>
            <p:nvSpPr>
              <p:cNvPr id="127" name="TextBox 126"/>
              <p:cNvSpPr txBox="1">
                <a:spLocks noRot="1" noChangeAspect="1" noMove="1" noResize="1" noEditPoints="1" noAdjustHandles="1" noChangeArrowheads="1" noChangeShapeType="1" noTextEdit="1"/>
              </p:cNvSpPr>
              <p:nvPr/>
            </p:nvSpPr>
            <p:spPr>
              <a:xfrm>
                <a:off x="7571714" y="6400044"/>
                <a:ext cx="576396" cy="36933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1325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Synchronous Counters</a:t>
            </a:r>
            <a:endParaRPr lang="en-US" b="1"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458200" cy="4525963"/>
              </a:xfrm>
            </p:spPr>
            <p:txBody>
              <a:bodyPr/>
              <a:lstStyle/>
              <a:p>
                <a:r>
                  <a:rPr lang="en-US" dirty="0" smtClean="0"/>
                  <a:t>The big difference between the ripple counter and this design is that now the inputs are valid long before the next clock edge.</a:t>
                </a:r>
              </a:p>
              <a:p>
                <a:r>
                  <a:rPr lang="en-US" dirty="0" smtClean="0"/>
                  <a:t>The output switches synchronously with the clock edge with no intermediate states.</a:t>
                </a:r>
              </a:p>
              <a:p>
                <a:r>
                  <a:rPr lang="en-US" dirty="0" smtClean="0"/>
                  <a:t>The maximum clock frequency 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𝑚𝑎𝑥</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m:t>
                    </m:r>
                    <m:r>
                      <a:rPr lang="en-US" i="1">
                        <a:latin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𝑝𝑑</m:t>
                        </m:r>
                      </m:sub>
                    </m:sSub>
                  </m:oMath>
                </a14:m>
                <a:r>
                  <a:rPr lang="en-US" dirty="0" smtClean="0"/>
                  <a:t> and is independent of the number of stages</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458200" cy="4525963"/>
              </a:xfrm>
              <a:blipFill>
                <a:blip r:embed="rId2"/>
                <a:stretch>
                  <a:fillRect l="-1657" t="-1752"/>
                </a:stretch>
              </a:blipFill>
            </p:spPr>
            <p:txBody>
              <a:bodyPr/>
              <a:lstStyle/>
              <a:p>
                <a:r>
                  <a:rPr lang="en-US">
                    <a:noFill/>
                  </a:rPr>
                  <a:t> </a:t>
                </a:r>
              </a:p>
            </p:txBody>
          </p:sp>
        </mc:Fallback>
      </mc:AlternateContent>
    </p:spTree>
    <p:extLst>
      <p:ext uri="{BB962C8B-B14F-4D97-AF65-F5344CB8AC3E}">
        <p14:creationId xmlns:p14="http://schemas.microsoft.com/office/powerpoint/2010/main" val="4209258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Dedicated Clock Networks</a:t>
            </a:r>
            <a:endParaRPr lang="en-US" b="1" dirty="0"/>
          </a:p>
        </p:txBody>
      </p:sp>
      <p:sp>
        <p:nvSpPr>
          <p:cNvPr id="3" name="Content Placeholder 2"/>
          <p:cNvSpPr>
            <a:spLocks noGrp="1"/>
          </p:cNvSpPr>
          <p:nvPr>
            <p:ph idx="1"/>
          </p:nvPr>
        </p:nvSpPr>
        <p:spPr>
          <a:xfrm>
            <a:off x="457200" y="1417638"/>
            <a:ext cx="8229600" cy="4983162"/>
          </a:xfrm>
        </p:spPr>
        <p:txBody>
          <a:bodyPr>
            <a:normAutofit fontScale="92500" lnSpcReduction="10000"/>
          </a:bodyPr>
          <a:lstStyle/>
          <a:p>
            <a:r>
              <a:rPr lang="en-US" dirty="0" smtClean="0"/>
              <a:t>It can be important to distinguish between clock signals and normal logic signals</a:t>
            </a:r>
          </a:p>
          <a:p>
            <a:r>
              <a:rPr lang="en-US" dirty="0" smtClean="0"/>
              <a:t>Clock signals:</a:t>
            </a:r>
          </a:p>
          <a:p>
            <a:pPr lvl="1"/>
            <a:r>
              <a:rPr lang="en-US" dirty="0" smtClean="0"/>
              <a:t>Often drive a large number of inputs (large C)</a:t>
            </a:r>
          </a:p>
          <a:p>
            <a:pPr lvl="1"/>
            <a:r>
              <a:rPr lang="en-US" dirty="0" smtClean="0"/>
              <a:t>This requires drivers with low output impedance R so that RC remains small</a:t>
            </a:r>
          </a:p>
          <a:p>
            <a:pPr lvl="1"/>
            <a:r>
              <a:rPr lang="en-US" dirty="0" smtClean="0"/>
              <a:t>Dedicated routing (</a:t>
            </a:r>
            <a:r>
              <a:rPr lang="en-US" dirty="0" err="1" smtClean="0"/>
              <a:t>ie</a:t>
            </a:r>
            <a:r>
              <a:rPr lang="en-US" dirty="0" smtClean="0"/>
              <a:t>, wiring) allows the signals to arrive at all inputs at (nearly) the same time (this is called clock skew)</a:t>
            </a:r>
          </a:p>
          <a:p>
            <a:pPr lvl="1"/>
            <a:r>
              <a:rPr lang="en-US" dirty="0" smtClean="0"/>
              <a:t>This helps to make the behavior of logic circuits more predictable</a:t>
            </a:r>
          </a:p>
          <a:p>
            <a:pPr lvl="1"/>
            <a:endParaRPr lang="en-US" dirty="0"/>
          </a:p>
        </p:txBody>
      </p:sp>
    </p:spTree>
    <p:extLst>
      <p:ext uri="{BB962C8B-B14F-4D97-AF65-F5344CB8AC3E}">
        <p14:creationId xmlns:p14="http://schemas.microsoft.com/office/powerpoint/2010/main" val="2618013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Dedicated Clock Networks</a:t>
            </a:r>
            <a:endParaRPr lang="en-US" b="1" dirty="0"/>
          </a:p>
        </p:txBody>
      </p:sp>
      <p:sp>
        <p:nvSpPr>
          <p:cNvPr id="3" name="Content Placeholder 2"/>
          <p:cNvSpPr>
            <a:spLocks noGrp="1"/>
          </p:cNvSpPr>
          <p:nvPr>
            <p:ph idx="1"/>
          </p:nvPr>
        </p:nvSpPr>
        <p:spPr>
          <a:xfrm>
            <a:off x="457200" y="1417638"/>
            <a:ext cx="8229600" cy="4983162"/>
          </a:xfrm>
        </p:spPr>
        <p:txBody>
          <a:bodyPr>
            <a:normAutofit lnSpcReduction="10000"/>
          </a:bodyPr>
          <a:lstStyle/>
          <a:p>
            <a:r>
              <a:rPr lang="en-US" dirty="0" smtClean="0"/>
              <a:t>It can be important to distinguish between clock signals and normal logic signals</a:t>
            </a:r>
          </a:p>
          <a:p>
            <a:r>
              <a:rPr lang="en-US" dirty="0" smtClean="0"/>
              <a:t>Logic signals:</a:t>
            </a:r>
          </a:p>
          <a:p>
            <a:pPr lvl="1"/>
            <a:r>
              <a:rPr lang="en-US" dirty="0" smtClean="0"/>
              <a:t>Usually only drive a relatively small number of other inputs</a:t>
            </a:r>
          </a:p>
          <a:p>
            <a:pPr lvl="1"/>
            <a:r>
              <a:rPr lang="en-US" dirty="0" smtClean="0"/>
              <a:t>Only timing constraint is their signal propagation is faster that the clock period (plus setup time)</a:t>
            </a:r>
          </a:p>
          <a:p>
            <a:pPr lvl="1"/>
            <a:r>
              <a:rPr lang="en-US" dirty="0" smtClean="0"/>
              <a:t>Don’t need low output impedance drivers</a:t>
            </a:r>
          </a:p>
          <a:p>
            <a:pPr lvl="1"/>
            <a:r>
              <a:rPr lang="en-US" dirty="0" smtClean="0"/>
              <a:t>Lower power consumption</a:t>
            </a:r>
          </a:p>
          <a:p>
            <a:pPr lvl="1"/>
            <a:r>
              <a:rPr lang="en-US" dirty="0" smtClean="0"/>
              <a:t>Fewer constraints on signal routing (</a:t>
            </a:r>
            <a:r>
              <a:rPr lang="en-US" dirty="0" err="1" smtClean="0"/>
              <a:t>ie</a:t>
            </a:r>
            <a:r>
              <a:rPr lang="en-US" dirty="0" smtClean="0"/>
              <a:t>, wiring)</a:t>
            </a:r>
          </a:p>
          <a:p>
            <a:pPr lvl="1"/>
            <a:endParaRPr lang="en-US" dirty="0"/>
          </a:p>
        </p:txBody>
      </p:sp>
    </p:spTree>
    <p:extLst>
      <p:ext uri="{BB962C8B-B14F-4D97-AF65-F5344CB8AC3E}">
        <p14:creationId xmlns:p14="http://schemas.microsoft.com/office/powerpoint/2010/main" val="3109705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Logic Elements</a:t>
            </a:r>
            <a:endParaRPr lang="en-US" b="1" dirty="0"/>
          </a:p>
        </p:txBody>
      </p:sp>
      <p:sp>
        <p:nvSpPr>
          <p:cNvPr id="3" name="Content Placeholder 2"/>
          <p:cNvSpPr>
            <a:spLocks noGrp="1"/>
          </p:cNvSpPr>
          <p:nvPr>
            <p:ph idx="1"/>
          </p:nvPr>
        </p:nvSpPr>
        <p:spPr>
          <a:xfrm>
            <a:off x="457200" y="1417638"/>
            <a:ext cx="8229600" cy="4708525"/>
          </a:xfrm>
        </p:spPr>
        <p:txBody>
          <a:bodyPr/>
          <a:lstStyle/>
          <a:p>
            <a:r>
              <a:rPr lang="en-US" dirty="0" smtClean="0"/>
              <a:t>Lots of other logic elements can be constructed using flip-flops.</a:t>
            </a:r>
          </a:p>
          <a:p>
            <a:r>
              <a:rPr lang="en-US" dirty="0" smtClean="0"/>
              <a:t>Shift register:</a:t>
            </a:r>
            <a:endParaRPr lang="en-US" dirty="0"/>
          </a:p>
        </p:txBody>
      </p:sp>
      <p:grpSp>
        <p:nvGrpSpPr>
          <p:cNvPr id="4" name="Group 3"/>
          <p:cNvGrpSpPr/>
          <p:nvPr/>
        </p:nvGrpSpPr>
        <p:grpSpPr>
          <a:xfrm>
            <a:off x="2286000" y="3657600"/>
            <a:ext cx="1040874" cy="1065315"/>
            <a:chOff x="2113589" y="2824905"/>
            <a:chExt cx="1040874" cy="1065315"/>
          </a:xfrm>
        </p:grpSpPr>
        <p:sp>
          <p:nvSpPr>
            <p:cNvPr id="5" name="Rectangle 4"/>
            <p:cNvSpPr/>
            <p:nvPr/>
          </p:nvSpPr>
          <p:spPr>
            <a:xfrm>
              <a:off x="2113590" y="2824905"/>
              <a:ext cx="1040873" cy="10653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Isosceles Triangle 5"/>
            <p:cNvSpPr/>
            <p:nvPr/>
          </p:nvSpPr>
          <p:spPr>
            <a:xfrm rot="5400000">
              <a:off x="2116362" y="3426227"/>
              <a:ext cx="152400" cy="157946"/>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33688" y="2942287"/>
              <a:ext cx="324811" cy="369332"/>
            </a:xfrm>
            <a:prstGeom prst="rect">
              <a:avLst/>
            </a:prstGeom>
            <a:noFill/>
          </p:spPr>
          <p:txBody>
            <a:bodyPr wrap="square" rtlCol="0">
              <a:spAutoFit/>
            </a:bodyPr>
            <a:lstStyle/>
            <a:p>
              <a:r>
                <a:rPr lang="en-US" dirty="0" smtClean="0"/>
                <a:t>D</a:t>
              </a:r>
              <a:endParaRPr lang="en-US" dirty="0"/>
            </a:p>
          </p:txBody>
        </p:sp>
        <p:sp>
          <p:nvSpPr>
            <p:cNvPr id="8" name="TextBox 7"/>
            <p:cNvSpPr txBox="1"/>
            <p:nvPr/>
          </p:nvSpPr>
          <p:spPr>
            <a:xfrm>
              <a:off x="2792606" y="2895897"/>
              <a:ext cx="324811" cy="369332"/>
            </a:xfrm>
            <a:prstGeom prst="rect">
              <a:avLst/>
            </a:prstGeom>
            <a:noFill/>
          </p:spPr>
          <p:txBody>
            <a:bodyPr wrap="square" rtlCol="0">
              <a:spAutoFit/>
            </a:bodyPr>
            <a:lstStyle/>
            <a:p>
              <a:r>
                <a:rPr lang="en-US" dirty="0" smtClean="0"/>
                <a:t>Q</a:t>
              </a:r>
            </a:p>
          </p:txBody>
        </p:sp>
        <p:sp>
          <p:nvSpPr>
            <p:cNvPr id="9" name="TextBox 8"/>
            <p:cNvSpPr txBox="1"/>
            <p:nvPr/>
          </p:nvSpPr>
          <p:spPr>
            <a:xfrm>
              <a:off x="2269546" y="3520888"/>
              <a:ext cx="576396" cy="369332"/>
            </a:xfrm>
            <a:prstGeom prst="rect">
              <a:avLst/>
            </a:prstGeom>
            <a:noFill/>
          </p:spPr>
          <p:txBody>
            <a:bodyPr wrap="square" rtlCol="0">
              <a:spAutoFit/>
            </a:bodyPr>
            <a:lstStyle/>
            <a:p>
              <a:r>
                <a:rPr lang="en-US" dirty="0" smtClean="0"/>
                <a:t>CLR</a:t>
              </a:r>
              <a:endParaRPr lang="en-US" dirty="0"/>
            </a:p>
          </p:txBody>
        </p:sp>
      </p:grpSp>
      <p:grpSp>
        <p:nvGrpSpPr>
          <p:cNvPr id="14" name="Group 13"/>
          <p:cNvGrpSpPr/>
          <p:nvPr/>
        </p:nvGrpSpPr>
        <p:grpSpPr>
          <a:xfrm>
            <a:off x="4267200" y="3657600"/>
            <a:ext cx="1040874" cy="1065315"/>
            <a:chOff x="2113589" y="2824905"/>
            <a:chExt cx="1040874" cy="1065315"/>
          </a:xfrm>
        </p:grpSpPr>
        <p:sp>
          <p:nvSpPr>
            <p:cNvPr id="15" name="Rectangle 14"/>
            <p:cNvSpPr/>
            <p:nvPr/>
          </p:nvSpPr>
          <p:spPr>
            <a:xfrm>
              <a:off x="2113590" y="2824905"/>
              <a:ext cx="1040873" cy="10653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Isosceles Triangle 15"/>
            <p:cNvSpPr/>
            <p:nvPr/>
          </p:nvSpPr>
          <p:spPr>
            <a:xfrm rot="5400000">
              <a:off x="2116362" y="3426227"/>
              <a:ext cx="152400" cy="157946"/>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133688" y="2942287"/>
              <a:ext cx="324811" cy="369332"/>
            </a:xfrm>
            <a:prstGeom prst="rect">
              <a:avLst/>
            </a:prstGeom>
            <a:noFill/>
          </p:spPr>
          <p:txBody>
            <a:bodyPr wrap="square" rtlCol="0">
              <a:spAutoFit/>
            </a:bodyPr>
            <a:lstStyle/>
            <a:p>
              <a:r>
                <a:rPr lang="en-US" dirty="0" smtClean="0"/>
                <a:t>D</a:t>
              </a:r>
              <a:endParaRPr lang="en-US" dirty="0"/>
            </a:p>
          </p:txBody>
        </p:sp>
        <p:sp>
          <p:nvSpPr>
            <p:cNvPr id="18" name="TextBox 17"/>
            <p:cNvSpPr txBox="1"/>
            <p:nvPr/>
          </p:nvSpPr>
          <p:spPr>
            <a:xfrm>
              <a:off x="2792606" y="2895897"/>
              <a:ext cx="324811" cy="369332"/>
            </a:xfrm>
            <a:prstGeom prst="rect">
              <a:avLst/>
            </a:prstGeom>
            <a:noFill/>
          </p:spPr>
          <p:txBody>
            <a:bodyPr wrap="square" rtlCol="0">
              <a:spAutoFit/>
            </a:bodyPr>
            <a:lstStyle/>
            <a:p>
              <a:r>
                <a:rPr lang="en-US" dirty="0" smtClean="0"/>
                <a:t>Q</a:t>
              </a:r>
            </a:p>
          </p:txBody>
        </p:sp>
        <p:sp>
          <p:nvSpPr>
            <p:cNvPr id="19" name="TextBox 18"/>
            <p:cNvSpPr txBox="1"/>
            <p:nvPr/>
          </p:nvSpPr>
          <p:spPr>
            <a:xfrm>
              <a:off x="2269546" y="3520888"/>
              <a:ext cx="576396" cy="369332"/>
            </a:xfrm>
            <a:prstGeom prst="rect">
              <a:avLst/>
            </a:prstGeom>
            <a:noFill/>
          </p:spPr>
          <p:txBody>
            <a:bodyPr wrap="square" rtlCol="0">
              <a:spAutoFit/>
            </a:bodyPr>
            <a:lstStyle/>
            <a:p>
              <a:r>
                <a:rPr lang="en-US" dirty="0" smtClean="0"/>
                <a:t>CLR</a:t>
              </a:r>
              <a:endParaRPr lang="en-US" dirty="0"/>
            </a:p>
          </p:txBody>
        </p:sp>
      </p:grpSp>
      <p:cxnSp>
        <p:nvCxnSpPr>
          <p:cNvPr id="21" name="Straight Connector 20"/>
          <p:cNvCxnSpPr/>
          <p:nvPr/>
        </p:nvCxnSpPr>
        <p:spPr>
          <a:xfrm flipH="1">
            <a:off x="1278740" y="3952028"/>
            <a:ext cx="10072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339238" y="3952028"/>
            <a:ext cx="91737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3581721" y="3952028"/>
            <a:ext cx="4408" cy="18745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5567897" y="3944917"/>
            <a:ext cx="0" cy="18929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2734287" y="4716072"/>
            <a:ext cx="1" cy="565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4711355" y="4719561"/>
            <a:ext cx="1" cy="565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1331115" y="5282032"/>
            <a:ext cx="6895527" cy="133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2682345" y="5212013"/>
            <a:ext cx="124092" cy="1358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649309" y="5212013"/>
            <a:ext cx="124092" cy="1358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6251219" y="3659842"/>
            <a:ext cx="1040874" cy="1065315"/>
            <a:chOff x="2113589" y="2824905"/>
            <a:chExt cx="1040874" cy="1065315"/>
          </a:xfrm>
        </p:grpSpPr>
        <p:sp>
          <p:nvSpPr>
            <p:cNvPr id="41" name="Rectangle 40"/>
            <p:cNvSpPr/>
            <p:nvPr/>
          </p:nvSpPr>
          <p:spPr>
            <a:xfrm>
              <a:off x="2113590" y="2824905"/>
              <a:ext cx="1040873" cy="10653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Isosceles Triangle 41"/>
            <p:cNvSpPr/>
            <p:nvPr/>
          </p:nvSpPr>
          <p:spPr>
            <a:xfrm rot="5400000">
              <a:off x="2116362" y="3426227"/>
              <a:ext cx="152400" cy="157946"/>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2133688" y="2942287"/>
              <a:ext cx="324811" cy="369332"/>
            </a:xfrm>
            <a:prstGeom prst="rect">
              <a:avLst/>
            </a:prstGeom>
            <a:noFill/>
          </p:spPr>
          <p:txBody>
            <a:bodyPr wrap="square" rtlCol="0">
              <a:spAutoFit/>
            </a:bodyPr>
            <a:lstStyle/>
            <a:p>
              <a:r>
                <a:rPr lang="en-US" dirty="0" smtClean="0"/>
                <a:t>D</a:t>
              </a:r>
              <a:endParaRPr lang="en-US" dirty="0"/>
            </a:p>
          </p:txBody>
        </p:sp>
        <p:sp>
          <p:nvSpPr>
            <p:cNvPr id="44" name="TextBox 43"/>
            <p:cNvSpPr txBox="1"/>
            <p:nvPr/>
          </p:nvSpPr>
          <p:spPr>
            <a:xfrm>
              <a:off x="2792606" y="2895897"/>
              <a:ext cx="324811" cy="369332"/>
            </a:xfrm>
            <a:prstGeom prst="rect">
              <a:avLst/>
            </a:prstGeom>
            <a:noFill/>
          </p:spPr>
          <p:txBody>
            <a:bodyPr wrap="square" rtlCol="0">
              <a:spAutoFit/>
            </a:bodyPr>
            <a:lstStyle/>
            <a:p>
              <a:r>
                <a:rPr lang="en-US" dirty="0" smtClean="0"/>
                <a:t>Q</a:t>
              </a:r>
            </a:p>
          </p:txBody>
        </p:sp>
        <p:sp>
          <p:nvSpPr>
            <p:cNvPr id="45" name="TextBox 44"/>
            <p:cNvSpPr txBox="1"/>
            <p:nvPr/>
          </p:nvSpPr>
          <p:spPr>
            <a:xfrm>
              <a:off x="2269546" y="3520888"/>
              <a:ext cx="576396" cy="369332"/>
            </a:xfrm>
            <a:prstGeom prst="rect">
              <a:avLst/>
            </a:prstGeom>
            <a:noFill/>
          </p:spPr>
          <p:txBody>
            <a:bodyPr wrap="square" rtlCol="0">
              <a:spAutoFit/>
            </a:bodyPr>
            <a:lstStyle/>
            <a:p>
              <a:r>
                <a:rPr lang="en-US" dirty="0" smtClean="0"/>
                <a:t>CLR</a:t>
              </a:r>
              <a:endParaRPr lang="en-US" dirty="0"/>
            </a:p>
          </p:txBody>
        </p:sp>
      </p:grpSp>
      <p:cxnSp>
        <p:nvCxnSpPr>
          <p:cNvPr id="48" name="Straight Connector 47"/>
          <p:cNvCxnSpPr/>
          <p:nvPr/>
        </p:nvCxnSpPr>
        <p:spPr>
          <a:xfrm flipH="1">
            <a:off x="5321006" y="3952028"/>
            <a:ext cx="938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6703580" y="4713999"/>
            <a:ext cx="1" cy="565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3529777" y="5826536"/>
            <a:ext cx="124092" cy="1358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505851" y="5826536"/>
            <a:ext cx="124092" cy="1358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476233" y="5837880"/>
            <a:ext cx="124092" cy="1358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702344" y="5095293"/>
            <a:ext cx="576396" cy="369332"/>
          </a:xfrm>
          <a:prstGeom prst="rect">
            <a:avLst/>
          </a:prstGeom>
          <a:noFill/>
        </p:spPr>
        <p:txBody>
          <a:bodyPr wrap="square" rtlCol="0">
            <a:spAutoFit/>
          </a:bodyPr>
          <a:lstStyle/>
          <a:p>
            <a:r>
              <a:rPr lang="en-US" dirty="0" smtClean="0"/>
              <a:t>CLR</a:t>
            </a:r>
            <a:endParaRPr lang="en-US" dirty="0"/>
          </a:p>
        </p:txBody>
      </p:sp>
      <mc:AlternateContent xmlns:mc="http://schemas.openxmlformats.org/markup-compatibility/2006">
        <mc:Choice xmlns:a14="http://schemas.microsoft.com/office/drawing/2010/main" Requires="a14">
          <p:sp>
            <p:nvSpPr>
              <p:cNvPr id="60" name="TextBox 59"/>
              <p:cNvSpPr txBox="1"/>
              <p:nvPr/>
            </p:nvSpPr>
            <p:spPr>
              <a:xfrm>
                <a:off x="3326000" y="5998033"/>
                <a:ext cx="576396"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𝑪</m:t>
                          </m:r>
                        </m:e>
                        <m:sub>
                          <m:r>
                            <a:rPr lang="en-US" b="1" i="1" smtClean="0">
                              <a:latin typeface="Cambria Math" panose="02040503050406030204" pitchFamily="18" charset="0"/>
                            </a:rPr>
                            <m:t>𝟎</m:t>
                          </m:r>
                        </m:sub>
                      </m:sSub>
                    </m:oMath>
                  </m:oMathPara>
                </a14:m>
                <a:endParaRPr lang="en-US" b="1" dirty="0"/>
              </a:p>
            </p:txBody>
          </p:sp>
        </mc:Choice>
        <mc:Fallback>
          <p:sp>
            <p:nvSpPr>
              <p:cNvPr id="60" name="TextBox 59"/>
              <p:cNvSpPr txBox="1">
                <a:spLocks noRot="1" noChangeAspect="1" noMove="1" noResize="1" noEditPoints="1" noAdjustHandles="1" noChangeArrowheads="1" noChangeShapeType="1" noTextEdit="1"/>
              </p:cNvSpPr>
              <p:nvPr/>
            </p:nvSpPr>
            <p:spPr>
              <a:xfrm>
                <a:off x="3326000" y="5998033"/>
                <a:ext cx="576396"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1" name="TextBox 60"/>
              <p:cNvSpPr txBox="1"/>
              <p:nvPr/>
            </p:nvSpPr>
            <p:spPr>
              <a:xfrm>
                <a:off x="5307200" y="5976312"/>
                <a:ext cx="576396"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𝑪</m:t>
                          </m:r>
                        </m:e>
                        <m:sub>
                          <m:r>
                            <a:rPr lang="en-US" b="1" i="1" smtClean="0">
                              <a:latin typeface="Cambria Math" panose="02040503050406030204" pitchFamily="18" charset="0"/>
                            </a:rPr>
                            <m:t>𝟏</m:t>
                          </m:r>
                        </m:sub>
                      </m:sSub>
                    </m:oMath>
                  </m:oMathPara>
                </a14:m>
                <a:endParaRPr lang="en-US" b="1" dirty="0"/>
              </a:p>
            </p:txBody>
          </p:sp>
        </mc:Choice>
        <mc:Fallback>
          <p:sp>
            <p:nvSpPr>
              <p:cNvPr id="61" name="TextBox 60"/>
              <p:cNvSpPr txBox="1">
                <a:spLocks noRot="1" noChangeAspect="1" noMove="1" noResize="1" noEditPoints="1" noAdjustHandles="1" noChangeArrowheads="1" noChangeShapeType="1" noTextEdit="1"/>
              </p:cNvSpPr>
              <p:nvPr/>
            </p:nvSpPr>
            <p:spPr>
              <a:xfrm>
                <a:off x="5307200" y="5976312"/>
                <a:ext cx="57639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 name="TextBox 61"/>
              <p:cNvSpPr txBox="1"/>
              <p:nvPr/>
            </p:nvSpPr>
            <p:spPr>
              <a:xfrm>
                <a:off x="7288400" y="5976259"/>
                <a:ext cx="576396"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𝑪</m:t>
                          </m:r>
                        </m:e>
                        <m:sub>
                          <m:r>
                            <a:rPr lang="en-US" b="1" i="1" smtClean="0">
                              <a:latin typeface="Cambria Math" panose="02040503050406030204" pitchFamily="18" charset="0"/>
                            </a:rPr>
                            <m:t>𝟐</m:t>
                          </m:r>
                        </m:sub>
                      </m:sSub>
                    </m:oMath>
                  </m:oMathPara>
                </a14:m>
                <a:endParaRPr lang="en-US" b="1" dirty="0"/>
              </a:p>
            </p:txBody>
          </p:sp>
        </mc:Choice>
        <mc:Fallback>
          <p:sp>
            <p:nvSpPr>
              <p:cNvPr id="62" name="TextBox 61"/>
              <p:cNvSpPr txBox="1">
                <a:spLocks noRot="1" noChangeAspect="1" noMove="1" noResize="1" noEditPoints="1" noAdjustHandles="1" noChangeArrowheads="1" noChangeShapeType="1" noTextEdit="1"/>
              </p:cNvSpPr>
              <p:nvPr/>
            </p:nvSpPr>
            <p:spPr>
              <a:xfrm>
                <a:off x="7288400" y="5976259"/>
                <a:ext cx="576396" cy="369332"/>
              </a:xfrm>
              <a:prstGeom prst="rect">
                <a:avLst/>
              </a:prstGeom>
              <a:blipFill>
                <a:blip r:embed="rId4"/>
                <a:stretch>
                  <a:fillRect/>
                </a:stretch>
              </a:blipFill>
            </p:spPr>
            <p:txBody>
              <a:bodyPr/>
              <a:lstStyle/>
              <a:p>
                <a:r>
                  <a:rPr lang="en-US">
                    <a:noFill/>
                  </a:rPr>
                  <a:t> </a:t>
                </a:r>
              </a:p>
            </p:txBody>
          </p:sp>
        </mc:Fallback>
      </mc:AlternateContent>
      <p:sp>
        <p:nvSpPr>
          <p:cNvPr id="66" name="TextBox 65"/>
          <p:cNvSpPr txBox="1"/>
          <p:nvPr/>
        </p:nvSpPr>
        <p:spPr>
          <a:xfrm>
            <a:off x="499303" y="3760251"/>
            <a:ext cx="742391" cy="369332"/>
          </a:xfrm>
          <a:prstGeom prst="rect">
            <a:avLst/>
          </a:prstGeom>
          <a:noFill/>
        </p:spPr>
        <p:txBody>
          <a:bodyPr wrap="square" rtlCol="0">
            <a:spAutoFit/>
          </a:bodyPr>
          <a:lstStyle/>
          <a:p>
            <a:r>
              <a:rPr lang="en-US" dirty="0" smtClean="0"/>
              <a:t>Input</a:t>
            </a:r>
            <a:endParaRPr lang="en-US" dirty="0"/>
          </a:p>
        </p:txBody>
      </p:sp>
      <p:sp>
        <p:nvSpPr>
          <p:cNvPr id="72" name="Oval 71"/>
          <p:cNvSpPr/>
          <p:nvPr/>
        </p:nvSpPr>
        <p:spPr>
          <a:xfrm>
            <a:off x="3529289" y="3903462"/>
            <a:ext cx="124092" cy="1358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5548912" y="3903462"/>
            <a:ext cx="124092" cy="1358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4" name="Straight Connector 73"/>
          <p:cNvCxnSpPr/>
          <p:nvPr/>
        </p:nvCxnSpPr>
        <p:spPr>
          <a:xfrm flipH="1">
            <a:off x="7288400" y="3959648"/>
            <a:ext cx="9382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7526769" y="3952028"/>
            <a:ext cx="0" cy="18929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507784" y="3910573"/>
            <a:ext cx="124092" cy="1358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686478" y="4703792"/>
            <a:ext cx="576396" cy="369332"/>
          </a:xfrm>
          <a:prstGeom prst="rect">
            <a:avLst/>
          </a:prstGeom>
          <a:noFill/>
        </p:spPr>
        <p:txBody>
          <a:bodyPr wrap="square" rtlCol="0">
            <a:spAutoFit/>
          </a:bodyPr>
          <a:lstStyle/>
          <a:p>
            <a:r>
              <a:rPr lang="en-US" dirty="0" smtClean="0"/>
              <a:t>CLK</a:t>
            </a:r>
            <a:endParaRPr lang="en-US" dirty="0"/>
          </a:p>
        </p:txBody>
      </p:sp>
      <p:cxnSp>
        <p:nvCxnSpPr>
          <p:cNvPr id="78" name="Straight Connector 77"/>
          <p:cNvCxnSpPr/>
          <p:nvPr/>
        </p:nvCxnSpPr>
        <p:spPr>
          <a:xfrm flipH="1" flipV="1">
            <a:off x="1386271" y="4911938"/>
            <a:ext cx="6840371" cy="4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1844493" y="4876691"/>
            <a:ext cx="124092" cy="1358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a:stCxn id="16" idx="3"/>
          </p:cNvCxnSpPr>
          <p:nvPr/>
        </p:nvCxnSpPr>
        <p:spPr>
          <a:xfrm flipH="1">
            <a:off x="3915745" y="4337895"/>
            <a:ext cx="3514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3902396" y="4333014"/>
            <a:ext cx="3823" cy="6259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3853699" y="4858815"/>
            <a:ext cx="124092" cy="1358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p:cNvCxnSpPr/>
          <p:nvPr/>
        </p:nvCxnSpPr>
        <p:spPr>
          <a:xfrm flipH="1">
            <a:off x="1919888" y="4349779"/>
            <a:ext cx="3514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1908484" y="4349779"/>
            <a:ext cx="10735" cy="5811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5805258" y="4857939"/>
            <a:ext cx="124092" cy="1358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p:cNvCxnSpPr/>
          <p:nvPr/>
        </p:nvCxnSpPr>
        <p:spPr>
          <a:xfrm flipH="1">
            <a:off x="5880653" y="4331027"/>
            <a:ext cx="3514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flipV="1">
            <a:off x="5869249" y="4331027"/>
            <a:ext cx="10735" cy="5811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Oval 97"/>
          <p:cNvSpPr/>
          <p:nvPr/>
        </p:nvSpPr>
        <p:spPr>
          <a:xfrm>
            <a:off x="6648604" y="5192347"/>
            <a:ext cx="124092" cy="1358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7955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Shift Register</a:t>
            </a:r>
            <a:endParaRPr lang="en-US" b="1" dirty="0"/>
          </a:p>
        </p:txBody>
      </p:sp>
      <p:sp>
        <p:nvSpPr>
          <p:cNvPr id="3" name="Content Placeholder 2"/>
          <p:cNvSpPr>
            <a:spLocks noGrp="1"/>
          </p:cNvSpPr>
          <p:nvPr>
            <p:ph idx="1"/>
          </p:nvPr>
        </p:nvSpPr>
        <p:spPr>
          <a:xfrm>
            <a:off x="457200" y="1417638"/>
            <a:ext cx="8229600" cy="4525963"/>
          </a:xfrm>
        </p:spPr>
        <p:txBody>
          <a:bodyPr/>
          <a:lstStyle/>
          <a:p>
            <a:r>
              <a:rPr lang="en-US" dirty="0" smtClean="0"/>
              <a:t>Serial to parallel shift register: 74LS164</a:t>
            </a:r>
            <a:endParaRPr lang="en-US" dirty="0"/>
          </a:p>
        </p:txBody>
      </p:sp>
      <p:pic>
        <p:nvPicPr>
          <p:cNvPr id="5" name="Picture 4"/>
          <p:cNvPicPr>
            <a:picLocks noChangeAspect="1"/>
          </p:cNvPicPr>
          <p:nvPr/>
        </p:nvPicPr>
        <p:blipFill>
          <a:blip r:embed="rId3"/>
          <a:stretch>
            <a:fillRect/>
          </a:stretch>
        </p:blipFill>
        <p:spPr>
          <a:xfrm>
            <a:off x="373640" y="2061369"/>
            <a:ext cx="3909580" cy="3200400"/>
          </a:xfrm>
          <a:prstGeom prst="rect">
            <a:avLst/>
          </a:prstGeom>
        </p:spPr>
      </p:pic>
      <p:pic>
        <p:nvPicPr>
          <p:cNvPr id="6" name="Picture 5"/>
          <p:cNvPicPr>
            <a:picLocks noChangeAspect="1"/>
          </p:cNvPicPr>
          <p:nvPr/>
        </p:nvPicPr>
        <p:blipFill>
          <a:blip r:embed="rId4"/>
          <a:stretch>
            <a:fillRect/>
          </a:stretch>
        </p:blipFill>
        <p:spPr>
          <a:xfrm>
            <a:off x="354590" y="5170092"/>
            <a:ext cx="6965068" cy="1417240"/>
          </a:xfrm>
          <a:prstGeom prst="rect">
            <a:avLst/>
          </a:prstGeom>
        </p:spPr>
      </p:pic>
      <p:pic>
        <p:nvPicPr>
          <p:cNvPr id="7" name="Picture 6"/>
          <p:cNvPicPr>
            <a:picLocks noChangeAspect="1"/>
          </p:cNvPicPr>
          <p:nvPr/>
        </p:nvPicPr>
        <p:blipFill>
          <a:blip r:embed="rId5"/>
          <a:stretch>
            <a:fillRect/>
          </a:stretch>
        </p:blipFill>
        <p:spPr>
          <a:xfrm>
            <a:off x="3837124" y="2560638"/>
            <a:ext cx="4467225" cy="2942575"/>
          </a:xfrm>
          <a:prstGeom prst="rect">
            <a:avLst/>
          </a:prstGeom>
        </p:spPr>
      </p:pic>
    </p:spTree>
    <p:extLst>
      <p:ext uri="{BB962C8B-B14F-4D97-AF65-F5344CB8AC3E}">
        <p14:creationId xmlns:p14="http://schemas.microsoft.com/office/powerpoint/2010/main" val="1058958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b="1" dirty="0" smtClean="0"/>
              <a:t>Shift Register</a:t>
            </a:r>
            <a:endParaRPr lang="en-US" b="1" dirty="0"/>
          </a:p>
        </p:txBody>
      </p:sp>
      <p:sp>
        <p:nvSpPr>
          <p:cNvPr id="3" name="Content Placeholder 2"/>
          <p:cNvSpPr>
            <a:spLocks noGrp="1"/>
          </p:cNvSpPr>
          <p:nvPr>
            <p:ph idx="1"/>
          </p:nvPr>
        </p:nvSpPr>
        <p:spPr>
          <a:xfrm>
            <a:off x="333955" y="1295400"/>
            <a:ext cx="8382000" cy="4525963"/>
          </a:xfrm>
        </p:spPr>
        <p:txBody>
          <a:bodyPr/>
          <a:lstStyle/>
          <a:p>
            <a:r>
              <a:rPr lang="en-US" dirty="0" smtClean="0"/>
              <a:t>The 74LS195 is a parallel-to-serial shift register:</a:t>
            </a:r>
            <a:endParaRPr lang="en-US" dirty="0"/>
          </a:p>
        </p:txBody>
      </p:sp>
      <p:pic>
        <p:nvPicPr>
          <p:cNvPr id="4" name="Picture 3"/>
          <p:cNvPicPr>
            <a:picLocks noChangeAspect="1"/>
          </p:cNvPicPr>
          <p:nvPr/>
        </p:nvPicPr>
        <p:blipFill>
          <a:blip r:embed="rId3"/>
          <a:stretch>
            <a:fillRect/>
          </a:stretch>
        </p:blipFill>
        <p:spPr>
          <a:xfrm>
            <a:off x="505405" y="2206390"/>
            <a:ext cx="3143250" cy="2776773"/>
          </a:xfrm>
          <a:prstGeom prst="rect">
            <a:avLst/>
          </a:prstGeom>
        </p:spPr>
      </p:pic>
      <p:pic>
        <p:nvPicPr>
          <p:cNvPr id="5" name="Picture 4"/>
          <p:cNvPicPr>
            <a:picLocks noChangeAspect="1"/>
          </p:cNvPicPr>
          <p:nvPr/>
        </p:nvPicPr>
        <p:blipFill>
          <a:blip r:embed="rId4"/>
          <a:stretch>
            <a:fillRect/>
          </a:stretch>
        </p:blipFill>
        <p:spPr>
          <a:xfrm>
            <a:off x="219655" y="4983163"/>
            <a:ext cx="3714750" cy="1771650"/>
          </a:xfrm>
          <a:prstGeom prst="rect">
            <a:avLst/>
          </a:prstGeom>
        </p:spPr>
      </p:pic>
      <p:pic>
        <p:nvPicPr>
          <p:cNvPr id="6" name="Picture 5"/>
          <p:cNvPicPr>
            <a:picLocks noChangeAspect="1"/>
          </p:cNvPicPr>
          <p:nvPr/>
        </p:nvPicPr>
        <p:blipFill>
          <a:blip r:embed="rId5"/>
          <a:stretch>
            <a:fillRect/>
          </a:stretch>
        </p:blipFill>
        <p:spPr>
          <a:xfrm>
            <a:off x="3629605" y="2028825"/>
            <a:ext cx="5314950" cy="4810125"/>
          </a:xfrm>
          <a:prstGeom prst="rect">
            <a:avLst/>
          </a:prstGeom>
        </p:spPr>
      </p:pic>
    </p:spTree>
    <p:extLst>
      <p:ext uri="{BB962C8B-B14F-4D97-AF65-F5344CB8AC3E}">
        <p14:creationId xmlns:p14="http://schemas.microsoft.com/office/powerpoint/2010/main" val="1342960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Memory</a:t>
            </a:r>
            <a:endParaRPr lang="en-US" b="1" dirty="0"/>
          </a:p>
        </p:txBody>
      </p:sp>
      <p:sp>
        <p:nvSpPr>
          <p:cNvPr id="3" name="Content Placeholder 2"/>
          <p:cNvSpPr>
            <a:spLocks noGrp="1"/>
          </p:cNvSpPr>
          <p:nvPr>
            <p:ph idx="1"/>
          </p:nvPr>
        </p:nvSpPr>
        <p:spPr>
          <a:xfrm>
            <a:off x="457200" y="1447800"/>
            <a:ext cx="8229600" cy="4953000"/>
          </a:xfrm>
        </p:spPr>
        <p:txBody>
          <a:bodyPr>
            <a:normAutofit fontScale="85000" lnSpcReduction="20000"/>
          </a:bodyPr>
          <a:lstStyle/>
          <a:p>
            <a:r>
              <a:rPr lang="en-US" dirty="0" smtClean="0"/>
              <a:t>The basic function of a memory element is to store and subsequently retrieve data (</a:t>
            </a:r>
            <a:r>
              <a:rPr lang="en-US" dirty="0" err="1" smtClean="0"/>
              <a:t>ie</a:t>
            </a:r>
            <a:r>
              <a:rPr lang="en-US" dirty="0" smtClean="0"/>
              <a:t>, bits)</a:t>
            </a:r>
          </a:p>
          <a:p>
            <a:r>
              <a:rPr lang="en-US" dirty="0" smtClean="0"/>
              <a:t>Required inputs:</a:t>
            </a:r>
          </a:p>
          <a:p>
            <a:pPr lvl="1"/>
            <a:r>
              <a:rPr lang="en-US" dirty="0" smtClean="0"/>
              <a:t>Data (one bit)</a:t>
            </a:r>
          </a:p>
          <a:p>
            <a:pPr lvl="1"/>
            <a:r>
              <a:rPr lang="en-US" dirty="0" smtClean="0"/>
              <a:t>Address (n bits)</a:t>
            </a:r>
          </a:p>
          <a:p>
            <a:r>
              <a:rPr lang="en-US" dirty="0" smtClean="0"/>
              <a:t>The number of bits that can be stored determines the width of the address bus</a:t>
            </a:r>
          </a:p>
          <a:p>
            <a:pPr lvl="1"/>
            <a:r>
              <a:rPr lang="en-US" dirty="0" smtClean="0"/>
              <a:t>If the address bus has n bits, then you can store 2</a:t>
            </a:r>
            <a:r>
              <a:rPr lang="en-US" baseline="30000" dirty="0" smtClean="0"/>
              <a:t>n</a:t>
            </a:r>
            <a:r>
              <a:rPr lang="en-US" dirty="0" smtClean="0"/>
              <a:t> bits in the memory element.</a:t>
            </a:r>
          </a:p>
          <a:p>
            <a:r>
              <a:rPr lang="en-US" dirty="0" smtClean="0"/>
              <a:t>Required outputs:</a:t>
            </a:r>
          </a:p>
          <a:p>
            <a:pPr lvl="1"/>
            <a:r>
              <a:rPr lang="en-US" dirty="0" smtClean="0"/>
              <a:t>Data (one bit)</a:t>
            </a:r>
            <a:endParaRPr lang="en-US" dirty="0"/>
          </a:p>
          <a:p>
            <a:r>
              <a:rPr lang="en-US" dirty="0" smtClean="0"/>
              <a:t>Other signals are needed to control the operation</a:t>
            </a:r>
          </a:p>
          <a:p>
            <a:pPr lvl="1"/>
            <a:r>
              <a:rPr lang="en-US" dirty="0" smtClean="0"/>
              <a:t>Read vs write, for example.</a:t>
            </a:r>
          </a:p>
        </p:txBody>
      </p:sp>
    </p:spTree>
    <p:extLst>
      <p:ext uri="{BB962C8B-B14F-4D97-AF65-F5344CB8AC3E}">
        <p14:creationId xmlns:p14="http://schemas.microsoft.com/office/powerpoint/2010/main" val="3882797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a:t>
            </a:r>
            <a:endParaRPr lang="en-US" dirty="0"/>
          </a:p>
        </p:txBody>
      </p:sp>
      <p:sp>
        <p:nvSpPr>
          <p:cNvPr id="3" name="Content Placeholder 2"/>
          <p:cNvSpPr>
            <a:spLocks noGrp="1"/>
          </p:cNvSpPr>
          <p:nvPr>
            <p:ph idx="1"/>
          </p:nvPr>
        </p:nvSpPr>
        <p:spPr>
          <a:xfrm>
            <a:off x="457200" y="1417638"/>
            <a:ext cx="8229600" cy="4708525"/>
          </a:xfrm>
        </p:spPr>
        <p:txBody>
          <a:bodyPr>
            <a:normAutofit fontScale="92500" lnSpcReduction="10000"/>
          </a:bodyPr>
          <a:lstStyle/>
          <a:p>
            <a:r>
              <a:rPr lang="en-US" sz="2800" dirty="0" smtClean="0"/>
              <a:t>Obvious changes to the course:</a:t>
            </a:r>
          </a:p>
          <a:p>
            <a:pPr lvl="1"/>
            <a:r>
              <a:rPr lang="en-US" sz="2400" dirty="0" smtClean="0"/>
              <a:t>No in-person lectures: you’ll have to read the lecture notes yourself</a:t>
            </a:r>
          </a:p>
          <a:p>
            <a:pPr lvl="1"/>
            <a:r>
              <a:rPr lang="en-US" sz="2400" dirty="0" smtClean="0"/>
              <a:t>No more labs: don’t worry about it – your grade will be based on work done so far</a:t>
            </a:r>
          </a:p>
          <a:p>
            <a:pPr lvl="1"/>
            <a:r>
              <a:rPr lang="en-US" sz="2400" dirty="0" smtClean="0"/>
              <a:t>Remaining assignments will try to cover topics that would have been explored in the lab</a:t>
            </a:r>
          </a:p>
          <a:p>
            <a:pPr lvl="1"/>
            <a:r>
              <a:rPr lang="en-US" sz="2400" dirty="0" smtClean="0"/>
              <a:t>Second mid-term: simplest to cancel it</a:t>
            </a:r>
          </a:p>
          <a:p>
            <a:pPr lvl="1"/>
            <a:r>
              <a:rPr lang="en-US" sz="2400" dirty="0" smtClean="0"/>
              <a:t>Final exam: I’m not sure what to do about this yet, but I’ll figure something out.</a:t>
            </a:r>
          </a:p>
          <a:p>
            <a:r>
              <a:rPr lang="en-US" sz="2800" dirty="0" smtClean="0"/>
              <a:t>Changes to grading scheme:</a:t>
            </a:r>
          </a:p>
          <a:p>
            <a:pPr lvl="1"/>
            <a:r>
              <a:rPr lang="en-US" sz="2400" dirty="0" smtClean="0"/>
              <a:t>Old scheme: Assignments (30%) exams (40%) lab (30%)</a:t>
            </a:r>
          </a:p>
          <a:p>
            <a:pPr lvl="1"/>
            <a:r>
              <a:rPr lang="en-US" sz="2400" dirty="0" smtClean="0"/>
              <a:t>New scheme: Assignments (50%) exams (25%) lab (25%)</a:t>
            </a:r>
          </a:p>
          <a:p>
            <a:pPr lvl="1"/>
            <a:endParaRPr lang="en-US" sz="2400" dirty="0"/>
          </a:p>
        </p:txBody>
      </p:sp>
    </p:spTree>
    <p:extLst>
      <p:ext uri="{BB962C8B-B14F-4D97-AF65-F5344CB8AC3E}">
        <p14:creationId xmlns:p14="http://schemas.microsoft.com/office/powerpoint/2010/main" val="2895269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Conceptual Design</a:t>
            </a:r>
            <a:endParaRPr lang="en-US" b="1" dirty="0"/>
          </a:p>
        </p:txBody>
      </p:sp>
      <p:sp>
        <p:nvSpPr>
          <p:cNvPr id="3" name="Content Placeholder 2"/>
          <p:cNvSpPr>
            <a:spLocks noGrp="1"/>
          </p:cNvSpPr>
          <p:nvPr>
            <p:ph idx="1"/>
          </p:nvPr>
        </p:nvSpPr>
        <p:spPr>
          <a:xfrm>
            <a:off x="457200" y="1417638"/>
            <a:ext cx="8229600" cy="4708525"/>
          </a:xfrm>
        </p:spPr>
        <p:txBody>
          <a:bodyPr/>
          <a:lstStyle/>
          <a:p>
            <a:r>
              <a:rPr lang="en-US" dirty="0" smtClean="0"/>
              <a:t>Conceptually, a memory element could be constructed using flip-flops (to store each bit) and a decoder (combinatorial logic) to enable an individual memory element selected by the input address.</a:t>
            </a:r>
          </a:p>
          <a:p>
            <a:r>
              <a:rPr lang="en-US" dirty="0" smtClean="0"/>
              <a:t>To store multiple bits simultaneously, just use multiple one-bit memory elements in parallel.</a:t>
            </a:r>
          </a:p>
          <a:p>
            <a:r>
              <a:rPr lang="en-US" dirty="0" smtClean="0"/>
              <a:t>In practice, there are lots of tricks to make memory more efficient (cost, size, speed)</a:t>
            </a:r>
            <a:endParaRPr lang="en-US" dirty="0"/>
          </a:p>
        </p:txBody>
      </p:sp>
    </p:spTree>
    <p:extLst>
      <p:ext uri="{BB962C8B-B14F-4D97-AF65-F5344CB8AC3E}">
        <p14:creationId xmlns:p14="http://schemas.microsoft.com/office/powerpoint/2010/main" val="3580892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Memory Element</a:t>
            </a:r>
            <a:endParaRPr lang="en-US" b="1" dirty="0"/>
          </a:p>
        </p:txBody>
      </p:sp>
      <p:pic>
        <p:nvPicPr>
          <p:cNvPr id="4" name="Content Placeholder 3"/>
          <p:cNvPicPr>
            <a:picLocks noGrp="1" noChangeAspect="1"/>
          </p:cNvPicPr>
          <p:nvPr>
            <p:ph idx="1"/>
          </p:nvPr>
        </p:nvPicPr>
        <p:blipFill>
          <a:blip r:embed="rId3"/>
          <a:stretch>
            <a:fillRect/>
          </a:stretch>
        </p:blipFill>
        <p:spPr>
          <a:xfrm>
            <a:off x="1018846" y="1219200"/>
            <a:ext cx="6210300" cy="1238250"/>
          </a:xfrm>
          <a:prstGeom prst="rect">
            <a:avLst/>
          </a:prstGeom>
        </p:spPr>
      </p:pic>
      <p:pic>
        <p:nvPicPr>
          <p:cNvPr id="5" name="Picture 4"/>
          <p:cNvPicPr>
            <a:picLocks noChangeAspect="1"/>
          </p:cNvPicPr>
          <p:nvPr/>
        </p:nvPicPr>
        <p:blipFill>
          <a:blip r:embed="rId4"/>
          <a:stretch>
            <a:fillRect/>
          </a:stretch>
        </p:blipFill>
        <p:spPr>
          <a:xfrm>
            <a:off x="551792" y="2560638"/>
            <a:ext cx="7144408" cy="4144962"/>
          </a:xfrm>
          <a:prstGeom prst="rect">
            <a:avLst/>
          </a:prstGeom>
        </p:spPr>
      </p:pic>
    </p:spTree>
    <p:extLst>
      <p:ext uri="{BB962C8B-B14F-4D97-AF65-F5344CB8AC3E}">
        <p14:creationId xmlns:p14="http://schemas.microsoft.com/office/powerpoint/2010/main" val="3080212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Modern Example</a:t>
            </a:r>
            <a:endParaRPr lang="en-US" b="1" dirty="0"/>
          </a:p>
        </p:txBody>
      </p:sp>
      <p:pic>
        <p:nvPicPr>
          <p:cNvPr id="4" name="Content Placeholder 3"/>
          <p:cNvPicPr>
            <a:picLocks noGrp="1" noChangeAspect="1"/>
          </p:cNvPicPr>
          <p:nvPr>
            <p:ph idx="1"/>
          </p:nvPr>
        </p:nvPicPr>
        <p:blipFill>
          <a:blip r:embed="rId2"/>
          <a:stretch>
            <a:fillRect/>
          </a:stretch>
        </p:blipFill>
        <p:spPr>
          <a:xfrm>
            <a:off x="685800" y="1219200"/>
            <a:ext cx="7505700" cy="1419225"/>
          </a:xfrm>
          <a:prstGeom prst="rect">
            <a:avLst/>
          </a:prstGeom>
        </p:spPr>
      </p:pic>
      <p:pic>
        <p:nvPicPr>
          <p:cNvPr id="5" name="Picture 4"/>
          <p:cNvPicPr>
            <a:picLocks noChangeAspect="1"/>
          </p:cNvPicPr>
          <p:nvPr/>
        </p:nvPicPr>
        <p:blipFill>
          <a:blip r:embed="rId3"/>
          <a:stretch>
            <a:fillRect/>
          </a:stretch>
        </p:blipFill>
        <p:spPr>
          <a:xfrm>
            <a:off x="495300" y="2819400"/>
            <a:ext cx="2664388" cy="3581400"/>
          </a:xfrm>
          <a:prstGeom prst="rect">
            <a:avLst/>
          </a:prstGeom>
        </p:spPr>
      </p:pic>
      <p:pic>
        <p:nvPicPr>
          <p:cNvPr id="6" name="Picture 5"/>
          <p:cNvPicPr>
            <a:picLocks noChangeAspect="1"/>
          </p:cNvPicPr>
          <p:nvPr/>
        </p:nvPicPr>
        <p:blipFill>
          <a:blip r:embed="rId4"/>
          <a:stretch>
            <a:fillRect/>
          </a:stretch>
        </p:blipFill>
        <p:spPr>
          <a:xfrm>
            <a:off x="3252788" y="2726935"/>
            <a:ext cx="5414962" cy="1883165"/>
          </a:xfrm>
          <a:prstGeom prst="rect">
            <a:avLst/>
          </a:prstGeom>
        </p:spPr>
      </p:pic>
      <p:sp>
        <p:nvSpPr>
          <p:cNvPr id="7" name="TextBox 6"/>
          <p:cNvSpPr txBox="1"/>
          <p:nvPr/>
        </p:nvSpPr>
        <p:spPr>
          <a:xfrm>
            <a:off x="3271838" y="4904422"/>
            <a:ext cx="5527112" cy="1477328"/>
          </a:xfrm>
          <a:prstGeom prst="rect">
            <a:avLst/>
          </a:prstGeom>
          <a:noFill/>
        </p:spPr>
        <p:txBody>
          <a:bodyPr wrap="square" rtlCol="0">
            <a:spAutoFit/>
          </a:bodyPr>
          <a:lstStyle/>
          <a:p>
            <a:r>
              <a:rPr lang="en-US" dirty="0" smtClean="0"/>
              <a:t>Functionally, this is very similar to the previous example.</a:t>
            </a:r>
          </a:p>
          <a:p>
            <a:endParaRPr lang="en-US" dirty="0"/>
          </a:p>
          <a:p>
            <a:r>
              <a:rPr lang="en-US" dirty="0" smtClean="0"/>
              <a:t>Although each memory element stores 16 bits, you can selectively write to either the upper or the lower (or both) byte by means of the LB# and UB# inputs.</a:t>
            </a:r>
            <a:endParaRPr lang="en-US" dirty="0"/>
          </a:p>
        </p:txBody>
      </p:sp>
    </p:spTree>
    <p:extLst>
      <p:ext uri="{BB962C8B-B14F-4D97-AF65-F5344CB8AC3E}">
        <p14:creationId xmlns:p14="http://schemas.microsoft.com/office/powerpoint/2010/main" val="4159379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Dual Port RAM</a:t>
            </a:r>
            <a:endParaRPr lang="en-US" b="1"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smtClean="0"/>
              <a:t>Sometimes reading and writing must be asynchronous</a:t>
            </a:r>
          </a:p>
          <a:p>
            <a:pPr lvl="1"/>
            <a:r>
              <a:rPr lang="en-US" dirty="0" smtClean="0"/>
              <a:t>In a data acquisition system, data samples can be written at a constant rate</a:t>
            </a:r>
          </a:p>
          <a:p>
            <a:pPr lvl="1"/>
            <a:r>
              <a:rPr lang="en-US" dirty="0" smtClean="0"/>
              <a:t>The process analyzing the data retrieves it as needed in an unspecified</a:t>
            </a:r>
          </a:p>
          <a:p>
            <a:r>
              <a:rPr lang="en-US" dirty="0" smtClean="0"/>
              <a:t>Dual Port RAM has two independent address and data busses.</a:t>
            </a:r>
          </a:p>
          <a:p>
            <a:pPr lvl="1"/>
            <a:r>
              <a:rPr lang="en-US" dirty="0" smtClean="0"/>
              <a:t>Potential conflicts if both busses try to write to the same address simultaneously</a:t>
            </a:r>
          </a:p>
        </p:txBody>
      </p:sp>
    </p:spTree>
    <p:extLst>
      <p:ext uri="{BB962C8B-B14F-4D97-AF65-F5344CB8AC3E}">
        <p14:creationId xmlns:p14="http://schemas.microsoft.com/office/powerpoint/2010/main" val="1608311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95251"/>
            <a:ext cx="8229600" cy="1143000"/>
          </a:xfrm>
        </p:spPr>
        <p:txBody>
          <a:bodyPr/>
          <a:lstStyle/>
          <a:p>
            <a:r>
              <a:rPr lang="en-US" b="1" dirty="0" smtClean="0"/>
              <a:t>Dual Port RAM Example</a:t>
            </a:r>
            <a:endParaRPr lang="en-US" b="1" dirty="0"/>
          </a:p>
        </p:txBody>
      </p:sp>
      <p:pic>
        <p:nvPicPr>
          <p:cNvPr id="4" name="Content Placeholder 3"/>
          <p:cNvPicPr>
            <a:picLocks noGrp="1" noChangeAspect="1"/>
          </p:cNvPicPr>
          <p:nvPr>
            <p:ph idx="1"/>
          </p:nvPr>
        </p:nvPicPr>
        <p:blipFill>
          <a:blip r:embed="rId3"/>
          <a:stretch>
            <a:fillRect/>
          </a:stretch>
        </p:blipFill>
        <p:spPr>
          <a:xfrm>
            <a:off x="2359818" y="1139678"/>
            <a:ext cx="4462463" cy="793452"/>
          </a:xfrm>
          <a:prstGeom prst="rect">
            <a:avLst/>
          </a:prstGeom>
        </p:spPr>
      </p:pic>
      <p:pic>
        <p:nvPicPr>
          <p:cNvPr id="5" name="Picture 4"/>
          <p:cNvPicPr>
            <a:picLocks noChangeAspect="1"/>
          </p:cNvPicPr>
          <p:nvPr/>
        </p:nvPicPr>
        <p:blipFill>
          <a:blip r:embed="rId4"/>
          <a:stretch>
            <a:fillRect/>
          </a:stretch>
        </p:blipFill>
        <p:spPr>
          <a:xfrm>
            <a:off x="1219199" y="2057400"/>
            <a:ext cx="6743700" cy="454342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4572000"/>
            <a:ext cx="1774166" cy="1720403"/>
          </a:xfrm>
          <a:prstGeom prst="rect">
            <a:avLst/>
          </a:prstGeom>
        </p:spPr>
      </p:pic>
    </p:spTree>
    <p:extLst>
      <p:ext uri="{BB962C8B-B14F-4D97-AF65-F5344CB8AC3E}">
        <p14:creationId xmlns:p14="http://schemas.microsoft.com/office/powerpoint/2010/main" val="3486105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FIFO’s</a:t>
            </a:r>
            <a:endParaRPr lang="en-US" b="1" dirty="0"/>
          </a:p>
        </p:txBody>
      </p:sp>
      <p:sp>
        <p:nvSpPr>
          <p:cNvPr id="3" name="Content Placeholder 2"/>
          <p:cNvSpPr>
            <a:spLocks noGrp="1"/>
          </p:cNvSpPr>
          <p:nvPr>
            <p:ph idx="1"/>
          </p:nvPr>
        </p:nvSpPr>
        <p:spPr>
          <a:xfrm>
            <a:off x="457200" y="1417638"/>
            <a:ext cx="8229600" cy="4708525"/>
          </a:xfrm>
        </p:spPr>
        <p:txBody>
          <a:bodyPr>
            <a:normAutofit fontScale="92500"/>
          </a:bodyPr>
          <a:lstStyle/>
          <a:p>
            <a:r>
              <a:rPr lang="en-US" dirty="0" smtClean="0"/>
              <a:t>Lots of applications require reading and writing data at different rates.</a:t>
            </a:r>
          </a:p>
          <a:p>
            <a:r>
              <a:rPr lang="en-US" dirty="0" smtClean="0"/>
              <a:t>A FIFO (First In First Out) is a block of memory where the read and write addresses are automatically incremented with each read/write.</a:t>
            </a:r>
          </a:p>
          <a:p>
            <a:r>
              <a:rPr lang="en-US" dirty="0" smtClean="0"/>
              <a:t>The AVERAGE write rate must not exceed the AVERAGE read rate, or else the memory will fill up.</a:t>
            </a:r>
          </a:p>
          <a:p>
            <a:r>
              <a:rPr lang="en-US" dirty="0" smtClean="0"/>
              <a:t>The INSTANTANEOUS rates can be very different.</a:t>
            </a:r>
            <a:endParaRPr lang="en-US" dirty="0"/>
          </a:p>
        </p:txBody>
      </p:sp>
    </p:spTree>
    <p:extLst>
      <p:ext uri="{BB962C8B-B14F-4D97-AF65-F5344CB8AC3E}">
        <p14:creationId xmlns:p14="http://schemas.microsoft.com/office/powerpoint/2010/main" val="4175931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FIFO’s</a:t>
            </a:r>
            <a:endParaRPr lang="en-US" b="1" dirty="0"/>
          </a:p>
        </p:txBody>
      </p:sp>
      <p:pic>
        <p:nvPicPr>
          <p:cNvPr id="4" name="Content Placeholder 3"/>
          <p:cNvPicPr>
            <a:picLocks noGrp="1" noChangeAspect="1"/>
          </p:cNvPicPr>
          <p:nvPr>
            <p:ph idx="1"/>
          </p:nvPr>
        </p:nvPicPr>
        <p:blipFill>
          <a:blip r:embed="rId2"/>
          <a:stretch>
            <a:fillRect/>
          </a:stretch>
        </p:blipFill>
        <p:spPr>
          <a:xfrm>
            <a:off x="571500" y="1219200"/>
            <a:ext cx="8001000" cy="800100"/>
          </a:xfrm>
          <a:prstGeom prst="rect">
            <a:avLst/>
          </a:prstGeom>
        </p:spPr>
      </p:pic>
      <p:pic>
        <p:nvPicPr>
          <p:cNvPr id="5" name="Picture 4"/>
          <p:cNvPicPr>
            <a:picLocks noChangeAspect="1"/>
          </p:cNvPicPr>
          <p:nvPr/>
        </p:nvPicPr>
        <p:blipFill>
          <a:blip r:embed="rId3"/>
          <a:stretch>
            <a:fillRect/>
          </a:stretch>
        </p:blipFill>
        <p:spPr>
          <a:xfrm>
            <a:off x="2322356" y="2052570"/>
            <a:ext cx="6391275" cy="4486275"/>
          </a:xfrm>
          <a:prstGeom prst="rect">
            <a:avLst/>
          </a:prstGeom>
        </p:spPr>
      </p:pic>
      <p:pic>
        <p:nvPicPr>
          <p:cNvPr id="6" name="Picture 5"/>
          <p:cNvPicPr>
            <a:picLocks noChangeAspect="1"/>
          </p:cNvPicPr>
          <p:nvPr/>
        </p:nvPicPr>
        <p:blipFill>
          <a:blip r:embed="rId4"/>
          <a:stretch>
            <a:fillRect/>
          </a:stretch>
        </p:blipFill>
        <p:spPr>
          <a:xfrm>
            <a:off x="457200" y="2963862"/>
            <a:ext cx="3171972" cy="3219315"/>
          </a:xfrm>
          <a:prstGeom prst="rect">
            <a:avLst/>
          </a:prstGeom>
        </p:spPr>
      </p:pic>
    </p:spTree>
    <p:extLst>
      <p:ext uri="{BB962C8B-B14F-4D97-AF65-F5344CB8AC3E}">
        <p14:creationId xmlns:p14="http://schemas.microsoft.com/office/powerpoint/2010/main" val="3304661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b="1" dirty="0" smtClean="0"/>
              <a:t>Dynamic RAM</a:t>
            </a:r>
            <a:endParaRPr lang="en-US" b="1" dirty="0"/>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r>
              <a:rPr lang="en-US" dirty="0" smtClean="0"/>
              <a:t>The previous examples are static RAM (SRAM) which work as described.</a:t>
            </a:r>
          </a:p>
          <a:p>
            <a:r>
              <a:rPr lang="en-US" dirty="0" smtClean="0"/>
              <a:t>They retain the information stored in them as long as power is applied.</a:t>
            </a:r>
          </a:p>
          <a:p>
            <a:r>
              <a:rPr lang="en-US" dirty="0" smtClean="0"/>
              <a:t>An alternative is dynamic RAM (DRAM):</a:t>
            </a:r>
          </a:p>
          <a:p>
            <a:pPr lvl="1"/>
            <a:r>
              <a:rPr lang="en-US" dirty="0" smtClean="0"/>
              <a:t>Lower power</a:t>
            </a:r>
          </a:p>
          <a:p>
            <a:pPr lvl="1"/>
            <a:r>
              <a:rPr lang="en-US" dirty="0" smtClean="0"/>
              <a:t>Higher speed</a:t>
            </a:r>
          </a:p>
          <a:p>
            <a:pPr lvl="1"/>
            <a:r>
              <a:rPr lang="en-US" dirty="0" smtClean="0"/>
              <a:t>Higher density</a:t>
            </a:r>
          </a:p>
          <a:p>
            <a:pPr lvl="1"/>
            <a:r>
              <a:rPr lang="en-US" dirty="0" smtClean="0"/>
              <a:t>Lower cost</a:t>
            </a:r>
          </a:p>
          <a:p>
            <a:pPr lvl="1"/>
            <a:r>
              <a:rPr lang="en-US" dirty="0" smtClean="0"/>
              <a:t>But it is forgetful…  it needs to be periodically reminded even when power is applied.</a:t>
            </a:r>
          </a:p>
        </p:txBody>
      </p:sp>
    </p:spTree>
    <p:extLst>
      <p:ext uri="{BB962C8B-B14F-4D97-AF65-F5344CB8AC3E}">
        <p14:creationId xmlns:p14="http://schemas.microsoft.com/office/powerpoint/2010/main" val="142805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Dynamic RAM</a:t>
            </a:r>
            <a:endParaRPr lang="en-US" b="1" dirty="0"/>
          </a:p>
        </p:txBody>
      </p:sp>
      <p:sp>
        <p:nvSpPr>
          <p:cNvPr id="3" name="Content Placeholder 2"/>
          <p:cNvSpPr>
            <a:spLocks noGrp="1"/>
          </p:cNvSpPr>
          <p:nvPr>
            <p:ph idx="1"/>
          </p:nvPr>
        </p:nvSpPr>
        <p:spPr>
          <a:xfrm>
            <a:off x="457200" y="1417638"/>
            <a:ext cx="8229600" cy="4983162"/>
          </a:xfrm>
        </p:spPr>
        <p:txBody>
          <a:bodyPr>
            <a:normAutofit fontScale="92500" lnSpcReduction="20000"/>
          </a:bodyPr>
          <a:lstStyle/>
          <a:p>
            <a:r>
              <a:rPr lang="en-US" dirty="0" smtClean="0"/>
              <a:t>A dynamic RAM storage element consists of one transistor and one capacitor per bit.</a:t>
            </a:r>
          </a:p>
          <a:p>
            <a:r>
              <a:rPr lang="en-US" dirty="0" smtClean="0"/>
              <a:t>This is much simpler than using a flip-flop for each bit.</a:t>
            </a:r>
          </a:p>
          <a:p>
            <a:r>
              <a:rPr lang="en-US" dirty="0" smtClean="0"/>
              <a:t>Charge stored in each memory element can gradually dissipate, so the DRAM contents needs to be periodically refreshed.</a:t>
            </a:r>
          </a:p>
          <a:p>
            <a:r>
              <a:rPr lang="en-US" dirty="0" smtClean="0"/>
              <a:t>While it is being refreshed, it is not available for read/write operations.</a:t>
            </a:r>
          </a:p>
          <a:p>
            <a:r>
              <a:rPr lang="en-US" dirty="0" smtClean="0"/>
              <a:t>Requires external memory controller components, but on average, the cost is lower and the speed is higher.</a:t>
            </a:r>
            <a:endParaRPr lang="en-US" dirty="0"/>
          </a:p>
        </p:txBody>
      </p:sp>
    </p:spTree>
    <p:extLst>
      <p:ext uri="{BB962C8B-B14F-4D97-AF65-F5344CB8AC3E}">
        <p14:creationId xmlns:p14="http://schemas.microsoft.com/office/powerpoint/2010/main" val="3313318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Current State of the Art</a:t>
            </a:r>
            <a:endParaRPr lang="en-US" b="1" dirty="0"/>
          </a:p>
        </p:txBody>
      </p:sp>
      <p:pic>
        <p:nvPicPr>
          <p:cNvPr id="4" name="Content Placeholder 3"/>
          <p:cNvPicPr>
            <a:picLocks noGrp="1" noChangeAspect="1"/>
          </p:cNvPicPr>
          <p:nvPr>
            <p:ph idx="1"/>
          </p:nvPr>
        </p:nvPicPr>
        <p:blipFill>
          <a:blip r:embed="rId3"/>
          <a:stretch>
            <a:fillRect/>
          </a:stretch>
        </p:blipFill>
        <p:spPr>
          <a:xfrm>
            <a:off x="1143000" y="4800600"/>
            <a:ext cx="6619875" cy="1551646"/>
          </a:xfrm>
          <a:prstGeom prst="rect">
            <a:avLst/>
          </a:prstGeom>
        </p:spPr>
      </p:pic>
      <p:sp>
        <p:nvSpPr>
          <p:cNvPr id="5" name="TextBox 4"/>
          <p:cNvSpPr txBox="1"/>
          <p:nvPr/>
        </p:nvSpPr>
        <p:spPr>
          <a:xfrm>
            <a:off x="609600" y="1417638"/>
            <a:ext cx="8077200" cy="1200329"/>
          </a:xfrm>
          <a:prstGeom prst="rect">
            <a:avLst/>
          </a:prstGeom>
          <a:noFill/>
        </p:spPr>
        <p:txBody>
          <a:bodyPr wrap="square" rtlCol="0">
            <a:spAutoFit/>
          </a:bodyPr>
          <a:lstStyle/>
          <a:p>
            <a:r>
              <a:rPr lang="en-US" sz="2400" dirty="0" smtClean="0"/>
              <a:t>Usually used as packaged modules that combine all the necessary support logic, or which interface to standard interface signals.</a:t>
            </a:r>
            <a:endParaRPr lang="en-US" sz="2400" dirty="0"/>
          </a:p>
        </p:txBody>
      </p:sp>
      <p:pic>
        <p:nvPicPr>
          <p:cNvPr id="6" name="Picture 5"/>
          <p:cNvPicPr>
            <a:picLocks noChangeAspect="1"/>
          </p:cNvPicPr>
          <p:nvPr/>
        </p:nvPicPr>
        <p:blipFill>
          <a:blip r:embed="rId4"/>
          <a:stretch>
            <a:fillRect/>
          </a:stretch>
        </p:blipFill>
        <p:spPr>
          <a:xfrm>
            <a:off x="1447800" y="2503309"/>
            <a:ext cx="5629275" cy="2149068"/>
          </a:xfrm>
          <a:prstGeom prst="rect">
            <a:avLst/>
          </a:prstGeom>
        </p:spPr>
      </p:pic>
    </p:spTree>
    <p:extLst>
      <p:ext uri="{BB962C8B-B14F-4D97-AF65-F5344CB8AC3E}">
        <p14:creationId xmlns:p14="http://schemas.microsoft.com/office/powerpoint/2010/main" val="2504715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a:t>
            </a:r>
            <a:endParaRPr lang="en-US" dirty="0"/>
          </a:p>
        </p:txBody>
      </p:sp>
      <p:sp>
        <p:nvSpPr>
          <p:cNvPr id="3" name="Content Placeholder 2"/>
          <p:cNvSpPr>
            <a:spLocks noGrp="1"/>
          </p:cNvSpPr>
          <p:nvPr>
            <p:ph idx="1"/>
          </p:nvPr>
        </p:nvSpPr>
        <p:spPr>
          <a:xfrm>
            <a:off x="457200" y="1439409"/>
            <a:ext cx="8229600" cy="4876800"/>
          </a:xfrm>
        </p:spPr>
        <p:txBody>
          <a:bodyPr>
            <a:normAutofit fontScale="92500" lnSpcReduction="10000"/>
          </a:bodyPr>
          <a:lstStyle/>
          <a:p>
            <a:r>
              <a:rPr lang="en-US" sz="2800" dirty="0" smtClean="0"/>
              <a:t>Because there won’t be any in-person lectures, you will have to read the lecture notes yourself.</a:t>
            </a:r>
          </a:p>
          <a:p>
            <a:r>
              <a:rPr lang="en-US" sz="2800" dirty="0" smtClean="0"/>
              <a:t>To demonstrate that you have read them, you will be required to answer </a:t>
            </a:r>
            <a:r>
              <a:rPr lang="en-US" sz="2800" i="1" dirty="0" smtClean="0"/>
              <a:t>one or two simple questions</a:t>
            </a:r>
            <a:r>
              <a:rPr lang="en-US" sz="2800" dirty="0" smtClean="0"/>
              <a:t> before the next lecture is posted.</a:t>
            </a:r>
          </a:p>
          <a:p>
            <a:r>
              <a:rPr lang="en-US" sz="2800" dirty="0" smtClean="0"/>
              <a:t>The question will be somewhere (like maybe at the end?) and you just have to e-mail me the answer</a:t>
            </a:r>
          </a:p>
          <a:p>
            <a:pPr marL="0" indent="0" algn="ctr">
              <a:buNone/>
            </a:pPr>
            <a:r>
              <a:rPr lang="en-US" sz="2800" dirty="0" smtClean="0">
                <a:hlinkClick r:id="rId2"/>
              </a:rPr>
              <a:t>mjones@physics.purdue.edu</a:t>
            </a:r>
            <a:endParaRPr lang="en-US" sz="2800" dirty="0" smtClean="0"/>
          </a:p>
          <a:p>
            <a:r>
              <a:rPr lang="en-US" sz="2800" dirty="0" smtClean="0"/>
              <a:t>To make this easy, please make your subject look like this:</a:t>
            </a:r>
          </a:p>
          <a:p>
            <a:pPr marL="0" indent="0" algn="ctr">
              <a:buNone/>
            </a:pPr>
            <a:r>
              <a:rPr lang="en-US" sz="2800" dirty="0" smtClean="0"/>
              <a:t>“PHYS53600 Lecture xx questions Your Name”</a:t>
            </a:r>
          </a:p>
          <a:p>
            <a:r>
              <a:rPr lang="en-US" sz="2800" dirty="0" smtClean="0"/>
              <a:t>These will be part of your assignment grade, maybe contributing 10% of your total grade.</a:t>
            </a:r>
            <a:endParaRPr lang="en-US" sz="2800" dirty="0"/>
          </a:p>
        </p:txBody>
      </p:sp>
    </p:spTree>
    <p:extLst>
      <p:ext uri="{BB962C8B-B14F-4D97-AF65-F5344CB8AC3E}">
        <p14:creationId xmlns:p14="http://schemas.microsoft.com/office/powerpoint/2010/main" val="3662875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Types of RAM</a:t>
            </a:r>
            <a:endParaRPr lang="en-US" b="1" dirty="0"/>
          </a:p>
        </p:txBody>
      </p:sp>
      <p:sp>
        <p:nvSpPr>
          <p:cNvPr id="3" name="Content Placeholder 2"/>
          <p:cNvSpPr>
            <a:spLocks noGrp="1"/>
          </p:cNvSpPr>
          <p:nvPr>
            <p:ph idx="1"/>
          </p:nvPr>
        </p:nvSpPr>
        <p:spPr>
          <a:xfrm>
            <a:off x="457200" y="1417638"/>
            <a:ext cx="8229600" cy="4983162"/>
          </a:xfrm>
        </p:spPr>
        <p:txBody>
          <a:bodyPr>
            <a:normAutofit fontScale="92500"/>
          </a:bodyPr>
          <a:lstStyle/>
          <a:p>
            <a:r>
              <a:rPr lang="en-US" dirty="0" smtClean="0"/>
              <a:t>Read only memory (older technology)</a:t>
            </a:r>
          </a:p>
          <a:p>
            <a:pPr lvl="1"/>
            <a:r>
              <a:rPr lang="en-US" dirty="0" smtClean="0"/>
              <a:t>Retains data even when power is removed</a:t>
            </a:r>
          </a:p>
          <a:p>
            <a:pPr lvl="1"/>
            <a:r>
              <a:rPr lang="en-US" dirty="0" smtClean="0"/>
              <a:t>Can only be programmed once, using special circuitry.</a:t>
            </a:r>
          </a:p>
          <a:p>
            <a:pPr lvl="1"/>
            <a:r>
              <a:rPr lang="en-US" dirty="0" smtClean="0"/>
              <a:t>Erasable ROM could be erased by exposing to UV light.</a:t>
            </a:r>
          </a:p>
          <a:p>
            <a:r>
              <a:rPr lang="en-US" dirty="0" smtClean="0"/>
              <a:t>Electrically Erasable Read Only Memory</a:t>
            </a:r>
          </a:p>
          <a:p>
            <a:pPr lvl="1"/>
            <a:r>
              <a:rPr lang="en-US" dirty="0" smtClean="0"/>
              <a:t>Can be programmed and erased electronically</a:t>
            </a:r>
          </a:p>
          <a:p>
            <a:pPr lvl="1"/>
            <a:r>
              <a:rPr lang="en-US" dirty="0" smtClean="0"/>
              <a:t>Slower than SRAM or DRAM</a:t>
            </a:r>
          </a:p>
          <a:p>
            <a:pPr lvl="1"/>
            <a:r>
              <a:rPr lang="en-US" dirty="0" smtClean="0"/>
              <a:t>Limited number of erase/write cycles</a:t>
            </a:r>
          </a:p>
          <a:p>
            <a:pPr lvl="1"/>
            <a:r>
              <a:rPr lang="en-US" dirty="0" smtClean="0"/>
              <a:t>Example: SIM cards, SD cards, thumb drives, etc…</a:t>
            </a:r>
          </a:p>
        </p:txBody>
      </p:sp>
    </p:spTree>
    <p:extLst>
      <p:ext uri="{BB962C8B-B14F-4D97-AF65-F5344CB8AC3E}">
        <p14:creationId xmlns:p14="http://schemas.microsoft.com/office/powerpoint/2010/main" val="88690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a:t>
            </a:r>
            <a:endParaRPr lang="en-US" dirty="0"/>
          </a:p>
        </p:txBody>
      </p:sp>
      <p:sp>
        <p:nvSpPr>
          <p:cNvPr id="3" name="Content Placeholder 2"/>
          <p:cNvSpPr>
            <a:spLocks noGrp="1"/>
          </p:cNvSpPr>
          <p:nvPr>
            <p:ph idx="1"/>
          </p:nvPr>
        </p:nvSpPr>
        <p:spPr/>
        <p:txBody>
          <a:bodyPr/>
          <a:lstStyle/>
          <a:p>
            <a:r>
              <a:rPr lang="en-US" dirty="0" smtClean="0"/>
              <a:t>Remember that you have Assignment #4 due </a:t>
            </a:r>
            <a:r>
              <a:rPr lang="en-US" dirty="0" smtClean="0"/>
              <a:t>today, </a:t>
            </a:r>
            <a:r>
              <a:rPr lang="en-US" dirty="0" smtClean="0"/>
              <a:t>March </a:t>
            </a:r>
            <a:r>
              <a:rPr lang="en-US" dirty="0" smtClean="0"/>
              <a:t>26</a:t>
            </a:r>
            <a:r>
              <a:rPr lang="en-US" baseline="30000" dirty="0" smtClean="0"/>
              <a:t>th</a:t>
            </a:r>
            <a:r>
              <a:rPr lang="en-US" dirty="0"/>
              <a:t>!</a:t>
            </a:r>
            <a:endParaRPr lang="en-US" dirty="0" smtClean="0"/>
          </a:p>
          <a:p>
            <a:r>
              <a:rPr lang="en-US" dirty="0" smtClean="0"/>
              <a:t>Please scan, or somehow generate a PDF file of your solutions and e-mail them to the grader</a:t>
            </a:r>
          </a:p>
          <a:p>
            <a:pPr marL="0" indent="0" algn="ctr">
              <a:buNone/>
            </a:pPr>
            <a:r>
              <a:rPr lang="en-US" dirty="0" smtClean="0">
                <a:hlinkClick r:id="rId2"/>
              </a:rPr>
              <a:t>lim185@purdue.edu</a:t>
            </a:r>
            <a:endParaRPr lang="en-US" dirty="0" smtClean="0"/>
          </a:p>
          <a:p>
            <a:r>
              <a:rPr lang="en-US" dirty="0" smtClean="0"/>
              <a:t>It might be useful to use a standard subject:</a:t>
            </a:r>
          </a:p>
          <a:p>
            <a:pPr marL="0" indent="0" algn="ctr">
              <a:buNone/>
            </a:pPr>
            <a:r>
              <a:rPr lang="en-US" dirty="0" smtClean="0"/>
              <a:t>“PHYS53600 Assignment #4 Your Name”</a:t>
            </a:r>
            <a:endParaRPr lang="en-US" dirty="0"/>
          </a:p>
        </p:txBody>
      </p:sp>
    </p:spTree>
    <p:extLst>
      <p:ext uri="{BB962C8B-B14F-4D97-AF65-F5344CB8AC3E}">
        <p14:creationId xmlns:p14="http://schemas.microsoft.com/office/powerpoint/2010/main" val="2726660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LECTURE </a:t>
            </a:r>
            <a:r>
              <a:rPr lang="en-US" dirty="0" smtClean="0"/>
              <a:t>19 </a:t>
            </a:r>
            <a:r>
              <a:rPr lang="en-US" dirty="0" smtClean="0"/>
              <a:t>QUESTION #1</a:t>
            </a:r>
            <a:endParaRPr lang="en-US" dirty="0"/>
          </a:p>
        </p:txBody>
      </p:sp>
      <p:sp>
        <p:nvSpPr>
          <p:cNvPr id="3" name="Content Placeholder 2"/>
          <p:cNvSpPr>
            <a:spLocks noGrp="1"/>
          </p:cNvSpPr>
          <p:nvPr>
            <p:ph idx="1"/>
          </p:nvPr>
        </p:nvSpPr>
        <p:spPr>
          <a:xfrm>
            <a:off x="457200" y="1981200"/>
            <a:ext cx="8229600" cy="838200"/>
          </a:xfrm>
        </p:spPr>
        <p:txBody>
          <a:bodyPr>
            <a:normAutofit fontScale="92500" lnSpcReduction="20000"/>
          </a:bodyPr>
          <a:lstStyle/>
          <a:p>
            <a:pPr marL="0" indent="0">
              <a:buNone/>
            </a:pPr>
            <a:r>
              <a:rPr lang="en-US" i="1" dirty="0" smtClean="0"/>
              <a:t>Why is a ripple counter a bad design for a binary counter?</a:t>
            </a:r>
            <a:endParaRPr lang="en-US" i="1" dirty="0"/>
          </a:p>
        </p:txBody>
      </p:sp>
      <p:sp>
        <p:nvSpPr>
          <p:cNvPr id="4" name="Title 1"/>
          <p:cNvSpPr txBox="1">
            <a:spLocks/>
          </p:cNvSpPr>
          <p:nvPr/>
        </p:nvSpPr>
        <p:spPr>
          <a:xfrm>
            <a:off x="457200" y="3048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LECTURE 19 QUESTION #2</a:t>
            </a:r>
            <a:endParaRPr lang="en-US" dirty="0"/>
          </a:p>
        </p:txBody>
      </p:sp>
      <p:sp>
        <p:nvSpPr>
          <p:cNvPr id="5" name="Content Placeholder 2"/>
          <p:cNvSpPr txBox="1">
            <a:spLocks/>
          </p:cNvSpPr>
          <p:nvPr/>
        </p:nvSpPr>
        <p:spPr>
          <a:xfrm>
            <a:off x="609600" y="4506686"/>
            <a:ext cx="8229600" cy="8382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i="1" dirty="0" smtClean="0"/>
              <a:t>Why is it good design practice to distinguish between clock signals and normal logic signals?</a:t>
            </a:r>
            <a:endParaRPr lang="en-US" i="1" dirty="0"/>
          </a:p>
        </p:txBody>
      </p:sp>
    </p:spTree>
    <p:extLst>
      <p:ext uri="{BB962C8B-B14F-4D97-AF65-F5344CB8AC3E}">
        <p14:creationId xmlns:p14="http://schemas.microsoft.com/office/powerpoint/2010/main" val="3807074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Other Sequential Logic Elements</a:t>
            </a:r>
            <a:endParaRPr lang="en-US" b="1" dirty="0"/>
          </a:p>
        </p:txBody>
      </p:sp>
      <p:sp>
        <p:nvSpPr>
          <p:cNvPr id="3" name="Content Placeholder 2"/>
          <p:cNvSpPr>
            <a:spLocks noGrp="1"/>
          </p:cNvSpPr>
          <p:nvPr>
            <p:ph idx="1"/>
          </p:nvPr>
        </p:nvSpPr>
        <p:spPr>
          <a:xfrm>
            <a:off x="457200" y="1447800"/>
            <a:ext cx="8229600" cy="4678363"/>
          </a:xfrm>
        </p:spPr>
        <p:txBody>
          <a:bodyPr/>
          <a:lstStyle/>
          <a:p>
            <a:r>
              <a:rPr lang="en-US" dirty="0" smtClean="0"/>
              <a:t>More sophisticated functional components can be constructed out of flip-flops</a:t>
            </a:r>
          </a:p>
          <a:p>
            <a:r>
              <a:rPr lang="en-US" dirty="0" smtClean="0"/>
              <a:t>Usually, you don’t need to understand exactly how they are constructed – you mostly need to understand their interfaces</a:t>
            </a:r>
          </a:p>
          <a:p>
            <a:r>
              <a:rPr lang="en-US" dirty="0" smtClean="0"/>
              <a:t>You can normally treat them as “black boxes” where the details are hidden, but the interface is well-defined.</a:t>
            </a:r>
            <a:endParaRPr lang="en-US" dirty="0"/>
          </a:p>
        </p:txBody>
      </p:sp>
    </p:spTree>
    <p:extLst>
      <p:ext uri="{BB962C8B-B14F-4D97-AF65-F5344CB8AC3E}">
        <p14:creationId xmlns:p14="http://schemas.microsoft.com/office/powerpoint/2010/main" val="774797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t>Counters</a:t>
            </a:r>
            <a:endParaRPr lang="en-US" b="1" dirty="0"/>
          </a:p>
        </p:txBody>
      </p:sp>
      <p:sp>
        <p:nvSpPr>
          <p:cNvPr id="3" name="Content Placeholder 2"/>
          <p:cNvSpPr>
            <a:spLocks noGrp="1"/>
          </p:cNvSpPr>
          <p:nvPr>
            <p:ph idx="1"/>
          </p:nvPr>
        </p:nvSpPr>
        <p:spPr/>
        <p:txBody>
          <a:bodyPr/>
          <a:lstStyle/>
          <a:p>
            <a:r>
              <a:rPr lang="en-US" dirty="0" smtClean="0"/>
              <a:t>The first example is a “ripple counter”:</a:t>
            </a:r>
            <a:endParaRPr lang="en-US" dirty="0"/>
          </a:p>
        </p:txBody>
      </p:sp>
      <p:grpSp>
        <p:nvGrpSpPr>
          <p:cNvPr id="10" name="Group 9"/>
          <p:cNvGrpSpPr/>
          <p:nvPr/>
        </p:nvGrpSpPr>
        <p:grpSpPr>
          <a:xfrm>
            <a:off x="2590800" y="2783118"/>
            <a:ext cx="1268600" cy="1065315"/>
            <a:chOff x="2113589" y="2824905"/>
            <a:chExt cx="1268600" cy="1065315"/>
          </a:xfrm>
        </p:grpSpPr>
        <p:sp>
          <p:nvSpPr>
            <p:cNvPr id="4" name="Rectangle 3"/>
            <p:cNvSpPr/>
            <p:nvPr/>
          </p:nvSpPr>
          <p:spPr>
            <a:xfrm>
              <a:off x="2113590" y="2824905"/>
              <a:ext cx="1040873" cy="10653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Isosceles Triangle 4"/>
            <p:cNvSpPr/>
            <p:nvPr/>
          </p:nvSpPr>
          <p:spPr>
            <a:xfrm rot="5400000">
              <a:off x="2116362" y="3426227"/>
              <a:ext cx="152400" cy="157946"/>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33688" y="2942287"/>
              <a:ext cx="324811" cy="369332"/>
            </a:xfrm>
            <a:prstGeom prst="rect">
              <a:avLst/>
            </a:prstGeom>
            <a:noFill/>
          </p:spPr>
          <p:txBody>
            <a:bodyPr wrap="square" rtlCol="0">
              <a:spAutoFit/>
            </a:bodyPr>
            <a:lstStyle/>
            <a:p>
              <a:r>
                <a:rPr lang="en-US" dirty="0" smtClean="0"/>
                <a:t>D</a:t>
              </a:r>
              <a:endParaRPr lang="en-US" dirty="0"/>
            </a:p>
          </p:txBody>
        </p:sp>
        <p:sp>
          <p:nvSpPr>
            <p:cNvPr id="7" name="TextBox 6"/>
            <p:cNvSpPr txBox="1"/>
            <p:nvPr/>
          </p:nvSpPr>
          <p:spPr>
            <a:xfrm>
              <a:off x="2792606" y="2895897"/>
              <a:ext cx="324811" cy="923330"/>
            </a:xfrm>
            <a:prstGeom prst="rect">
              <a:avLst/>
            </a:prstGeom>
            <a:noFill/>
          </p:spPr>
          <p:txBody>
            <a:bodyPr wrap="square" rtlCol="0">
              <a:spAutoFit/>
            </a:bodyPr>
            <a:lstStyle/>
            <a:p>
              <a:r>
                <a:rPr lang="en-US" dirty="0" smtClean="0"/>
                <a:t>Q</a:t>
              </a:r>
            </a:p>
            <a:p>
              <a:endParaRPr lang="en-US" dirty="0"/>
            </a:p>
            <a:p>
              <a:r>
                <a:rPr lang="en-US" dirty="0"/>
                <a:t>Q</a:t>
              </a:r>
            </a:p>
          </p:txBody>
        </p:sp>
        <p:sp>
          <p:nvSpPr>
            <p:cNvPr id="8" name="TextBox 7"/>
            <p:cNvSpPr txBox="1"/>
            <p:nvPr/>
          </p:nvSpPr>
          <p:spPr>
            <a:xfrm>
              <a:off x="2269546" y="3520888"/>
              <a:ext cx="576396" cy="369332"/>
            </a:xfrm>
            <a:prstGeom prst="rect">
              <a:avLst/>
            </a:prstGeom>
            <a:noFill/>
          </p:spPr>
          <p:txBody>
            <a:bodyPr wrap="square" rtlCol="0">
              <a:spAutoFit/>
            </a:bodyPr>
            <a:lstStyle/>
            <a:p>
              <a:r>
                <a:rPr lang="en-US" dirty="0" smtClean="0"/>
                <a:t>CLR</a:t>
              </a:r>
              <a:endParaRPr lang="en-US" dirty="0"/>
            </a:p>
          </p:txBody>
        </p:sp>
        <p:sp>
          <p:nvSpPr>
            <p:cNvPr id="9" name="Oval 8"/>
            <p:cNvSpPr/>
            <p:nvPr/>
          </p:nvSpPr>
          <p:spPr>
            <a:xfrm>
              <a:off x="3153589" y="3006030"/>
              <a:ext cx="228600" cy="2491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Connector 11"/>
          <p:cNvCxnSpPr/>
          <p:nvPr/>
        </p:nvCxnSpPr>
        <p:spPr>
          <a:xfrm flipH="1">
            <a:off x="1606387" y="3463413"/>
            <a:ext cx="9549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09668" y="3278747"/>
            <a:ext cx="576396" cy="369332"/>
          </a:xfrm>
          <a:prstGeom prst="rect">
            <a:avLst/>
          </a:prstGeom>
          <a:noFill/>
        </p:spPr>
        <p:txBody>
          <a:bodyPr wrap="square" rtlCol="0">
            <a:spAutoFit/>
          </a:bodyPr>
          <a:lstStyle/>
          <a:p>
            <a:r>
              <a:rPr lang="en-US" dirty="0" smtClean="0"/>
              <a:t>CLK</a:t>
            </a:r>
            <a:endParaRPr lang="en-US" dirty="0"/>
          </a:p>
        </p:txBody>
      </p:sp>
      <p:cxnSp>
        <p:nvCxnSpPr>
          <p:cNvPr id="17" name="Elbow Connector 16"/>
          <p:cNvCxnSpPr>
            <a:stCxn id="9" idx="6"/>
            <a:endCxn id="21" idx="3"/>
          </p:cNvCxnSpPr>
          <p:nvPr/>
        </p:nvCxnSpPr>
        <p:spPr>
          <a:xfrm>
            <a:off x="3859400" y="3088841"/>
            <a:ext cx="712600" cy="374572"/>
          </a:xfrm>
          <a:prstGeom prst="bentConnector3">
            <a:avLst>
              <a:gd name="adj1" fmla="val 3344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4572000" y="2783118"/>
            <a:ext cx="1268600" cy="1065315"/>
            <a:chOff x="2113589" y="2824905"/>
            <a:chExt cx="1268600" cy="1065315"/>
          </a:xfrm>
        </p:grpSpPr>
        <p:sp>
          <p:nvSpPr>
            <p:cNvPr id="20" name="Rectangle 19"/>
            <p:cNvSpPr/>
            <p:nvPr/>
          </p:nvSpPr>
          <p:spPr>
            <a:xfrm>
              <a:off x="2113590" y="2824905"/>
              <a:ext cx="1040873" cy="10653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Isosceles Triangle 20"/>
            <p:cNvSpPr/>
            <p:nvPr/>
          </p:nvSpPr>
          <p:spPr>
            <a:xfrm rot="5400000">
              <a:off x="2116362" y="3426227"/>
              <a:ext cx="152400" cy="157946"/>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133688" y="2942287"/>
              <a:ext cx="324811" cy="369332"/>
            </a:xfrm>
            <a:prstGeom prst="rect">
              <a:avLst/>
            </a:prstGeom>
            <a:noFill/>
          </p:spPr>
          <p:txBody>
            <a:bodyPr wrap="square" rtlCol="0">
              <a:spAutoFit/>
            </a:bodyPr>
            <a:lstStyle/>
            <a:p>
              <a:r>
                <a:rPr lang="en-US" dirty="0" smtClean="0"/>
                <a:t>D</a:t>
              </a:r>
              <a:endParaRPr lang="en-US" dirty="0"/>
            </a:p>
          </p:txBody>
        </p:sp>
        <p:sp>
          <p:nvSpPr>
            <p:cNvPr id="23" name="TextBox 22"/>
            <p:cNvSpPr txBox="1"/>
            <p:nvPr/>
          </p:nvSpPr>
          <p:spPr>
            <a:xfrm>
              <a:off x="2792606" y="2895897"/>
              <a:ext cx="324811" cy="923330"/>
            </a:xfrm>
            <a:prstGeom prst="rect">
              <a:avLst/>
            </a:prstGeom>
            <a:noFill/>
          </p:spPr>
          <p:txBody>
            <a:bodyPr wrap="square" rtlCol="0">
              <a:spAutoFit/>
            </a:bodyPr>
            <a:lstStyle/>
            <a:p>
              <a:r>
                <a:rPr lang="en-US" dirty="0" smtClean="0"/>
                <a:t>Q</a:t>
              </a:r>
            </a:p>
            <a:p>
              <a:endParaRPr lang="en-US" dirty="0"/>
            </a:p>
            <a:p>
              <a:r>
                <a:rPr lang="en-US" dirty="0"/>
                <a:t>Q</a:t>
              </a:r>
            </a:p>
          </p:txBody>
        </p:sp>
        <p:sp>
          <p:nvSpPr>
            <p:cNvPr id="24" name="TextBox 23"/>
            <p:cNvSpPr txBox="1"/>
            <p:nvPr/>
          </p:nvSpPr>
          <p:spPr>
            <a:xfrm>
              <a:off x="2269546" y="3520888"/>
              <a:ext cx="576396" cy="369332"/>
            </a:xfrm>
            <a:prstGeom prst="rect">
              <a:avLst/>
            </a:prstGeom>
            <a:noFill/>
          </p:spPr>
          <p:txBody>
            <a:bodyPr wrap="square" rtlCol="0">
              <a:spAutoFit/>
            </a:bodyPr>
            <a:lstStyle/>
            <a:p>
              <a:r>
                <a:rPr lang="en-US" dirty="0" smtClean="0"/>
                <a:t>CLR</a:t>
              </a:r>
              <a:endParaRPr lang="en-US" dirty="0"/>
            </a:p>
          </p:txBody>
        </p:sp>
        <p:sp>
          <p:nvSpPr>
            <p:cNvPr id="25" name="Oval 24"/>
            <p:cNvSpPr/>
            <p:nvPr/>
          </p:nvSpPr>
          <p:spPr>
            <a:xfrm>
              <a:off x="3153589" y="3006030"/>
              <a:ext cx="228600" cy="2491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p:cNvCxnSpPr/>
          <p:nvPr/>
        </p:nvCxnSpPr>
        <p:spPr>
          <a:xfrm flipH="1">
            <a:off x="2395110" y="3077546"/>
            <a:ext cx="1956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2395109" y="2506980"/>
            <a:ext cx="16964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385060" y="2506980"/>
            <a:ext cx="0" cy="5705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091608" y="2506980"/>
            <a:ext cx="0" cy="5705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4028653" y="3017219"/>
            <a:ext cx="124092" cy="1358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p:nvPr/>
        </p:nvCxnSpPr>
        <p:spPr>
          <a:xfrm flipH="1">
            <a:off x="4365722" y="3077546"/>
            <a:ext cx="1956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4365721" y="2506980"/>
            <a:ext cx="16964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355672" y="2506980"/>
            <a:ext cx="0" cy="5705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062220" y="2506980"/>
            <a:ext cx="0" cy="5705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5999265" y="3017219"/>
            <a:ext cx="124092" cy="1358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nvCxnSpPr>
        <p:spPr>
          <a:xfrm flipV="1">
            <a:off x="3644038" y="3600867"/>
            <a:ext cx="246891" cy="14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3890929" y="3607540"/>
            <a:ext cx="1" cy="13445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5625806" y="3589523"/>
            <a:ext cx="246891" cy="14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5872697" y="3596196"/>
            <a:ext cx="2" cy="13558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3039087" y="3841590"/>
            <a:ext cx="1" cy="565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5016155" y="3845079"/>
            <a:ext cx="1" cy="565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1635914" y="4405477"/>
            <a:ext cx="5363523" cy="20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2987145" y="4337531"/>
            <a:ext cx="124092" cy="1358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954109" y="4337531"/>
            <a:ext cx="124092" cy="13589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6556019" y="2785360"/>
            <a:ext cx="1268600" cy="1065315"/>
            <a:chOff x="2113589" y="2824905"/>
            <a:chExt cx="1268600" cy="1065315"/>
          </a:xfrm>
        </p:grpSpPr>
        <p:sp>
          <p:nvSpPr>
            <p:cNvPr id="87" name="Rectangle 86"/>
            <p:cNvSpPr/>
            <p:nvPr/>
          </p:nvSpPr>
          <p:spPr>
            <a:xfrm>
              <a:off x="2113590" y="2824905"/>
              <a:ext cx="1040873" cy="10653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8" name="Isosceles Triangle 87"/>
            <p:cNvSpPr/>
            <p:nvPr/>
          </p:nvSpPr>
          <p:spPr>
            <a:xfrm rot="5400000">
              <a:off x="2116362" y="3426227"/>
              <a:ext cx="152400" cy="157946"/>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2133688" y="2942287"/>
              <a:ext cx="324811" cy="369332"/>
            </a:xfrm>
            <a:prstGeom prst="rect">
              <a:avLst/>
            </a:prstGeom>
            <a:noFill/>
          </p:spPr>
          <p:txBody>
            <a:bodyPr wrap="square" rtlCol="0">
              <a:spAutoFit/>
            </a:bodyPr>
            <a:lstStyle/>
            <a:p>
              <a:r>
                <a:rPr lang="en-US" dirty="0" smtClean="0"/>
                <a:t>D</a:t>
              </a:r>
              <a:endParaRPr lang="en-US" dirty="0"/>
            </a:p>
          </p:txBody>
        </p:sp>
        <p:sp>
          <p:nvSpPr>
            <p:cNvPr id="90" name="TextBox 89"/>
            <p:cNvSpPr txBox="1"/>
            <p:nvPr/>
          </p:nvSpPr>
          <p:spPr>
            <a:xfrm>
              <a:off x="2792606" y="2895897"/>
              <a:ext cx="324811" cy="923330"/>
            </a:xfrm>
            <a:prstGeom prst="rect">
              <a:avLst/>
            </a:prstGeom>
            <a:noFill/>
          </p:spPr>
          <p:txBody>
            <a:bodyPr wrap="square" rtlCol="0">
              <a:spAutoFit/>
            </a:bodyPr>
            <a:lstStyle/>
            <a:p>
              <a:r>
                <a:rPr lang="en-US" dirty="0" smtClean="0"/>
                <a:t>Q</a:t>
              </a:r>
            </a:p>
            <a:p>
              <a:endParaRPr lang="en-US" dirty="0"/>
            </a:p>
            <a:p>
              <a:r>
                <a:rPr lang="en-US" dirty="0"/>
                <a:t>Q</a:t>
              </a:r>
            </a:p>
          </p:txBody>
        </p:sp>
        <p:sp>
          <p:nvSpPr>
            <p:cNvPr id="91" name="TextBox 90"/>
            <p:cNvSpPr txBox="1"/>
            <p:nvPr/>
          </p:nvSpPr>
          <p:spPr>
            <a:xfrm>
              <a:off x="2269546" y="3520888"/>
              <a:ext cx="576396" cy="369332"/>
            </a:xfrm>
            <a:prstGeom prst="rect">
              <a:avLst/>
            </a:prstGeom>
            <a:noFill/>
          </p:spPr>
          <p:txBody>
            <a:bodyPr wrap="square" rtlCol="0">
              <a:spAutoFit/>
            </a:bodyPr>
            <a:lstStyle/>
            <a:p>
              <a:r>
                <a:rPr lang="en-US" dirty="0" smtClean="0"/>
                <a:t>CLR</a:t>
              </a:r>
              <a:endParaRPr lang="en-US" dirty="0"/>
            </a:p>
          </p:txBody>
        </p:sp>
        <p:sp>
          <p:nvSpPr>
            <p:cNvPr id="92" name="Oval 91"/>
            <p:cNvSpPr/>
            <p:nvPr/>
          </p:nvSpPr>
          <p:spPr>
            <a:xfrm>
              <a:off x="3153589" y="3006030"/>
              <a:ext cx="228600" cy="2491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3" name="Elbow Connector 92"/>
          <p:cNvCxnSpPr/>
          <p:nvPr/>
        </p:nvCxnSpPr>
        <p:spPr>
          <a:xfrm>
            <a:off x="5828132" y="3082546"/>
            <a:ext cx="712600" cy="374572"/>
          </a:xfrm>
          <a:prstGeom prst="bentConnector3">
            <a:avLst>
              <a:gd name="adj1" fmla="val 3344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368358" y="3077546"/>
            <a:ext cx="1956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6368357" y="2506980"/>
            <a:ext cx="16964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358308" y="2506980"/>
            <a:ext cx="0" cy="5705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8064856" y="2506980"/>
            <a:ext cx="0" cy="5705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7824619" y="3085165"/>
            <a:ext cx="2402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7596188" y="3600867"/>
            <a:ext cx="246891" cy="14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V="1">
            <a:off x="7843079" y="3607540"/>
            <a:ext cx="2" cy="13558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7008380" y="3839517"/>
            <a:ext cx="1" cy="5659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3834577" y="4952054"/>
            <a:ext cx="124092" cy="1358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5810651" y="4952054"/>
            <a:ext cx="124092" cy="1358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7781033" y="4963398"/>
            <a:ext cx="124092" cy="13589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1007144" y="4220811"/>
            <a:ext cx="576396" cy="369332"/>
          </a:xfrm>
          <a:prstGeom prst="rect">
            <a:avLst/>
          </a:prstGeom>
          <a:noFill/>
        </p:spPr>
        <p:txBody>
          <a:bodyPr wrap="square" rtlCol="0">
            <a:spAutoFit/>
          </a:bodyPr>
          <a:lstStyle/>
          <a:p>
            <a:r>
              <a:rPr lang="en-US" dirty="0" smtClean="0"/>
              <a:t>CLR</a:t>
            </a:r>
            <a:endParaRPr lang="en-US" dirty="0"/>
          </a:p>
        </p:txBody>
      </p:sp>
      <mc:AlternateContent xmlns:mc="http://schemas.openxmlformats.org/markup-compatibility/2006">
        <mc:Choice xmlns:a14="http://schemas.microsoft.com/office/drawing/2010/main" Requires="a14">
          <p:sp>
            <p:nvSpPr>
              <p:cNvPr id="108" name="TextBox 107"/>
              <p:cNvSpPr txBox="1"/>
              <p:nvPr/>
            </p:nvSpPr>
            <p:spPr>
              <a:xfrm>
                <a:off x="3630800" y="5123551"/>
                <a:ext cx="576396"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𝑪</m:t>
                          </m:r>
                        </m:e>
                        <m:sub>
                          <m:r>
                            <a:rPr lang="en-US" b="1" i="1" smtClean="0">
                              <a:latin typeface="Cambria Math" panose="02040503050406030204" pitchFamily="18" charset="0"/>
                            </a:rPr>
                            <m:t>𝟎</m:t>
                          </m:r>
                        </m:sub>
                      </m:sSub>
                    </m:oMath>
                  </m:oMathPara>
                </a14:m>
                <a:endParaRPr lang="en-US" b="1" dirty="0"/>
              </a:p>
            </p:txBody>
          </p:sp>
        </mc:Choice>
        <mc:Fallback>
          <p:sp>
            <p:nvSpPr>
              <p:cNvPr id="108" name="TextBox 107"/>
              <p:cNvSpPr txBox="1">
                <a:spLocks noRot="1" noChangeAspect="1" noMove="1" noResize="1" noEditPoints="1" noAdjustHandles="1" noChangeArrowheads="1" noChangeShapeType="1" noTextEdit="1"/>
              </p:cNvSpPr>
              <p:nvPr/>
            </p:nvSpPr>
            <p:spPr>
              <a:xfrm>
                <a:off x="3630800" y="5123551"/>
                <a:ext cx="576396"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9" name="TextBox 108"/>
              <p:cNvSpPr txBox="1"/>
              <p:nvPr/>
            </p:nvSpPr>
            <p:spPr>
              <a:xfrm>
                <a:off x="5612000" y="5101830"/>
                <a:ext cx="576396"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𝑪</m:t>
                          </m:r>
                        </m:e>
                        <m:sub>
                          <m:r>
                            <a:rPr lang="en-US" b="1" i="1" smtClean="0">
                              <a:latin typeface="Cambria Math" panose="02040503050406030204" pitchFamily="18" charset="0"/>
                            </a:rPr>
                            <m:t>𝟏</m:t>
                          </m:r>
                        </m:sub>
                      </m:sSub>
                    </m:oMath>
                  </m:oMathPara>
                </a14:m>
                <a:endParaRPr lang="en-US" b="1" dirty="0"/>
              </a:p>
            </p:txBody>
          </p:sp>
        </mc:Choice>
        <mc:Fallback>
          <p:sp>
            <p:nvSpPr>
              <p:cNvPr id="109" name="TextBox 108"/>
              <p:cNvSpPr txBox="1">
                <a:spLocks noRot="1" noChangeAspect="1" noMove="1" noResize="1" noEditPoints="1" noAdjustHandles="1" noChangeArrowheads="1" noChangeShapeType="1" noTextEdit="1"/>
              </p:cNvSpPr>
              <p:nvPr/>
            </p:nvSpPr>
            <p:spPr>
              <a:xfrm>
                <a:off x="5612000" y="5101830"/>
                <a:ext cx="576396"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0" name="TextBox 109"/>
              <p:cNvSpPr txBox="1"/>
              <p:nvPr/>
            </p:nvSpPr>
            <p:spPr>
              <a:xfrm>
                <a:off x="7593200" y="5101777"/>
                <a:ext cx="576396"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𝑪</m:t>
                          </m:r>
                        </m:e>
                        <m:sub>
                          <m:r>
                            <a:rPr lang="en-US" b="1" i="1" smtClean="0">
                              <a:latin typeface="Cambria Math" panose="02040503050406030204" pitchFamily="18" charset="0"/>
                            </a:rPr>
                            <m:t>𝟐</m:t>
                          </m:r>
                        </m:sub>
                      </m:sSub>
                    </m:oMath>
                  </m:oMathPara>
                </a14:m>
                <a:endParaRPr lang="en-US" b="1" dirty="0"/>
              </a:p>
            </p:txBody>
          </p:sp>
        </mc:Choice>
        <mc:Fallback>
          <p:sp>
            <p:nvSpPr>
              <p:cNvPr id="110" name="TextBox 109"/>
              <p:cNvSpPr txBox="1">
                <a:spLocks noRot="1" noChangeAspect="1" noMove="1" noResize="1" noEditPoints="1" noAdjustHandles="1" noChangeArrowheads="1" noChangeShapeType="1" noTextEdit="1"/>
              </p:cNvSpPr>
              <p:nvPr/>
            </p:nvSpPr>
            <p:spPr>
              <a:xfrm>
                <a:off x="7593200" y="5101777"/>
                <a:ext cx="576396" cy="36933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0381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Counters</a:t>
            </a:r>
            <a:endParaRPr lang="en-US" b="1" dirty="0"/>
          </a:p>
        </p:txBody>
      </p:sp>
      <p:sp>
        <p:nvSpPr>
          <p:cNvPr id="3" name="Content Placeholder 2"/>
          <p:cNvSpPr>
            <a:spLocks noGrp="1"/>
          </p:cNvSpPr>
          <p:nvPr>
            <p:ph idx="1"/>
          </p:nvPr>
        </p:nvSpPr>
        <p:spPr/>
        <p:txBody>
          <a:bodyPr/>
          <a:lstStyle/>
          <a:p>
            <a:r>
              <a:rPr lang="en-US" dirty="0" smtClean="0"/>
              <a:t>The outputs simply count in binary: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54134430"/>
              </p:ext>
            </p:extLst>
          </p:nvPr>
        </p:nvGraphicFramePr>
        <p:xfrm>
          <a:off x="1371600" y="2514600"/>
          <a:ext cx="6096000" cy="370840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732843347"/>
                    </a:ext>
                  </a:extLst>
                </a:gridCol>
                <a:gridCol w="1524000">
                  <a:extLst>
                    <a:ext uri="{9D8B030D-6E8A-4147-A177-3AD203B41FA5}">
                      <a16:colId xmlns:a16="http://schemas.microsoft.com/office/drawing/2014/main" val="2963278279"/>
                    </a:ext>
                  </a:extLst>
                </a:gridCol>
                <a:gridCol w="1524000">
                  <a:extLst>
                    <a:ext uri="{9D8B030D-6E8A-4147-A177-3AD203B41FA5}">
                      <a16:colId xmlns:a16="http://schemas.microsoft.com/office/drawing/2014/main" val="1825960662"/>
                    </a:ext>
                  </a:extLst>
                </a:gridCol>
                <a:gridCol w="1524000">
                  <a:extLst>
                    <a:ext uri="{9D8B030D-6E8A-4147-A177-3AD203B41FA5}">
                      <a16:colId xmlns:a16="http://schemas.microsoft.com/office/drawing/2014/main" val="4012681233"/>
                    </a:ext>
                  </a:extLst>
                </a:gridCol>
              </a:tblGrid>
              <a:tr h="370840">
                <a:tc>
                  <a:txBody>
                    <a:bodyPr/>
                    <a:lstStyle/>
                    <a:p>
                      <a:pPr algn="ctr"/>
                      <a:r>
                        <a:rPr lang="en-US" dirty="0" smtClean="0"/>
                        <a:t>Clock cycle</a:t>
                      </a:r>
                      <a:endParaRPr lang="en-US" dirty="0"/>
                    </a:p>
                  </a:txBody>
                  <a:tcPr/>
                </a:tc>
                <a:tc>
                  <a:txBody>
                    <a:bodyPr/>
                    <a:lstStyle/>
                    <a:p>
                      <a:pPr algn="ctr"/>
                      <a:r>
                        <a:rPr lang="en-US" dirty="0" smtClean="0"/>
                        <a:t>C</a:t>
                      </a:r>
                      <a:r>
                        <a:rPr lang="en-US" baseline="-25000" dirty="0" smtClean="0"/>
                        <a:t>2</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a:t>
                      </a:r>
                      <a:r>
                        <a:rPr lang="en-US" baseline="-25000" dirty="0" smtClean="0"/>
                        <a:t>1</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a:t>
                      </a:r>
                      <a:r>
                        <a:rPr lang="en-US" baseline="-25000" dirty="0" smtClean="0"/>
                        <a:t>0</a:t>
                      </a:r>
                      <a:endParaRPr lang="en-US" dirty="0" smtClean="0"/>
                    </a:p>
                  </a:txBody>
                  <a:tcPr/>
                </a:tc>
                <a:extLst>
                  <a:ext uri="{0D108BD9-81ED-4DB2-BD59-A6C34878D82A}">
                    <a16:rowId xmlns:a16="http://schemas.microsoft.com/office/drawing/2014/main" val="942514946"/>
                  </a:ext>
                </a:extLst>
              </a:tr>
              <a:tr h="370840">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extLst>
                  <a:ext uri="{0D108BD9-81ED-4DB2-BD59-A6C34878D82A}">
                    <a16:rowId xmlns:a16="http://schemas.microsoft.com/office/drawing/2014/main" val="1854975386"/>
                  </a:ext>
                </a:extLst>
              </a:tr>
              <a:tr h="370840">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extLst>
                  <a:ext uri="{0D108BD9-81ED-4DB2-BD59-A6C34878D82A}">
                    <a16:rowId xmlns:a16="http://schemas.microsoft.com/office/drawing/2014/main" val="1817968639"/>
                  </a:ext>
                </a:extLst>
              </a:tr>
              <a:tr h="370840">
                <a:tc>
                  <a:txBody>
                    <a:bodyPr/>
                    <a:lstStyle/>
                    <a:p>
                      <a:pPr algn="ctr"/>
                      <a:r>
                        <a:rPr lang="en-US" dirty="0" smtClean="0"/>
                        <a:t>2</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extLst>
                  <a:ext uri="{0D108BD9-81ED-4DB2-BD59-A6C34878D82A}">
                    <a16:rowId xmlns:a16="http://schemas.microsoft.com/office/drawing/2014/main" val="3701615143"/>
                  </a:ext>
                </a:extLst>
              </a:tr>
              <a:tr h="370840">
                <a:tc>
                  <a:txBody>
                    <a:bodyPr/>
                    <a:lstStyle/>
                    <a:p>
                      <a:pPr algn="ctr"/>
                      <a:r>
                        <a:rPr lang="en-US" dirty="0" smtClean="0"/>
                        <a:t>3</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extLst>
                  <a:ext uri="{0D108BD9-81ED-4DB2-BD59-A6C34878D82A}">
                    <a16:rowId xmlns:a16="http://schemas.microsoft.com/office/drawing/2014/main" val="2027039708"/>
                  </a:ext>
                </a:extLst>
              </a:tr>
              <a:tr h="370840">
                <a:tc>
                  <a:txBody>
                    <a:bodyPr/>
                    <a:lstStyle/>
                    <a:p>
                      <a:pPr algn="ctr"/>
                      <a:r>
                        <a:rPr lang="en-US" dirty="0" smtClean="0"/>
                        <a:t>4</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extLst>
                  <a:ext uri="{0D108BD9-81ED-4DB2-BD59-A6C34878D82A}">
                    <a16:rowId xmlns:a16="http://schemas.microsoft.com/office/drawing/2014/main" val="2530494218"/>
                  </a:ext>
                </a:extLst>
              </a:tr>
              <a:tr h="370840">
                <a:tc>
                  <a:txBody>
                    <a:bodyPr/>
                    <a:lstStyle/>
                    <a:p>
                      <a:pPr algn="ctr"/>
                      <a:r>
                        <a:rPr lang="en-US" dirty="0" smtClean="0"/>
                        <a:t>5</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extLst>
                  <a:ext uri="{0D108BD9-81ED-4DB2-BD59-A6C34878D82A}">
                    <a16:rowId xmlns:a16="http://schemas.microsoft.com/office/drawing/2014/main" val="91149768"/>
                  </a:ext>
                </a:extLst>
              </a:tr>
              <a:tr h="370840">
                <a:tc>
                  <a:txBody>
                    <a:bodyPr/>
                    <a:lstStyle/>
                    <a:p>
                      <a:pPr algn="ctr"/>
                      <a:r>
                        <a:rPr lang="en-US" dirty="0" smtClean="0"/>
                        <a:t>6</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extLst>
                  <a:ext uri="{0D108BD9-81ED-4DB2-BD59-A6C34878D82A}">
                    <a16:rowId xmlns:a16="http://schemas.microsoft.com/office/drawing/2014/main" val="1043135243"/>
                  </a:ext>
                </a:extLst>
              </a:tr>
              <a:tr h="370840">
                <a:tc>
                  <a:txBody>
                    <a:bodyPr/>
                    <a:lstStyle/>
                    <a:p>
                      <a:pPr algn="ctr"/>
                      <a:r>
                        <a:rPr lang="en-US" dirty="0" smtClean="0"/>
                        <a:t>7</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extLst>
                  <a:ext uri="{0D108BD9-81ED-4DB2-BD59-A6C34878D82A}">
                    <a16:rowId xmlns:a16="http://schemas.microsoft.com/office/drawing/2014/main" val="1496717742"/>
                  </a:ext>
                </a:extLst>
              </a:tr>
              <a:tr h="370840">
                <a:tc>
                  <a:txBody>
                    <a:bodyPr/>
                    <a:lstStyle/>
                    <a:p>
                      <a:pPr algn="ctr"/>
                      <a:r>
                        <a:rPr lang="en-US" dirty="0" smtClean="0"/>
                        <a:t>8</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tc>
                  <a:txBody>
                    <a:bodyPr/>
                    <a:lstStyle/>
                    <a:p>
                      <a:pPr algn="ctr"/>
                      <a:r>
                        <a:rPr lang="en-US" dirty="0" smtClean="0"/>
                        <a:t>0</a:t>
                      </a:r>
                      <a:endParaRPr lang="en-US" dirty="0"/>
                    </a:p>
                  </a:txBody>
                  <a:tcPr/>
                </a:tc>
                <a:extLst>
                  <a:ext uri="{0D108BD9-81ED-4DB2-BD59-A6C34878D82A}">
                    <a16:rowId xmlns:a16="http://schemas.microsoft.com/office/drawing/2014/main" val="2105902550"/>
                  </a:ext>
                </a:extLst>
              </a:tr>
            </a:tbl>
          </a:graphicData>
        </a:graphic>
      </p:graphicFrame>
    </p:spTree>
    <p:extLst>
      <p:ext uri="{BB962C8B-B14F-4D97-AF65-F5344CB8AC3E}">
        <p14:creationId xmlns:p14="http://schemas.microsoft.com/office/powerpoint/2010/main" val="3466984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b="1" dirty="0" smtClean="0"/>
              <a:t>Ripple Counters</a:t>
            </a:r>
            <a:endParaRPr lang="en-US" b="1"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Ripple counters are easy to construct</a:t>
            </a:r>
          </a:p>
          <a:p>
            <a:pPr lvl="1"/>
            <a:r>
              <a:rPr lang="en-US" dirty="0" smtClean="0"/>
              <a:t>You just wire up a bunch of flip-flops with no additional logic</a:t>
            </a:r>
          </a:p>
          <a:p>
            <a:r>
              <a:rPr lang="en-US" dirty="0"/>
              <a:t>The problem arises due to the finite propagation delay that is inherent in all logic </a:t>
            </a:r>
            <a:r>
              <a:rPr lang="en-US" dirty="0" smtClean="0"/>
              <a:t>circuits</a:t>
            </a:r>
          </a:p>
          <a:p>
            <a:r>
              <a:rPr lang="en-US" dirty="0" smtClean="0"/>
              <a:t>They have the undesirable property of having lots of </a:t>
            </a:r>
            <a:r>
              <a:rPr lang="en-US" u="sng" dirty="0" smtClean="0"/>
              <a:t>intermediate states</a:t>
            </a:r>
          </a:p>
          <a:p>
            <a:pPr lvl="1"/>
            <a:r>
              <a:rPr lang="en-US" dirty="0" smtClean="0"/>
              <a:t>The output doesn’t simply switch from one binary value to the next</a:t>
            </a:r>
          </a:p>
          <a:p>
            <a:pPr lvl="1"/>
            <a:r>
              <a:rPr lang="en-US" dirty="0" smtClean="0"/>
              <a:t>There are lots of intermediate values that are rapidly cycled through before the final number stabilizes</a:t>
            </a:r>
            <a:endParaRPr lang="en-US" dirty="0"/>
          </a:p>
        </p:txBody>
      </p:sp>
    </p:spTree>
    <p:extLst>
      <p:ext uri="{BB962C8B-B14F-4D97-AF65-F5344CB8AC3E}">
        <p14:creationId xmlns:p14="http://schemas.microsoft.com/office/powerpoint/2010/main" val="3393551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24782</TotalTime>
  <Words>2530</Words>
  <Application>Microsoft Office PowerPoint</Application>
  <PresentationFormat>On-screen Show (4:3)</PresentationFormat>
  <Paragraphs>310</Paragraphs>
  <Slides>30</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Cambria Math</vt:lpstr>
      <vt:lpstr>Office Theme</vt:lpstr>
      <vt:lpstr>Physics 53600 Electronics Techniques for Research </vt:lpstr>
      <vt:lpstr>ANNOUNCEMENT</vt:lpstr>
      <vt:lpstr>ANNOUNCEMENT</vt:lpstr>
      <vt:lpstr>ANNOUNCEMENT</vt:lpstr>
      <vt:lpstr>LECTURE 19 QUESTION #1</vt:lpstr>
      <vt:lpstr>Other Sequential Logic Elements</vt:lpstr>
      <vt:lpstr>Counters</vt:lpstr>
      <vt:lpstr>Counters</vt:lpstr>
      <vt:lpstr>Ripple Counters</vt:lpstr>
      <vt:lpstr>Ripple Counters</vt:lpstr>
      <vt:lpstr>Ripple Counters</vt:lpstr>
      <vt:lpstr>Synchronous Counters</vt:lpstr>
      <vt:lpstr>Synchronous Counters</vt:lpstr>
      <vt:lpstr>Dedicated Clock Networks</vt:lpstr>
      <vt:lpstr>Dedicated Clock Networks</vt:lpstr>
      <vt:lpstr>Other Logic Elements</vt:lpstr>
      <vt:lpstr>Shift Register</vt:lpstr>
      <vt:lpstr>Shift Register</vt:lpstr>
      <vt:lpstr>Memory</vt:lpstr>
      <vt:lpstr>Conceptual Design</vt:lpstr>
      <vt:lpstr>Example Memory Element</vt:lpstr>
      <vt:lpstr>A Modern Example</vt:lpstr>
      <vt:lpstr>Dual Port RAM</vt:lpstr>
      <vt:lpstr>Dual Port RAM Example</vt:lpstr>
      <vt:lpstr>FIFO’s</vt:lpstr>
      <vt:lpstr>FIFO’s</vt:lpstr>
      <vt:lpstr>Dynamic RAM</vt:lpstr>
      <vt:lpstr>Dynamic RAM</vt:lpstr>
      <vt:lpstr>Current State of the Art</vt:lpstr>
      <vt:lpstr>Other Types of RAM</vt:lpstr>
    </vt:vector>
  </TitlesOfParts>
  <Company>Purdue University Department of Physics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24100 – Electricity &amp; Optics</dc:title>
  <dc:creator>Matthew Jones</dc:creator>
  <cp:lastModifiedBy>mjones</cp:lastModifiedBy>
  <cp:revision>1086</cp:revision>
  <cp:lastPrinted>2015-09-23T01:13:09Z</cp:lastPrinted>
  <dcterms:created xsi:type="dcterms:W3CDTF">2012-08-19T17:22:10Z</dcterms:created>
  <dcterms:modified xsi:type="dcterms:W3CDTF">2020-03-26T15:18:59Z</dcterms:modified>
</cp:coreProperties>
</file>