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1"/>
  </p:notesMasterIdLst>
  <p:sldIdLst>
    <p:sldId id="256" r:id="rId2"/>
    <p:sldId id="304" r:id="rId3"/>
    <p:sldId id="338" r:id="rId4"/>
    <p:sldId id="309" r:id="rId5"/>
    <p:sldId id="308" r:id="rId6"/>
    <p:sldId id="305" r:id="rId7"/>
    <p:sldId id="306" r:id="rId8"/>
    <p:sldId id="318" r:id="rId9"/>
    <p:sldId id="257" r:id="rId10"/>
    <p:sldId id="259" r:id="rId11"/>
    <p:sldId id="323" r:id="rId12"/>
    <p:sldId id="324" r:id="rId13"/>
    <p:sldId id="325" r:id="rId14"/>
    <p:sldId id="326" r:id="rId15"/>
    <p:sldId id="327" r:id="rId16"/>
    <p:sldId id="328" r:id="rId17"/>
    <p:sldId id="329" r:id="rId18"/>
    <p:sldId id="330" r:id="rId19"/>
    <p:sldId id="331" r:id="rId20"/>
    <p:sldId id="321" r:id="rId21"/>
    <p:sldId id="258" r:id="rId22"/>
    <p:sldId id="322" r:id="rId23"/>
    <p:sldId id="260" r:id="rId24"/>
    <p:sldId id="261" r:id="rId25"/>
    <p:sldId id="262" r:id="rId26"/>
    <p:sldId id="263" r:id="rId27"/>
    <p:sldId id="264" r:id="rId28"/>
    <p:sldId id="265" r:id="rId29"/>
    <p:sldId id="310" r:id="rId30"/>
    <p:sldId id="266" r:id="rId31"/>
    <p:sldId id="268" r:id="rId32"/>
    <p:sldId id="269" r:id="rId33"/>
    <p:sldId id="270" r:id="rId34"/>
    <p:sldId id="311" r:id="rId35"/>
    <p:sldId id="312" r:id="rId36"/>
    <p:sldId id="313" r:id="rId37"/>
    <p:sldId id="314" r:id="rId38"/>
    <p:sldId id="316" r:id="rId39"/>
    <p:sldId id="315" r:id="rId40"/>
    <p:sldId id="271" r:id="rId41"/>
    <p:sldId id="272" r:id="rId42"/>
    <p:sldId id="273" r:id="rId43"/>
    <p:sldId id="274" r:id="rId44"/>
    <p:sldId id="275" r:id="rId45"/>
    <p:sldId id="276" r:id="rId46"/>
    <p:sldId id="277" r:id="rId47"/>
    <p:sldId id="278" r:id="rId48"/>
    <p:sldId id="279" r:id="rId49"/>
    <p:sldId id="280" r:id="rId50"/>
    <p:sldId id="281" r:id="rId51"/>
    <p:sldId id="282" r:id="rId52"/>
    <p:sldId id="283" r:id="rId53"/>
    <p:sldId id="284" r:id="rId54"/>
    <p:sldId id="285" r:id="rId55"/>
    <p:sldId id="286" r:id="rId56"/>
    <p:sldId id="287" r:id="rId57"/>
    <p:sldId id="288" r:id="rId58"/>
    <p:sldId id="289" r:id="rId59"/>
    <p:sldId id="290" r:id="rId60"/>
    <p:sldId id="291" r:id="rId61"/>
    <p:sldId id="292" r:id="rId62"/>
    <p:sldId id="294" r:id="rId63"/>
    <p:sldId id="295" r:id="rId64"/>
    <p:sldId id="296" r:id="rId65"/>
    <p:sldId id="297" r:id="rId66"/>
    <p:sldId id="298" r:id="rId67"/>
    <p:sldId id="299" r:id="rId68"/>
    <p:sldId id="300" r:id="rId69"/>
    <p:sldId id="319" r:id="rId70"/>
    <p:sldId id="317" r:id="rId71"/>
    <p:sldId id="301" r:id="rId72"/>
    <p:sldId id="320" r:id="rId73"/>
    <p:sldId id="332" r:id="rId74"/>
    <p:sldId id="333" r:id="rId75"/>
    <p:sldId id="334" r:id="rId76"/>
    <p:sldId id="335" r:id="rId77"/>
    <p:sldId id="336" r:id="rId78"/>
    <p:sldId id="339" r:id="rId79"/>
    <p:sldId id="337" r:id="rId8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4639" autoAdjust="0"/>
  </p:normalViewPr>
  <p:slideViewPr>
    <p:cSldViewPr snapToGrid="0">
      <p:cViewPr varScale="1">
        <p:scale>
          <a:sx n="94" d="100"/>
          <a:sy n="94" d="100"/>
        </p:scale>
        <p:origin x="102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E52829F-5058-4DC7-AD45-52D51649A62C}" type="datetimeFigureOut">
              <a:rPr lang="en-US" smtClean="0"/>
              <a:t>3/29/21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888D9C8-BD75-41DF-9965-59C6D35D5303}" type="slidenum">
              <a:rPr lang="en-US" smtClean="0"/>
              <a:t>‹#›</a:t>
            </a:fld>
            <a:endParaRPr lang="en-US"/>
          </a:p>
        </p:txBody>
      </p:sp>
    </p:spTree>
    <p:extLst>
      <p:ext uri="{BB962C8B-B14F-4D97-AF65-F5344CB8AC3E}">
        <p14:creationId xmlns:p14="http://schemas.microsoft.com/office/powerpoint/2010/main" val="3979254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88D9C8-BD75-41DF-9965-59C6D35D5303}" type="slidenum">
              <a:rPr lang="en-US" smtClean="0"/>
              <a:t>5</a:t>
            </a:fld>
            <a:endParaRPr lang="en-US"/>
          </a:p>
        </p:txBody>
      </p:sp>
    </p:spTree>
    <p:extLst>
      <p:ext uri="{BB962C8B-B14F-4D97-AF65-F5344CB8AC3E}">
        <p14:creationId xmlns:p14="http://schemas.microsoft.com/office/powerpoint/2010/main" val="929688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chemical labels, the product name will be prominently displayed.   Frequently additional items such as the catalog number, the United Nations</a:t>
            </a:r>
            <a:r>
              <a:rPr lang="en-US" baseline="0" dirty="0"/>
              <a:t> (</a:t>
            </a:r>
            <a:r>
              <a:rPr lang="en-US" dirty="0"/>
              <a:t>UN) number or Chemical Abstract</a:t>
            </a:r>
            <a:r>
              <a:rPr lang="en-US" baseline="0" dirty="0"/>
              <a:t> Service (</a:t>
            </a:r>
            <a:r>
              <a:rPr lang="en-US" dirty="0"/>
              <a:t>CAS) number are included.   Common names may also be on the label.</a:t>
            </a:r>
          </a:p>
          <a:p>
            <a:endParaRPr lang="en-US" dirty="0"/>
          </a:p>
          <a:p>
            <a:r>
              <a:rPr lang="en-US" dirty="0"/>
              <a:t>The company is required to have the company name and address in addition to an emergency phone number.   Many companies supply additional information such as a web site URL.</a:t>
            </a:r>
          </a:p>
          <a:p>
            <a:endParaRPr lang="en-US" dirty="0"/>
          </a:p>
          <a:p>
            <a:r>
              <a:rPr lang="en-US" dirty="0"/>
              <a:t>For a GHS label there are only 2 choices for a hazard signal word if one is used.  </a:t>
            </a:r>
          </a:p>
          <a:p>
            <a:r>
              <a:rPr lang="en-US" dirty="0"/>
              <a:t>WARNING</a:t>
            </a:r>
          </a:p>
          <a:p>
            <a:r>
              <a:rPr lang="en-US" dirty="0"/>
              <a:t>DANGER</a:t>
            </a:r>
          </a:p>
          <a:p>
            <a:r>
              <a:rPr lang="en-US" dirty="0"/>
              <a:t>The signal words mean:</a:t>
            </a:r>
          </a:p>
          <a:p>
            <a:r>
              <a:rPr lang="en-US" dirty="0"/>
              <a:t>1. If there is no significant hazard there will be no signal word</a:t>
            </a:r>
          </a:p>
          <a:p>
            <a:r>
              <a:rPr lang="en-US" dirty="0"/>
              <a:t>2. WARNING is used for moderate hazards and</a:t>
            </a:r>
          </a:p>
          <a:p>
            <a:r>
              <a:rPr lang="en-US" dirty="0"/>
              <a:t>3. DANGER is used for more severe hazards</a:t>
            </a:r>
          </a:p>
          <a:p>
            <a:endParaRPr lang="en-US" dirty="0"/>
          </a:p>
          <a:p>
            <a:r>
              <a:rPr lang="en-US" dirty="0"/>
              <a:t>A GHS label will contain one or more pictograms.   The pictograms usually are not labeled, so it is important to be remember the meaning of each of the pictograms.   Some of the pictograms have a single meaning while others cover a group of related hazards.</a:t>
            </a:r>
          </a:p>
        </p:txBody>
      </p:sp>
      <p:sp>
        <p:nvSpPr>
          <p:cNvPr id="4" name="Slide Number Placeholder 3"/>
          <p:cNvSpPr>
            <a:spLocks noGrp="1"/>
          </p:cNvSpPr>
          <p:nvPr>
            <p:ph type="sldNum" sz="quarter" idx="10"/>
          </p:nvPr>
        </p:nvSpPr>
        <p:spPr/>
        <p:txBody>
          <a:bodyPr/>
          <a:lstStyle/>
          <a:p>
            <a:fld id="{F888D9C8-BD75-41DF-9965-59C6D35D5303}" type="slidenum">
              <a:rPr lang="en-US" smtClean="0"/>
              <a:t>30</a:t>
            </a:fld>
            <a:endParaRPr lang="en-US"/>
          </a:p>
        </p:txBody>
      </p:sp>
    </p:spTree>
    <p:extLst>
      <p:ext uri="{BB962C8B-B14F-4D97-AF65-F5344CB8AC3E}">
        <p14:creationId xmlns:p14="http://schemas.microsoft.com/office/powerpoint/2010/main" val="831084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3542" y="1035170"/>
            <a:ext cx="12308115" cy="589903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0" y="1423358"/>
            <a:ext cx="10439400" cy="2086605"/>
          </a:xfrm>
        </p:spPr>
        <p:txBody>
          <a:bodyPr lIns="0" tIns="0" rIns="0" bIns="0" anchor="ctr" anchorCtr="0"/>
          <a:lstStyle>
            <a:lvl1pPr algn="ctr">
              <a:defRPr sz="600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914400" y="3602038"/>
            <a:ext cx="10439400" cy="2401947"/>
          </a:xfrm>
        </p:spPr>
        <p:txBody>
          <a:bodyPr lIns="0" tIns="0" rIns="0" bIns="0" anchor="ctr" anchorCtr="1">
            <a:normAutofit/>
          </a:bodyPr>
          <a:lstStyle>
            <a:lvl1pPr marL="0" indent="0" algn="ctr">
              <a:buNone/>
              <a:defRPr sz="4000" b="1" i="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2016</a:t>
            </a:r>
          </a:p>
          <a:p>
            <a:r>
              <a:rPr lang="en-US" dirty="0"/>
              <a:t>YOUR OFFICE OR DEPARTMENT HERE</a:t>
            </a:r>
          </a:p>
          <a:p>
            <a:r>
              <a:rPr lang="en-US" dirty="0"/>
              <a:t>Presenter Name</a:t>
            </a:r>
          </a:p>
        </p:txBody>
      </p:sp>
      <p:sp>
        <p:nvSpPr>
          <p:cNvPr id="4" name="Date Placeholder 3"/>
          <p:cNvSpPr>
            <a:spLocks noGrp="1"/>
          </p:cNvSpPr>
          <p:nvPr>
            <p:ph type="dt" sz="half" idx="10"/>
          </p:nvPr>
        </p:nvSpPr>
        <p:spPr/>
        <p:txBody>
          <a:bodyPr/>
          <a:lstStyle>
            <a:lvl1pPr>
              <a:defRPr baseline="0">
                <a:solidFill>
                  <a:schemeClr val="bg1">
                    <a:lumMod val="95000"/>
                  </a:schemeClr>
                </a:solidFill>
              </a:defRPr>
            </a:lvl1pPr>
          </a:lstStyle>
          <a:p>
            <a:fld id="{76FAAEE0-C4FB-46B2-832A-3D839DA670FC}" type="datetimeFigureOut">
              <a:rPr lang="en-US" smtClean="0"/>
              <a:t>3/29/21</a:t>
            </a:fld>
            <a:endParaRPr lang="en-US"/>
          </a:p>
        </p:txBody>
      </p:sp>
      <p:sp>
        <p:nvSpPr>
          <p:cNvPr id="5" name="Footer Placeholder 4"/>
          <p:cNvSpPr>
            <a:spLocks noGrp="1"/>
          </p:cNvSpPr>
          <p:nvPr>
            <p:ph type="ftr" sz="quarter" idx="11"/>
          </p:nvPr>
        </p:nvSpPr>
        <p:spPr/>
        <p:txBody>
          <a:bodyPr/>
          <a:lstStyle>
            <a:lvl1pPr>
              <a:defRPr baseline="0">
                <a:solidFill>
                  <a:schemeClr val="bg1">
                    <a:lumMod val="9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bg1">
                    <a:lumMod val="95000"/>
                  </a:schemeClr>
                </a:solidFill>
              </a:defRPr>
            </a:lvl1pPr>
          </a:lstStyle>
          <a:p>
            <a:fld id="{FC8BAC76-EC89-4A51-92AE-9DF281695C35}" type="slidenum">
              <a:rPr lang="en-US" smtClean="0"/>
              <a:t>‹#›</a:t>
            </a:fld>
            <a:endParaRPr lang="en-US"/>
          </a:p>
        </p:txBody>
      </p:sp>
    </p:spTree>
    <p:extLst>
      <p:ext uri="{BB962C8B-B14F-4D97-AF65-F5344CB8AC3E}">
        <p14:creationId xmlns:p14="http://schemas.microsoft.com/office/powerpoint/2010/main" val="485256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grpSp>
        <p:nvGrpSpPr>
          <p:cNvPr id="2" name="Group 1"/>
          <p:cNvGrpSpPr/>
          <p:nvPr/>
        </p:nvGrpSpPr>
        <p:grpSpPr>
          <a:xfrm>
            <a:off x="1" y="0"/>
            <a:ext cx="12192001" cy="6858252"/>
            <a:chOff x="0" y="0"/>
            <a:chExt cx="9144001" cy="6858252"/>
          </a:xfrm>
        </p:grpSpPr>
        <p:sp>
          <p:nvSpPr>
            <p:cNvPr id="6" name="object 2"/>
            <p:cNvSpPr/>
            <p:nvPr userDrawn="1"/>
          </p:nvSpPr>
          <p:spPr>
            <a:xfrm>
              <a:off x="7028181" y="3222242"/>
              <a:ext cx="2115820" cy="3636010"/>
            </a:xfrm>
            <a:custGeom>
              <a:avLst/>
              <a:gdLst/>
              <a:ahLst/>
              <a:cxnLst/>
              <a:rect l="l" t="t" r="r" b="b"/>
              <a:pathLst>
                <a:path w="2115820" h="3636009">
                  <a:moveTo>
                    <a:pt x="2115820" y="0"/>
                  </a:moveTo>
                  <a:lnTo>
                    <a:pt x="0" y="0"/>
                  </a:lnTo>
                  <a:lnTo>
                    <a:pt x="1977339" y="3635755"/>
                  </a:lnTo>
                  <a:lnTo>
                    <a:pt x="2115820" y="3635755"/>
                  </a:lnTo>
                  <a:lnTo>
                    <a:pt x="2115820" y="0"/>
                  </a:lnTo>
                  <a:close/>
                </a:path>
              </a:pathLst>
            </a:custGeom>
            <a:solidFill>
              <a:srgbClr val="C5C5C5"/>
            </a:solidFill>
          </p:spPr>
          <p:txBody>
            <a:bodyPr wrap="square" lIns="0" tIns="0" rIns="0" bIns="0" rtlCol="0"/>
            <a:lstStyle/>
            <a:p>
              <a:endParaRPr sz="1800"/>
            </a:p>
          </p:txBody>
        </p:sp>
        <p:sp>
          <p:nvSpPr>
            <p:cNvPr id="7" name="object 3"/>
            <p:cNvSpPr/>
            <p:nvPr userDrawn="1"/>
          </p:nvSpPr>
          <p:spPr>
            <a:xfrm>
              <a:off x="0" y="0"/>
              <a:ext cx="6961505" cy="3104515"/>
            </a:xfrm>
            <a:custGeom>
              <a:avLst/>
              <a:gdLst/>
              <a:ahLst/>
              <a:cxnLst/>
              <a:rect l="l" t="t" r="r" b="b"/>
              <a:pathLst>
                <a:path w="6961505" h="3104515">
                  <a:moveTo>
                    <a:pt x="5265394" y="0"/>
                  </a:moveTo>
                  <a:lnTo>
                    <a:pt x="0" y="0"/>
                  </a:lnTo>
                  <a:lnTo>
                    <a:pt x="0" y="3104095"/>
                  </a:lnTo>
                  <a:lnTo>
                    <a:pt x="6961492" y="3104070"/>
                  </a:lnTo>
                  <a:lnTo>
                    <a:pt x="5265394" y="0"/>
                  </a:lnTo>
                  <a:close/>
                </a:path>
              </a:pathLst>
            </a:custGeom>
            <a:solidFill>
              <a:srgbClr val="000000"/>
            </a:solidFill>
          </p:spPr>
          <p:txBody>
            <a:bodyPr wrap="square" lIns="0" tIns="0" rIns="0" bIns="0" rtlCol="0"/>
            <a:lstStyle/>
            <a:p>
              <a:endParaRPr sz="1800"/>
            </a:p>
          </p:txBody>
        </p:sp>
        <p:sp>
          <p:nvSpPr>
            <p:cNvPr id="8" name="object 4"/>
            <p:cNvSpPr/>
            <p:nvPr userDrawn="1"/>
          </p:nvSpPr>
          <p:spPr>
            <a:xfrm>
              <a:off x="0" y="3130029"/>
              <a:ext cx="9144000" cy="73660"/>
            </a:xfrm>
            <a:custGeom>
              <a:avLst/>
              <a:gdLst/>
              <a:ahLst/>
              <a:cxnLst/>
              <a:rect l="l" t="t" r="r" b="b"/>
              <a:pathLst>
                <a:path w="9144000" h="73660">
                  <a:moveTo>
                    <a:pt x="0" y="73151"/>
                  </a:moveTo>
                  <a:lnTo>
                    <a:pt x="9144000" y="73151"/>
                  </a:lnTo>
                  <a:lnTo>
                    <a:pt x="9144000" y="0"/>
                  </a:lnTo>
                  <a:lnTo>
                    <a:pt x="0" y="0"/>
                  </a:lnTo>
                  <a:lnTo>
                    <a:pt x="0" y="73151"/>
                  </a:lnTo>
                  <a:close/>
                </a:path>
              </a:pathLst>
            </a:custGeom>
            <a:solidFill>
              <a:srgbClr val="B0810A"/>
            </a:solidFill>
          </p:spPr>
          <p:txBody>
            <a:bodyPr wrap="square" lIns="0" tIns="0" rIns="0" bIns="0" rtlCol="0"/>
            <a:lstStyle/>
            <a:p>
              <a:endParaRPr sz="1800"/>
            </a:p>
          </p:txBody>
        </p:sp>
        <p:sp>
          <p:nvSpPr>
            <p:cNvPr id="12" name="bk object 17"/>
            <p:cNvSpPr/>
            <p:nvPr userDrawn="1"/>
          </p:nvSpPr>
          <p:spPr>
            <a:xfrm>
              <a:off x="6961188" y="362846"/>
              <a:ext cx="1859619" cy="555406"/>
            </a:xfrm>
            <a:prstGeom prst="rect">
              <a:avLst/>
            </a:prstGeom>
            <a:blipFill>
              <a:blip r:embed="rId2" cstate="print"/>
              <a:stretch>
                <a:fillRect/>
              </a:stretch>
            </a:blipFill>
          </p:spPr>
          <p:txBody>
            <a:bodyPr wrap="square" lIns="0" tIns="0" rIns="0" bIns="0" rtlCol="0"/>
            <a:lstStyle/>
            <a:p>
              <a:endParaRPr sz="1800"/>
            </a:p>
          </p:txBody>
        </p:sp>
      </p:grpSp>
      <p:sp>
        <p:nvSpPr>
          <p:cNvPr id="10" name="Title 9"/>
          <p:cNvSpPr>
            <a:spLocks noGrp="1"/>
          </p:cNvSpPr>
          <p:nvPr>
            <p:ph type="title" hasCustomPrompt="1"/>
          </p:nvPr>
        </p:nvSpPr>
        <p:spPr>
          <a:xfrm>
            <a:off x="838200" y="1971653"/>
            <a:ext cx="7221467" cy="880624"/>
          </a:xfrm>
        </p:spPr>
        <p:txBody>
          <a:bodyPr lIns="0" tIns="0" rIns="0" bIns="0" anchor="t" anchorCtr="0">
            <a:noAutofit/>
          </a:bodyPr>
          <a:lstStyle>
            <a:lvl1pPr algn="l">
              <a:defRPr sz="7500" baseline="0">
                <a:solidFill>
                  <a:schemeClr val="bg1"/>
                </a:solidFill>
              </a:defRPr>
            </a:lvl1pPr>
          </a:lstStyle>
          <a:p>
            <a:r>
              <a:rPr lang="en-US" dirty="0"/>
              <a:t>TITLE HERE</a:t>
            </a:r>
          </a:p>
        </p:txBody>
      </p:sp>
      <p:sp>
        <p:nvSpPr>
          <p:cNvPr id="16" name="Date Placeholder 15"/>
          <p:cNvSpPr>
            <a:spLocks noGrp="1"/>
          </p:cNvSpPr>
          <p:nvPr>
            <p:ph type="dt" sz="half" idx="15"/>
          </p:nvPr>
        </p:nvSpPr>
        <p:spPr/>
        <p:txBody>
          <a:bodyPr/>
          <a:lstStyle/>
          <a:p>
            <a:fld id="{76FAAEE0-C4FB-46B2-832A-3D839DA670FC}" type="datetimeFigureOut">
              <a:rPr lang="en-US" smtClean="0"/>
              <a:t>3/29/21</a:t>
            </a:fld>
            <a:endParaRPr lang="en-US"/>
          </a:p>
        </p:txBody>
      </p:sp>
      <p:sp>
        <p:nvSpPr>
          <p:cNvPr id="17" name="Footer Placeholder 16"/>
          <p:cNvSpPr>
            <a:spLocks noGrp="1"/>
          </p:cNvSpPr>
          <p:nvPr>
            <p:ph type="ftr" sz="quarter" idx="16"/>
          </p:nvPr>
        </p:nvSpPr>
        <p:spPr/>
        <p:txBody>
          <a:bodyPr/>
          <a:lstStyle/>
          <a:p>
            <a:endParaRPr lang="en-US"/>
          </a:p>
        </p:txBody>
      </p:sp>
      <p:sp>
        <p:nvSpPr>
          <p:cNvPr id="18" name="Slide Number Placeholder 17"/>
          <p:cNvSpPr>
            <a:spLocks noGrp="1"/>
          </p:cNvSpPr>
          <p:nvPr>
            <p:ph type="sldNum" sz="quarter" idx="17"/>
          </p:nvPr>
        </p:nvSpPr>
        <p:spPr/>
        <p:txBody>
          <a:bodyPr/>
          <a:lstStyle/>
          <a:p>
            <a:fld id="{FC8BAC76-EC89-4A51-92AE-9DF281695C35}" type="slidenum">
              <a:rPr lang="en-US" smtClean="0"/>
              <a:t>‹#›</a:t>
            </a:fld>
            <a:endParaRPr lang="en-US"/>
          </a:p>
        </p:txBody>
      </p:sp>
      <p:sp>
        <p:nvSpPr>
          <p:cNvPr id="3" name="Text Placeholder 2"/>
          <p:cNvSpPr>
            <a:spLocks noGrp="1"/>
          </p:cNvSpPr>
          <p:nvPr>
            <p:ph type="body" sz="quarter" idx="18" hasCustomPrompt="1"/>
          </p:nvPr>
        </p:nvSpPr>
        <p:spPr>
          <a:xfrm>
            <a:off x="838200" y="3494089"/>
            <a:ext cx="8443384" cy="490537"/>
          </a:xfrm>
        </p:spPr>
        <p:txBody>
          <a:bodyPr lIns="0" tIns="0" rIns="0" bIns="0"/>
          <a:lstStyle>
            <a:lvl1pPr marL="0" indent="0">
              <a:buFontTx/>
              <a:buNone/>
              <a:defRPr b="1" i="0" baseline="0">
                <a:latin typeface="Arial" charset="0"/>
              </a:defRPr>
            </a:lvl1pPr>
          </a:lstStyle>
          <a:p>
            <a:pPr lvl="0"/>
            <a:r>
              <a:rPr lang="en-US" dirty="0"/>
              <a:t>QUESTIONS</a:t>
            </a:r>
          </a:p>
        </p:txBody>
      </p:sp>
      <p:sp>
        <p:nvSpPr>
          <p:cNvPr id="5" name="Text Placeholder 4"/>
          <p:cNvSpPr>
            <a:spLocks noGrp="1"/>
          </p:cNvSpPr>
          <p:nvPr>
            <p:ph type="body" sz="quarter" idx="19" hasCustomPrompt="1"/>
          </p:nvPr>
        </p:nvSpPr>
        <p:spPr>
          <a:xfrm>
            <a:off x="838200" y="4162426"/>
            <a:ext cx="8443384" cy="1532145"/>
          </a:xfrm>
        </p:spPr>
        <p:txBody>
          <a:bodyPr lIns="0" tIns="0" rIns="0" bIns="0">
            <a:normAutofit/>
          </a:bodyPr>
          <a:lstStyle>
            <a:lvl1pPr marL="0" indent="0">
              <a:buFontTx/>
              <a:buNone/>
              <a:defRPr sz="2000"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Conclusion or contact here</a:t>
            </a:r>
          </a:p>
        </p:txBody>
      </p:sp>
      <p:sp>
        <p:nvSpPr>
          <p:cNvPr id="14" name="Text Placeholder 13"/>
          <p:cNvSpPr>
            <a:spLocks noGrp="1"/>
          </p:cNvSpPr>
          <p:nvPr>
            <p:ph type="body" sz="quarter" idx="20" hasCustomPrompt="1"/>
          </p:nvPr>
        </p:nvSpPr>
        <p:spPr>
          <a:xfrm>
            <a:off x="838200" y="5768975"/>
            <a:ext cx="2743200" cy="268288"/>
          </a:xfrm>
        </p:spPr>
        <p:txBody>
          <a:bodyPr lIns="0" tIns="0" rIns="0" bIns="0">
            <a:noAutofit/>
          </a:bodyPr>
          <a:lstStyle>
            <a:lvl1pPr marL="0" indent="0">
              <a:buFontTx/>
              <a:buNone/>
              <a:defRPr sz="1000" baseline="0"/>
            </a:lvl1pPr>
          </a:lstStyle>
          <a:p>
            <a:pPr lvl="0"/>
            <a:r>
              <a:rPr lang="en-US" dirty="0"/>
              <a:t>EA/EOU</a:t>
            </a:r>
          </a:p>
        </p:txBody>
      </p:sp>
    </p:spTree>
    <p:extLst>
      <p:ext uri="{BB962C8B-B14F-4D97-AF65-F5344CB8AC3E}">
        <p14:creationId xmlns:p14="http://schemas.microsoft.com/office/powerpoint/2010/main" val="1122526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0"/>
            <a:ext cx="8509000" cy="1003300"/>
          </a:xfrm>
        </p:spPr>
        <p:txBody>
          <a:bodyPr anchor="ctr">
            <a:normAutofit/>
          </a:bodyPr>
          <a:lstStyle>
            <a:lvl1pPr>
              <a:defRPr sz="4400"/>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marL="0" indent="0">
              <a:buNone/>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FAAEE0-C4FB-46B2-832A-3D839DA670FC}" type="datetimeFigureOut">
              <a:rPr lang="en-US" smtClean="0"/>
              <a:t>3/29/21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8BAC76-EC89-4A51-92AE-9DF281695C35}" type="slidenum">
              <a:rPr lang="en-US" smtClean="0"/>
              <a:t>‹#›</a:t>
            </a:fld>
            <a:endParaRPr lang="en-US"/>
          </a:p>
        </p:txBody>
      </p:sp>
    </p:spTree>
    <p:extLst>
      <p:ext uri="{BB962C8B-B14F-4D97-AF65-F5344CB8AC3E}">
        <p14:creationId xmlns:p14="http://schemas.microsoft.com/office/powerpoint/2010/main" val="4069862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9000" y="0"/>
            <a:ext cx="8445500" cy="1016000"/>
          </a:xfrm>
        </p:spPr>
        <p:txBody>
          <a:bodyPr lIns="0" tIns="0" rIns="0" bIns="0" anchor="ctr" anchorCtr="0">
            <a:noAutofit/>
          </a:bodyPr>
          <a:lstStyle>
            <a:lvl1pPr>
              <a:defRPr sz="4400" baseline="0"/>
            </a:lvl1pPr>
          </a:lstStyle>
          <a:p>
            <a:r>
              <a:rPr lang="en-US" dirty="0"/>
              <a:t>Click to edit Master title style</a:t>
            </a:r>
          </a:p>
        </p:txBody>
      </p:sp>
      <p:sp>
        <p:nvSpPr>
          <p:cNvPr id="3" name="Content Placeholder 2"/>
          <p:cNvSpPr>
            <a:spLocks noGrp="1"/>
          </p:cNvSpPr>
          <p:nvPr>
            <p:ph idx="1"/>
          </p:nvPr>
        </p:nvSpPr>
        <p:spPr>
          <a:xfrm>
            <a:off x="838201" y="1115113"/>
            <a:ext cx="8443807" cy="2944896"/>
          </a:xfrm>
        </p:spPr>
        <p:txBody>
          <a:bodyPr lIns="0" tIns="0" rIns="0" bIns="0"/>
          <a:lstStyle>
            <a:lvl1pPr marL="0" indent="0">
              <a:lnSpc>
                <a:spcPct val="110000"/>
              </a:lnSpc>
              <a:buNone/>
              <a:defRPr/>
            </a:lvl1pPr>
            <a:lvl2pPr marL="457200" indent="0">
              <a:lnSpc>
                <a:spcPct val="110000"/>
              </a:lnSpc>
              <a:buNone/>
              <a:defRPr/>
            </a:lvl2pPr>
            <a:lvl3pPr marL="914400" indent="0">
              <a:lnSpc>
                <a:spcPct val="110000"/>
              </a:lnSpc>
              <a:buNone/>
              <a:defRPr/>
            </a:lvl3pPr>
            <a:lvl4pPr marL="1371600" indent="0">
              <a:lnSpc>
                <a:spcPct val="110000"/>
              </a:lnSpc>
              <a:buNone/>
              <a:defRPr/>
            </a:lvl4pPr>
            <a:lvl5pPr marL="1828800" indent="0">
              <a:lnSpc>
                <a:spcPct val="110000"/>
              </a:lnSpc>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6FAAEE0-C4FB-46B2-832A-3D839DA670FC}" type="datetimeFigureOut">
              <a:rPr lang="en-US" smtClean="0"/>
              <a:t>3/29/21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8BAC76-EC89-4A51-92AE-9DF281695C35}" type="slidenum">
              <a:rPr lang="en-US" smtClean="0"/>
              <a:t>‹#›</a:t>
            </a:fld>
            <a:endParaRPr lang="en-US"/>
          </a:p>
        </p:txBody>
      </p:sp>
    </p:spTree>
    <p:extLst>
      <p:ext uri="{BB962C8B-B14F-4D97-AF65-F5344CB8AC3E}">
        <p14:creationId xmlns:p14="http://schemas.microsoft.com/office/powerpoint/2010/main" val="2358015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0"/>
            <a:ext cx="8507681" cy="2852737"/>
          </a:xfrm>
        </p:spPr>
        <p:txBody>
          <a:bodyPr lIns="0" tIns="0" rIns="0" bIns="0" anchor="b" anchorCtr="0"/>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2" y="4589465"/>
            <a:ext cx="8507681" cy="1500187"/>
          </a:xfrm>
        </p:spPr>
        <p:txBody>
          <a:bodyPr lIns="0" tIns="0" rIns="0" bIns="0"/>
          <a:lstStyle>
            <a:lvl1pPr marL="0" indent="0">
              <a:buNone/>
              <a:defRPr sz="2400" baseline="0">
                <a:solidFill>
                  <a:schemeClr val="tx1"/>
                </a:solidFill>
                <a:latin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FAAEE0-C4FB-46B2-832A-3D839DA670FC}" type="datetimeFigureOut">
              <a:rPr lang="en-US" smtClean="0"/>
              <a:t>3/29/21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8BAC76-EC89-4A51-92AE-9DF281695C35}" type="slidenum">
              <a:rPr lang="en-US" smtClean="0"/>
              <a:t>‹#›</a:t>
            </a:fld>
            <a:endParaRPr lang="en-US"/>
          </a:p>
        </p:txBody>
      </p:sp>
    </p:spTree>
    <p:extLst>
      <p:ext uri="{BB962C8B-B14F-4D97-AF65-F5344CB8AC3E}">
        <p14:creationId xmlns:p14="http://schemas.microsoft.com/office/powerpoint/2010/main" val="113412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838200" y="1594022"/>
            <a:ext cx="8466827" cy="485632"/>
          </a:xfrm>
        </p:spPr>
        <p:txBody>
          <a:bodyPr anchor="t" anchorCtr="0">
            <a:normAutofit/>
          </a:bodyPr>
          <a:lstStyle>
            <a:lvl1pPr>
              <a:defRPr sz="3600" baseline="0"/>
            </a:lvl1pPr>
          </a:lstStyle>
          <a:p>
            <a:r>
              <a:rPr lang="en-US"/>
              <a:t>Click to edit Master title style</a:t>
            </a:r>
            <a:endParaRPr lang="en-US" dirty="0"/>
          </a:p>
        </p:txBody>
      </p:sp>
      <p:sp>
        <p:nvSpPr>
          <p:cNvPr id="3" name="Text Placeholder 2"/>
          <p:cNvSpPr>
            <a:spLocks noGrp="1"/>
          </p:cNvSpPr>
          <p:nvPr>
            <p:ph type="body" idx="1"/>
          </p:nvPr>
        </p:nvSpPr>
        <p:spPr>
          <a:xfrm>
            <a:off x="838201" y="2514609"/>
            <a:ext cx="4497087" cy="1113406"/>
          </a:xfrm>
        </p:spPr>
        <p:txBody>
          <a:bodyPr lIns="0" tIns="0" rIns="0" anchor="t" anchorCtr="0"/>
          <a:lstStyle>
            <a:lvl1pPr marL="0" indent="0">
              <a:buNone/>
              <a:defRPr sz="2400" b="1" baseline="0">
                <a:latin typeface="Arial Bold"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8199" y="3629269"/>
            <a:ext cx="4497087" cy="2336928"/>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65324" y="2514609"/>
            <a:ext cx="4554745" cy="1113406"/>
          </a:xfrm>
        </p:spPr>
        <p:txBody>
          <a:bodyPr lIns="0" tIns="0" rIns="0" bIns="45720" anchor="t" anchorCtr="0"/>
          <a:lstStyle>
            <a:lvl1pPr marL="0" indent="0">
              <a:buNone/>
              <a:defRPr sz="2400" b="1" baseline="0">
                <a:latin typeface="Arial Bold"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65324" y="3629269"/>
            <a:ext cx="4554745" cy="2336929"/>
          </a:xfrm>
        </p:spPr>
        <p:txBody>
          <a:bodyPr lIns="0" tIns="0" rIns="0" bIns="0"/>
          <a:lstStyle>
            <a:lvl1pPr>
              <a:defRPr baseline="0">
                <a:latin typeface="Arial" charset="0"/>
              </a:defRPr>
            </a:lvl1pPr>
            <a:lvl2pPr>
              <a:defRPr baseline="0">
                <a:latin typeface="Arial" charset="0"/>
              </a:defRPr>
            </a:lvl2pPr>
            <a:lvl3pPr>
              <a:defRPr baseline="0">
                <a:latin typeface="Arial" charset="0"/>
              </a:defRPr>
            </a:lvl3pPr>
            <a:lvl4pPr>
              <a:defRPr baseline="0">
                <a:latin typeface="Arial" charset="0"/>
              </a:defRPr>
            </a:lvl4pPr>
            <a:lvl5pPr>
              <a:defRPr baseline="0">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FAAEE0-C4FB-46B2-832A-3D839DA670FC}" type="datetimeFigureOut">
              <a:rPr lang="en-US" smtClean="0"/>
              <a:t>3/29/21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8BAC76-EC89-4A51-92AE-9DF281695C35}" type="slidenum">
              <a:rPr lang="en-US" smtClean="0"/>
              <a:t>‹#›</a:t>
            </a:fld>
            <a:endParaRPr lang="en-US"/>
          </a:p>
        </p:txBody>
      </p:sp>
    </p:spTree>
    <p:extLst>
      <p:ext uri="{BB962C8B-B14F-4D97-AF65-F5344CB8AC3E}">
        <p14:creationId xmlns:p14="http://schemas.microsoft.com/office/powerpoint/2010/main" val="3742591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Proof poi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1" y="1398792"/>
            <a:ext cx="8443807" cy="4674204"/>
          </a:xfrm>
        </p:spPr>
        <p:txBody>
          <a:bodyPr lIns="0" tIns="0" rIns="0" bIns="0" anchor="ctr" anchorCtr="0">
            <a:normAutofit/>
          </a:bodyPr>
          <a:lstStyle>
            <a:lvl1pPr>
              <a:defRPr sz="7500" baseline="0"/>
            </a:lvl1pPr>
          </a:lstStyle>
          <a:p>
            <a:r>
              <a:rPr lang="en-US" dirty="0"/>
              <a:t>#1 Best Slide </a:t>
            </a:r>
            <a:br>
              <a:rPr lang="en-US" dirty="0"/>
            </a:br>
            <a:r>
              <a:rPr lang="en-US" dirty="0"/>
              <a:t>to use A </a:t>
            </a:r>
            <a:br>
              <a:rPr lang="en-US" dirty="0"/>
            </a:br>
            <a:r>
              <a:rPr lang="en-US" dirty="0"/>
              <a:t>PROOF POINT</a:t>
            </a:r>
          </a:p>
        </p:txBody>
      </p:sp>
      <p:sp>
        <p:nvSpPr>
          <p:cNvPr id="3" name="Date Placeholder 2"/>
          <p:cNvSpPr>
            <a:spLocks noGrp="1"/>
          </p:cNvSpPr>
          <p:nvPr>
            <p:ph type="dt" sz="half" idx="10"/>
          </p:nvPr>
        </p:nvSpPr>
        <p:spPr/>
        <p:txBody>
          <a:bodyPr/>
          <a:lstStyle/>
          <a:p>
            <a:fld id="{76FAAEE0-C4FB-46B2-832A-3D839DA670FC}" type="datetimeFigureOut">
              <a:rPr lang="en-US" smtClean="0"/>
              <a:t>3/29/21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8BAC76-EC89-4A51-92AE-9DF281695C35}" type="slidenum">
              <a:rPr lang="en-US" smtClean="0"/>
              <a:t>‹#›</a:t>
            </a:fld>
            <a:endParaRPr lang="en-US"/>
          </a:p>
        </p:txBody>
      </p:sp>
    </p:spTree>
    <p:extLst>
      <p:ext uri="{BB962C8B-B14F-4D97-AF65-F5344CB8AC3E}">
        <p14:creationId xmlns:p14="http://schemas.microsoft.com/office/powerpoint/2010/main" val="3604705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ith Pictur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6FAAEE0-C4FB-46B2-832A-3D839DA670FC}" type="datetimeFigureOut">
              <a:rPr lang="en-US" smtClean="0"/>
              <a:t>3/29/21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8BAC76-EC89-4A51-92AE-9DF281695C35}" type="slidenum">
              <a:rPr lang="en-US" smtClean="0"/>
              <a:t>‹#›</a:t>
            </a:fld>
            <a:endParaRPr lang="en-US"/>
          </a:p>
        </p:txBody>
      </p:sp>
      <p:sp>
        <p:nvSpPr>
          <p:cNvPr id="8" name="Title 7"/>
          <p:cNvSpPr>
            <a:spLocks noGrp="1"/>
          </p:cNvSpPr>
          <p:nvPr>
            <p:ph type="title"/>
          </p:nvPr>
        </p:nvSpPr>
        <p:spPr>
          <a:xfrm>
            <a:off x="838200" y="1586354"/>
            <a:ext cx="3932237" cy="1559940"/>
          </a:xfrm>
        </p:spPr>
        <p:txBody>
          <a:bodyPr lIns="0" tIns="0" rIns="0" bIns="0" anchor="t" anchorCtr="0">
            <a:noAutofit/>
          </a:bodyPr>
          <a:lstStyle>
            <a:lvl1pPr>
              <a:defRPr sz="3600" baseline="0"/>
            </a:lvl1pPr>
          </a:lstStyle>
          <a:p>
            <a:r>
              <a:rPr lang="en-US"/>
              <a:t>Click to edit Master title style</a:t>
            </a:r>
            <a:endParaRPr lang="en-US" dirty="0"/>
          </a:p>
        </p:txBody>
      </p:sp>
      <p:sp>
        <p:nvSpPr>
          <p:cNvPr id="9" name="Text Placeholder 8"/>
          <p:cNvSpPr>
            <a:spLocks noGrp="1"/>
          </p:cNvSpPr>
          <p:nvPr>
            <p:ph type="body" sz="quarter" idx="13" hasCustomPrompt="1"/>
          </p:nvPr>
        </p:nvSpPr>
        <p:spPr>
          <a:xfrm>
            <a:off x="838200" y="3330575"/>
            <a:ext cx="3932237" cy="2497138"/>
          </a:xfrm>
        </p:spPr>
        <p:txBody>
          <a:bodyPr lIns="0" tIns="0" rIns="0" bIns="0">
            <a:normAutofit/>
          </a:bodyPr>
          <a:lstStyle>
            <a:lvl1pPr marL="0" indent="0">
              <a:lnSpc>
                <a:spcPct val="100000"/>
              </a:lnSpc>
              <a:buFontTx/>
              <a:buNone/>
              <a:defRPr sz="2000" b="1" i="0" baseline="0">
                <a:latin typeface="Arial" charset="0"/>
              </a:defRPr>
            </a:lvl1pPr>
          </a:lstStyle>
          <a:p>
            <a:pPr lvl="0"/>
            <a:r>
              <a:rPr lang="en-US" dirty="0"/>
              <a:t>Subhead here Two Lines</a:t>
            </a:r>
          </a:p>
        </p:txBody>
      </p:sp>
      <p:sp>
        <p:nvSpPr>
          <p:cNvPr id="13" name="Content Placeholder 12"/>
          <p:cNvSpPr>
            <a:spLocks noGrp="1"/>
          </p:cNvSpPr>
          <p:nvPr>
            <p:ph sz="quarter" idx="14" hasCustomPrompt="1"/>
          </p:nvPr>
        </p:nvSpPr>
        <p:spPr>
          <a:xfrm>
            <a:off x="5130800" y="1585913"/>
            <a:ext cx="4167717" cy="4241800"/>
          </a:xfrm>
        </p:spPr>
        <p:txBody>
          <a:bodyPr>
            <a:normAutofit/>
          </a:bodyPr>
          <a:lstStyle>
            <a:lvl1pPr>
              <a:defRPr sz="2000" baseline="0">
                <a:latin typeface="Arial" charset="0"/>
              </a:defRPr>
            </a:lvl1pPr>
          </a:lstStyle>
          <a:p>
            <a:pPr lvl="0"/>
            <a:r>
              <a:rPr lang="en-US" dirty="0"/>
              <a:t>Chart or Text Here</a:t>
            </a:r>
          </a:p>
          <a:p>
            <a:pPr lvl="0"/>
            <a:endParaRPr lang="en-US" dirty="0"/>
          </a:p>
        </p:txBody>
      </p:sp>
    </p:spTree>
    <p:extLst>
      <p:ext uri="{BB962C8B-B14F-4D97-AF65-F5344CB8AC3E}">
        <p14:creationId xmlns:p14="http://schemas.microsoft.com/office/powerpoint/2010/main" val="3446540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1-Column">
    <p:spTree>
      <p:nvGrpSpPr>
        <p:cNvPr id="1" name=""/>
        <p:cNvGrpSpPr/>
        <p:nvPr/>
      </p:nvGrpSpPr>
      <p:grpSpPr>
        <a:xfrm>
          <a:off x="0" y="0"/>
          <a:ext cx="0" cy="0"/>
          <a:chOff x="0" y="0"/>
          <a:chExt cx="0" cy="0"/>
        </a:xfrm>
      </p:grpSpPr>
      <p:sp>
        <p:nvSpPr>
          <p:cNvPr id="2" name="Title 1"/>
          <p:cNvSpPr>
            <a:spLocks noGrp="1"/>
          </p:cNvSpPr>
          <p:nvPr>
            <p:ph type="title"/>
          </p:nvPr>
        </p:nvSpPr>
        <p:spPr>
          <a:xfrm>
            <a:off x="4221163" y="1794595"/>
            <a:ext cx="5152875" cy="1251818"/>
          </a:xfrm>
        </p:spPr>
        <p:txBody>
          <a:bodyPr anchor="t" anchorCtr="0">
            <a:normAutofit/>
          </a:bodyPr>
          <a:lstStyle>
            <a:lvl1pPr>
              <a:defRPr sz="36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794594"/>
            <a:ext cx="4038600" cy="3941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221163" y="3321170"/>
            <a:ext cx="5152875" cy="2415396"/>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FAAEE0-C4FB-46B2-832A-3D839DA670FC}" type="datetimeFigureOut">
              <a:rPr lang="en-US" smtClean="0"/>
              <a:t>3/29/21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8BAC76-EC89-4A51-92AE-9DF281695C35}" type="slidenum">
              <a:rPr lang="en-US" smtClean="0"/>
              <a:t>‹#›</a:t>
            </a:fld>
            <a:endParaRPr lang="en-US"/>
          </a:p>
        </p:txBody>
      </p:sp>
    </p:spTree>
    <p:extLst>
      <p:ext uri="{BB962C8B-B14F-4D97-AF65-F5344CB8AC3E}">
        <p14:creationId xmlns:p14="http://schemas.microsoft.com/office/powerpoint/2010/main" val="2611413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ontent No Triangle">
    <p:spTree>
      <p:nvGrpSpPr>
        <p:cNvPr id="1" name=""/>
        <p:cNvGrpSpPr/>
        <p:nvPr/>
      </p:nvGrpSpPr>
      <p:grpSpPr>
        <a:xfrm>
          <a:off x="0" y="0"/>
          <a:ext cx="0" cy="0"/>
          <a:chOff x="0" y="0"/>
          <a:chExt cx="0" cy="0"/>
        </a:xfrm>
      </p:grpSpPr>
      <p:sp>
        <p:nvSpPr>
          <p:cNvPr id="2" name="Title 1"/>
          <p:cNvSpPr>
            <a:spLocks noGrp="1"/>
          </p:cNvSpPr>
          <p:nvPr>
            <p:ph type="title"/>
          </p:nvPr>
        </p:nvSpPr>
        <p:spPr>
          <a:xfrm>
            <a:off x="773879" y="1612369"/>
            <a:ext cx="10515600" cy="486652"/>
          </a:xfrm>
        </p:spPr>
        <p:txBody>
          <a:bodyPr lIns="0" tIns="0" rIns="0" bIns="0" anchor="t" anchorCtr="0">
            <a:noAutofit/>
          </a:bodyPr>
          <a:lstStyle>
            <a:lvl1pPr>
              <a:defRPr sz="3600" baseline="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FAAEE0-C4FB-46B2-832A-3D839DA670FC}" type="datetimeFigureOut">
              <a:rPr lang="en-US" smtClean="0"/>
              <a:t>3/29/21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8BAC76-EC89-4A51-92AE-9DF281695C35}" type="slidenum">
              <a:rPr lang="en-US" smtClean="0"/>
              <a:t>‹#›</a:t>
            </a:fld>
            <a:endParaRPr lang="en-US"/>
          </a:p>
        </p:txBody>
      </p:sp>
      <p:sp>
        <p:nvSpPr>
          <p:cNvPr id="7" name="Text Placeholder 6"/>
          <p:cNvSpPr>
            <a:spLocks noGrp="1"/>
          </p:cNvSpPr>
          <p:nvPr>
            <p:ph type="body" sz="quarter" idx="13"/>
          </p:nvPr>
        </p:nvSpPr>
        <p:spPr>
          <a:xfrm>
            <a:off x="811488" y="2533398"/>
            <a:ext cx="10532533" cy="2728913"/>
          </a:xfrm>
        </p:spPr>
        <p:txBody>
          <a:bodyPr lIns="0" tIns="0" rIns="0" bIns="0">
            <a:normAutofit/>
          </a:bodyPr>
          <a:lstStyle>
            <a:lvl1pPr marL="0" indent="0">
              <a:buFontTx/>
              <a:buNone/>
              <a:defRPr sz="1800" baseline="0"/>
            </a:lvl1pPr>
            <a:lvl2pPr marL="457200" indent="0">
              <a:buFontTx/>
              <a:buNone/>
              <a:defRPr sz="1800" baseline="0"/>
            </a:lvl2pPr>
            <a:lvl3pPr marL="914400" indent="0">
              <a:buFontTx/>
              <a:buNone/>
              <a:defRPr sz="1800" baseline="0"/>
            </a:lvl3pPr>
            <a:lvl4pPr marL="1371600" indent="0">
              <a:buFontTx/>
              <a:buNone/>
              <a:defRPr sz="1800" baseline="0"/>
            </a:lvl4pPr>
            <a:lvl5pPr marL="1828800" indent="0">
              <a:buFontTx/>
              <a:buNone/>
              <a:defRPr sz="18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p:cNvGrpSpPr/>
          <p:nvPr/>
        </p:nvGrpSpPr>
        <p:grpSpPr>
          <a:xfrm>
            <a:off x="0" y="0"/>
            <a:ext cx="12192000" cy="1108176"/>
            <a:chOff x="0" y="0"/>
            <a:chExt cx="9144000" cy="1108176"/>
          </a:xfrm>
        </p:grpSpPr>
        <p:grpSp>
          <p:nvGrpSpPr>
            <p:cNvPr id="9" name="Group 8"/>
            <p:cNvGrpSpPr/>
            <p:nvPr userDrawn="1"/>
          </p:nvGrpSpPr>
          <p:grpSpPr>
            <a:xfrm>
              <a:off x="0" y="0"/>
              <a:ext cx="6961505" cy="1009161"/>
              <a:chOff x="0" y="0"/>
              <a:chExt cx="6961505" cy="1009161"/>
            </a:xfrm>
          </p:grpSpPr>
          <p:sp>
            <p:nvSpPr>
              <p:cNvPr id="10" name="bk object 18"/>
              <p:cNvSpPr/>
              <p:nvPr/>
            </p:nvSpPr>
            <p:spPr>
              <a:xfrm>
                <a:off x="0" y="0"/>
                <a:ext cx="6961505" cy="1009015"/>
              </a:xfrm>
              <a:custGeom>
                <a:avLst/>
                <a:gdLst/>
                <a:ahLst/>
                <a:cxnLst/>
                <a:rect l="l" t="t" r="r" b="b"/>
                <a:pathLst>
                  <a:path w="6961505" h="1009015">
                    <a:moveTo>
                      <a:pt x="6414998" y="0"/>
                    </a:moveTo>
                    <a:lnTo>
                      <a:pt x="0" y="0"/>
                    </a:lnTo>
                    <a:lnTo>
                      <a:pt x="0" y="1008595"/>
                    </a:lnTo>
                    <a:lnTo>
                      <a:pt x="6961492" y="1008557"/>
                    </a:lnTo>
                    <a:lnTo>
                      <a:pt x="6414998" y="0"/>
                    </a:lnTo>
                    <a:close/>
                  </a:path>
                </a:pathLst>
              </a:custGeom>
              <a:solidFill>
                <a:srgbClr val="B0810A"/>
              </a:solidFill>
            </p:spPr>
            <p:txBody>
              <a:bodyPr wrap="square" lIns="0" tIns="0" rIns="0" bIns="0" rtlCol="0"/>
              <a:lstStyle/>
              <a:p>
                <a:endParaRPr sz="1800"/>
              </a:p>
            </p:txBody>
          </p:sp>
          <p:sp>
            <p:nvSpPr>
              <p:cNvPr id="11" name="bk object 19"/>
              <p:cNvSpPr/>
              <p:nvPr/>
            </p:nvSpPr>
            <p:spPr>
              <a:xfrm>
                <a:off x="6338668" y="0"/>
                <a:ext cx="549275" cy="1009015"/>
              </a:xfrm>
              <a:custGeom>
                <a:avLst/>
                <a:gdLst/>
                <a:ahLst/>
                <a:cxnLst/>
                <a:rect l="l" t="t" r="r" b="b"/>
                <a:pathLst>
                  <a:path w="549275" h="1009015">
                    <a:moveTo>
                      <a:pt x="548701" y="1008558"/>
                    </a:moveTo>
                    <a:lnTo>
                      <a:pt x="0" y="0"/>
                    </a:lnTo>
                  </a:path>
                </a:pathLst>
              </a:custGeom>
              <a:ln w="9626">
                <a:solidFill>
                  <a:srgbClr val="FFFFFF"/>
                </a:solidFill>
              </a:ln>
            </p:spPr>
            <p:txBody>
              <a:bodyPr wrap="square" lIns="0" tIns="0" rIns="0" bIns="0" rtlCol="0"/>
              <a:lstStyle/>
              <a:p>
                <a:endParaRPr sz="1800"/>
              </a:p>
            </p:txBody>
          </p:sp>
          <p:sp>
            <p:nvSpPr>
              <p:cNvPr id="12" name="bk object 20"/>
              <p:cNvSpPr/>
              <p:nvPr/>
            </p:nvSpPr>
            <p:spPr>
              <a:xfrm>
                <a:off x="6261374" y="0"/>
                <a:ext cx="549275" cy="1009015"/>
              </a:xfrm>
              <a:custGeom>
                <a:avLst/>
                <a:gdLst/>
                <a:ahLst/>
                <a:cxnLst/>
                <a:rect l="l" t="t" r="r" b="b"/>
                <a:pathLst>
                  <a:path w="549275" h="1009015">
                    <a:moveTo>
                      <a:pt x="548701" y="1008558"/>
                    </a:moveTo>
                    <a:lnTo>
                      <a:pt x="0" y="0"/>
                    </a:lnTo>
                  </a:path>
                </a:pathLst>
              </a:custGeom>
              <a:ln w="9626">
                <a:solidFill>
                  <a:srgbClr val="FFFFFF"/>
                </a:solidFill>
              </a:ln>
            </p:spPr>
            <p:txBody>
              <a:bodyPr wrap="square" lIns="0" tIns="0" rIns="0" bIns="0" rtlCol="0"/>
              <a:lstStyle/>
              <a:p>
                <a:endParaRPr sz="1800"/>
              </a:p>
            </p:txBody>
          </p:sp>
          <p:sp>
            <p:nvSpPr>
              <p:cNvPr id="13" name="bk object 21"/>
              <p:cNvSpPr/>
              <p:nvPr/>
            </p:nvSpPr>
            <p:spPr>
              <a:xfrm>
                <a:off x="6184081" y="0"/>
                <a:ext cx="549275" cy="1009015"/>
              </a:xfrm>
              <a:custGeom>
                <a:avLst/>
                <a:gdLst/>
                <a:ahLst/>
                <a:cxnLst/>
                <a:rect l="l" t="t" r="r" b="b"/>
                <a:pathLst>
                  <a:path w="549275" h="1009015">
                    <a:moveTo>
                      <a:pt x="548701" y="1008559"/>
                    </a:moveTo>
                    <a:lnTo>
                      <a:pt x="0" y="0"/>
                    </a:lnTo>
                  </a:path>
                </a:pathLst>
              </a:custGeom>
              <a:ln w="9626">
                <a:solidFill>
                  <a:srgbClr val="FFFFFF"/>
                </a:solidFill>
              </a:ln>
            </p:spPr>
            <p:txBody>
              <a:bodyPr wrap="square" lIns="0" tIns="0" rIns="0" bIns="0" rtlCol="0"/>
              <a:lstStyle/>
              <a:p>
                <a:endParaRPr sz="1800"/>
              </a:p>
            </p:txBody>
          </p:sp>
          <p:sp>
            <p:nvSpPr>
              <p:cNvPr id="14" name="bk object 22"/>
              <p:cNvSpPr/>
              <p:nvPr/>
            </p:nvSpPr>
            <p:spPr>
              <a:xfrm>
                <a:off x="6106766" y="0"/>
                <a:ext cx="549275" cy="1009015"/>
              </a:xfrm>
              <a:custGeom>
                <a:avLst/>
                <a:gdLst/>
                <a:ahLst/>
                <a:cxnLst/>
                <a:rect l="l" t="t" r="r" b="b"/>
                <a:pathLst>
                  <a:path w="549275" h="1009015">
                    <a:moveTo>
                      <a:pt x="548702" y="1008559"/>
                    </a:moveTo>
                    <a:lnTo>
                      <a:pt x="0" y="0"/>
                    </a:lnTo>
                  </a:path>
                </a:pathLst>
              </a:custGeom>
              <a:ln w="9626">
                <a:solidFill>
                  <a:srgbClr val="FFFFFF"/>
                </a:solidFill>
              </a:ln>
            </p:spPr>
            <p:txBody>
              <a:bodyPr wrap="square" lIns="0" tIns="0" rIns="0" bIns="0" rtlCol="0"/>
              <a:lstStyle/>
              <a:p>
                <a:endParaRPr sz="1800"/>
              </a:p>
            </p:txBody>
          </p:sp>
          <p:sp>
            <p:nvSpPr>
              <p:cNvPr id="15" name="bk object 23"/>
              <p:cNvSpPr/>
              <p:nvPr/>
            </p:nvSpPr>
            <p:spPr>
              <a:xfrm>
                <a:off x="6029483" y="0"/>
                <a:ext cx="549275" cy="1009015"/>
              </a:xfrm>
              <a:custGeom>
                <a:avLst/>
                <a:gdLst/>
                <a:ahLst/>
                <a:cxnLst/>
                <a:rect l="l" t="t" r="r" b="b"/>
                <a:pathLst>
                  <a:path w="549275" h="1009015">
                    <a:moveTo>
                      <a:pt x="548700" y="1008559"/>
                    </a:moveTo>
                    <a:lnTo>
                      <a:pt x="0" y="0"/>
                    </a:lnTo>
                  </a:path>
                </a:pathLst>
              </a:custGeom>
              <a:ln w="9626">
                <a:solidFill>
                  <a:srgbClr val="FFFFFF"/>
                </a:solidFill>
              </a:ln>
            </p:spPr>
            <p:txBody>
              <a:bodyPr wrap="square" lIns="0" tIns="0" rIns="0" bIns="0" rtlCol="0"/>
              <a:lstStyle/>
              <a:p>
                <a:endParaRPr sz="1800"/>
              </a:p>
            </p:txBody>
          </p:sp>
          <p:sp>
            <p:nvSpPr>
              <p:cNvPr id="16" name="bk object 24"/>
              <p:cNvSpPr/>
              <p:nvPr/>
            </p:nvSpPr>
            <p:spPr>
              <a:xfrm>
                <a:off x="5952190" y="0"/>
                <a:ext cx="549275" cy="1009015"/>
              </a:xfrm>
              <a:custGeom>
                <a:avLst/>
                <a:gdLst/>
                <a:ahLst/>
                <a:cxnLst/>
                <a:rect l="l" t="t" r="r" b="b"/>
                <a:pathLst>
                  <a:path w="549275" h="1009015">
                    <a:moveTo>
                      <a:pt x="548701" y="1008560"/>
                    </a:moveTo>
                    <a:lnTo>
                      <a:pt x="0" y="0"/>
                    </a:lnTo>
                  </a:path>
                </a:pathLst>
              </a:custGeom>
              <a:ln w="9626">
                <a:solidFill>
                  <a:srgbClr val="FFFFFF"/>
                </a:solidFill>
              </a:ln>
            </p:spPr>
            <p:txBody>
              <a:bodyPr wrap="square" lIns="0" tIns="0" rIns="0" bIns="0" rtlCol="0"/>
              <a:lstStyle/>
              <a:p>
                <a:endParaRPr sz="1800"/>
              </a:p>
            </p:txBody>
          </p:sp>
          <p:sp>
            <p:nvSpPr>
              <p:cNvPr id="17" name="bk object 25"/>
              <p:cNvSpPr/>
              <p:nvPr/>
            </p:nvSpPr>
            <p:spPr>
              <a:xfrm>
                <a:off x="5874902" y="0"/>
                <a:ext cx="549275" cy="1009015"/>
              </a:xfrm>
              <a:custGeom>
                <a:avLst/>
                <a:gdLst/>
                <a:ahLst/>
                <a:cxnLst/>
                <a:rect l="l" t="t" r="r" b="b"/>
                <a:pathLst>
                  <a:path w="549275" h="1009015">
                    <a:moveTo>
                      <a:pt x="548703" y="1008560"/>
                    </a:moveTo>
                    <a:lnTo>
                      <a:pt x="0" y="0"/>
                    </a:lnTo>
                  </a:path>
                </a:pathLst>
              </a:custGeom>
              <a:ln w="9626">
                <a:solidFill>
                  <a:srgbClr val="FFFFFF"/>
                </a:solidFill>
              </a:ln>
            </p:spPr>
            <p:txBody>
              <a:bodyPr wrap="square" lIns="0" tIns="0" rIns="0" bIns="0" rtlCol="0"/>
              <a:lstStyle/>
              <a:p>
                <a:endParaRPr sz="1800"/>
              </a:p>
            </p:txBody>
          </p:sp>
          <p:sp>
            <p:nvSpPr>
              <p:cNvPr id="18" name="bk object 26"/>
              <p:cNvSpPr/>
              <p:nvPr/>
            </p:nvSpPr>
            <p:spPr>
              <a:xfrm>
                <a:off x="5797586" y="0"/>
                <a:ext cx="549275" cy="1009015"/>
              </a:xfrm>
              <a:custGeom>
                <a:avLst/>
                <a:gdLst/>
                <a:ahLst/>
                <a:cxnLst/>
                <a:rect l="l" t="t" r="r" b="b"/>
                <a:pathLst>
                  <a:path w="549275" h="1009015">
                    <a:moveTo>
                      <a:pt x="548704" y="1008561"/>
                    </a:moveTo>
                    <a:lnTo>
                      <a:pt x="0" y="0"/>
                    </a:lnTo>
                  </a:path>
                </a:pathLst>
              </a:custGeom>
              <a:ln w="9626">
                <a:solidFill>
                  <a:srgbClr val="FFFFFF"/>
                </a:solidFill>
              </a:ln>
            </p:spPr>
            <p:txBody>
              <a:bodyPr wrap="square" lIns="0" tIns="0" rIns="0" bIns="0" rtlCol="0"/>
              <a:lstStyle/>
              <a:p>
                <a:endParaRPr sz="1800"/>
              </a:p>
            </p:txBody>
          </p:sp>
          <p:sp>
            <p:nvSpPr>
              <p:cNvPr id="19" name="bk object 27"/>
              <p:cNvSpPr/>
              <p:nvPr/>
            </p:nvSpPr>
            <p:spPr>
              <a:xfrm>
                <a:off x="5720292" y="0"/>
                <a:ext cx="549275" cy="1009015"/>
              </a:xfrm>
              <a:custGeom>
                <a:avLst/>
                <a:gdLst/>
                <a:ahLst/>
                <a:cxnLst/>
                <a:rect l="l" t="t" r="r" b="b"/>
                <a:pathLst>
                  <a:path w="549275" h="1009015">
                    <a:moveTo>
                      <a:pt x="548703" y="1008561"/>
                    </a:moveTo>
                    <a:lnTo>
                      <a:pt x="0" y="0"/>
                    </a:lnTo>
                  </a:path>
                </a:pathLst>
              </a:custGeom>
              <a:ln w="9626">
                <a:solidFill>
                  <a:srgbClr val="FFFFFF"/>
                </a:solidFill>
              </a:ln>
            </p:spPr>
            <p:txBody>
              <a:bodyPr wrap="square" lIns="0" tIns="0" rIns="0" bIns="0" rtlCol="0"/>
              <a:lstStyle/>
              <a:p>
                <a:endParaRPr sz="1800"/>
              </a:p>
            </p:txBody>
          </p:sp>
          <p:sp>
            <p:nvSpPr>
              <p:cNvPr id="20" name="bk object 28"/>
              <p:cNvSpPr/>
              <p:nvPr/>
            </p:nvSpPr>
            <p:spPr>
              <a:xfrm>
                <a:off x="5642996" y="0"/>
                <a:ext cx="549275" cy="1009015"/>
              </a:xfrm>
              <a:custGeom>
                <a:avLst/>
                <a:gdLst/>
                <a:ahLst/>
                <a:cxnLst/>
                <a:rect l="l" t="t" r="r" b="b"/>
                <a:pathLst>
                  <a:path w="549275" h="1009015">
                    <a:moveTo>
                      <a:pt x="548701" y="1008562"/>
                    </a:moveTo>
                    <a:lnTo>
                      <a:pt x="0" y="0"/>
                    </a:lnTo>
                  </a:path>
                </a:pathLst>
              </a:custGeom>
              <a:ln w="9626">
                <a:solidFill>
                  <a:srgbClr val="FFFFFF"/>
                </a:solidFill>
              </a:ln>
            </p:spPr>
            <p:txBody>
              <a:bodyPr wrap="square" lIns="0" tIns="0" rIns="0" bIns="0" rtlCol="0"/>
              <a:lstStyle/>
              <a:p>
                <a:endParaRPr sz="1800"/>
              </a:p>
            </p:txBody>
          </p:sp>
          <p:sp>
            <p:nvSpPr>
              <p:cNvPr id="21" name="bk object 29"/>
              <p:cNvSpPr/>
              <p:nvPr/>
            </p:nvSpPr>
            <p:spPr>
              <a:xfrm>
                <a:off x="5565704" y="0"/>
                <a:ext cx="549275" cy="1009015"/>
              </a:xfrm>
              <a:custGeom>
                <a:avLst/>
                <a:gdLst/>
                <a:ahLst/>
                <a:cxnLst/>
                <a:rect l="l" t="t" r="r" b="b"/>
                <a:pathLst>
                  <a:path w="549275" h="1009015">
                    <a:moveTo>
                      <a:pt x="548702" y="1008562"/>
                    </a:moveTo>
                    <a:lnTo>
                      <a:pt x="0" y="0"/>
                    </a:lnTo>
                  </a:path>
                </a:pathLst>
              </a:custGeom>
              <a:ln w="9626">
                <a:solidFill>
                  <a:srgbClr val="FFFFFF"/>
                </a:solidFill>
              </a:ln>
            </p:spPr>
            <p:txBody>
              <a:bodyPr wrap="square" lIns="0" tIns="0" rIns="0" bIns="0" rtlCol="0"/>
              <a:lstStyle/>
              <a:p>
                <a:endParaRPr sz="1800"/>
              </a:p>
            </p:txBody>
          </p:sp>
          <p:sp>
            <p:nvSpPr>
              <p:cNvPr id="22" name="bk object 30"/>
              <p:cNvSpPr/>
              <p:nvPr/>
            </p:nvSpPr>
            <p:spPr>
              <a:xfrm>
                <a:off x="5488413" y="0"/>
                <a:ext cx="549275" cy="1009015"/>
              </a:xfrm>
              <a:custGeom>
                <a:avLst/>
                <a:gdLst/>
                <a:ahLst/>
                <a:cxnLst/>
                <a:rect l="l" t="t" r="r" b="b"/>
                <a:pathLst>
                  <a:path w="549275" h="1009015">
                    <a:moveTo>
                      <a:pt x="548703" y="1008562"/>
                    </a:moveTo>
                    <a:lnTo>
                      <a:pt x="0" y="0"/>
                    </a:lnTo>
                  </a:path>
                </a:pathLst>
              </a:custGeom>
              <a:ln w="9626">
                <a:solidFill>
                  <a:srgbClr val="FFFFFF"/>
                </a:solidFill>
              </a:ln>
            </p:spPr>
            <p:txBody>
              <a:bodyPr wrap="square" lIns="0" tIns="0" rIns="0" bIns="0" rtlCol="0"/>
              <a:lstStyle/>
              <a:p>
                <a:endParaRPr sz="1800"/>
              </a:p>
            </p:txBody>
          </p:sp>
          <p:sp>
            <p:nvSpPr>
              <p:cNvPr id="23" name="bk object 31"/>
              <p:cNvSpPr/>
              <p:nvPr/>
            </p:nvSpPr>
            <p:spPr>
              <a:xfrm>
                <a:off x="5411120" y="0"/>
                <a:ext cx="549275" cy="1009015"/>
              </a:xfrm>
              <a:custGeom>
                <a:avLst/>
                <a:gdLst/>
                <a:ahLst/>
                <a:cxnLst/>
                <a:rect l="l" t="t" r="r" b="b"/>
                <a:pathLst>
                  <a:path w="549275" h="1009015">
                    <a:moveTo>
                      <a:pt x="548702" y="1008563"/>
                    </a:moveTo>
                    <a:lnTo>
                      <a:pt x="0" y="0"/>
                    </a:lnTo>
                  </a:path>
                </a:pathLst>
              </a:custGeom>
              <a:ln w="9626">
                <a:solidFill>
                  <a:srgbClr val="FFFFFF"/>
                </a:solidFill>
              </a:ln>
            </p:spPr>
            <p:txBody>
              <a:bodyPr wrap="square" lIns="0" tIns="0" rIns="0" bIns="0" rtlCol="0"/>
              <a:lstStyle/>
              <a:p>
                <a:endParaRPr sz="1800"/>
              </a:p>
            </p:txBody>
          </p:sp>
          <p:sp>
            <p:nvSpPr>
              <p:cNvPr id="24" name="bk object 32"/>
              <p:cNvSpPr/>
              <p:nvPr/>
            </p:nvSpPr>
            <p:spPr>
              <a:xfrm>
                <a:off x="5333807" y="0"/>
                <a:ext cx="549275" cy="1009015"/>
              </a:xfrm>
              <a:custGeom>
                <a:avLst/>
                <a:gdLst/>
                <a:ahLst/>
                <a:cxnLst/>
                <a:rect l="l" t="t" r="r" b="b"/>
                <a:pathLst>
                  <a:path w="549275" h="1009015">
                    <a:moveTo>
                      <a:pt x="548706" y="1008563"/>
                    </a:moveTo>
                    <a:lnTo>
                      <a:pt x="0" y="0"/>
                    </a:lnTo>
                  </a:path>
                </a:pathLst>
              </a:custGeom>
              <a:ln w="9626">
                <a:solidFill>
                  <a:srgbClr val="FFFFFF"/>
                </a:solidFill>
              </a:ln>
            </p:spPr>
            <p:txBody>
              <a:bodyPr wrap="square" lIns="0" tIns="0" rIns="0" bIns="0" rtlCol="0"/>
              <a:lstStyle/>
              <a:p>
                <a:endParaRPr sz="1800"/>
              </a:p>
            </p:txBody>
          </p:sp>
          <p:sp>
            <p:nvSpPr>
              <p:cNvPr id="25" name="bk object 33"/>
              <p:cNvSpPr/>
              <p:nvPr/>
            </p:nvSpPr>
            <p:spPr>
              <a:xfrm>
                <a:off x="5256522" y="0"/>
                <a:ext cx="549275" cy="1009015"/>
              </a:xfrm>
              <a:custGeom>
                <a:avLst/>
                <a:gdLst/>
                <a:ahLst/>
                <a:cxnLst/>
                <a:rect l="l" t="t" r="r" b="b"/>
                <a:pathLst>
                  <a:path w="549275" h="1009015">
                    <a:moveTo>
                      <a:pt x="548703" y="1008564"/>
                    </a:moveTo>
                    <a:lnTo>
                      <a:pt x="0" y="0"/>
                    </a:lnTo>
                  </a:path>
                </a:pathLst>
              </a:custGeom>
              <a:ln w="9626">
                <a:solidFill>
                  <a:srgbClr val="FFFFFF"/>
                </a:solidFill>
              </a:ln>
            </p:spPr>
            <p:txBody>
              <a:bodyPr wrap="square" lIns="0" tIns="0" rIns="0" bIns="0" rtlCol="0"/>
              <a:lstStyle/>
              <a:p>
                <a:endParaRPr sz="1800"/>
              </a:p>
            </p:txBody>
          </p:sp>
          <p:sp>
            <p:nvSpPr>
              <p:cNvPr id="26" name="bk object 34"/>
              <p:cNvSpPr/>
              <p:nvPr/>
            </p:nvSpPr>
            <p:spPr>
              <a:xfrm>
                <a:off x="5179219" y="0"/>
                <a:ext cx="549275" cy="1009015"/>
              </a:xfrm>
              <a:custGeom>
                <a:avLst/>
                <a:gdLst/>
                <a:ahLst/>
                <a:cxnLst/>
                <a:rect l="l" t="t" r="r" b="b"/>
                <a:pathLst>
                  <a:path w="549275" h="1009015">
                    <a:moveTo>
                      <a:pt x="548704" y="1008564"/>
                    </a:moveTo>
                    <a:lnTo>
                      <a:pt x="0" y="0"/>
                    </a:lnTo>
                  </a:path>
                </a:pathLst>
              </a:custGeom>
              <a:ln w="9626">
                <a:solidFill>
                  <a:srgbClr val="FFFFFF"/>
                </a:solidFill>
              </a:ln>
            </p:spPr>
            <p:txBody>
              <a:bodyPr wrap="square" lIns="0" tIns="0" rIns="0" bIns="0" rtlCol="0"/>
              <a:lstStyle/>
              <a:p>
                <a:endParaRPr sz="1800"/>
              </a:p>
            </p:txBody>
          </p:sp>
          <p:sp>
            <p:nvSpPr>
              <p:cNvPr id="27" name="bk object 35"/>
              <p:cNvSpPr/>
              <p:nvPr/>
            </p:nvSpPr>
            <p:spPr>
              <a:xfrm>
                <a:off x="5099398" y="0"/>
                <a:ext cx="549275" cy="1009015"/>
              </a:xfrm>
              <a:custGeom>
                <a:avLst/>
                <a:gdLst/>
                <a:ahLst/>
                <a:cxnLst/>
                <a:rect l="l" t="t" r="r" b="b"/>
                <a:pathLst>
                  <a:path w="549275" h="1009015">
                    <a:moveTo>
                      <a:pt x="548703" y="1008564"/>
                    </a:moveTo>
                    <a:lnTo>
                      <a:pt x="0" y="0"/>
                    </a:lnTo>
                  </a:path>
                </a:pathLst>
              </a:custGeom>
              <a:ln w="9626">
                <a:solidFill>
                  <a:srgbClr val="FFFFFF"/>
                </a:solidFill>
              </a:ln>
            </p:spPr>
            <p:txBody>
              <a:bodyPr wrap="square" lIns="0" tIns="0" rIns="0" bIns="0" rtlCol="0"/>
              <a:lstStyle/>
              <a:p>
                <a:endParaRPr sz="1800"/>
              </a:p>
            </p:txBody>
          </p:sp>
          <p:sp>
            <p:nvSpPr>
              <p:cNvPr id="28" name="bk object 36"/>
              <p:cNvSpPr/>
              <p:nvPr/>
            </p:nvSpPr>
            <p:spPr>
              <a:xfrm>
                <a:off x="5022086" y="0"/>
                <a:ext cx="549275" cy="1009015"/>
              </a:xfrm>
              <a:custGeom>
                <a:avLst/>
                <a:gdLst/>
                <a:ahLst/>
                <a:cxnLst/>
                <a:rect l="l" t="t" r="r" b="b"/>
                <a:pathLst>
                  <a:path w="549275" h="1009015">
                    <a:moveTo>
                      <a:pt x="548706" y="1008565"/>
                    </a:moveTo>
                    <a:lnTo>
                      <a:pt x="0" y="0"/>
                    </a:lnTo>
                  </a:path>
                </a:pathLst>
              </a:custGeom>
              <a:ln w="9626">
                <a:solidFill>
                  <a:srgbClr val="FFFFFF"/>
                </a:solidFill>
              </a:ln>
            </p:spPr>
            <p:txBody>
              <a:bodyPr wrap="square" lIns="0" tIns="0" rIns="0" bIns="0" rtlCol="0"/>
              <a:lstStyle/>
              <a:p>
                <a:endParaRPr sz="1800"/>
              </a:p>
            </p:txBody>
          </p:sp>
          <p:sp>
            <p:nvSpPr>
              <p:cNvPr id="29" name="bk object 37"/>
              <p:cNvSpPr/>
              <p:nvPr/>
            </p:nvSpPr>
            <p:spPr>
              <a:xfrm>
                <a:off x="4944793" y="0"/>
                <a:ext cx="549275" cy="1009015"/>
              </a:xfrm>
              <a:custGeom>
                <a:avLst/>
                <a:gdLst/>
                <a:ahLst/>
                <a:cxnLst/>
                <a:rect l="l" t="t" r="r" b="b"/>
                <a:pathLst>
                  <a:path w="549275" h="1009015">
                    <a:moveTo>
                      <a:pt x="548707" y="1008565"/>
                    </a:moveTo>
                    <a:lnTo>
                      <a:pt x="0" y="0"/>
                    </a:lnTo>
                  </a:path>
                </a:pathLst>
              </a:custGeom>
              <a:ln w="9626">
                <a:solidFill>
                  <a:srgbClr val="FFFFFF"/>
                </a:solidFill>
              </a:ln>
            </p:spPr>
            <p:txBody>
              <a:bodyPr wrap="square" lIns="0" tIns="0" rIns="0" bIns="0" rtlCol="0"/>
              <a:lstStyle/>
              <a:p>
                <a:endParaRPr sz="1800"/>
              </a:p>
            </p:txBody>
          </p:sp>
          <p:sp>
            <p:nvSpPr>
              <p:cNvPr id="30" name="bk object 38"/>
              <p:cNvSpPr/>
              <p:nvPr/>
            </p:nvSpPr>
            <p:spPr>
              <a:xfrm>
                <a:off x="4867476" y="0"/>
                <a:ext cx="549275" cy="1009015"/>
              </a:xfrm>
              <a:custGeom>
                <a:avLst/>
                <a:gdLst/>
                <a:ahLst/>
                <a:cxnLst/>
                <a:rect l="l" t="t" r="r" b="b"/>
                <a:pathLst>
                  <a:path w="549275" h="1009015">
                    <a:moveTo>
                      <a:pt x="548707" y="1008566"/>
                    </a:moveTo>
                    <a:lnTo>
                      <a:pt x="0" y="0"/>
                    </a:lnTo>
                  </a:path>
                </a:pathLst>
              </a:custGeom>
              <a:ln w="9626">
                <a:solidFill>
                  <a:srgbClr val="FFFFFF"/>
                </a:solidFill>
              </a:ln>
            </p:spPr>
            <p:txBody>
              <a:bodyPr wrap="square" lIns="0" tIns="0" rIns="0" bIns="0" rtlCol="0"/>
              <a:lstStyle/>
              <a:p>
                <a:endParaRPr sz="1800"/>
              </a:p>
            </p:txBody>
          </p:sp>
          <p:sp>
            <p:nvSpPr>
              <p:cNvPr id="31" name="bk object 39"/>
              <p:cNvSpPr/>
              <p:nvPr/>
            </p:nvSpPr>
            <p:spPr>
              <a:xfrm>
                <a:off x="4790193" y="0"/>
                <a:ext cx="549275" cy="1009015"/>
              </a:xfrm>
              <a:custGeom>
                <a:avLst/>
                <a:gdLst/>
                <a:ahLst/>
                <a:cxnLst/>
                <a:rect l="l" t="t" r="r" b="b"/>
                <a:pathLst>
                  <a:path w="549275" h="1009015">
                    <a:moveTo>
                      <a:pt x="548705" y="1008566"/>
                    </a:moveTo>
                    <a:lnTo>
                      <a:pt x="0" y="0"/>
                    </a:lnTo>
                  </a:path>
                </a:pathLst>
              </a:custGeom>
              <a:ln w="9626">
                <a:solidFill>
                  <a:srgbClr val="FFFFFF"/>
                </a:solidFill>
              </a:ln>
            </p:spPr>
            <p:txBody>
              <a:bodyPr wrap="square" lIns="0" tIns="0" rIns="0" bIns="0" rtlCol="0"/>
              <a:lstStyle/>
              <a:p>
                <a:endParaRPr sz="1800"/>
              </a:p>
            </p:txBody>
          </p:sp>
          <p:sp>
            <p:nvSpPr>
              <p:cNvPr id="32" name="bk object 40"/>
              <p:cNvSpPr/>
              <p:nvPr/>
            </p:nvSpPr>
            <p:spPr>
              <a:xfrm>
                <a:off x="4712903" y="0"/>
                <a:ext cx="549275" cy="1009015"/>
              </a:xfrm>
              <a:custGeom>
                <a:avLst/>
                <a:gdLst/>
                <a:ahLst/>
                <a:cxnLst/>
                <a:rect l="l" t="t" r="r" b="b"/>
                <a:pathLst>
                  <a:path w="549275" h="1009015">
                    <a:moveTo>
                      <a:pt x="548706" y="1008567"/>
                    </a:moveTo>
                    <a:lnTo>
                      <a:pt x="0" y="0"/>
                    </a:lnTo>
                  </a:path>
                </a:pathLst>
              </a:custGeom>
              <a:ln w="9626">
                <a:solidFill>
                  <a:srgbClr val="FFFFFF"/>
                </a:solidFill>
              </a:ln>
            </p:spPr>
            <p:txBody>
              <a:bodyPr wrap="square" lIns="0" tIns="0" rIns="0" bIns="0" rtlCol="0"/>
              <a:lstStyle/>
              <a:p>
                <a:endParaRPr sz="1800"/>
              </a:p>
            </p:txBody>
          </p:sp>
          <p:sp>
            <p:nvSpPr>
              <p:cNvPr id="33" name="bk object 41"/>
              <p:cNvSpPr/>
              <p:nvPr/>
            </p:nvSpPr>
            <p:spPr>
              <a:xfrm>
                <a:off x="4635610" y="0"/>
                <a:ext cx="549275" cy="1009015"/>
              </a:xfrm>
              <a:custGeom>
                <a:avLst/>
                <a:gdLst/>
                <a:ahLst/>
                <a:cxnLst/>
                <a:rect l="l" t="t" r="r" b="b"/>
                <a:pathLst>
                  <a:path w="549275" h="1009015">
                    <a:moveTo>
                      <a:pt x="548707" y="1008567"/>
                    </a:moveTo>
                    <a:lnTo>
                      <a:pt x="0" y="0"/>
                    </a:lnTo>
                  </a:path>
                </a:pathLst>
              </a:custGeom>
              <a:ln w="9626">
                <a:solidFill>
                  <a:srgbClr val="FFFFFF"/>
                </a:solidFill>
              </a:ln>
            </p:spPr>
            <p:txBody>
              <a:bodyPr wrap="square" lIns="0" tIns="0" rIns="0" bIns="0" rtlCol="0"/>
              <a:lstStyle/>
              <a:p>
                <a:endParaRPr sz="1800"/>
              </a:p>
            </p:txBody>
          </p:sp>
          <p:sp>
            <p:nvSpPr>
              <p:cNvPr id="34" name="bk object 42"/>
              <p:cNvSpPr/>
              <p:nvPr/>
            </p:nvSpPr>
            <p:spPr>
              <a:xfrm>
                <a:off x="4558316" y="0"/>
                <a:ext cx="549275" cy="1009015"/>
              </a:xfrm>
              <a:custGeom>
                <a:avLst/>
                <a:gdLst/>
                <a:ahLst/>
                <a:cxnLst/>
                <a:rect l="l" t="t" r="r" b="b"/>
                <a:pathLst>
                  <a:path w="549275" h="1009015">
                    <a:moveTo>
                      <a:pt x="548706" y="1008567"/>
                    </a:moveTo>
                    <a:lnTo>
                      <a:pt x="0" y="0"/>
                    </a:lnTo>
                  </a:path>
                </a:pathLst>
              </a:custGeom>
              <a:ln w="9626">
                <a:solidFill>
                  <a:srgbClr val="FFFFFF"/>
                </a:solidFill>
              </a:ln>
            </p:spPr>
            <p:txBody>
              <a:bodyPr wrap="square" lIns="0" tIns="0" rIns="0" bIns="0" rtlCol="0"/>
              <a:lstStyle/>
              <a:p>
                <a:endParaRPr sz="1800"/>
              </a:p>
            </p:txBody>
          </p:sp>
          <p:sp>
            <p:nvSpPr>
              <p:cNvPr id="35" name="bk object 43"/>
              <p:cNvSpPr/>
              <p:nvPr/>
            </p:nvSpPr>
            <p:spPr>
              <a:xfrm>
                <a:off x="4481002" y="0"/>
                <a:ext cx="549275" cy="1009015"/>
              </a:xfrm>
              <a:custGeom>
                <a:avLst/>
                <a:gdLst/>
                <a:ahLst/>
                <a:cxnLst/>
                <a:rect l="l" t="t" r="r" b="b"/>
                <a:pathLst>
                  <a:path w="549275" h="1009015">
                    <a:moveTo>
                      <a:pt x="548708" y="1008568"/>
                    </a:moveTo>
                    <a:lnTo>
                      <a:pt x="0" y="0"/>
                    </a:lnTo>
                  </a:path>
                </a:pathLst>
              </a:custGeom>
              <a:ln w="9626">
                <a:solidFill>
                  <a:srgbClr val="FFFFFF"/>
                </a:solidFill>
              </a:ln>
            </p:spPr>
            <p:txBody>
              <a:bodyPr wrap="square" lIns="0" tIns="0" rIns="0" bIns="0" rtlCol="0"/>
              <a:lstStyle/>
              <a:p>
                <a:endParaRPr sz="1800"/>
              </a:p>
            </p:txBody>
          </p:sp>
          <p:sp>
            <p:nvSpPr>
              <p:cNvPr id="36" name="bk object 44"/>
              <p:cNvSpPr/>
              <p:nvPr/>
            </p:nvSpPr>
            <p:spPr>
              <a:xfrm>
                <a:off x="4403708" y="0"/>
                <a:ext cx="549275" cy="1009015"/>
              </a:xfrm>
              <a:custGeom>
                <a:avLst/>
                <a:gdLst/>
                <a:ahLst/>
                <a:cxnLst/>
                <a:rect l="l" t="t" r="r" b="b"/>
                <a:pathLst>
                  <a:path w="549275" h="1009015">
                    <a:moveTo>
                      <a:pt x="548707" y="1008568"/>
                    </a:moveTo>
                    <a:lnTo>
                      <a:pt x="0" y="0"/>
                    </a:lnTo>
                  </a:path>
                </a:pathLst>
              </a:custGeom>
              <a:ln w="9626">
                <a:solidFill>
                  <a:srgbClr val="FFFFFF"/>
                </a:solidFill>
              </a:ln>
            </p:spPr>
            <p:txBody>
              <a:bodyPr wrap="square" lIns="0" tIns="0" rIns="0" bIns="0" rtlCol="0"/>
              <a:lstStyle/>
              <a:p>
                <a:endParaRPr sz="1800"/>
              </a:p>
            </p:txBody>
          </p:sp>
          <p:sp>
            <p:nvSpPr>
              <p:cNvPr id="37" name="bk object 45"/>
              <p:cNvSpPr/>
              <p:nvPr/>
            </p:nvSpPr>
            <p:spPr>
              <a:xfrm>
                <a:off x="4326418" y="0"/>
                <a:ext cx="549275" cy="1009015"/>
              </a:xfrm>
              <a:custGeom>
                <a:avLst/>
                <a:gdLst/>
                <a:ahLst/>
                <a:cxnLst/>
                <a:rect l="l" t="t" r="r" b="b"/>
                <a:pathLst>
                  <a:path w="549275" h="1009015">
                    <a:moveTo>
                      <a:pt x="548709" y="1008569"/>
                    </a:moveTo>
                    <a:lnTo>
                      <a:pt x="0" y="0"/>
                    </a:lnTo>
                  </a:path>
                </a:pathLst>
              </a:custGeom>
              <a:ln w="9626">
                <a:solidFill>
                  <a:srgbClr val="FFFFFF"/>
                </a:solidFill>
              </a:ln>
            </p:spPr>
            <p:txBody>
              <a:bodyPr wrap="square" lIns="0" tIns="0" rIns="0" bIns="0" rtlCol="0"/>
              <a:lstStyle/>
              <a:p>
                <a:endParaRPr sz="1800"/>
              </a:p>
            </p:txBody>
          </p:sp>
          <p:sp>
            <p:nvSpPr>
              <p:cNvPr id="38" name="bk object 46"/>
              <p:cNvSpPr/>
              <p:nvPr/>
            </p:nvSpPr>
            <p:spPr>
              <a:xfrm>
                <a:off x="4249122" y="0"/>
                <a:ext cx="549275" cy="1009015"/>
              </a:xfrm>
              <a:custGeom>
                <a:avLst/>
                <a:gdLst/>
                <a:ahLst/>
                <a:cxnLst/>
                <a:rect l="l" t="t" r="r" b="b"/>
                <a:pathLst>
                  <a:path w="549275" h="1009015">
                    <a:moveTo>
                      <a:pt x="548707" y="1008569"/>
                    </a:moveTo>
                    <a:lnTo>
                      <a:pt x="0" y="0"/>
                    </a:lnTo>
                  </a:path>
                </a:pathLst>
              </a:custGeom>
              <a:ln w="9626">
                <a:solidFill>
                  <a:srgbClr val="FFFFFF"/>
                </a:solidFill>
              </a:ln>
            </p:spPr>
            <p:txBody>
              <a:bodyPr wrap="square" lIns="0" tIns="0" rIns="0" bIns="0" rtlCol="0"/>
              <a:lstStyle/>
              <a:p>
                <a:endParaRPr sz="1800"/>
              </a:p>
            </p:txBody>
          </p:sp>
          <p:sp>
            <p:nvSpPr>
              <p:cNvPr id="39" name="bk object 47"/>
              <p:cNvSpPr/>
              <p:nvPr/>
            </p:nvSpPr>
            <p:spPr>
              <a:xfrm>
                <a:off x="4171830" y="0"/>
                <a:ext cx="549275" cy="1009015"/>
              </a:xfrm>
              <a:custGeom>
                <a:avLst/>
                <a:gdLst/>
                <a:ahLst/>
                <a:cxnLst/>
                <a:rect l="l" t="t" r="r" b="b"/>
                <a:pathLst>
                  <a:path w="549275" h="1009015">
                    <a:moveTo>
                      <a:pt x="548707" y="1008570"/>
                    </a:moveTo>
                    <a:lnTo>
                      <a:pt x="0" y="0"/>
                    </a:lnTo>
                  </a:path>
                </a:pathLst>
              </a:custGeom>
              <a:ln w="9626">
                <a:solidFill>
                  <a:srgbClr val="FFFFFF"/>
                </a:solidFill>
              </a:ln>
            </p:spPr>
            <p:txBody>
              <a:bodyPr wrap="square" lIns="0" tIns="0" rIns="0" bIns="0" rtlCol="0"/>
              <a:lstStyle/>
              <a:p>
                <a:endParaRPr sz="1800"/>
              </a:p>
            </p:txBody>
          </p:sp>
          <p:sp>
            <p:nvSpPr>
              <p:cNvPr id="40" name="bk object 48"/>
              <p:cNvSpPr/>
              <p:nvPr/>
            </p:nvSpPr>
            <p:spPr>
              <a:xfrm>
                <a:off x="4094512" y="0"/>
                <a:ext cx="549275" cy="1009015"/>
              </a:xfrm>
              <a:custGeom>
                <a:avLst/>
                <a:gdLst/>
                <a:ahLst/>
                <a:cxnLst/>
                <a:rect l="l" t="t" r="r" b="b"/>
                <a:pathLst>
                  <a:path w="549275" h="1009015">
                    <a:moveTo>
                      <a:pt x="548707" y="1008570"/>
                    </a:moveTo>
                    <a:lnTo>
                      <a:pt x="0" y="0"/>
                    </a:lnTo>
                  </a:path>
                </a:pathLst>
              </a:custGeom>
              <a:ln w="9626">
                <a:solidFill>
                  <a:srgbClr val="FFFFFF"/>
                </a:solidFill>
              </a:ln>
            </p:spPr>
            <p:txBody>
              <a:bodyPr wrap="square" lIns="0" tIns="0" rIns="0" bIns="0" rtlCol="0"/>
              <a:lstStyle/>
              <a:p>
                <a:endParaRPr sz="1800"/>
              </a:p>
            </p:txBody>
          </p:sp>
          <p:sp>
            <p:nvSpPr>
              <p:cNvPr id="41" name="bk object 49"/>
              <p:cNvSpPr/>
              <p:nvPr/>
            </p:nvSpPr>
            <p:spPr>
              <a:xfrm>
                <a:off x="4017231" y="0"/>
                <a:ext cx="549275" cy="1009015"/>
              </a:xfrm>
              <a:custGeom>
                <a:avLst/>
                <a:gdLst/>
                <a:ahLst/>
                <a:cxnLst/>
                <a:rect l="l" t="t" r="r" b="b"/>
                <a:pathLst>
                  <a:path w="549275" h="1009015">
                    <a:moveTo>
                      <a:pt x="548706" y="1008570"/>
                    </a:moveTo>
                    <a:lnTo>
                      <a:pt x="0" y="0"/>
                    </a:lnTo>
                  </a:path>
                </a:pathLst>
              </a:custGeom>
              <a:ln w="9626">
                <a:solidFill>
                  <a:srgbClr val="FFFFFF"/>
                </a:solidFill>
              </a:ln>
            </p:spPr>
            <p:txBody>
              <a:bodyPr wrap="square" lIns="0" tIns="0" rIns="0" bIns="0" rtlCol="0"/>
              <a:lstStyle/>
              <a:p>
                <a:endParaRPr sz="1800"/>
              </a:p>
            </p:txBody>
          </p:sp>
          <p:sp>
            <p:nvSpPr>
              <p:cNvPr id="42" name="bk object 50"/>
              <p:cNvSpPr/>
              <p:nvPr/>
            </p:nvSpPr>
            <p:spPr>
              <a:xfrm>
                <a:off x="3939939" y="0"/>
                <a:ext cx="549275" cy="1009015"/>
              </a:xfrm>
              <a:custGeom>
                <a:avLst/>
                <a:gdLst/>
                <a:ahLst/>
                <a:cxnLst/>
                <a:rect l="l" t="t" r="r" b="b"/>
                <a:pathLst>
                  <a:path w="549275" h="1009015">
                    <a:moveTo>
                      <a:pt x="548707" y="1008571"/>
                    </a:moveTo>
                    <a:lnTo>
                      <a:pt x="0" y="0"/>
                    </a:lnTo>
                  </a:path>
                </a:pathLst>
              </a:custGeom>
              <a:ln w="9626">
                <a:solidFill>
                  <a:srgbClr val="FFFFFF"/>
                </a:solidFill>
              </a:ln>
            </p:spPr>
            <p:txBody>
              <a:bodyPr wrap="square" lIns="0" tIns="0" rIns="0" bIns="0" rtlCol="0"/>
              <a:lstStyle/>
              <a:p>
                <a:endParaRPr sz="1800"/>
              </a:p>
            </p:txBody>
          </p:sp>
          <p:sp>
            <p:nvSpPr>
              <p:cNvPr id="43" name="bk object 51"/>
              <p:cNvSpPr/>
              <p:nvPr/>
            </p:nvSpPr>
            <p:spPr>
              <a:xfrm>
                <a:off x="3862650" y="0"/>
                <a:ext cx="549275" cy="1009015"/>
              </a:xfrm>
              <a:custGeom>
                <a:avLst/>
                <a:gdLst/>
                <a:ahLst/>
                <a:cxnLst/>
                <a:rect l="l" t="t" r="r" b="b"/>
                <a:pathLst>
                  <a:path w="549275" h="1009015">
                    <a:moveTo>
                      <a:pt x="548709" y="1008571"/>
                    </a:moveTo>
                    <a:lnTo>
                      <a:pt x="0" y="0"/>
                    </a:lnTo>
                  </a:path>
                </a:pathLst>
              </a:custGeom>
              <a:ln w="9626">
                <a:solidFill>
                  <a:srgbClr val="FFFFFF"/>
                </a:solidFill>
              </a:ln>
            </p:spPr>
            <p:txBody>
              <a:bodyPr wrap="square" lIns="0" tIns="0" rIns="0" bIns="0" rtlCol="0"/>
              <a:lstStyle/>
              <a:p>
                <a:endParaRPr sz="1800"/>
              </a:p>
            </p:txBody>
          </p:sp>
          <p:sp>
            <p:nvSpPr>
              <p:cNvPr id="44" name="bk object 52"/>
              <p:cNvSpPr/>
              <p:nvPr/>
            </p:nvSpPr>
            <p:spPr>
              <a:xfrm>
                <a:off x="3785356" y="0"/>
                <a:ext cx="549275" cy="1009015"/>
              </a:xfrm>
              <a:custGeom>
                <a:avLst/>
                <a:gdLst/>
                <a:ahLst/>
                <a:cxnLst/>
                <a:rect l="l" t="t" r="r" b="b"/>
                <a:pathLst>
                  <a:path w="549275" h="1009015">
                    <a:moveTo>
                      <a:pt x="548708" y="1008572"/>
                    </a:moveTo>
                    <a:lnTo>
                      <a:pt x="0" y="0"/>
                    </a:lnTo>
                  </a:path>
                </a:pathLst>
              </a:custGeom>
              <a:ln w="9626">
                <a:solidFill>
                  <a:srgbClr val="FFFFFF"/>
                </a:solidFill>
              </a:ln>
            </p:spPr>
            <p:txBody>
              <a:bodyPr wrap="square" lIns="0" tIns="0" rIns="0" bIns="0" rtlCol="0"/>
              <a:lstStyle/>
              <a:p>
                <a:endParaRPr sz="1800"/>
              </a:p>
            </p:txBody>
          </p:sp>
          <p:sp>
            <p:nvSpPr>
              <p:cNvPr id="45" name="bk object 53"/>
              <p:cNvSpPr/>
              <p:nvPr/>
            </p:nvSpPr>
            <p:spPr>
              <a:xfrm>
                <a:off x="3708040" y="0"/>
                <a:ext cx="549275" cy="1009015"/>
              </a:xfrm>
              <a:custGeom>
                <a:avLst/>
                <a:gdLst/>
                <a:ahLst/>
                <a:cxnLst/>
                <a:rect l="l" t="t" r="r" b="b"/>
                <a:pathLst>
                  <a:path w="549275" h="1009015">
                    <a:moveTo>
                      <a:pt x="548709" y="1008572"/>
                    </a:moveTo>
                    <a:lnTo>
                      <a:pt x="0" y="0"/>
                    </a:lnTo>
                  </a:path>
                </a:pathLst>
              </a:custGeom>
              <a:ln w="9626">
                <a:solidFill>
                  <a:srgbClr val="FFFFFF"/>
                </a:solidFill>
              </a:ln>
            </p:spPr>
            <p:txBody>
              <a:bodyPr wrap="square" lIns="0" tIns="0" rIns="0" bIns="0" rtlCol="0"/>
              <a:lstStyle/>
              <a:p>
                <a:endParaRPr sz="1800"/>
              </a:p>
            </p:txBody>
          </p:sp>
          <p:sp>
            <p:nvSpPr>
              <p:cNvPr id="46" name="bk object 54"/>
              <p:cNvSpPr/>
              <p:nvPr/>
            </p:nvSpPr>
            <p:spPr>
              <a:xfrm>
                <a:off x="3630745" y="0"/>
                <a:ext cx="549275" cy="1009015"/>
              </a:xfrm>
              <a:custGeom>
                <a:avLst/>
                <a:gdLst/>
                <a:ahLst/>
                <a:cxnLst/>
                <a:rect l="l" t="t" r="r" b="b"/>
                <a:pathLst>
                  <a:path w="549275" h="1009015">
                    <a:moveTo>
                      <a:pt x="548707" y="1008573"/>
                    </a:moveTo>
                    <a:lnTo>
                      <a:pt x="0" y="0"/>
                    </a:lnTo>
                  </a:path>
                </a:pathLst>
              </a:custGeom>
              <a:ln w="9626">
                <a:solidFill>
                  <a:srgbClr val="FFFFFF"/>
                </a:solidFill>
              </a:ln>
            </p:spPr>
            <p:txBody>
              <a:bodyPr wrap="square" lIns="0" tIns="0" rIns="0" bIns="0" rtlCol="0"/>
              <a:lstStyle/>
              <a:p>
                <a:endParaRPr sz="1800"/>
              </a:p>
            </p:txBody>
          </p:sp>
          <p:sp>
            <p:nvSpPr>
              <p:cNvPr id="47" name="bk object 55"/>
              <p:cNvSpPr/>
              <p:nvPr/>
            </p:nvSpPr>
            <p:spPr>
              <a:xfrm>
                <a:off x="3553454" y="0"/>
                <a:ext cx="549275" cy="1009015"/>
              </a:xfrm>
              <a:custGeom>
                <a:avLst/>
                <a:gdLst/>
                <a:ahLst/>
                <a:cxnLst/>
                <a:rect l="l" t="t" r="r" b="b"/>
                <a:pathLst>
                  <a:path w="549275" h="1009015">
                    <a:moveTo>
                      <a:pt x="548709" y="1008573"/>
                    </a:moveTo>
                    <a:lnTo>
                      <a:pt x="0" y="0"/>
                    </a:lnTo>
                  </a:path>
                </a:pathLst>
              </a:custGeom>
              <a:ln w="9626">
                <a:solidFill>
                  <a:srgbClr val="FFFFFF"/>
                </a:solidFill>
              </a:ln>
            </p:spPr>
            <p:txBody>
              <a:bodyPr wrap="square" lIns="0" tIns="0" rIns="0" bIns="0" rtlCol="0"/>
              <a:lstStyle/>
              <a:p>
                <a:endParaRPr sz="1800"/>
              </a:p>
            </p:txBody>
          </p:sp>
          <p:sp>
            <p:nvSpPr>
              <p:cNvPr id="48" name="bk object 56"/>
              <p:cNvSpPr/>
              <p:nvPr/>
            </p:nvSpPr>
            <p:spPr>
              <a:xfrm>
                <a:off x="3476162" y="0"/>
                <a:ext cx="549275" cy="1009015"/>
              </a:xfrm>
              <a:custGeom>
                <a:avLst/>
                <a:gdLst/>
                <a:ahLst/>
                <a:cxnLst/>
                <a:rect l="l" t="t" r="r" b="b"/>
                <a:pathLst>
                  <a:path w="549275" h="1009015">
                    <a:moveTo>
                      <a:pt x="548709" y="1008573"/>
                    </a:moveTo>
                    <a:lnTo>
                      <a:pt x="0" y="0"/>
                    </a:lnTo>
                  </a:path>
                </a:pathLst>
              </a:custGeom>
              <a:ln w="9626">
                <a:solidFill>
                  <a:srgbClr val="FFFFFF"/>
                </a:solidFill>
              </a:ln>
            </p:spPr>
            <p:txBody>
              <a:bodyPr wrap="square" lIns="0" tIns="0" rIns="0" bIns="0" rtlCol="0"/>
              <a:lstStyle/>
              <a:p>
                <a:endParaRPr sz="1800"/>
              </a:p>
            </p:txBody>
          </p:sp>
          <p:sp>
            <p:nvSpPr>
              <p:cNvPr id="49" name="bk object 57"/>
              <p:cNvSpPr/>
              <p:nvPr/>
            </p:nvSpPr>
            <p:spPr>
              <a:xfrm>
                <a:off x="3398870" y="0"/>
                <a:ext cx="549275" cy="1009015"/>
              </a:xfrm>
              <a:custGeom>
                <a:avLst/>
                <a:gdLst/>
                <a:ahLst/>
                <a:cxnLst/>
                <a:rect l="l" t="t" r="r" b="b"/>
                <a:pathLst>
                  <a:path w="549275" h="1009015">
                    <a:moveTo>
                      <a:pt x="548709" y="1008574"/>
                    </a:moveTo>
                    <a:lnTo>
                      <a:pt x="0" y="0"/>
                    </a:lnTo>
                  </a:path>
                </a:pathLst>
              </a:custGeom>
              <a:ln w="9626">
                <a:solidFill>
                  <a:srgbClr val="FFFFFF"/>
                </a:solidFill>
              </a:ln>
            </p:spPr>
            <p:txBody>
              <a:bodyPr wrap="square" lIns="0" tIns="0" rIns="0" bIns="0" rtlCol="0"/>
              <a:lstStyle/>
              <a:p>
                <a:endParaRPr sz="1800"/>
              </a:p>
            </p:txBody>
          </p:sp>
          <p:sp>
            <p:nvSpPr>
              <p:cNvPr id="50" name="bk object 58"/>
              <p:cNvSpPr/>
              <p:nvPr/>
            </p:nvSpPr>
            <p:spPr>
              <a:xfrm>
                <a:off x="3321567" y="0"/>
                <a:ext cx="549275" cy="1009015"/>
              </a:xfrm>
              <a:custGeom>
                <a:avLst/>
                <a:gdLst/>
                <a:ahLst/>
                <a:cxnLst/>
                <a:rect l="l" t="t" r="r" b="b"/>
                <a:pathLst>
                  <a:path w="549275" h="1009015">
                    <a:moveTo>
                      <a:pt x="548710" y="1008574"/>
                    </a:moveTo>
                    <a:lnTo>
                      <a:pt x="0" y="0"/>
                    </a:lnTo>
                  </a:path>
                </a:pathLst>
              </a:custGeom>
              <a:ln w="9626">
                <a:solidFill>
                  <a:srgbClr val="FFFFFF"/>
                </a:solidFill>
              </a:ln>
            </p:spPr>
            <p:txBody>
              <a:bodyPr wrap="square" lIns="0" tIns="0" rIns="0" bIns="0" rtlCol="0"/>
              <a:lstStyle/>
              <a:p>
                <a:endParaRPr sz="1800"/>
              </a:p>
            </p:txBody>
          </p:sp>
          <p:sp>
            <p:nvSpPr>
              <p:cNvPr id="51" name="bk object 59"/>
              <p:cNvSpPr/>
              <p:nvPr/>
            </p:nvSpPr>
            <p:spPr>
              <a:xfrm>
                <a:off x="3244271" y="0"/>
                <a:ext cx="549275" cy="1009015"/>
              </a:xfrm>
              <a:custGeom>
                <a:avLst/>
                <a:gdLst/>
                <a:ahLst/>
                <a:cxnLst/>
                <a:rect l="l" t="t" r="r" b="b"/>
                <a:pathLst>
                  <a:path w="549275" h="1009015">
                    <a:moveTo>
                      <a:pt x="548709" y="1008575"/>
                    </a:moveTo>
                    <a:lnTo>
                      <a:pt x="0" y="0"/>
                    </a:lnTo>
                  </a:path>
                </a:pathLst>
              </a:custGeom>
              <a:ln w="9626">
                <a:solidFill>
                  <a:srgbClr val="FFFFFF"/>
                </a:solidFill>
              </a:ln>
            </p:spPr>
            <p:txBody>
              <a:bodyPr wrap="square" lIns="0" tIns="0" rIns="0" bIns="0" rtlCol="0"/>
              <a:lstStyle/>
              <a:p>
                <a:endParaRPr sz="1800"/>
              </a:p>
            </p:txBody>
          </p:sp>
          <p:sp>
            <p:nvSpPr>
              <p:cNvPr id="52" name="bk object 60"/>
              <p:cNvSpPr/>
              <p:nvPr/>
            </p:nvSpPr>
            <p:spPr>
              <a:xfrm>
                <a:off x="3166960" y="0"/>
                <a:ext cx="549275" cy="1009015"/>
              </a:xfrm>
              <a:custGeom>
                <a:avLst/>
                <a:gdLst/>
                <a:ahLst/>
                <a:cxnLst/>
                <a:rect l="l" t="t" r="r" b="b"/>
                <a:pathLst>
                  <a:path w="549275" h="1009015">
                    <a:moveTo>
                      <a:pt x="548713" y="1008575"/>
                    </a:moveTo>
                    <a:lnTo>
                      <a:pt x="0" y="0"/>
                    </a:lnTo>
                  </a:path>
                </a:pathLst>
              </a:custGeom>
              <a:ln w="9626">
                <a:solidFill>
                  <a:srgbClr val="FFFFFF"/>
                </a:solidFill>
              </a:ln>
            </p:spPr>
            <p:txBody>
              <a:bodyPr wrap="square" lIns="0" tIns="0" rIns="0" bIns="0" rtlCol="0"/>
              <a:lstStyle/>
              <a:p>
                <a:endParaRPr sz="1800"/>
              </a:p>
            </p:txBody>
          </p:sp>
          <p:sp>
            <p:nvSpPr>
              <p:cNvPr id="53" name="bk object 61"/>
              <p:cNvSpPr/>
              <p:nvPr/>
            </p:nvSpPr>
            <p:spPr>
              <a:xfrm>
                <a:off x="3089666" y="0"/>
                <a:ext cx="549275" cy="1009015"/>
              </a:xfrm>
              <a:custGeom>
                <a:avLst/>
                <a:gdLst/>
                <a:ahLst/>
                <a:cxnLst/>
                <a:rect l="l" t="t" r="r" b="b"/>
                <a:pathLst>
                  <a:path w="549275" h="1009015">
                    <a:moveTo>
                      <a:pt x="548712" y="1008575"/>
                    </a:moveTo>
                    <a:lnTo>
                      <a:pt x="0" y="0"/>
                    </a:lnTo>
                  </a:path>
                </a:pathLst>
              </a:custGeom>
              <a:ln w="9626">
                <a:solidFill>
                  <a:srgbClr val="FFFFFF"/>
                </a:solidFill>
              </a:ln>
            </p:spPr>
            <p:txBody>
              <a:bodyPr wrap="square" lIns="0" tIns="0" rIns="0" bIns="0" rtlCol="0"/>
              <a:lstStyle/>
              <a:p>
                <a:endParaRPr sz="1800"/>
              </a:p>
            </p:txBody>
          </p:sp>
          <p:sp>
            <p:nvSpPr>
              <p:cNvPr id="54" name="bk object 62"/>
              <p:cNvSpPr/>
              <p:nvPr/>
            </p:nvSpPr>
            <p:spPr>
              <a:xfrm>
                <a:off x="3012358" y="0"/>
                <a:ext cx="549275" cy="1009015"/>
              </a:xfrm>
              <a:custGeom>
                <a:avLst/>
                <a:gdLst/>
                <a:ahLst/>
                <a:cxnLst/>
                <a:rect l="l" t="t" r="r" b="b"/>
                <a:pathLst>
                  <a:path w="549275" h="1009015">
                    <a:moveTo>
                      <a:pt x="548710" y="1008576"/>
                    </a:moveTo>
                    <a:lnTo>
                      <a:pt x="0" y="0"/>
                    </a:lnTo>
                  </a:path>
                </a:pathLst>
              </a:custGeom>
              <a:ln w="9626">
                <a:solidFill>
                  <a:srgbClr val="FFFFFF"/>
                </a:solidFill>
              </a:ln>
            </p:spPr>
            <p:txBody>
              <a:bodyPr wrap="square" lIns="0" tIns="0" rIns="0" bIns="0" rtlCol="0"/>
              <a:lstStyle/>
              <a:p>
                <a:endParaRPr sz="1800"/>
              </a:p>
            </p:txBody>
          </p:sp>
          <p:sp>
            <p:nvSpPr>
              <p:cNvPr id="55" name="bk object 63"/>
              <p:cNvSpPr/>
              <p:nvPr/>
            </p:nvSpPr>
            <p:spPr>
              <a:xfrm>
                <a:off x="2935058" y="0"/>
                <a:ext cx="549275" cy="1009015"/>
              </a:xfrm>
              <a:custGeom>
                <a:avLst/>
                <a:gdLst/>
                <a:ahLst/>
                <a:cxnLst/>
                <a:rect l="l" t="t" r="r" b="b"/>
                <a:pathLst>
                  <a:path w="549275" h="1009015">
                    <a:moveTo>
                      <a:pt x="548714" y="1008576"/>
                    </a:moveTo>
                    <a:lnTo>
                      <a:pt x="0" y="0"/>
                    </a:lnTo>
                  </a:path>
                </a:pathLst>
              </a:custGeom>
              <a:ln w="9626">
                <a:solidFill>
                  <a:srgbClr val="FFFFFF"/>
                </a:solidFill>
              </a:ln>
            </p:spPr>
            <p:txBody>
              <a:bodyPr wrap="square" lIns="0" tIns="0" rIns="0" bIns="0" rtlCol="0"/>
              <a:lstStyle/>
              <a:p>
                <a:endParaRPr sz="1800"/>
              </a:p>
            </p:txBody>
          </p:sp>
          <p:sp>
            <p:nvSpPr>
              <p:cNvPr id="56" name="bk object 64"/>
              <p:cNvSpPr/>
              <p:nvPr/>
            </p:nvSpPr>
            <p:spPr>
              <a:xfrm>
                <a:off x="2857785" y="0"/>
                <a:ext cx="549275" cy="1009015"/>
              </a:xfrm>
              <a:custGeom>
                <a:avLst/>
                <a:gdLst/>
                <a:ahLst/>
                <a:cxnLst/>
                <a:rect l="l" t="t" r="r" b="b"/>
                <a:pathLst>
                  <a:path w="549275" h="1009015">
                    <a:moveTo>
                      <a:pt x="548710" y="1008577"/>
                    </a:moveTo>
                    <a:lnTo>
                      <a:pt x="0" y="0"/>
                    </a:lnTo>
                  </a:path>
                </a:pathLst>
              </a:custGeom>
              <a:ln w="9626">
                <a:solidFill>
                  <a:srgbClr val="FFFFFF"/>
                </a:solidFill>
              </a:ln>
            </p:spPr>
            <p:txBody>
              <a:bodyPr wrap="square" lIns="0" tIns="0" rIns="0" bIns="0" rtlCol="0"/>
              <a:lstStyle/>
              <a:p>
                <a:endParaRPr sz="1800"/>
              </a:p>
            </p:txBody>
          </p:sp>
          <p:sp>
            <p:nvSpPr>
              <p:cNvPr id="57" name="bk object 65"/>
              <p:cNvSpPr/>
              <p:nvPr/>
            </p:nvSpPr>
            <p:spPr>
              <a:xfrm>
                <a:off x="2780492" y="0"/>
                <a:ext cx="549275" cy="1009015"/>
              </a:xfrm>
              <a:custGeom>
                <a:avLst/>
                <a:gdLst/>
                <a:ahLst/>
                <a:cxnLst/>
                <a:rect l="l" t="t" r="r" b="b"/>
                <a:pathLst>
                  <a:path w="549275" h="1009015">
                    <a:moveTo>
                      <a:pt x="548710" y="1008577"/>
                    </a:moveTo>
                    <a:lnTo>
                      <a:pt x="0" y="0"/>
                    </a:lnTo>
                  </a:path>
                </a:pathLst>
              </a:custGeom>
              <a:ln w="9626">
                <a:solidFill>
                  <a:srgbClr val="FFFFFF"/>
                </a:solidFill>
              </a:ln>
            </p:spPr>
            <p:txBody>
              <a:bodyPr wrap="square" lIns="0" tIns="0" rIns="0" bIns="0" rtlCol="0"/>
              <a:lstStyle/>
              <a:p>
                <a:endParaRPr sz="1800"/>
              </a:p>
            </p:txBody>
          </p:sp>
          <p:sp>
            <p:nvSpPr>
              <p:cNvPr id="58" name="bk object 66"/>
              <p:cNvSpPr/>
              <p:nvPr/>
            </p:nvSpPr>
            <p:spPr>
              <a:xfrm>
                <a:off x="2703202" y="0"/>
                <a:ext cx="549275" cy="1009015"/>
              </a:xfrm>
              <a:custGeom>
                <a:avLst/>
                <a:gdLst/>
                <a:ahLst/>
                <a:cxnLst/>
                <a:rect l="l" t="t" r="r" b="b"/>
                <a:pathLst>
                  <a:path w="549275" h="1009015">
                    <a:moveTo>
                      <a:pt x="548711" y="1008578"/>
                    </a:moveTo>
                    <a:lnTo>
                      <a:pt x="0" y="0"/>
                    </a:lnTo>
                  </a:path>
                </a:pathLst>
              </a:custGeom>
              <a:ln w="9626">
                <a:solidFill>
                  <a:srgbClr val="FFFFFF"/>
                </a:solidFill>
              </a:ln>
            </p:spPr>
            <p:txBody>
              <a:bodyPr wrap="square" lIns="0" tIns="0" rIns="0" bIns="0" rtlCol="0"/>
              <a:lstStyle/>
              <a:p>
                <a:endParaRPr sz="1800"/>
              </a:p>
            </p:txBody>
          </p:sp>
          <p:sp>
            <p:nvSpPr>
              <p:cNvPr id="59" name="bk object 67"/>
              <p:cNvSpPr/>
              <p:nvPr/>
            </p:nvSpPr>
            <p:spPr>
              <a:xfrm>
                <a:off x="2625884" y="0"/>
                <a:ext cx="549275" cy="1009015"/>
              </a:xfrm>
              <a:custGeom>
                <a:avLst/>
                <a:gdLst/>
                <a:ahLst/>
                <a:cxnLst/>
                <a:rect l="l" t="t" r="r" b="b"/>
                <a:pathLst>
                  <a:path w="549275" h="1009015">
                    <a:moveTo>
                      <a:pt x="548711" y="1008578"/>
                    </a:moveTo>
                    <a:lnTo>
                      <a:pt x="0" y="0"/>
                    </a:lnTo>
                  </a:path>
                </a:pathLst>
              </a:custGeom>
              <a:ln w="9626">
                <a:solidFill>
                  <a:srgbClr val="FFFFFF"/>
                </a:solidFill>
              </a:ln>
            </p:spPr>
            <p:txBody>
              <a:bodyPr wrap="square" lIns="0" tIns="0" rIns="0" bIns="0" rtlCol="0"/>
              <a:lstStyle/>
              <a:p>
                <a:endParaRPr sz="1800"/>
              </a:p>
            </p:txBody>
          </p:sp>
          <p:sp>
            <p:nvSpPr>
              <p:cNvPr id="60" name="bk object 68"/>
              <p:cNvSpPr/>
              <p:nvPr/>
            </p:nvSpPr>
            <p:spPr>
              <a:xfrm>
                <a:off x="2548574" y="0"/>
                <a:ext cx="549275" cy="1009015"/>
              </a:xfrm>
              <a:custGeom>
                <a:avLst/>
                <a:gdLst/>
                <a:ahLst/>
                <a:cxnLst/>
                <a:rect l="l" t="t" r="r" b="b"/>
                <a:pathLst>
                  <a:path w="549275" h="1009015">
                    <a:moveTo>
                      <a:pt x="548716" y="1008578"/>
                    </a:moveTo>
                    <a:lnTo>
                      <a:pt x="0" y="0"/>
                    </a:lnTo>
                  </a:path>
                </a:pathLst>
              </a:custGeom>
              <a:ln w="9626">
                <a:solidFill>
                  <a:srgbClr val="FFFFFF"/>
                </a:solidFill>
              </a:ln>
            </p:spPr>
            <p:txBody>
              <a:bodyPr wrap="square" lIns="0" tIns="0" rIns="0" bIns="0" rtlCol="0"/>
              <a:lstStyle/>
              <a:p>
                <a:endParaRPr sz="1800"/>
              </a:p>
            </p:txBody>
          </p:sp>
          <p:sp>
            <p:nvSpPr>
              <p:cNvPr id="61" name="bk object 69"/>
              <p:cNvSpPr/>
              <p:nvPr/>
            </p:nvSpPr>
            <p:spPr>
              <a:xfrm>
                <a:off x="2471278" y="0"/>
                <a:ext cx="549275" cy="1009015"/>
              </a:xfrm>
              <a:custGeom>
                <a:avLst/>
                <a:gdLst/>
                <a:ahLst/>
                <a:cxnLst/>
                <a:rect l="l" t="t" r="r" b="b"/>
                <a:pathLst>
                  <a:path w="549275" h="1009015">
                    <a:moveTo>
                      <a:pt x="548714" y="1008579"/>
                    </a:moveTo>
                    <a:lnTo>
                      <a:pt x="0" y="0"/>
                    </a:lnTo>
                  </a:path>
                </a:pathLst>
              </a:custGeom>
              <a:ln w="9626">
                <a:solidFill>
                  <a:srgbClr val="FFFFFF"/>
                </a:solidFill>
              </a:ln>
            </p:spPr>
            <p:txBody>
              <a:bodyPr wrap="square" lIns="0" tIns="0" rIns="0" bIns="0" rtlCol="0"/>
              <a:lstStyle/>
              <a:p>
                <a:endParaRPr sz="1800"/>
              </a:p>
            </p:txBody>
          </p:sp>
          <p:sp>
            <p:nvSpPr>
              <p:cNvPr id="62" name="bk object 70"/>
              <p:cNvSpPr/>
              <p:nvPr/>
            </p:nvSpPr>
            <p:spPr>
              <a:xfrm>
                <a:off x="2393993" y="0"/>
                <a:ext cx="549275" cy="1009015"/>
              </a:xfrm>
              <a:custGeom>
                <a:avLst/>
                <a:gdLst/>
                <a:ahLst/>
                <a:cxnLst/>
                <a:rect l="l" t="t" r="r" b="b"/>
                <a:pathLst>
                  <a:path w="549275" h="1009015">
                    <a:moveTo>
                      <a:pt x="548711" y="1008579"/>
                    </a:moveTo>
                    <a:lnTo>
                      <a:pt x="0" y="0"/>
                    </a:lnTo>
                  </a:path>
                </a:pathLst>
              </a:custGeom>
              <a:ln w="9626">
                <a:solidFill>
                  <a:srgbClr val="FFFFFF"/>
                </a:solidFill>
              </a:ln>
            </p:spPr>
            <p:txBody>
              <a:bodyPr wrap="square" lIns="0" tIns="0" rIns="0" bIns="0" rtlCol="0"/>
              <a:lstStyle/>
              <a:p>
                <a:endParaRPr sz="1800"/>
              </a:p>
            </p:txBody>
          </p:sp>
          <p:sp>
            <p:nvSpPr>
              <p:cNvPr id="63" name="bk object 71"/>
              <p:cNvSpPr/>
              <p:nvPr/>
            </p:nvSpPr>
            <p:spPr>
              <a:xfrm>
                <a:off x="2316705" y="0"/>
                <a:ext cx="549275" cy="1009015"/>
              </a:xfrm>
              <a:custGeom>
                <a:avLst/>
                <a:gdLst/>
                <a:ahLst/>
                <a:cxnLst/>
                <a:rect l="l" t="t" r="r" b="b"/>
                <a:pathLst>
                  <a:path w="549275" h="1009015">
                    <a:moveTo>
                      <a:pt x="548713" y="1008580"/>
                    </a:moveTo>
                    <a:lnTo>
                      <a:pt x="0" y="0"/>
                    </a:lnTo>
                  </a:path>
                </a:pathLst>
              </a:custGeom>
              <a:ln w="9626">
                <a:solidFill>
                  <a:srgbClr val="FFFFFF"/>
                </a:solidFill>
              </a:ln>
            </p:spPr>
            <p:txBody>
              <a:bodyPr wrap="square" lIns="0" tIns="0" rIns="0" bIns="0" rtlCol="0"/>
              <a:lstStyle/>
              <a:p>
                <a:endParaRPr sz="1800"/>
              </a:p>
            </p:txBody>
          </p:sp>
          <p:sp>
            <p:nvSpPr>
              <p:cNvPr id="64" name="bk object 72"/>
              <p:cNvSpPr/>
              <p:nvPr/>
            </p:nvSpPr>
            <p:spPr>
              <a:xfrm>
                <a:off x="2239390" y="0"/>
                <a:ext cx="549275" cy="1009015"/>
              </a:xfrm>
              <a:custGeom>
                <a:avLst/>
                <a:gdLst/>
                <a:ahLst/>
                <a:cxnLst/>
                <a:rect l="l" t="t" r="r" b="b"/>
                <a:pathLst>
                  <a:path w="549275" h="1009015">
                    <a:moveTo>
                      <a:pt x="548716" y="1008580"/>
                    </a:moveTo>
                    <a:lnTo>
                      <a:pt x="0" y="0"/>
                    </a:lnTo>
                  </a:path>
                </a:pathLst>
              </a:custGeom>
              <a:ln w="9626">
                <a:solidFill>
                  <a:srgbClr val="FFFFFF"/>
                </a:solidFill>
              </a:ln>
            </p:spPr>
            <p:txBody>
              <a:bodyPr wrap="square" lIns="0" tIns="0" rIns="0" bIns="0" rtlCol="0"/>
              <a:lstStyle/>
              <a:p>
                <a:endParaRPr sz="1800"/>
              </a:p>
            </p:txBody>
          </p:sp>
          <p:sp>
            <p:nvSpPr>
              <p:cNvPr id="65" name="bk object 73"/>
              <p:cNvSpPr/>
              <p:nvPr/>
            </p:nvSpPr>
            <p:spPr>
              <a:xfrm>
                <a:off x="2162120" y="0"/>
                <a:ext cx="549275" cy="1009015"/>
              </a:xfrm>
              <a:custGeom>
                <a:avLst/>
                <a:gdLst/>
                <a:ahLst/>
                <a:cxnLst/>
                <a:rect l="l" t="t" r="r" b="b"/>
                <a:pathLst>
                  <a:path w="549275" h="1009015">
                    <a:moveTo>
                      <a:pt x="548714" y="1008581"/>
                    </a:moveTo>
                    <a:lnTo>
                      <a:pt x="0" y="0"/>
                    </a:lnTo>
                  </a:path>
                </a:pathLst>
              </a:custGeom>
              <a:ln w="9626">
                <a:solidFill>
                  <a:srgbClr val="FFFFFF"/>
                </a:solidFill>
              </a:ln>
            </p:spPr>
            <p:txBody>
              <a:bodyPr wrap="square" lIns="0" tIns="0" rIns="0" bIns="0" rtlCol="0"/>
              <a:lstStyle/>
              <a:p>
                <a:endParaRPr sz="1800"/>
              </a:p>
            </p:txBody>
          </p:sp>
          <p:sp>
            <p:nvSpPr>
              <p:cNvPr id="66" name="bk object 74"/>
              <p:cNvSpPr/>
              <p:nvPr/>
            </p:nvSpPr>
            <p:spPr>
              <a:xfrm>
                <a:off x="2084802" y="0"/>
                <a:ext cx="549275" cy="1009015"/>
              </a:xfrm>
              <a:custGeom>
                <a:avLst/>
                <a:gdLst/>
                <a:ahLst/>
                <a:cxnLst/>
                <a:rect l="l" t="t" r="r" b="b"/>
                <a:pathLst>
                  <a:path w="549275" h="1009015">
                    <a:moveTo>
                      <a:pt x="548714" y="1008581"/>
                    </a:moveTo>
                    <a:lnTo>
                      <a:pt x="0" y="0"/>
                    </a:lnTo>
                  </a:path>
                </a:pathLst>
              </a:custGeom>
              <a:ln w="9626">
                <a:solidFill>
                  <a:srgbClr val="FFFFFF"/>
                </a:solidFill>
              </a:ln>
            </p:spPr>
            <p:txBody>
              <a:bodyPr wrap="square" lIns="0" tIns="0" rIns="0" bIns="0" rtlCol="0"/>
              <a:lstStyle/>
              <a:p>
                <a:endParaRPr sz="1800"/>
              </a:p>
            </p:txBody>
          </p:sp>
          <p:sp>
            <p:nvSpPr>
              <p:cNvPr id="67" name="bk object 75"/>
              <p:cNvSpPr/>
              <p:nvPr/>
            </p:nvSpPr>
            <p:spPr>
              <a:xfrm>
                <a:off x="2007521" y="0"/>
                <a:ext cx="549275" cy="1009015"/>
              </a:xfrm>
              <a:custGeom>
                <a:avLst/>
                <a:gdLst/>
                <a:ahLst/>
                <a:cxnLst/>
                <a:rect l="l" t="t" r="r" b="b"/>
                <a:pathLst>
                  <a:path w="549275" h="1009015">
                    <a:moveTo>
                      <a:pt x="548713" y="1008581"/>
                    </a:moveTo>
                    <a:lnTo>
                      <a:pt x="0" y="0"/>
                    </a:lnTo>
                  </a:path>
                </a:pathLst>
              </a:custGeom>
              <a:ln w="9626">
                <a:solidFill>
                  <a:srgbClr val="FFFFFF"/>
                </a:solidFill>
              </a:ln>
            </p:spPr>
            <p:txBody>
              <a:bodyPr wrap="square" lIns="0" tIns="0" rIns="0" bIns="0" rtlCol="0"/>
              <a:lstStyle/>
              <a:p>
                <a:endParaRPr sz="1800"/>
              </a:p>
            </p:txBody>
          </p:sp>
          <p:sp>
            <p:nvSpPr>
              <p:cNvPr id="68" name="bk object 76"/>
              <p:cNvSpPr/>
              <p:nvPr/>
            </p:nvSpPr>
            <p:spPr>
              <a:xfrm>
                <a:off x="1930220" y="0"/>
                <a:ext cx="549275" cy="1009015"/>
              </a:xfrm>
              <a:custGeom>
                <a:avLst/>
                <a:gdLst/>
                <a:ahLst/>
                <a:cxnLst/>
                <a:rect l="l" t="t" r="r" b="b"/>
                <a:pathLst>
                  <a:path w="549275" h="1009015">
                    <a:moveTo>
                      <a:pt x="548716" y="1008582"/>
                    </a:moveTo>
                    <a:lnTo>
                      <a:pt x="0" y="0"/>
                    </a:lnTo>
                  </a:path>
                </a:pathLst>
              </a:custGeom>
              <a:ln w="9626">
                <a:solidFill>
                  <a:srgbClr val="FFFFFF"/>
                </a:solidFill>
              </a:ln>
            </p:spPr>
            <p:txBody>
              <a:bodyPr wrap="square" lIns="0" tIns="0" rIns="0" bIns="0" rtlCol="0"/>
              <a:lstStyle/>
              <a:p>
                <a:endParaRPr sz="1800"/>
              </a:p>
            </p:txBody>
          </p:sp>
          <p:sp>
            <p:nvSpPr>
              <p:cNvPr id="69" name="bk object 77"/>
              <p:cNvSpPr/>
              <p:nvPr/>
            </p:nvSpPr>
            <p:spPr>
              <a:xfrm>
                <a:off x="1852906" y="0"/>
                <a:ext cx="549275" cy="1009015"/>
              </a:xfrm>
              <a:custGeom>
                <a:avLst/>
                <a:gdLst/>
                <a:ahLst/>
                <a:cxnLst/>
                <a:rect l="l" t="t" r="r" b="b"/>
                <a:pathLst>
                  <a:path w="549275" h="1009015">
                    <a:moveTo>
                      <a:pt x="548718" y="1008582"/>
                    </a:moveTo>
                    <a:lnTo>
                      <a:pt x="0" y="0"/>
                    </a:lnTo>
                  </a:path>
                </a:pathLst>
              </a:custGeom>
              <a:ln w="9626">
                <a:solidFill>
                  <a:srgbClr val="FFFFFF"/>
                </a:solidFill>
              </a:ln>
            </p:spPr>
            <p:txBody>
              <a:bodyPr wrap="square" lIns="0" tIns="0" rIns="0" bIns="0" rtlCol="0"/>
              <a:lstStyle/>
              <a:p>
                <a:endParaRPr sz="1800"/>
              </a:p>
            </p:txBody>
          </p:sp>
          <p:sp>
            <p:nvSpPr>
              <p:cNvPr id="70" name="bk object 78"/>
              <p:cNvSpPr/>
              <p:nvPr/>
            </p:nvSpPr>
            <p:spPr>
              <a:xfrm>
                <a:off x="1775621" y="0"/>
                <a:ext cx="549275" cy="1009015"/>
              </a:xfrm>
              <a:custGeom>
                <a:avLst/>
                <a:gdLst/>
                <a:ahLst/>
                <a:cxnLst/>
                <a:rect l="l" t="t" r="r" b="b"/>
                <a:pathLst>
                  <a:path w="549275" h="1009015">
                    <a:moveTo>
                      <a:pt x="548715" y="1008583"/>
                    </a:moveTo>
                    <a:lnTo>
                      <a:pt x="0" y="0"/>
                    </a:lnTo>
                  </a:path>
                </a:pathLst>
              </a:custGeom>
              <a:ln w="9626">
                <a:solidFill>
                  <a:srgbClr val="FFFFFF"/>
                </a:solidFill>
              </a:ln>
            </p:spPr>
            <p:txBody>
              <a:bodyPr wrap="square" lIns="0" tIns="0" rIns="0" bIns="0" rtlCol="0"/>
              <a:lstStyle/>
              <a:p>
                <a:endParaRPr sz="1800"/>
              </a:p>
            </p:txBody>
          </p:sp>
          <p:sp>
            <p:nvSpPr>
              <p:cNvPr id="71" name="bk object 79"/>
              <p:cNvSpPr/>
              <p:nvPr/>
            </p:nvSpPr>
            <p:spPr>
              <a:xfrm>
                <a:off x="1698325" y="0"/>
                <a:ext cx="549275" cy="1009015"/>
              </a:xfrm>
              <a:custGeom>
                <a:avLst/>
                <a:gdLst/>
                <a:ahLst/>
                <a:cxnLst/>
                <a:rect l="l" t="t" r="r" b="b"/>
                <a:pathLst>
                  <a:path w="549275" h="1009015">
                    <a:moveTo>
                      <a:pt x="548713" y="1008583"/>
                    </a:moveTo>
                    <a:lnTo>
                      <a:pt x="0" y="0"/>
                    </a:lnTo>
                  </a:path>
                </a:pathLst>
              </a:custGeom>
              <a:ln w="9626">
                <a:solidFill>
                  <a:srgbClr val="FFFFFF"/>
                </a:solidFill>
              </a:ln>
            </p:spPr>
            <p:txBody>
              <a:bodyPr wrap="square" lIns="0" tIns="0" rIns="0" bIns="0" rtlCol="0"/>
              <a:lstStyle/>
              <a:p>
                <a:endParaRPr sz="1800"/>
              </a:p>
            </p:txBody>
          </p:sp>
          <p:sp>
            <p:nvSpPr>
              <p:cNvPr id="72" name="bk object 80"/>
              <p:cNvSpPr/>
              <p:nvPr/>
            </p:nvSpPr>
            <p:spPr>
              <a:xfrm>
                <a:off x="1621022" y="0"/>
                <a:ext cx="549275" cy="1009015"/>
              </a:xfrm>
              <a:custGeom>
                <a:avLst/>
                <a:gdLst/>
                <a:ahLst/>
                <a:cxnLst/>
                <a:rect l="l" t="t" r="r" b="b"/>
                <a:pathLst>
                  <a:path w="549275" h="1009015">
                    <a:moveTo>
                      <a:pt x="548714" y="1008584"/>
                    </a:moveTo>
                    <a:lnTo>
                      <a:pt x="0" y="0"/>
                    </a:lnTo>
                  </a:path>
                </a:pathLst>
              </a:custGeom>
              <a:ln w="9626">
                <a:solidFill>
                  <a:srgbClr val="FFFFFF"/>
                </a:solidFill>
              </a:ln>
            </p:spPr>
            <p:txBody>
              <a:bodyPr wrap="square" lIns="0" tIns="0" rIns="0" bIns="0" rtlCol="0"/>
              <a:lstStyle/>
              <a:p>
                <a:endParaRPr sz="1800"/>
              </a:p>
            </p:txBody>
          </p:sp>
          <p:sp>
            <p:nvSpPr>
              <p:cNvPr id="73" name="bk object 81"/>
              <p:cNvSpPr/>
              <p:nvPr/>
            </p:nvSpPr>
            <p:spPr>
              <a:xfrm>
                <a:off x="1543744" y="0"/>
                <a:ext cx="549275" cy="1009015"/>
              </a:xfrm>
              <a:custGeom>
                <a:avLst/>
                <a:gdLst/>
                <a:ahLst/>
                <a:cxnLst/>
                <a:rect l="l" t="t" r="r" b="b"/>
                <a:pathLst>
                  <a:path w="549275" h="1009015">
                    <a:moveTo>
                      <a:pt x="548716" y="1008584"/>
                    </a:moveTo>
                    <a:lnTo>
                      <a:pt x="0" y="0"/>
                    </a:lnTo>
                  </a:path>
                </a:pathLst>
              </a:custGeom>
              <a:ln w="9626">
                <a:solidFill>
                  <a:srgbClr val="FFFFFF"/>
                </a:solidFill>
              </a:ln>
            </p:spPr>
            <p:txBody>
              <a:bodyPr wrap="square" lIns="0" tIns="0" rIns="0" bIns="0" rtlCol="0"/>
              <a:lstStyle/>
              <a:p>
                <a:endParaRPr sz="1800"/>
              </a:p>
            </p:txBody>
          </p:sp>
          <p:sp>
            <p:nvSpPr>
              <p:cNvPr id="74" name="bk object 82"/>
              <p:cNvSpPr/>
              <p:nvPr/>
            </p:nvSpPr>
            <p:spPr>
              <a:xfrm>
                <a:off x="1466432" y="0"/>
                <a:ext cx="549275" cy="1009015"/>
              </a:xfrm>
              <a:custGeom>
                <a:avLst/>
                <a:gdLst/>
                <a:ahLst/>
                <a:cxnLst/>
                <a:rect l="l" t="t" r="r" b="b"/>
                <a:pathLst>
                  <a:path w="549275" h="1009015">
                    <a:moveTo>
                      <a:pt x="548719" y="1008584"/>
                    </a:moveTo>
                    <a:lnTo>
                      <a:pt x="0" y="0"/>
                    </a:lnTo>
                  </a:path>
                </a:pathLst>
              </a:custGeom>
              <a:ln w="9626">
                <a:solidFill>
                  <a:srgbClr val="FFFFFF"/>
                </a:solidFill>
              </a:ln>
            </p:spPr>
            <p:txBody>
              <a:bodyPr wrap="square" lIns="0" tIns="0" rIns="0" bIns="0" rtlCol="0"/>
              <a:lstStyle/>
              <a:p>
                <a:endParaRPr sz="1800"/>
              </a:p>
            </p:txBody>
          </p:sp>
          <p:sp>
            <p:nvSpPr>
              <p:cNvPr id="75" name="bk object 83"/>
              <p:cNvSpPr/>
              <p:nvPr/>
            </p:nvSpPr>
            <p:spPr>
              <a:xfrm>
                <a:off x="1389158" y="0"/>
                <a:ext cx="549275" cy="1009015"/>
              </a:xfrm>
              <a:custGeom>
                <a:avLst/>
                <a:gdLst/>
                <a:ahLst/>
                <a:cxnLst/>
                <a:rect l="l" t="t" r="r" b="b"/>
                <a:pathLst>
                  <a:path w="549275" h="1009015">
                    <a:moveTo>
                      <a:pt x="548715" y="1008585"/>
                    </a:moveTo>
                    <a:lnTo>
                      <a:pt x="0" y="0"/>
                    </a:lnTo>
                  </a:path>
                </a:pathLst>
              </a:custGeom>
              <a:ln w="9626">
                <a:solidFill>
                  <a:srgbClr val="FFFFFF"/>
                </a:solidFill>
              </a:ln>
            </p:spPr>
            <p:txBody>
              <a:bodyPr wrap="square" lIns="0" tIns="0" rIns="0" bIns="0" rtlCol="0"/>
              <a:lstStyle/>
              <a:p>
                <a:endParaRPr sz="1800"/>
              </a:p>
            </p:txBody>
          </p:sp>
          <p:sp>
            <p:nvSpPr>
              <p:cNvPr id="76" name="bk object 84"/>
              <p:cNvSpPr/>
              <p:nvPr/>
            </p:nvSpPr>
            <p:spPr>
              <a:xfrm>
                <a:off x="1311842" y="0"/>
                <a:ext cx="549275" cy="1009015"/>
              </a:xfrm>
              <a:custGeom>
                <a:avLst/>
                <a:gdLst/>
                <a:ahLst/>
                <a:cxnLst/>
                <a:rect l="l" t="t" r="r" b="b"/>
                <a:pathLst>
                  <a:path w="549275" h="1009015">
                    <a:moveTo>
                      <a:pt x="548716" y="1008585"/>
                    </a:moveTo>
                    <a:lnTo>
                      <a:pt x="0" y="0"/>
                    </a:lnTo>
                  </a:path>
                </a:pathLst>
              </a:custGeom>
              <a:ln w="9626">
                <a:solidFill>
                  <a:srgbClr val="FFFFFF"/>
                </a:solidFill>
              </a:ln>
            </p:spPr>
            <p:txBody>
              <a:bodyPr wrap="square" lIns="0" tIns="0" rIns="0" bIns="0" rtlCol="0"/>
              <a:lstStyle/>
              <a:p>
                <a:endParaRPr sz="1800"/>
              </a:p>
            </p:txBody>
          </p:sp>
          <p:sp>
            <p:nvSpPr>
              <p:cNvPr id="77" name="bk object 85"/>
              <p:cNvSpPr/>
              <p:nvPr/>
            </p:nvSpPr>
            <p:spPr>
              <a:xfrm>
                <a:off x="1234526" y="0"/>
                <a:ext cx="549275" cy="1009015"/>
              </a:xfrm>
              <a:custGeom>
                <a:avLst/>
                <a:gdLst/>
                <a:ahLst/>
                <a:cxnLst/>
                <a:rect l="l" t="t" r="r" b="b"/>
                <a:pathLst>
                  <a:path w="549275" h="1009015">
                    <a:moveTo>
                      <a:pt x="548718" y="1008586"/>
                    </a:moveTo>
                    <a:lnTo>
                      <a:pt x="0" y="0"/>
                    </a:lnTo>
                  </a:path>
                </a:pathLst>
              </a:custGeom>
              <a:ln w="9626">
                <a:solidFill>
                  <a:srgbClr val="FFFFFF"/>
                </a:solidFill>
              </a:ln>
            </p:spPr>
            <p:txBody>
              <a:bodyPr wrap="square" lIns="0" tIns="0" rIns="0" bIns="0" rtlCol="0"/>
              <a:lstStyle/>
              <a:p>
                <a:endParaRPr sz="1800"/>
              </a:p>
            </p:txBody>
          </p:sp>
          <p:sp>
            <p:nvSpPr>
              <p:cNvPr id="78" name="bk object 86"/>
              <p:cNvSpPr/>
              <p:nvPr/>
            </p:nvSpPr>
            <p:spPr>
              <a:xfrm>
                <a:off x="1157271" y="0"/>
                <a:ext cx="549275" cy="1009015"/>
              </a:xfrm>
              <a:custGeom>
                <a:avLst/>
                <a:gdLst/>
                <a:ahLst/>
                <a:cxnLst/>
                <a:rect l="l" t="t" r="r" b="b"/>
                <a:pathLst>
                  <a:path w="549275" h="1009015">
                    <a:moveTo>
                      <a:pt x="548717" y="1008586"/>
                    </a:moveTo>
                    <a:lnTo>
                      <a:pt x="0" y="0"/>
                    </a:lnTo>
                  </a:path>
                </a:pathLst>
              </a:custGeom>
              <a:ln w="9626">
                <a:solidFill>
                  <a:srgbClr val="FFFFFF"/>
                </a:solidFill>
              </a:ln>
            </p:spPr>
            <p:txBody>
              <a:bodyPr wrap="square" lIns="0" tIns="0" rIns="0" bIns="0" rtlCol="0"/>
              <a:lstStyle/>
              <a:p>
                <a:endParaRPr sz="1800"/>
              </a:p>
            </p:txBody>
          </p:sp>
          <p:sp>
            <p:nvSpPr>
              <p:cNvPr id="79" name="bk object 87"/>
              <p:cNvSpPr/>
              <p:nvPr/>
            </p:nvSpPr>
            <p:spPr>
              <a:xfrm>
                <a:off x="1079942" y="0"/>
                <a:ext cx="549275" cy="1009015"/>
              </a:xfrm>
              <a:custGeom>
                <a:avLst/>
                <a:gdLst/>
                <a:ahLst/>
                <a:cxnLst/>
                <a:rect l="l" t="t" r="r" b="b"/>
                <a:pathLst>
                  <a:path w="549275" h="1009015">
                    <a:moveTo>
                      <a:pt x="548718" y="1008586"/>
                    </a:moveTo>
                    <a:lnTo>
                      <a:pt x="0" y="0"/>
                    </a:lnTo>
                  </a:path>
                </a:pathLst>
              </a:custGeom>
              <a:ln w="9626">
                <a:solidFill>
                  <a:srgbClr val="FFFFFF"/>
                </a:solidFill>
              </a:ln>
            </p:spPr>
            <p:txBody>
              <a:bodyPr wrap="square" lIns="0" tIns="0" rIns="0" bIns="0" rtlCol="0"/>
              <a:lstStyle/>
              <a:p>
                <a:endParaRPr sz="1800"/>
              </a:p>
            </p:txBody>
          </p:sp>
          <p:sp>
            <p:nvSpPr>
              <p:cNvPr id="80" name="bk object 88"/>
              <p:cNvSpPr/>
              <p:nvPr/>
            </p:nvSpPr>
            <p:spPr>
              <a:xfrm>
                <a:off x="1002650" y="0"/>
                <a:ext cx="549275" cy="1009015"/>
              </a:xfrm>
              <a:custGeom>
                <a:avLst/>
                <a:gdLst/>
                <a:ahLst/>
                <a:cxnLst/>
                <a:rect l="l" t="t" r="r" b="b"/>
                <a:pathLst>
                  <a:path w="549275" h="1009015">
                    <a:moveTo>
                      <a:pt x="548718" y="1008587"/>
                    </a:moveTo>
                    <a:lnTo>
                      <a:pt x="0" y="0"/>
                    </a:lnTo>
                  </a:path>
                </a:pathLst>
              </a:custGeom>
              <a:ln w="9626">
                <a:solidFill>
                  <a:srgbClr val="FFFFFF"/>
                </a:solidFill>
              </a:ln>
            </p:spPr>
            <p:txBody>
              <a:bodyPr wrap="square" lIns="0" tIns="0" rIns="0" bIns="0" rtlCol="0"/>
              <a:lstStyle/>
              <a:p>
                <a:endParaRPr sz="1800"/>
              </a:p>
            </p:txBody>
          </p:sp>
          <p:sp>
            <p:nvSpPr>
              <p:cNvPr id="81" name="bk object 89"/>
              <p:cNvSpPr/>
              <p:nvPr/>
            </p:nvSpPr>
            <p:spPr>
              <a:xfrm>
                <a:off x="925369" y="0"/>
                <a:ext cx="549275" cy="1009015"/>
              </a:xfrm>
              <a:custGeom>
                <a:avLst/>
                <a:gdLst/>
                <a:ahLst/>
                <a:cxnLst/>
                <a:rect l="l" t="t" r="r" b="b"/>
                <a:pathLst>
                  <a:path w="549275" h="1009015">
                    <a:moveTo>
                      <a:pt x="548718" y="1008587"/>
                    </a:moveTo>
                    <a:lnTo>
                      <a:pt x="0" y="0"/>
                    </a:lnTo>
                  </a:path>
                </a:pathLst>
              </a:custGeom>
              <a:ln w="9626">
                <a:solidFill>
                  <a:srgbClr val="FFFFFF"/>
                </a:solidFill>
              </a:ln>
            </p:spPr>
            <p:txBody>
              <a:bodyPr wrap="square" lIns="0" tIns="0" rIns="0" bIns="0" rtlCol="0"/>
              <a:lstStyle/>
              <a:p>
                <a:endParaRPr sz="1800"/>
              </a:p>
            </p:txBody>
          </p:sp>
          <p:sp>
            <p:nvSpPr>
              <p:cNvPr id="82" name="bk object 90"/>
              <p:cNvSpPr/>
              <p:nvPr/>
            </p:nvSpPr>
            <p:spPr>
              <a:xfrm>
                <a:off x="848062" y="0"/>
                <a:ext cx="549275" cy="1009015"/>
              </a:xfrm>
              <a:custGeom>
                <a:avLst/>
                <a:gdLst/>
                <a:ahLst/>
                <a:cxnLst/>
                <a:rect l="l" t="t" r="r" b="b"/>
                <a:pathLst>
                  <a:path w="549275" h="1009015">
                    <a:moveTo>
                      <a:pt x="548717" y="1008588"/>
                    </a:moveTo>
                    <a:lnTo>
                      <a:pt x="0" y="0"/>
                    </a:lnTo>
                  </a:path>
                </a:pathLst>
              </a:custGeom>
              <a:ln w="9626">
                <a:solidFill>
                  <a:srgbClr val="FFFFFF"/>
                </a:solidFill>
              </a:ln>
            </p:spPr>
            <p:txBody>
              <a:bodyPr wrap="square" lIns="0" tIns="0" rIns="0" bIns="0" rtlCol="0"/>
              <a:lstStyle/>
              <a:p>
                <a:endParaRPr sz="1800"/>
              </a:p>
            </p:txBody>
          </p:sp>
          <p:sp>
            <p:nvSpPr>
              <p:cNvPr id="83" name="bk object 91"/>
              <p:cNvSpPr/>
              <p:nvPr/>
            </p:nvSpPr>
            <p:spPr>
              <a:xfrm>
                <a:off x="770792" y="0"/>
                <a:ext cx="549275" cy="1009015"/>
              </a:xfrm>
              <a:custGeom>
                <a:avLst/>
                <a:gdLst/>
                <a:ahLst/>
                <a:cxnLst/>
                <a:rect l="l" t="t" r="r" b="b"/>
                <a:pathLst>
                  <a:path w="549275" h="1009015">
                    <a:moveTo>
                      <a:pt x="548715" y="1008588"/>
                    </a:moveTo>
                    <a:lnTo>
                      <a:pt x="0" y="0"/>
                    </a:lnTo>
                  </a:path>
                </a:pathLst>
              </a:custGeom>
              <a:ln w="9626">
                <a:solidFill>
                  <a:srgbClr val="FFFFFF"/>
                </a:solidFill>
              </a:ln>
            </p:spPr>
            <p:txBody>
              <a:bodyPr wrap="square" lIns="0" tIns="0" rIns="0" bIns="0" rtlCol="0"/>
              <a:lstStyle/>
              <a:p>
                <a:endParaRPr sz="1800"/>
              </a:p>
            </p:txBody>
          </p:sp>
          <p:sp>
            <p:nvSpPr>
              <p:cNvPr id="84" name="bk object 92"/>
              <p:cNvSpPr/>
              <p:nvPr/>
            </p:nvSpPr>
            <p:spPr>
              <a:xfrm>
                <a:off x="693468" y="0"/>
                <a:ext cx="549275" cy="1009015"/>
              </a:xfrm>
              <a:custGeom>
                <a:avLst/>
                <a:gdLst/>
                <a:ahLst/>
                <a:cxnLst/>
                <a:rect l="l" t="t" r="r" b="b"/>
                <a:pathLst>
                  <a:path w="549275" h="1009015">
                    <a:moveTo>
                      <a:pt x="548719" y="1008589"/>
                    </a:moveTo>
                    <a:lnTo>
                      <a:pt x="0" y="0"/>
                    </a:lnTo>
                  </a:path>
                </a:pathLst>
              </a:custGeom>
              <a:ln w="9626">
                <a:solidFill>
                  <a:srgbClr val="FFFFFF"/>
                </a:solidFill>
              </a:ln>
            </p:spPr>
            <p:txBody>
              <a:bodyPr wrap="square" lIns="0" tIns="0" rIns="0" bIns="0" rtlCol="0"/>
              <a:lstStyle/>
              <a:p>
                <a:endParaRPr sz="1800"/>
              </a:p>
            </p:txBody>
          </p:sp>
          <p:sp>
            <p:nvSpPr>
              <p:cNvPr id="85" name="bk object 93"/>
              <p:cNvSpPr/>
              <p:nvPr/>
            </p:nvSpPr>
            <p:spPr>
              <a:xfrm>
                <a:off x="616154" y="0"/>
                <a:ext cx="549275" cy="1009015"/>
              </a:xfrm>
              <a:custGeom>
                <a:avLst/>
                <a:gdLst/>
                <a:ahLst/>
                <a:cxnLst/>
                <a:rect l="l" t="t" r="r" b="b"/>
                <a:pathLst>
                  <a:path w="549275" h="1009015">
                    <a:moveTo>
                      <a:pt x="548722" y="1008589"/>
                    </a:moveTo>
                    <a:lnTo>
                      <a:pt x="0" y="0"/>
                    </a:lnTo>
                  </a:path>
                </a:pathLst>
              </a:custGeom>
              <a:ln w="9626">
                <a:solidFill>
                  <a:srgbClr val="FFFFFF"/>
                </a:solidFill>
              </a:ln>
            </p:spPr>
            <p:txBody>
              <a:bodyPr wrap="square" lIns="0" tIns="0" rIns="0" bIns="0" rtlCol="0"/>
              <a:lstStyle/>
              <a:p>
                <a:endParaRPr sz="1800"/>
              </a:p>
            </p:txBody>
          </p:sp>
          <p:sp>
            <p:nvSpPr>
              <p:cNvPr id="86" name="bk object 94"/>
              <p:cNvSpPr/>
              <p:nvPr/>
            </p:nvSpPr>
            <p:spPr>
              <a:xfrm>
                <a:off x="532618" y="0"/>
                <a:ext cx="549275" cy="1009015"/>
              </a:xfrm>
              <a:custGeom>
                <a:avLst/>
                <a:gdLst/>
                <a:ahLst/>
                <a:cxnLst/>
                <a:rect l="l" t="t" r="r" b="b"/>
                <a:pathLst>
                  <a:path w="549275" h="1009015">
                    <a:moveTo>
                      <a:pt x="548717" y="1008589"/>
                    </a:moveTo>
                    <a:lnTo>
                      <a:pt x="0" y="0"/>
                    </a:lnTo>
                  </a:path>
                </a:pathLst>
              </a:custGeom>
              <a:ln w="9626">
                <a:solidFill>
                  <a:srgbClr val="FFFFFF"/>
                </a:solidFill>
              </a:ln>
            </p:spPr>
            <p:txBody>
              <a:bodyPr wrap="square" lIns="0" tIns="0" rIns="0" bIns="0" rtlCol="0"/>
              <a:lstStyle/>
              <a:p>
                <a:endParaRPr sz="1800"/>
              </a:p>
            </p:txBody>
          </p:sp>
          <p:sp>
            <p:nvSpPr>
              <p:cNvPr id="87" name="bk object 95"/>
              <p:cNvSpPr/>
              <p:nvPr/>
            </p:nvSpPr>
            <p:spPr>
              <a:xfrm>
                <a:off x="455327" y="0"/>
                <a:ext cx="549275" cy="1009015"/>
              </a:xfrm>
              <a:custGeom>
                <a:avLst/>
                <a:gdLst/>
                <a:ahLst/>
                <a:cxnLst/>
                <a:rect l="l" t="t" r="r" b="b"/>
                <a:pathLst>
                  <a:path w="549275" h="1009015">
                    <a:moveTo>
                      <a:pt x="548718" y="1008590"/>
                    </a:moveTo>
                    <a:lnTo>
                      <a:pt x="0" y="0"/>
                    </a:lnTo>
                  </a:path>
                </a:pathLst>
              </a:custGeom>
              <a:ln w="9626">
                <a:solidFill>
                  <a:srgbClr val="FFFFFF"/>
                </a:solidFill>
              </a:ln>
            </p:spPr>
            <p:txBody>
              <a:bodyPr wrap="square" lIns="0" tIns="0" rIns="0" bIns="0" rtlCol="0"/>
              <a:lstStyle/>
              <a:p>
                <a:endParaRPr sz="1800"/>
              </a:p>
            </p:txBody>
          </p:sp>
          <p:sp>
            <p:nvSpPr>
              <p:cNvPr id="88" name="bk object 96"/>
              <p:cNvSpPr/>
              <p:nvPr/>
            </p:nvSpPr>
            <p:spPr>
              <a:xfrm>
                <a:off x="378013" y="0"/>
                <a:ext cx="549275" cy="1009015"/>
              </a:xfrm>
              <a:custGeom>
                <a:avLst/>
                <a:gdLst/>
                <a:ahLst/>
                <a:cxnLst/>
                <a:rect l="l" t="t" r="r" b="b"/>
                <a:pathLst>
                  <a:path w="549275" h="1009015">
                    <a:moveTo>
                      <a:pt x="548720" y="1008590"/>
                    </a:moveTo>
                    <a:lnTo>
                      <a:pt x="0" y="0"/>
                    </a:lnTo>
                  </a:path>
                </a:pathLst>
              </a:custGeom>
              <a:ln w="9626">
                <a:solidFill>
                  <a:srgbClr val="FFFFFF"/>
                </a:solidFill>
              </a:ln>
            </p:spPr>
            <p:txBody>
              <a:bodyPr wrap="square" lIns="0" tIns="0" rIns="0" bIns="0" rtlCol="0"/>
              <a:lstStyle/>
              <a:p>
                <a:endParaRPr sz="1800"/>
              </a:p>
            </p:txBody>
          </p:sp>
          <p:sp>
            <p:nvSpPr>
              <p:cNvPr id="89" name="bk object 97"/>
              <p:cNvSpPr/>
              <p:nvPr/>
            </p:nvSpPr>
            <p:spPr>
              <a:xfrm>
                <a:off x="300732" y="0"/>
                <a:ext cx="549275" cy="1009015"/>
              </a:xfrm>
              <a:custGeom>
                <a:avLst/>
                <a:gdLst/>
                <a:ahLst/>
                <a:cxnLst/>
                <a:rect l="l" t="t" r="r" b="b"/>
                <a:pathLst>
                  <a:path w="549275" h="1009015">
                    <a:moveTo>
                      <a:pt x="548719" y="1008591"/>
                    </a:moveTo>
                    <a:lnTo>
                      <a:pt x="0" y="0"/>
                    </a:lnTo>
                  </a:path>
                </a:pathLst>
              </a:custGeom>
              <a:ln w="9626">
                <a:solidFill>
                  <a:srgbClr val="FFFFFF"/>
                </a:solidFill>
              </a:ln>
            </p:spPr>
            <p:txBody>
              <a:bodyPr wrap="square" lIns="0" tIns="0" rIns="0" bIns="0" rtlCol="0"/>
              <a:lstStyle/>
              <a:p>
                <a:endParaRPr sz="1800"/>
              </a:p>
            </p:txBody>
          </p:sp>
          <p:sp>
            <p:nvSpPr>
              <p:cNvPr id="90" name="bk object 98"/>
              <p:cNvSpPr/>
              <p:nvPr/>
            </p:nvSpPr>
            <p:spPr>
              <a:xfrm>
                <a:off x="223425" y="0"/>
                <a:ext cx="549275" cy="1009015"/>
              </a:xfrm>
              <a:custGeom>
                <a:avLst/>
                <a:gdLst/>
                <a:ahLst/>
                <a:cxnLst/>
                <a:rect l="l" t="t" r="r" b="b"/>
                <a:pathLst>
                  <a:path w="549275" h="1009015">
                    <a:moveTo>
                      <a:pt x="548719" y="1008591"/>
                    </a:moveTo>
                    <a:lnTo>
                      <a:pt x="0" y="0"/>
                    </a:lnTo>
                  </a:path>
                </a:pathLst>
              </a:custGeom>
              <a:ln w="9626">
                <a:solidFill>
                  <a:srgbClr val="FFFFFF"/>
                </a:solidFill>
              </a:ln>
            </p:spPr>
            <p:txBody>
              <a:bodyPr wrap="square" lIns="0" tIns="0" rIns="0" bIns="0" rtlCol="0"/>
              <a:lstStyle/>
              <a:p>
                <a:endParaRPr sz="1800"/>
              </a:p>
            </p:txBody>
          </p:sp>
          <p:sp>
            <p:nvSpPr>
              <p:cNvPr id="91" name="bk object 99"/>
              <p:cNvSpPr/>
              <p:nvPr/>
            </p:nvSpPr>
            <p:spPr>
              <a:xfrm>
                <a:off x="146122" y="0"/>
                <a:ext cx="549275" cy="1009015"/>
              </a:xfrm>
              <a:custGeom>
                <a:avLst/>
                <a:gdLst/>
                <a:ahLst/>
                <a:cxnLst/>
                <a:rect l="l" t="t" r="r" b="b"/>
                <a:pathLst>
                  <a:path w="549275" h="1009015">
                    <a:moveTo>
                      <a:pt x="548720" y="1008592"/>
                    </a:moveTo>
                    <a:lnTo>
                      <a:pt x="0" y="0"/>
                    </a:lnTo>
                  </a:path>
                </a:pathLst>
              </a:custGeom>
              <a:ln w="9626">
                <a:solidFill>
                  <a:srgbClr val="FFFFFF"/>
                </a:solidFill>
              </a:ln>
            </p:spPr>
            <p:txBody>
              <a:bodyPr wrap="square" lIns="0" tIns="0" rIns="0" bIns="0" rtlCol="0"/>
              <a:lstStyle/>
              <a:p>
                <a:endParaRPr sz="1800"/>
              </a:p>
            </p:txBody>
          </p:sp>
          <p:sp>
            <p:nvSpPr>
              <p:cNvPr id="92" name="bk object 100"/>
              <p:cNvSpPr/>
              <p:nvPr/>
            </p:nvSpPr>
            <p:spPr>
              <a:xfrm>
                <a:off x="68832" y="0"/>
                <a:ext cx="549275" cy="1009015"/>
              </a:xfrm>
              <a:custGeom>
                <a:avLst/>
                <a:gdLst/>
                <a:ahLst/>
                <a:cxnLst/>
                <a:rect l="l" t="t" r="r" b="b"/>
                <a:pathLst>
                  <a:path w="549275" h="1009015">
                    <a:moveTo>
                      <a:pt x="548721" y="1008592"/>
                    </a:moveTo>
                    <a:lnTo>
                      <a:pt x="0" y="0"/>
                    </a:lnTo>
                  </a:path>
                </a:pathLst>
              </a:custGeom>
              <a:ln w="9626">
                <a:solidFill>
                  <a:srgbClr val="FFFFFF"/>
                </a:solidFill>
              </a:ln>
            </p:spPr>
            <p:txBody>
              <a:bodyPr wrap="square" lIns="0" tIns="0" rIns="0" bIns="0" rtlCol="0"/>
              <a:lstStyle/>
              <a:p>
                <a:endParaRPr sz="1800"/>
              </a:p>
            </p:txBody>
          </p:sp>
          <p:sp>
            <p:nvSpPr>
              <p:cNvPr id="93" name="bk object 101"/>
              <p:cNvSpPr/>
              <p:nvPr/>
            </p:nvSpPr>
            <p:spPr>
              <a:xfrm>
                <a:off x="0" y="15571"/>
                <a:ext cx="540385" cy="993140"/>
              </a:xfrm>
              <a:custGeom>
                <a:avLst/>
                <a:gdLst/>
                <a:ahLst/>
                <a:cxnLst/>
                <a:rect l="l" t="t" r="r" b="b"/>
                <a:pathLst>
                  <a:path w="540385" h="993140">
                    <a:moveTo>
                      <a:pt x="540251" y="993022"/>
                    </a:moveTo>
                    <a:lnTo>
                      <a:pt x="0" y="0"/>
                    </a:lnTo>
                  </a:path>
                </a:pathLst>
              </a:custGeom>
              <a:ln w="9626">
                <a:solidFill>
                  <a:srgbClr val="FFFFFF"/>
                </a:solidFill>
              </a:ln>
            </p:spPr>
            <p:txBody>
              <a:bodyPr wrap="square" lIns="0" tIns="0" rIns="0" bIns="0" rtlCol="0"/>
              <a:lstStyle/>
              <a:p>
                <a:endParaRPr sz="1800"/>
              </a:p>
            </p:txBody>
          </p:sp>
          <p:sp>
            <p:nvSpPr>
              <p:cNvPr id="94" name="bk object 102"/>
              <p:cNvSpPr/>
              <p:nvPr/>
            </p:nvSpPr>
            <p:spPr>
              <a:xfrm>
                <a:off x="0" y="157583"/>
                <a:ext cx="463550" cy="851535"/>
              </a:xfrm>
              <a:custGeom>
                <a:avLst/>
                <a:gdLst/>
                <a:ahLst/>
                <a:cxnLst/>
                <a:rect l="l" t="t" r="r" b="b"/>
                <a:pathLst>
                  <a:path w="463550" h="851535">
                    <a:moveTo>
                      <a:pt x="462986" y="851010"/>
                    </a:moveTo>
                    <a:lnTo>
                      <a:pt x="0" y="0"/>
                    </a:lnTo>
                  </a:path>
                </a:pathLst>
              </a:custGeom>
              <a:ln w="9626">
                <a:solidFill>
                  <a:srgbClr val="FFFFFF"/>
                </a:solidFill>
              </a:ln>
            </p:spPr>
            <p:txBody>
              <a:bodyPr wrap="square" lIns="0" tIns="0" rIns="0" bIns="0" rtlCol="0"/>
              <a:lstStyle/>
              <a:p>
                <a:endParaRPr sz="1800"/>
              </a:p>
            </p:txBody>
          </p:sp>
          <p:sp>
            <p:nvSpPr>
              <p:cNvPr id="95" name="bk object 103"/>
              <p:cNvSpPr/>
              <p:nvPr/>
            </p:nvSpPr>
            <p:spPr>
              <a:xfrm>
                <a:off x="0" y="299699"/>
                <a:ext cx="386080" cy="709295"/>
              </a:xfrm>
              <a:custGeom>
                <a:avLst/>
                <a:gdLst/>
                <a:ahLst/>
                <a:cxnLst/>
                <a:rect l="l" t="t" r="r" b="b"/>
                <a:pathLst>
                  <a:path w="386080" h="709294">
                    <a:moveTo>
                      <a:pt x="385669" y="708894"/>
                    </a:moveTo>
                    <a:lnTo>
                      <a:pt x="0" y="0"/>
                    </a:lnTo>
                  </a:path>
                </a:pathLst>
              </a:custGeom>
              <a:ln w="9626">
                <a:solidFill>
                  <a:srgbClr val="FFFFFF"/>
                </a:solidFill>
              </a:ln>
            </p:spPr>
            <p:txBody>
              <a:bodyPr wrap="square" lIns="0" tIns="0" rIns="0" bIns="0" rtlCol="0"/>
              <a:lstStyle/>
              <a:p>
                <a:endParaRPr sz="1800"/>
              </a:p>
            </p:txBody>
          </p:sp>
          <p:sp>
            <p:nvSpPr>
              <p:cNvPr id="96" name="bk object 104"/>
              <p:cNvSpPr/>
              <p:nvPr/>
            </p:nvSpPr>
            <p:spPr>
              <a:xfrm>
                <a:off x="0" y="441769"/>
                <a:ext cx="308610" cy="567055"/>
              </a:xfrm>
              <a:custGeom>
                <a:avLst/>
                <a:gdLst/>
                <a:ahLst/>
                <a:cxnLst/>
                <a:rect l="l" t="t" r="r" b="b"/>
                <a:pathLst>
                  <a:path w="308610" h="567055">
                    <a:moveTo>
                      <a:pt x="308377" y="566824"/>
                    </a:moveTo>
                    <a:lnTo>
                      <a:pt x="0" y="0"/>
                    </a:lnTo>
                  </a:path>
                </a:pathLst>
              </a:custGeom>
              <a:ln w="9626">
                <a:solidFill>
                  <a:srgbClr val="FFFFFF"/>
                </a:solidFill>
              </a:ln>
            </p:spPr>
            <p:txBody>
              <a:bodyPr wrap="square" lIns="0" tIns="0" rIns="0" bIns="0" rtlCol="0"/>
              <a:lstStyle/>
              <a:p>
                <a:endParaRPr sz="1800"/>
              </a:p>
            </p:txBody>
          </p:sp>
          <p:sp>
            <p:nvSpPr>
              <p:cNvPr id="97" name="bk object 105"/>
              <p:cNvSpPr/>
              <p:nvPr/>
            </p:nvSpPr>
            <p:spPr>
              <a:xfrm>
                <a:off x="0" y="583835"/>
                <a:ext cx="231140" cy="424815"/>
              </a:xfrm>
              <a:custGeom>
                <a:avLst/>
                <a:gdLst/>
                <a:ahLst/>
                <a:cxnLst/>
                <a:rect l="l" t="t" r="r" b="b"/>
                <a:pathLst>
                  <a:path w="231140" h="424815">
                    <a:moveTo>
                      <a:pt x="231088" y="424759"/>
                    </a:moveTo>
                    <a:lnTo>
                      <a:pt x="0" y="0"/>
                    </a:lnTo>
                  </a:path>
                </a:pathLst>
              </a:custGeom>
              <a:ln w="9626">
                <a:solidFill>
                  <a:srgbClr val="FFFFFF"/>
                </a:solidFill>
              </a:ln>
            </p:spPr>
            <p:txBody>
              <a:bodyPr wrap="square" lIns="0" tIns="0" rIns="0" bIns="0" rtlCol="0"/>
              <a:lstStyle/>
              <a:p>
                <a:endParaRPr sz="1800"/>
              </a:p>
            </p:txBody>
          </p:sp>
          <p:sp>
            <p:nvSpPr>
              <p:cNvPr id="98" name="bk object 106"/>
              <p:cNvSpPr/>
              <p:nvPr/>
            </p:nvSpPr>
            <p:spPr>
              <a:xfrm>
                <a:off x="0" y="725951"/>
                <a:ext cx="154305" cy="283210"/>
              </a:xfrm>
              <a:custGeom>
                <a:avLst/>
                <a:gdLst/>
                <a:ahLst/>
                <a:cxnLst/>
                <a:rect l="l" t="t" r="r" b="b"/>
                <a:pathLst>
                  <a:path w="154305" h="283209">
                    <a:moveTo>
                      <a:pt x="153770" y="282643"/>
                    </a:moveTo>
                    <a:lnTo>
                      <a:pt x="0" y="0"/>
                    </a:lnTo>
                  </a:path>
                </a:pathLst>
              </a:custGeom>
              <a:ln w="9626">
                <a:solidFill>
                  <a:srgbClr val="FFFFFF"/>
                </a:solidFill>
              </a:ln>
            </p:spPr>
            <p:txBody>
              <a:bodyPr wrap="square" lIns="0" tIns="0" rIns="0" bIns="0" rtlCol="0"/>
              <a:lstStyle/>
              <a:p>
                <a:endParaRPr sz="1800"/>
              </a:p>
            </p:txBody>
          </p:sp>
          <p:sp>
            <p:nvSpPr>
              <p:cNvPr id="99" name="bk object 107"/>
              <p:cNvSpPr/>
              <p:nvPr/>
            </p:nvSpPr>
            <p:spPr>
              <a:xfrm>
                <a:off x="0" y="867955"/>
                <a:ext cx="76835" cy="140970"/>
              </a:xfrm>
              <a:custGeom>
                <a:avLst/>
                <a:gdLst/>
                <a:ahLst/>
                <a:cxnLst/>
                <a:rect l="l" t="t" r="r" b="b"/>
                <a:pathLst>
                  <a:path w="76835" h="140969">
                    <a:moveTo>
                      <a:pt x="76514" y="140639"/>
                    </a:moveTo>
                    <a:lnTo>
                      <a:pt x="0" y="0"/>
                    </a:lnTo>
                  </a:path>
                </a:pathLst>
              </a:custGeom>
              <a:ln w="9626">
                <a:solidFill>
                  <a:srgbClr val="FFFFFF"/>
                </a:solidFill>
              </a:ln>
            </p:spPr>
            <p:txBody>
              <a:bodyPr wrap="square" lIns="0" tIns="0" rIns="0" bIns="0" rtlCol="0"/>
              <a:lstStyle/>
              <a:p>
                <a:endParaRPr sz="1800"/>
              </a:p>
            </p:txBody>
          </p:sp>
        </p:grpSp>
        <p:sp>
          <p:nvSpPr>
            <p:cNvPr id="100" name="bk object 108"/>
            <p:cNvSpPr/>
            <p:nvPr userDrawn="1"/>
          </p:nvSpPr>
          <p:spPr>
            <a:xfrm>
              <a:off x="0" y="1034516"/>
              <a:ext cx="9144000" cy="73660"/>
            </a:xfrm>
            <a:custGeom>
              <a:avLst/>
              <a:gdLst/>
              <a:ahLst/>
              <a:cxnLst/>
              <a:rect l="l" t="t" r="r" b="b"/>
              <a:pathLst>
                <a:path w="9144000" h="73659">
                  <a:moveTo>
                    <a:pt x="0" y="73151"/>
                  </a:moveTo>
                  <a:lnTo>
                    <a:pt x="9144000" y="73151"/>
                  </a:lnTo>
                  <a:lnTo>
                    <a:pt x="9144000" y="0"/>
                  </a:lnTo>
                  <a:lnTo>
                    <a:pt x="0" y="0"/>
                  </a:lnTo>
                  <a:lnTo>
                    <a:pt x="0" y="73151"/>
                  </a:lnTo>
                  <a:close/>
                </a:path>
              </a:pathLst>
            </a:custGeom>
            <a:solidFill>
              <a:srgbClr val="000000"/>
            </a:solidFill>
          </p:spPr>
          <p:txBody>
            <a:bodyPr wrap="square" lIns="0" tIns="0" rIns="0" bIns="0" rtlCol="0"/>
            <a:lstStyle/>
            <a:p>
              <a:endParaRPr sz="1800"/>
            </a:p>
          </p:txBody>
        </p:sp>
        <p:sp>
          <p:nvSpPr>
            <p:cNvPr id="101" name="bk object 17"/>
            <p:cNvSpPr/>
            <p:nvPr userDrawn="1"/>
          </p:nvSpPr>
          <p:spPr>
            <a:xfrm>
              <a:off x="7045041" y="263636"/>
              <a:ext cx="1859619" cy="555406"/>
            </a:xfrm>
            <a:prstGeom prst="rect">
              <a:avLst/>
            </a:prstGeom>
            <a:blipFill>
              <a:blip r:embed="rId2" cstate="print"/>
              <a:stretch>
                <a:fillRect/>
              </a:stretch>
            </a:blipFill>
          </p:spPr>
          <p:txBody>
            <a:bodyPr wrap="square" lIns="0" tIns="0" rIns="0" bIns="0" rtlCol="0"/>
            <a:lstStyle/>
            <a:p>
              <a:endParaRPr sz="1800"/>
            </a:p>
          </p:txBody>
        </p:sp>
      </p:grpSp>
    </p:spTree>
    <p:extLst>
      <p:ext uri="{BB962C8B-B14F-4D97-AF65-F5344CB8AC3E}">
        <p14:creationId xmlns:p14="http://schemas.microsoft.com/office/powerpoint/2010/main" val="351400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838200" y="1601094"/>
            <a:ext cx="10515600" cy="502836"/>
          </a:xfrm>
        </p:spPr>
        <p:txBody>
          <a:bodyPr lIns="0" tIns="0" rIns="0" bIns="0" anchor="t" anchorCtr="0">
            <a:normAutofit/>
          </a:bodyPr>
          <a:lstStyle>
            <a:lvl1pPr>
              <a:defRPr sz="3600" baseline="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FAAEE0-C4FB-46B2-832A-3D839DA670FC}" type="datetimeFigureOut">
              <a:rPr lang="en-US" smtClean="0"/>
              <a:t>3/29/21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8BAC76-EC89-4A51-92AE-9DF281695C35}" type="slidenum">
              <a:rPr lang="en-US" smtClean="0"/>
              <a:t>‹#›</a:t>
            </a:fld>
            <a:endParaRPr lang="en-US"/>
          </a:p>
        </p:txBody>
      </p:sp>
      <p:sp>
        <p:nvSpPr>
          <p:cNvPr id="7" name="Text Placeholder 6"/>
          <p:cNvSpPr>
            <a:spLocks noGrp="1"/>
          </p:cNvSpPr>
          <p:nvPr>
            <p:ph type="body" sz="quarter" idx="13"/>
          </p:nvPr>
        </p:nvSpPr>
        <p:spPr>
          <a:xfrm>
            <a:off x="838200" y="2506677"/>
            <a:ext cx="10515600" cy="2962275"/>
          </a:xfrm>
        </p:spPr>
        <p:txBody>
          <a:bodyPr lIns="0" tIns="0" rIns="0" bIns="0">
            <a:noAutofit/>
          </a:bodyPr>
          <a:lstStyle>
            <a:lvl1pPr marL="0" indent="0">
              <a:buFontTx/>
              <a:buNone/>
              <a:defRPr sz="1800" baseline="0">
                <a:latin typeface="Arial" charset="0"/>
              </a:defRPr>
            </a:lvl1pPr>
            <a:lvl2pPr marL="457200" indent="0">
              <a:buFontTx/>
              <a:buNone/>
              <a:defRPr sz="1800" baseline="0">
                <a:latin typeface="Arial" charset="0"/>
              </a:defRPr>
            </a:lvl2pPr>
            <a:lvl3pPr marL="914400" indent="0">
              <a:buFontTx/>
              <a:buNone/>
              <a:defRPr sz="1800" baseline="0">
                <a:latin typeface="Arial" charset="0"/>
              </a:defRPr>
            </a:lvl3pPr>
            <a:lvl4pPr marL="1371600" indent="0">
              <a:buFontTx/>
              <a:buNone/>
              <a:defRPr sz="1800" baseline="0">
                <a:latin typeface="Arial" charset="0"/>
              </a:defRPr>
            </a:lvl4pPr>
            <a:lvl5pPr marL="1828800" indent="0">
              <a:buFontTx/>
              <a:buNone/>
              <a:defRPr sz="1800" baseline="0">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63127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1" name="object 95"/>
          <p:cNvSpPr/>
          <p:nvPr/>
        </p:nvSpPr>
        <p:spPr>
          <a:xfrm>
            <a:off x="0" y="6554216"/>
            <a:ext cx="12192000" cy="73660"/>
          </a:xfrm>
          <a:custGeom>
            <a:avLst/>
            <a:gdLst/>
            <a:ahLst/>
            <a:cxnLst/>
            <a:rect l="l" t="t" r="r" b="b"/>
            <a:pathLst>
              <a:path w="9144000" h="73659">
                <a:moveTo>
                  <a:pt x="0" y="73151"/>
                </a:moveTo>
                <a:lnTo>
                  <a:pt x="9144000" y="73151"/>
                </a:lnTo>
                <a:lnTo>
                  <a:pt x="9144000" y="0"/>
                </a:lnTo>
                <a:lnTo>
                  <a:pt x="0" y="0"/>
                </a:lnTo>
                <a:lnTo>
                  <a:pt x="0" y="73151"/>
                </a:lnTo>
                <a:close/>
              </a:path>
            </a:pathLst>
          </a:custGeom>
          <a:solidFill>
            <a:srgbClr val="231F20"/>
          </a:solidFill>
        </p:spPr>
        <p:txBody>
          <a:bodyPr wrap="square" lIns="0" tIns="0" rIns="0" bIns="0" rtlCol="0"/>
          <a:lstStyle/>
          <a:p>
            <a:endParaRPr sz="1800"/>
          </a:p>
        </p:txBody>
      </p:sp>
      <p:sp>
        <p:nvSpPr>
          <p:cNvPr id="102" name="object 96"/>
          <p:cNvSpPr/>
          <p:nvPr/>
        </p:nvSpPr>
        <p:spPr>
          <a:xfrm>
            <a:off x="0" y="6656501"/>
            <a:ext cx="12192000" cy="201930"/>
          </a:xfrm>
          <a:custGeom>
            <a:avLst/>
            <a:gdLst/>
            <a:ahLst/>
            <a:cxnLst/>
            <a:rect l="l" t="t" r="r" b="b"/>
            <a:pathLst>
              <a:path w="9144000" h="201929">
                <a:moveTo>
                  <a:pt x="0" y="201498"/>
                </a:moveTo>
                <a:lnTo>
                  <a:pt x="9144000" y="201498"/>
                </a:lnTo>
                <a:lnTo>
                  <a:pt x="9144000" y="0"/>
                </a:lnTo>
                <a:lnTo>
                  <a:pt x="0" y="0"/>
                </a:lnTo>
                <a:lnTo>
                  <a:pt x="0" y="201498"/>
                </a:lnTo>
                <a:close/>
              </a:path>
            </a:pathLst>
          </a:custGeom>
          <a:solidFill>
            <a:srgbClr val="B0810A"/>
          </a:solidFill>
        </p:spPr>
        <p:txBody>
          <a:bodyPr wrap="square" lIns="0" tIns="0" rIns="0" bIns="0" rtlCol="0"/>
          <a:lstStyle/>
          <a:p>
            <a:endParaRPr sz="1800"/>
          </a:p>
        </p:txBody>
      </p:sp>
      <p:sp>
        <p:nvSpPr>
          <p:cNvPr id="2" name="Title Placeholder 1"/>
          <p:cNvSpPr>
            <a:spLocks noGrp="1"/>
          </p:cNvSpPr>
          <p:nvPr>
            <p:ph type="title"/>
          </p:nvPr>
        </p:nvSpPr>
        <p:spPr>
          <a:xfrm>
            <a:off x="838201" y="1585595"/>
            <a:ext cx="8443807" cy="518335"/>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856735" y="2514406"/>
            <a:ext cx="8443807" cy="294489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1924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FAAEE0-C4FB-46B2-832A-3D839DA670FC}" type="datetimeFigureOut">
              <a:rPr lang="en-US" smtClean="0"/>
              <a:t>3/29/21</a:t>
            </a:fld>
            <a:endParaRPr lang="en-US"/>
          </a:p>
        </p:txBody>
      </p:sp>
      <p:sp>
        <p:nvSpPr>
          <p:cNvPr id="5" name="Footer Placeholder 4"/>
          <p:cNvSpPr>
            <a:spLocks noGrp="1"/>
          </p:cNvSpPr>
          <p:nvPr>
            <p:ph type="ftr" sz="quarter" idx="3"/>
          </p:nvPr>
        </p:nvSpPr>
        <p:spPr>
          <a:xfrm>
            <a:off x="4038600" y="61924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1924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8BAC76-EC89-4A51-92AE-9DF281695C35}" type="slidenum">
              <a:rPr lang="en-US" smtClean="0"/>
              <a:t>‹#›</a:t>
            </a:fld>
            <a:endParaRPr lang="en-US"/>
          </a:p>
        </p:txBody>
      </p:sp>
      <p:grpSp>
        <p:nvGrpSpPr>
          <p:cNvPr id="9" name="Group 8"/>
          <p:cNvGrpSpPr/>
          <p:nvPr userDrawn="1"/>
        </p:nvGrpSpPr>
        <p:grpSpPr>
          <a:xfrm>
            <a:off x="1" y="1"/>
            <a:ext cx="9282007" cy="1009161"/>
            <a:chOff x="0" y="0"/>
            <a:chExt cx="6961505" cy="1009161"/>
          </a:xfrm>
        </p:grpSpPr>
        <p:sp>
          <p:nvSpPr>
            <p:cNvPr id="10" name="bk object 18"/>
            <p:cNvSpPr/>
            <p:nvPr/>
          </p:nvSpPr>
          <p:spPr>
            <a:xfrm>
              <a:off x="0" y="0"/>
              <a:ext cx="6961505" cy="1009015"/>
            </a:xfrm>
            <a:custGeom>
              <a:avLst/>
              <a:gdLst/>
              <a:ahLst/>
              <a:cxnLst/>
              <a:rect l="l" t="t" r="r" b="b"/>
              <a:pathLst>
                <a:path w="6961505" h="1009015">
                  <a:moveTo>
                    <a:pt x="6414998" y="0"/>
                  </a:moveTo>
                  <a:lnTo>
                    <a:pt x="0" y="0"/>
                  </a:lnTo>
                  <a:lnTo>
                    <a:pt x="0" y="1008595"/>
                  </a:lnTo>
                  <a:lnTo>
                    <a:pt x="6961492" y="1008557"/>
                  </a:lnTo>
                  <a:lnTo>
                    <a:pt x="6414998" y="0"/>
                  </a:lnTo>
                  <a:close/>
                </a:path>
              </a:pathLst>
            </a:custGeom>
            <a:solidFill>
              <a:srgbClr val="B0810A"/>
            </a:solidFill>
          </p:spPr>
          <p:txBody>
            <a:bodyPr wrap="square" lIns="0" tIns="0" rIns="0" bIns="0" rtlCol="0"/>
            <a:lstStyle/>
            <a:p>
              <a:endParaRPr sz="1800"/>
            </a:p>
          </p:txBody>
        </p:sp>
        <p:sp>
          <p:nvSpPr>
            <p:cNvPr id="11" name="bk object 19"/>
            <p:cNvSpPr/>
            <p:nvPr/>
          </p:nvSpPr>
          <p:spPr>
            <a:xfrm>
              <a:off x="6338668" y="0"/>
              <a:ext cx="549275" cy="1009015"/>
            </a:xfrm>
            <a:custGeom>
              <a:avLst/>
              <a:gdLst/>
              <a:ahLst/>
              <a:cxnLst/>
              <a:rect l="l" t="t" r="r" b="b"/>
              <a:pathLst>
                <a:path w="549275" h="1009015">
                  <a:moveTo>
                    <a:pt x="548701" y="1008558"/>
                  </a:moveTo>
                  <a:lnTo>
                    <a:pt x="0" y="0"/>
                  </a:lnTo>
                </a:path>
              </a:pathLst>
            </a:custGeom>
            <a:ln w="9626">
              <a:solidFill>
                <a:srgbClr val="FFFFFF"/>
              </a:solidFill>
            </a:ln>
          </p:spPr>
          <p:txBody>
            <a:bodyPr wrap="square" lIns="0" tIns="0" rIns="0" bIns="0" rtlCol="0"/>
            <a:lstStyle/>
            <a:p>
              <a:endParaRPr sz="1800"/>
            </a:p>
          </p:txBody>
        </p:sp>
        <p:sp>
          <p:nvSpPr>
            <p:cNvPr id="12" name="bk object 20"/>
            <p:cNvSpPr/>
            <p:nvPr/>
          </p:nvSpPr>
          <p:spPr>
            <a:xfrm>
              <a:off x="6261374" y="0"/>
              <a:ext cx="549275" cy="1009015"/>
            </a:xfrm>
            <a:custGeom>
              <a:avLst/>
              <a:gdLst/>
              <a:ahLst/>
              <a:cxnLst/>
              <a:rect l="l" t="t" r="r" b="b"/>
              <a:pathLst>
                <a:path w="549275" h="1009015">
                  <a:moveTo>
                    <a:pt x="548701" y="1008558"/>
                  </a:moveTo>
                  <a:lnTo>
                    <a:pt x="0" y="0"/>
                  </a:lnTo>
                </a:path>
              </a:pathLst>
            </a:custGeom>
            <a:ln w="9626">
              <a:solidFill>
                <a:srgbClr val="FFFFFF"/>
              </a:solidFill>
            </a:ln>
          </p:spPr>
          <p:txBody>
            <a:bodyPr wrap="square" lIns="0" tIns="0" rIns="0" bIns="0" rtlCol="0"/>
            <a:lstStyle/>
            <a:p>
              <a:endParaRPr sz="1800"/>
            </a:p>
          </p:txBody>
        </p:sp>
        <p:sp>
          <p:nvSpPr>
            <p:cNvPr id="13" name="bk object 21"/>
            <p:cNvSpPr/>
            <p:nvPr/>
          </p:nvSpPr>
          <p:spPr>
            <a:xfrm>
              <a:off x="6184081" y="0"/>
              <a:ext cx="549275" cy="1009015"/>
            </a:xfrm>
            <a:custGeom>
              <a:avLst/>
              <a:gdLst/>
              <a:ahLst/>
              <a:cxnLst/>
              <a:rect l="l" t="t" r="r" b="b"/>
              <a:pathLst>
                <a:path w="549275" h="1009015">
                  <a:moveTo>
                    <a:pt x="548701" y="1008559"/>
                  </a:moveTo>
                  <a:lnTo>
                    <a:pt x="0" y="0"/>
                  </a:lnTo>
                </a:path>
              </a:pathLst>
            </a:custGeom>
            <a:ln w="9626">
              <a:solidFill>
                <a:srgbClr val="FFFFFF"/>
              </a:solidFill>
            </a:ln>
          </p:spPr>
          <p:txBody>
            <a:bodyPr wrap="square" lIns="0" tIns="0" rIns="0" bIns="0" rtlCol="0"/>
            <a:lstStyle/>
            <a:p>
              <a:endParaRPr sz="1800"/>
            </a:p>
          </p:txBody>
        </p:sp>
        <p:sp>
          <p:nvSpPr>
            <p:cNvPr id="14" name="bk object 22"/>
            <p:cNvSpPr/>
            <p:nvPr/>
          </p:nvSpPr>
          <p:spPr>
            <a:xfrm>
              <a:off x="6106766" y="0"/>
              <a:ext cx="549275" cy="1009015"/>
            </a:xfrm>
            <a:custGeom>
              <a:avLst/>
              <a:gdLst/>
              <a:ahLst/>
              <a:cxnLst/>
              <a:rect l="l" t="t" r="r" b="b"/>
              <a:pathLst>
                <a:path w="549275" h="1009015">
                  <a:moveTo>
                    <a:pt x="548702" y="1008559"/>
                  </a:moveTo>
                  <a:lnTo>
                    <a:pt x="0" y="0"/>
                  </a:lnTo>
                </a:path>
              </a:pathLst>
            </a:custGeom>
            <a:ln w="9626">
              <a:solidFill>
                <a:srgbClr val="FFFFFF"/>
              </a:solidFill>
            </a:ln>
          </p:spPr>
          <p:txBody>
            <a:bodyPr wrap="square" lIns="0" tIns="0" rIns="0" bIns="0" rtlCol="0"/>
            <a:lstStyle/>
            <a:p>
              <a:endParaRPr sz="1800"/>
            </a:p>
          </p:txBody>
        </p:sp>
        <p:sp>
          <p:nvSpPr>
            <p:cNvPr id="15" name="bk object 23"/>
            <p:cNvSpPr/>
            <p:nvPr/>
          </p:nvSpPr>
          <p:spPr>
            <a:xfrm>
              <a:off x="6029483" y="0"/>
              <a:ext cx="549275" cy="1009015"/>
            </a:xfrm>
            <a:custGeom>
              <a:avLst/>
              <a:gdLst/>
              <a:ahLst/>
              <a:cxnLst/>
              <a:rect l="l" t="t" r="r" b="b"/>
              <a:pathLst>
                <a:path w="549275" h="1009015">
                  <a:moveTo>
                    <a:pt x="548700" y="1008559"/>
                  </a:moveTo>
                  <a:lnTo>
                    <a:pt x="0" y="0"/>
                  </a:lnTo>
                </a:path>
              </a:pathLst>
            </a:custGeom>
            <a:ln w="9626">
              <a:solidFill>
                <a:srgbClr val="FFFFFF"/>
              </a:solidFill>
            </a:ln>
          </p:spPr>
          <p:txBody>
            <a:bodyPr wrap="square" lIns="0" tIns="0" rIns="0" bIns="0" rtlCol="0"/>
            <a:lstStyle/>
            <a:p>
              <a:endParaRPr sz="1800"/>
            </a:p>
          </p:txBody>
        </p:sp>
        <p:sp>
          <p:nvSpPr>
            <p:cNvPr id="16" name="bk object 24"/>
            <p:cNvSpPr/>
            <p:nvPr/>
          </p:nvSpPr>
          <p:spPr>
            <a:xfrm>
              <a:off x="5952190" y="0"/>
              <a:ext cx="549275" cy="1009015"/>
            </a:xfrm>
            <a:custGeom>
              <a:avLst/>
              <a:gdLst/>
              <a:ahLst/>
              <a:cxnLst/>
              <a:rect l="l" t="t" r="r" b="b"/>
              <a:pathLst>
                <a:path w="549275" h="1009015">
                  <a:moveTo>
                    <a:pt x="548701" y="1008560"/>
                  </a:moveTo>
                  <a:lnTo>
                    <a:pt x="0" y="0"/>
                  </a:lnTo>
                </a:path>
              </a:pathLst>
            </a:custGeom>
            <a:ln w="9626">
              <a:solidFill>
                <a:srgbClr val="FFFFFF"/>
              </a:solidFill>
            </a:ln>
          </p:spPr>
          <p:txBody>
            <a:bodyPr wrap="square" lIns="0" tIns="0" rIns="0" bIns="0" rtlCol="0"/>
            <a:lstStyle/>
            <a:p>
              <a:endParaRPr sz="1800"/>
            </a:p>
          </p:txBody>
        </p:sp>
        <p:sp>
          <p:nvSpPr>
            <p:cNvPr id="17" name="bk object 25"/>
            <p:cNvSpPr/>
            <p:nvPr/>
          </p:nvSpPr>
          <p:spPr>
            <a:xfrm>
              <a:off x="5874902" y="0"/>
              <a:ext cx="549275" cy="1009015"/>
            </a:xfrm>
            <a:custGeom>
              <a:avLst/>
              <a:gdLst/>
              <a:ahLst/>
              <a:cxnLst/>
              <a:rect l="l" t="t" r="r" b="b"/>
              <a:pathLst>
                <a:path w="549275" h="1009015">
                  <a:moveTo>
                    <a:pt x="548703" y="1008560"/>
                  </a:moveTo>
                  <a:lnTo>
                    <a:pt x="0" y="0"/>
                  </a:lnTo>
                </a:path>
              </a:pathLst>
            </a:custGeom>
            <a:ln w="9626">
              <a:solidFill>
                <a:srgbClr val="FFFFFF"/>
              </a:solidFill>
            </a:ln>
          </p:spPr>
          <p:txBody>
            <a:bodyPr wrap="square" lIns="0" tIns="0" rIns="0" bIns="0" rtlCol="0"/>
            <a:lstStyle/>
            <a:p>
              <a:endParaRPr sz="1800"/>
            </a:p>
          </p:txBody>
        </p:sp>
        <p:sp>
          <p:nvSpPr>
            <p:cNvPr id="18" name="bk object 26"/>
            <p:cNvSpPr/>
            <p:nvPr/>
          </p:nvSpPr>
          <p:spPr>
            <a:xfrm>
              <a:off x="5797586" y="0"/>
              <a:ext cx="549275" cy="1009015"/>
            </a:xfrm>
            <a:custGeom>
              <a:avLst/>
              <a:gdLst/>
              <a:ahLst/>
              <a:cxnLst/>
              <a:rect l="l" t="t" r="r" b="b"/>
              <a:pathLst>
                <a:path w="549275" h="1009015">
                  <a:moveTo>
                    <a:pt x="548704" y="1008561"/>
                  </a:moveTo>
                  <a:lnTo>
                    <a:pt x="0" y="0"/>
                  </a:lnTo>
                </a:path>
              </a:pathLst>
            </a:custGeom>
            <a:ln w="9626">
              <a:solidFill>
                <a:srgbClr val="FFFFFF"/>
              </a:solidFill>
            </a:ln>
          </p:spPr>
          <p:txBody>
            <a:bodyPr wrap="square" lIns="0" tIns="0" rIns="0" bIns="0" rtlCol="0"/>
            <a:lstStyle/>
            <a:p>
              <a:endParaRPr sz="1800"/>
            </a:p>
          </p:txBody>
        </p:sp>
        <p:sp>
          <p:nvSpPr>
            <p:cNvPr id="19" name="bk object 27"/>
            <p:cNvSpPr/>
            <p:nvPr/>
          </p:nvSpPr>
          <p:spPr>
            <a:xfrm>
              <a:off x="5720292" y="0"/>
              <a:ext cx="549275" cy="1009015"/>
            </a:xfrm>
            <a:custGeom>
              <a:avLst/>
              <a:gdLst/>
              <a:ahLst/>
              <a:cxnLst/>
              <a:rect l="l" t="t" r="r" b="b"/>
              <a:pathLst>
                <a:path w="549275" h="1009015">
                  <a:moveTo>
                    <a:pt x="548703" y="1008561"/>
                  </a:moveTo>
                  <a:lnTo>
                    <a:pt x="0" y="0"/>
                  </a:lnTo>
                </a:path>
              </a:pathLst>
            </a:custGeom>
            <a:ln w="9626">
              <a:solidFill>
                <a:srgbClr val="FFFFFF"/>
              </a:solidFill>
            </a:ln>
          </p:spPr>
          <p:txBody>
            <a:bodyPr wrap="square" lIns="0" tIns="0" rIns="0" bIns="0" rtlCol="0"/>
            <a:lstStyle/>
            <a:p>
              <a:endParaRPr sz="1800"/>
            </a:p>
          </p:txBody>
        </p:sp>
        <p:sp>
          <p:nvSpPr>
            <p:cNvPr id="20" name="bk object 28"/>
            <p:cNvSpPr/>
            <p:nvPr/>
          </p:nvSpPr>
          <p:spPr>
            <a:xfrm>
              <a:off x="5642996" y="0"/>
              <a:ext cx="549275" cy="1009015"/>
            </a:xfrm>
            <a:custGeom>
              <a:avLst/>
              <a:gdLst/>
              <a:ahLst/>
              <a:cxnLst/>
              <a:rect l="l" t="t" r="r" b="b"/>
              <a:pathLst>
                <a:path w="549275" h="1009015">
                  <a:moveTo>
                    <a:pt x="548701" y="1008562"/>
                  </a:moveTo>
                  <a:lnTo>
                    <a:pt x="0" y="0"/>
                  </a:lnTo>
                </a:path>
              </a:pathLst>
            </a:custGeom>
            <a:ln w="9626">
              <a:solidFill>
                <a:srgbClr val="FFFFFF"/>
              </a:solidFill>
            </a:ln>
          </p:spPr>
          <p:txBody>
            <a:bodyPr wrap="square" lIns="0" tIns="0" rIns="0" bIns="0" rtlCol="0"/>
            <a:lstStyle/>
            <a:p>
              <a:endParaRPr sz="1800"/>
            </a:p>
          </p:txBody>
        </p:sp>
        <p:sp>
          <p:nvSpPr>
            <p:cNvPr id="21" name="bk object 29"/>
            <p:cNvSpPr/>
            <p:nvPr/>
          </p:nvSpPr>
          <p:spPr>
            <a:xfrm>
              <a:off x="5565704" y="0"/>
              <a:ext cx="549275" cy="1009015"/>
            </a:xfrm>
            <a:custGeom>
              <a:avLst/>
              <a:gdLst/>
              <a:ahLst/>
              <a:cxnLst/>
              <a:rect l="l" t="t" r="r" b="b"/>
              <a:pathLst>
                <a:path w="549275" h="1009015">
                  <a:moveTo>
                    <a:pt x="548702" y="1008562"/>
                  </a:moveTo>
                  <a:lnTo>
                    <a:pt x="0" y="0"/>
                  </a:lnTo>
                </a:path>
              </a:pathLst>
            </a:custGeom>
            <a:ln w="9626">
              <a:solidFill>
                <a:srgbClr val="FFFFFF"/>
              </a:solidFill>
            </a:ln>
          </p:spPr>
          <p:txBody>
            <a:bodyPr wrap="square" lIns="0" tIns="0" rIns="0" bIns="0" rtlCol="0"/>
            <a:lstStyle/>
            <a:p>
              <a:endParaRPr sz="1800"/>
            </a:p>
          </p:txBody>
        </p:sp>
        <p:sp>
          <p:nvSpPr>
            <p:cNvPr id="22" name="bk object 30"/>
            <p:cNvSpPr/>
            <p:nvPr/>
          </p:nvSpPr>
          <p:spPr>
            <a:xfrm>
              <a:off x="5488413" y="0"/>
              <a:ext cx="549275" cy="1009015"/>
            </a:xfrm>
            <a:custGeom>
              <a:avLst/>
              <a:gdLst/>
              <a:ahLst/>
              <a:cxnLst/>
              <a:rect l="l" t="t" r="r" b="b"/>
              <a:pathLst>
                <a:path w="549275" h="1009015">
                  <a:moveTo>
                    <a:pt x="548703" y="1008562"/>
                  </a:moveTo>
                  <a:lnTo>
                    <a:pt x="0" y="0"/>
                  </a:lnTo>
                </a:path>
              </a:pathLst>
            </a:custGeom>
            <a:ln w="9626">
              <a:solidFill>
                <a:srgbClr val="FFFFFF"/>
              </a:solidFill>
            </a:ln>
          </p:spPr>
          <p:txBody>
            <a:bodyPr wrap="square" lIns="0" tIns="0" rIns="0" bIns="0" rtlCol="0"/>
            <a:lstStyle/>
            <a:p>
              <a:endParaRPr sz="1800"/>
            </a:p>
          </p:txBody>
        </p:sp>
        <p:sp>
          <p:nvSpPr>
            <p:cNvPr id="23" name="bk object 31"/>
            <p:cNvSpPr/>
            <p:nvPr/>
          </p:nvSpPr>
          <p:spPr>
            <a:xfrm>
              <a:off x="5411120" y="0"/>
              <a:ext cx="549275" cy="1009015"/>
            </a:xfrm>
            <a:custGeom>
              <a:avLst/>
              <a:gdLst/>
              <a:ahLst/>
              <a:cxnLst/>
              <a:rect l="l" t="t" r="r" b="b"/>
              <a:pathLst>
                <a:path w="549275" h="1009015">
                  <a:moveTo>
                    <a:pt x="548702" y="1008563"/>
                  </a:moveTo>
                  <a:lnTo>
                    <a:pt x="0" y="0"/>
                  </a:lnTo>
                </a:path>
              </a:pathLst>
            </a:custGeom>
            <a:ln w="9626">
              <a:solidFill>
                <a:srgbClr val="FFFFFF"/>
              </a:solidFill>
            </a:ln>
          </p:spPr>
          <p:txBody>
            <a:bodyPr wrap="square" lIns="0" tIns="0" rIns="0" bIns="0" rtlCol="0"/>
            <a:lstStyle/>
            <a:p>
              <a:endParaRPr sz="1800"/>
            </a:p>
          </p:txBody>
        </p:sp>
        <p:sp>
          <p:nvSpPr>
            <p:cNvPr id="24" name="bk object 32"/>
            <p:cNvSpPr/>
            <p:nvPr/>
          </p:nvSpPr>
          <p:spPr>
            <a:xfrm>
              <a:off x="5333807" y="0"/>
              <a:ext cx="549275" cy="1009015"/>
            </a:xfrm>
            <a:custGeom>
              <a:avLst/>
              <a:gdLst/>
              <a:ahLst/>
              <a:cxnLst/>
              <a:rect l="l" t="t" r="r" b="b"/>
              <a:pathLst>
                <a:path w="549275" h="1009015">
                  <a:moveTo>
                    <a:pt x="548706" y="1008563"/>
                  </a:moveTo>
                  <a:lnTo>
                    <a:pt x="0" y="0"/>
                  </a:lnTo>
                </a:path>
              </a:pathLst>
            </a:custGeom>
            <a:ln w="9626">
              <a:solidFill>
                <a:srgbClr val="FFFFFF"/>
              </a:solidFill>
            </a:ln>
          </p:spPr>
          <p:txBody>
            <a:bodyPr wrap="square" lIns="0" tIns="0" rIns="0" bIns="0" rtlCol="0"/>
            <a:lstStyle/>
            <a:p>
              <a:endParaRPr sz="1800"/>
            </a:p>
          </p:txBody>
        </p:sp>
        <p:sp>
          <p:nvSpPr>
            <p:cNvPr id="25" name="bk object 33"/>
            <p:cNvSpPr/>
            <p:nvPr/>
          </p:nvSpPr>
          <p:spPr>
            <a:xfrm>
              <a:off x="5256522" y="0"/>
              <a:ext cx="549275" cy="1009015"/>
            </a:xfrm>
            <a:custGeom>
              <a:avLst/>
              <a:gdLst/>
              <a:ahLst/>
              <a:cxnLst/>
              <a:rect l="l" t="t" r="r" b="b"/>
              <a:pathLst>
                <a:path w="549275" h="1009015">
                  <a:moveTo>
                    <a:pt x="548703" y="1008564"/>
                  </a:moveTo>
                  <a:lnTo>
                    <a:pt x="0" y="0"/>
                  </a:lnTo>
                </a:path>
              </a:pathLst>
            </a:custGeom>
            <a:ln w="9626">
              <a:solidFill>
                <a:srgbClr val="FFFFFF"/>
              </a:solidFill>
            </a:ln>
          </p:spPr>
          <p:txBody>
            <a:bodyPr wrap="square" lIns="0" tIns="0" rIns="0" bIns="0" rtlCol="0"/>
            <a:lstStyle/>
            <a:p>
              <a:endParaRPr sz="1800"/>
            </a:p>
          </p:txBody>
        </p:sp>
        <p:sp>
          <p:nvSpPr>
            <p:cNvPr id="26" name="bk object 34"/>
            <p:cNvSpPr/>
            <p:nvPr/>
          </p:nvSpPr>
          <p:spPr>
            <a:xfrm>
              <a:off x="5179219" y="0"/>
              <a:ext cx="549275" cy="1009015"/>
            </a:xfrm>
            <a:custGeom>
              <a:avLst/>
              <a:gdLst/>
              <a:ahLst/>
              <a:cxnLst/>
              <a:rect l="l" t="t" r="r" b="b"/>
              <a:pathLst>
                <a:path w="549275" h="1009015">
                  <a:moveTo>
                    <a:pt x="548704" y="1008564"/>
                  </a:moveTo>
                  <a:lnTo>
                    <a:pt x="0" y="0"/>
                  </a:lnTo>
                </a:path>
              </a:pathLst>
            </a:custGeom>
            <a:ln w="9626">
              <a:solidFill>
                <a:srgbClr val="FFFFFF"/>
              </a:solidFill>
            </a:ln>
          </p:spPr>
          <p:txBody>
            <a:bodyPr wrap="square" lIns="0" tIns="0" rIns="0" bIns="0" rtlCol="0"/>
            <a:lstStyle/>
            <a:p>
              <a:endParaRPr sz="1800"/>
            </a:p>
          </p:txBody>
        </p:sp>
        <p:sp>
          <p:nvSpPr>
            <p:cNvPr id="27" name="bk object 35"/>
            <p:cNvSpPr/>
            <p:nvPr/>
          </p:nvSpPr>
          <p:spPr>
            <a:xfrm>
              <a:off x="5099398" y="0"/>
              <a:ext cx="549275" cy="1009015"/>
            </a:xfrm>
            <a:custGeom>
              <a:avLst/>
              <a:gdLst/>
              <a:ahLst/>
              <a:cxnLst/>
              <a:rect l="l" t="t" r="r" b="b"/>
              <a:pathLst>
                <a:path w="549275" h="1009015">
                  <a:moveTo>
                    <a:pt x="548703" y="1008564"/>
                  </a:moveTo>
                  <a:lnTo>
                    <a:pt x="0" y="0"/>
                  </a:lnTo>
                </a:path>
              </a:pathLst>
            </a:custGeom>
            <a:ln w="9626">
              <a:solidFill>
                <a:srgbClr val="FFFFFF"/>
              </a:solidFill>
            </a:ln>
          </p:spPr>
          <p:txBody>
            <a:bodyPr wrap="square" lIns="0" tIns="0" rIns="0" bIns="0" rtlCol="0"/>
            <a:lstStyle/>
            <a:p>
              <a:endParaRPr sz="1800"/>
            </a:p>
          </p:txBody>
        </p:sp>
        <p:sp>
          <p:nvSpPr>
            <p:cNvPr id="28" name="bk object 36"/>
            <p:cNvSpPr/>
            <p:nvPr/>
          </p:nvSpPr>
          <p:spPr>
            <a:xfrm>
              <a:off x="5022086" y="0"/>
              <a:ext cx="549275" cy="1009015"/>
            </a:xfrm>
            <a:custGeom>
              <a:avLst/>
              <a:gdLst/>
              <a:ahLst/>
              <a:cxnLst/>
              <a:rect l="l" t="t" r="r" b="b"/>
              <a:pathLst>
                <a:path w="549275" h="1009015">
                  <a:moveTo>
                    <a:pt x="548706" y="1008565"/>
                  </a:moveTo>
                  <a:lnTo>
                    <a:pt x="0" y="0"/>
                  </a:lnTo>
                </a:path>
              </a:pathLst>
            </a:custGeom>
            <a:ln w="9626">
              <a:solidFill>
                <a:srgbClr val="FFFFFF"/>
              </a:solidFill>
            </a:ln>
          </p:spPr>
          <p:txBody>
            <a:bodyPr wrap="square" lIns="0" tIns="0" rIns="0" bIns="0" rtlCol="0"/>
            <a:lstStyle/>
            <a:p>
              <a:endParaRPr sz="1800"/>
            </a:p>
          </p:txBody>
        </p:sp>
        <p:sp>
          <p:nvSpPr>
            <p:cNvPr id="29" name="bk object 37"/>
            <p:cNvSpPr/>
            <p:nvPr/>
          </p:nvSpPr>
          <p:spPr>
            <a:xfrm>
              <a:off x="4944793" y="0"/>
              <a:ext cx="549275" cy="1009015"/>
            </a:xfrm>
            <a:custGeom>
              <a:avLst/>
              <a:gdLst/>
              <a:ahLst/>
              <a:cxnLst/>
              <a:rect l="l" t="t" r="r" b="b"/>
              <a:pathLst>
                <a:path w="549275" h="1009015">
                  <a:moveTo>
                    <a:pt x="548707" y="1008565"/>
                  </a:moveTo>
                  <a:lnTo>
                    <a:pt x="0" y="0"/>
                  </a:lnTo>
                </a:path>
              </a:pathLst>
            </a:custGeom>
            <a:ln w="9626">
              <a:solidFill>
                <a:srgbClr val="FFFFFF"/>
              </a:solidFill>
            </a:ln>
          </p:spPr>
          <p:txBody>
            <a:bodyPr wrap="square" lIns="0" tIns="0" rIns="0" bIns="0" rtlCol="0"/>
            <a:lstStyle/>
            <a:p>
              <a:endParaRPr sz="1800"/>
            </a:p>
          </p:txBody>
        </p:sp>
        <p:sp>
          <p:nvSpPr>
            <p:cNvPr id="30" name="bk object 38"/>
            <p:cNvSpPr/>
            <p:nvPr/>
          </p:nvSpPr>
          <p:spPr>
            <a:xfrm>
              <a:off x="4867476" y="0"/>
              <a:ext cx="549275" cy="1009015"/>
            </a:xfrm>
            <a:custGeom>
              <a:avLst/>
              <a:gdLst/>
              <a:ahLst/>
              <a:cxnLst/>
              <a:rect l="l" t="t" r="r" b="b"/>
              <a:pathLst>
                <a:path w="549275" h="1009015">
                  <a:moveTo>
                    <a:pt x="548707" y="1008566"/>
                  </a:moveTo>
                  <a:lnTo>
                    <a:pt x="0" y="0"/>
                  </a:lnTo>
                </a:path>
              </a:pathLst>
            </a:custGeom>
            <a:ln w="9626">
              <a:solidFill>
                <a:srgbClr val="FFFFFF"/>
              </a:solidFill>
            </a:ln>
          </p:spPr>
          <p:txBody>
            <a:bodyPr wrap="square" lIns="0" tIns="0" rIns="0" bIns="0" rtlCol="0"/>
            <a:lstStyle/>
            <a:p>
              <a:endParaRPr sz="1800"/>
            </a:p>
          </p:txBody>
        </p:sp>
        <p:sp>
          <p:nvSpPr>
            <p:cNvPr id="31" name="bk object 39"/>
            <p:cNvSpPr/>
            <p:nvPr/>
          </p:nvSpPr>
          <p:spPr>
            <a:xfrm>
              <a:off x="4790193" y="0"/>
              <a:ext cx="549275" cy="1009015"/>
            </a:xfrm>
            <a:custGeom>
              <a:avLst/>
              <a:gdLst/>
              <a:ahLst/>
              <a:cxnLst/>
              <a:rect l="l" t="t" r="r" b="b"/>
              <a:pathLst>
                <a:path w="549275" h="1009015">
                  <a:moveTo>
                    <a:pt x="548705" y="1008566"/>
                  </a:moveTo>
                  <a:lnTo>
                    <a:pt x="0" y="0"/>
                  </a:lnTo>
                </a:path>
              </a:pathLst>
            </a:custGeom>
            <a:ln w="9626">
              <a:solidFill>
                <a:srgbClr val="FFFFFF"/>
              </a:solidFill>
            </a:ln>
          </p:spPr>
          <p:txBody>
            <a:bodyPr wrap="square" lIns="0" tIns="0" rIns="0" bIns="0" rtlCol="0"/>
            <a:lstStyle/>
            <a:p>
              <a:endParaRPr sz="1800"/>
            </a:p>
          </p:txBody>
        </p:sp>
        <p:sp>
          <p:nvSpPr>
            <p:cNvPr id="32" name="bk object 40"/>
            <p:cNvSpPr/>
            <p:nvPr/>
          </p:nvSpPr>
          <p:spPr>
            <a:xfrm>
              <a:off x="4712903" y="0"/>
              <a:ext cx="549275" cy="1009015"/>
            </a:xfrm>
            <a:custGeom>
              <a:avLst/>
              <a:gdLst/>
              <a:ahLst/>
              <a:cxnLst/>
              <a:rect l="l" t="t" r="r" b="b"/>
              <a:pathLst>
                <a:path w="549275" h="1009015">
                  <a:moveTo>
                    <a:pt x="548706" y="1008567"/>
                  </a:moveTo>
                  <a:lnTo>
                    <a:pt x="0" y="0"/>
                  </a:lnTo>
                </a:path>
              </a:pathLst>
            </a:custGeom>
            <a:ln w="9626">
              <a:solidFill>
                <a:srgbClr val="FFFFFF"/>
              </a:solidFill>
            </a:ln>
          </p:spPr>
          <p:txBody>
            <a:bodyPr wrap="square" lIns="0" tIns="0" rIns="0" bIns="0" rtlCol="0"/>
            <a:lstStyle/>
            <a:p>
              <a:endParaRPr sz="1800"/>
            </a:p>
          </p:txBody>
        </p:sp>
        <p:sp>
          <p:nvSpPr>
            <p:cNvPr id="33" name="bk object 41"/>
            <p:cNvSpPr/>
            <p:nvPr/>
          </p:nvSpPr>
          <p:spPr>
            <a:xfrm>
              <a:off x="4635610" y="0"/>
              <a:ext cx="549275" cy="1009015"/>
            </a:xfrm>
            <a:custGeom>
              <a:avLst/>
              <a:gdLst/>
              <a:ahLst/>
              <a:cxnLst/>
              <a:rect l="l" t="t" r="r" b="b"/>
              <a:pathLst>
                <a:path w="549275" h="1009015">
                  <a:moveTo>
                    <a:pt x="548707" y="1008567"/>
                  </a:moveTo>
                  <a:lnTo>
                    <a:pt x="0" y="0"/>
                  </a:lnTo>
                </a:path>
              </a:pathLst>
            </a:custGeom>
            <a:ln w="9626">
              <a:solidFill>
                <a:srgbClr val="FFFFFF"/>
              </a:solidFill>
            </a:ln>
          </p:spPr>
          <p:txBody>
            <a:bodyPr wrap="square" lIns="0" tIns="0" rIns="0" bIns="0" rtlCol="0"/>
            <a:lstStyle/>
            <a:p>
              <a:endParaRPr sz="1800"/>
            </a:p>
          </p:txBody>
        </p:sp>
        <p:sp>
          <p:nvSpPr>
            <p:cNvPr id="34" name="bk object 42"/>
            <p:cNvSpPr/>
            <p:nvPr/>
          </p:nvSpPr>
          <p:spPr>
            <a:xfrm>
              <a:off x="4558316" y="0"/>
              <a:ext cx="549275" cy="1009015"/>
            </a:xfrm>
            <a:custGeom>
              <a:avLst/>
              <a:gdLst/>
              <a:ahLst/>
              <a:cxnLst/>
              <a:rect l="l" t="t" r="r" b="b"/>
              <a:pathLst>
                <a:path w="549275" h="1009015">
                  <a:moveTo>
                    <a:pt x="548706" y="1008567"/>
                  </a:moveTo>
                  <a:lnTo>
                    <a:pt x="0" y="0"/>
                  </a:lnTo>
                </a:path>
              </a:pathLst>
            </a:custGeom>
            <a:ln w="9626">
              <a:solidFill>
                <a:srgbClr val="FFFFFF"/>
              </a:solidFill>
            </a:ln>
          </p:spPr>
          <p:txBody>
            <a:bodyPr wrap="square" lIns="0" tIns="0" rIns="0" bIns="0" rtlCol="0"/>
            <a:lstStyle/>
            <a:p>
              <a:endParaRPr sz="1800"/>
            </a:p>
          </p:txBody>
        </p:sp>
        <p:sp>
          <p:nvSpPr>
            <p:cNvPr id="35" name="bk object 43"/>
            <p:cNvSpPr/>
            <p:nvPr/>
          </p:nvSpPr>
          <p:spPr>
            <a:xfrm>
              <a:off x="4481002" y="0"/>
              <a:ext cx="549275" cy="1009015"/>
            </a:xfrm>
            <a:custGeom>
              <a:avLst/>
              <a:gdLst/>
              <a:ahLst/>
              <a:cxnLst/>
              <a:rect l="l" t="t" r="r" b="b"/>
              <a:pathLst>
                <a:path w="549275" h="1009015">
                  <a:moveTo>
                    <a:pt x="548708" y="1008568"/>
                  </a:moveTo>
                  <a:lnTo>
                    <a:pt x="0" y="0"/>
                  </a:lnTo>
                </a:path>
              </a:pathLst>
            </a:custGeom>
            <a:ln w="9626">
              <a:solidFill>
                <a:srgbClr val="FFFFFF"/>
              </a:solidFill>
            </a:ln>
          </p:spPr>
          <p:txBody>
            <a:bodyPr wrap="square" lIns="0" tIns="0" rIns="0" bIns="0" rtlCol="0"/>
            <a:lstStyle/>
            <a:p>
              <a:endParaRPr sz="1800"/>
            </a:p>
          </p:txBody>
        </p:sp>
        <p:sp>
          <p:nvSpPr>
            <p:cNvPr id="36" name="bk object 44"/>
            <p:cNvSpPr/>
            <p:nvPr/>
          </p:nvSpPr>
          <p:spPr>
            <a:xfrm>
              <a:off x="4403708" y="0"/>
              <a:ext cx="549275" cy="1009015"/>
            </a:xfrm>
            <a:custGeom>
              <a:avLst/>
              <a:gdLst/>
              <a:ahLst/>
              <a:cxnLst/>
              <a:rect l="l" t="t" r="r" b="b"/>
              <a:pathLst>
                <a:path w="549275" h="1009015">
                  <a:moveTo>
                    <a:pt x="548707" y="1008568"/>
                  </a:moveTo>
                  <a:lnTo>
                    <a:pt x="0" y="0"/>
                  </a:lnTo>
                </a:path>
              </a:pathLst>
            </a:custGeom>
            <a:ln w="9626">
              <a:solidFill>
                <a:srgbClr val="FFFFFF"/>
              </a:solidFill>
            </a:ln>
          </p:spPr>
          <p:txBody>
            <a:bodyPr wrap="square" lIns="0" tIns="0" rIns="0" bIns="0" rtlCol="0"/>
            <a:lstStyle/>
            <a:p>
              <a:endParaRPr sz="1800"/>
            </a:p>
          </p:txBody>
        </p:sp>
        <p:sp>
          <p:nvSpPr>
            <p:cNvPr id="37" name="bk object 45"/>
            <p:cNvSpPr/>
            <p:nvPr/>
          </p:nvSpPr>
          <p:spPr>
            <a:xfrm>
              <a:off x="4326418" y="0"/>
              <a:ext cx="549275" cy="1009015"/>
            </a:xfrm>
            <a:custGeom>
              <a:avLst/>
              <a:gdLst/>
              <a:ahLst/>
              <a:cxnLst/>
              <a:rect l="l" t="t" r="r" b="b"/>
              <a:pathLst>
                <a:path w="549275" h="1009015">
                  <a:moveTo>
                    <a:pt x="548709" y="1008569"/>
                  </a:moveTo>
                  <a:lnTo>
                    <a:pt x="0" y="0"/>
                  </a:lnTo>
                </a:path>
              </a:pathLst>
            </a:custGeom>
            <a:ln w="9626">
              <a:solidFill>
                <a:srgbClr val="FFFFFF"/>
              </a:solidFill>
            </a:ln>
          </p:spPr>
          <p:txBody>
            <a:bodyPr wrap="square" lIns="0" tIns="0" rIns="0" bIns="0" rtlCol="0"/>
            <a:lstStyle/>
            <a:p>
              <a:endParaRPr sz="1800"/>
            </a:p>
          </p:txBody>
        </p:sp>
        <p:sp>
          <p:nvSpPr>
            <p:cNvPr id="38" name="bk object 46"/>
            <p:cNvSpPr/>
            <p:nvPr/>
          </p:nvSpPr>
          <p:spPr>
            <a:xfrm>
              <a:off x="4249122" y="0"/>
              <a:ext cx="549275" cy="1009015"/>
            </a:xfrm>
            <a:custGeom>
              <a:avLst/>
              <a:gdLst/>
              <a:ahLst/>
              <a:cxnLst/>
              <a:rect l="l" t="t" r="r" b="b"/>
              <a:pathLst>
                <a:path w="549275" h="1009015">
                  <a:moveTo>
                    <a:pt x="548707" y="1008569"/>
                  </a:moveTo>
                  <a:lnTo>
                    <a:pt x="0" y="0"/>
                  </a:lnTo>
                </a:path>
              </a:pathLst>
            </a:custGeom>
            <a:ln w="9626">
              <a:solidFill>
                <a:srgbClr val="FFFFFF"/>
              </a:solidFill>
            </a:ln>
          </p:spPr>
          <p:txBody>
            <a:bodyPr wrap="square" lIns="0" tIns="0" rIns="0" bIns="0" rtlCol="0"/>
            <a:lstStyle/>
            <a:p>
              <a:endParaRPr sz="1800"/>
            </a:p>
          </p:txBody>
        </p:sp>
        <p:sp>
          <p:nvSpPr>
            <p:cNvPr id="39" name="bk object 47"/>
            <p:cNvSpPr/>
            <p:nvPr/>
          </p:nvSpPr>
          <p:spPr>
            <a:xfrm>
              <a:off x="4171830" y="0"/>
              <a:ext cx="549275" cy="1009015"/>
            </a:xfrm>
            <a:custGeom>
              <a:avLst/>
              <a:gdLst/>
              <a:ahLst/>
              <a:cxnLst/>
              <a:rect l="l" t="t" r="r" b="b"/>
              <a:pathLst>
                <a:path w="549275" h="1009015">
                  <a:moveTo>
                    <a:pt x="548707" y="1008570"/>
                  </a:moveTo>
                  <a:lnTo>
                    <a:pt x="0" y="0"/>
                  </a:lnTo>
                </a:path>
              </a:pathLst>
            </a:custGeom>
            <a:ln w="9626">
              <a:solidFill>
                <a:srgbClr val="FFFFFF"/>
              </a:solidFill>
            </a:ln>
          </p:spPr>
          <p:txBody>
            <a:bodyPr wrap="square" lIns="0" tIns="0" rIns="0" bIns="0" rtlCol="0"/>
            <a:lstStyle/>
            <a:p>
              <a:endParaRPr sz="1800"/>
            </a:p>
          </p:txBody>
        </p:sp>
        <p:sp>
          <p:nvSpPr>
            <p:cNvPr id="40" name="bk object 48"/>
            <p:cNvSpPr/>
            <p:nvPr/>
          </p:nvSpPr>
          <p:spPr>
            <a:xfrm>
              <a:off x="4094512" y="0"/>
              <a:ext cx="549275" cy="1009015"/>
            </a:xfrm>
            <a:custGeom>
              <a:avLst/>
              <a:gdLst/>
              <a:ahLst/>
              <a:cxnLst/>
              <a:rect l="l" t="t" r="r" b="b"/>
              <a:pathLst>
                <a:path w="549275" h="1009015">
                  <a:moveTo>
                    <a:pt x="548707" y="1008570"/>
                  </a:moveTo>
                  <a:lnTo>
                    <a:pt x="0" y="0"/>
                  </a:lnTo>
                </a:path>
              </a:pathLst>
            </a:custGeom>
            <a:ln w="9626">
              <a:solidFill>
                <a:srgbClr val="FFFFFF"/>
              </a:solidFill>
            </a:ln>
          </p:spPr>
          <p:txBody>
            <a:bodyPr wrap="square" lIns="0" tIns="0" rIns="0" bIns="0" rtlCol="0"/>
            <a:lstStyle/>
            <a:p>
              <a:endParaRPr sz="1800"/>
            </a:p>
          </p:txBody>
        </p:sp>
        <p:sp>
          <p:nvSpPr>
            <p:cNvPr id="41" name="bk object 49"/>
            <p:cNvSpPr/>
            <p:nvPr/>
          </p:nvSpPr>
          <p:spPr>
            <a:xfrm>
              <a:off x="4017231" y="0"/>
              <a:ext cx="549275" cy="1009015"/>
            </a:xfrm>
            <a:custGeom>
              <a:avLst/>
              <a:gdLst/>
              <a:ahLst/>
              <a:cxnLst/>
              <a:rect l="l" t="t" r="r" b="b"/>
              <a:pathLst>
                <a:path w="549275" h="1009015">
                  <a:moveTo>
                    <a:pt x="548706" y="1008570"/>
                  </a:moveTo>
                  <a:lnTo>
                    <a:pt x="0" y="0"/>
                  </a:lnTo>
                </a:path>
              </a:pathLst>
            </a:custGeom>
            <a:ln w="9626">
              <a:solidFill>
                <a:srgbClr val="FFFFFF"/>
              </a:solidFill>
            </a:ln>
          </p:spPr>
          <p:txBody>
            <a:bodyPr wrap="square" lIns="0" tIns="0" rIns="0" bIns="0" rtlCol="0"/>
            <a:lstStyle/>
            <a:p>
              <a:endParaRPr sz="1800"/>
            </a:p>
          </p:txBody>
        </p:sp>
        <p:sp>
          <p:nvSpPr>
            <p:cNvPr id="42" name="bk object 50"/>
            <p:cNvSpPr/>
            <p:nvPr/>
          </p:nvSpPr>
          <p:spPr>
            <a:xfrm>
              <a:off x="3939939" y="0"/>
              <a:ext cx="549275" cy="1009015"/>
            </a:xfrm>
            <a:custGeom>
              <a:avLst/>
              <a:gdLst/>
              <a:ahLst/>
              <a:cxnLst/>
              <a:rect l="l" t="t" r="r" b="b"/>
              <a:pathLst>
                <a:path w="549275" h="1009015">
                  <a:moveTo>
                    <a:pt x="548707" y="1008571"/>
                  </a:moveTo>
                  <a:lnTo>
                    <a:pt x="0" y="0"/>
                  </a:lnTo>
                </a:path>
              </a:pathLst>
            </a:custGeom>
            <a:ln w="9626">
              <a:solidFill>
                <a:srgbClr val="FFFFFF"/>
              </a:solidFill>
            </a:ln>
          </p:spPr>
          <p:txBody>
            <a:bodyPr wrap="square" lIns="0" tIns="0" rIns="0" bIns="0" rtlCol="0"/>
            <a:lstStyle/>
            <a:p>
              <a:endParaRPr sz="1800"/>
            </a:p>
          </p:txBody>
        </p:sp>
        <p:sp>
          <p:nvSpPr>
            <p:cNvPr id="43" name="bk object 51"/>
            <p:cNvSpPr/>
            <p:nvPr/>
          </p:nvSpPr>
          <p:spPr>
            <a:xfrm>
              <a:off x="3862650" y="0"/>
              <a:ext cx="549275" cy="1009015"/>
            </a:xfrm>
            <a:custGeom>
              <a:avLst/>
              <a:gdLst/>
              <a:ahLst/>
              <a:cxnLst/>
              <a:rect l="l" t="t" r="r" b="b"/>
              <a:pathLst>
                <a:path w="549275" h="1009015">
                  <a:moveTo>
                    <a:pt x="548709" y="1008571"/>
                  </a:moveTo>
                  <a:lnTo>
                    <a:pt x="0" y="0"/>
                  </a:lnTo>
                </a:path>
              </a:pathLst>
            </a:custGeom>
            <a:ln w="9626">
              <a:solidFill>
                <a:srgbClr val="FFFFFF"/>
              </a:solidFill>
            </a:ln>
          </p:spPr>
          <p:txBody>
            <a:bodyPr wrap="square" lIns="0" tIns="0" rIns="0" bIns="0" rtlCol="0"/>
            <a:lstStyle/>
            <a:p>
              <a:endParaRPr sz="1800"/>
            </a:p>
          </p:txBody>
        </p:sp>
        <p:sp>
          <p:nvSpPr>
            <p:cNvPr id="44" name="bk object 52"/>
            <p:cNvSpPr/>
            <p:nvPr/>
          </p:nvSpPr>
          <p:spPr>
            <a:xfrm>
              <a:off x="3785356" y="0"/>
              <a:ext cx="549275" cy="1009015"/>
            </a:xfrm>
            <a:custGeom>
              <a:avLst/>
              <a:gdLst/>
              <a:ahLst/>
              <a:cxnLst/>
              <a:rect l="l" t="t" r="r" b="b"/>
              <a:pathLst>
                <a:path w="549275" h="1009015">
                  <a:moveTo>
                    <a:pt x="548708" y="1008572"/>
                  </a:moveTo>
                  <a:lnTo>
                    <a:pt x="0" y="0"/>
                  </a:lnTo>
                </a:path>
              </a:pathLst>
            </a:custGeom>
            <a:ln w="9626">
              <a:solidFill>
                <a:srgbClr val="FFFFFF"/>
              </a:solidFill>
            </a:ln>
          </p:spPr>
          <p:txBody>
            <a:bodyPr wrap="square" lIns="0" tIns="0" rIns="0" bIns="0" rtlCol="0"/>
            <a:lstStyle/>
            <a:p>
              <a:endParaRPr sz="1800"/>
            </a:p>
          </p:txBody>
        </p:sp>
        <p:sp>
          <p:nvSpPr>
            <p:cNvPr id="45" name="bk object 53"/>
            <p:cNvSpPr/>
            <p:nvPr/>
          </p:nvSpPr>
          <p:spPr>
            <a:xfrm>
              <a:off x="3708040" y="0"/>
              <a:ext cx="549275" cy="1009015"/>
            </a:xfrm>
            <a:custGeom>
              <a:avLst/>
              <a:gdLst/>
              <a:ahLst/>
              <a:cxnLst/>
              <a:rect l="l" t="t" r="r" b="b"/>
              <a:pathLst>
                <a:path w="549275" h="1009015">
                  <a:moveTo>
                    <a:pt x="548709" y="1008572"/>
                  </a:moveTo>
                  <a:lnTo>
                    <a:pt x="0" y="0"/>
                  </a:lnTo>
                </a:path>
              </a:pathLst>
            </a:custGeom>
            <a:ln w="9626">
              <a:solidFill>
                <a:srgbClr val="FFFFFF"/>
              </a:solidFill>
            </a:ln>
          </p:spPr>
          <p:txBody>
            <a:bodyPr wrap="square" lIns="0" tIns="0" rIns="0" bIns="0" rtlCol="0"/>
            <a:lstStyle/>
            <a:p>
              <a:endParaRPr sz="1800"/>
            </a:p>
          </p:txBody>
        </p:sp>
        <p:sp>
          <p:nvSpPr>
            <p:cNvPr id="46" name="bk object 54"/>
            <p:cNvSpPr/>
            <p:nvPr/>
          </p:nvSpPr>
          <p:spPr>
            <a:xfrm>
              <a:off x="3630745" y="0"/>
              <a:ext cx="549275" cy="1009015"/>
            </a:xfrm>
            <a:custGeom>
              <a:avLst/>
              <a:gdLst/>
              <a:ahLst/>
              <a:cxnLst/>
              <a:rect l="l" t="t" r="r" b="b"/>
              <a:pathLst>
                <a:path w="549275" h="1009015">
                  <a:moveTo>
                    <a:pt x="548707" y="1008573"/>
                  </a:moveTo>
                  <a:lnTo>
                    <a:pt x="0" y="0"/>
                  </a:lnTo>
                </a:path>
              </a:pathLst>
            </a:custGeom>
            <a:ln w="9626">
              <a:solidFill>
                <a:srgbClr val="FFFFFF"/>
              </a:solidFill>
            </a:ln>
          </p:spPr>
          <p:txBody>
            <a:bodyPr wrap="square" lIns="0" tIns="0" rIns="0" bIns="0" rtlCol="0"/>
            <a:lstStyle/>
            <a:p>
              <a:endParaRPr sz="1800"/>
            </a:p>
          </p:txBody>
        </p:sp>
        <p:sp>
          <p:nvSpPr>
            <p:cNvPr id="47" name="bk object 55"/>
            <p:cNvSpPr/>
            <p:nvPr/>
          </p:nvSpPr>
          <p:spPr>
            <a:xfrm>
              <a:off x="3553454" y="0"/>
              <a:ext cx="549275" cy="1009015"/>
            </a:xfrm>
            <a:custGeom>
              <a:avLst/>
              <a:gdLst/>
              <a:ahLst/>
              <a:cxnLst/>
              <a:rect l="l" t="t" r="r" b="b"/>
              <a:pathLst>
                <a:path w="549275" h="1009015">
                  <a:moveTo>
                    <a:pt x="548709" y="1008573"/>
                  </a:moveTo>
                  <a:lnTo>
                    <a:pt x="0" y="0"/>
                  </a:lnTo>
                </a:path>
              </a:pathLst>
            </a:custGeom>
            <a:ln w="9626">
              <a:solidFill>
                <a:srgbClr val="FFFFFF"/>
              </a:solidFill>
            </a:ln>
          </p:spPr>
          <p:txBody>
            <a:bodyPr wrap="square" lIns="0" tIns="0" rIns="0" bIns="0" rtlCol="0"/>
            <a:lstStyle/>
            <a:p>
              <a:endParaRPr sz="1800"/>
            </a:p>
          </p:txBody>
        </p:sp>
        <p:sp>
          <p:nvSpPr>
            <p:cNvPr id="48" name="bk object 56"/>
            <p:cNvSpPr/>
            <p:nvPr/>
          </p:nvSpPr>
          <p:spPr>
            <a:xfrm>
              <a:off x="3476162" y="0"/>
              <a:ext cx="549275" cy="1009015"/>
            </a:xfrm>
            <a:custGeom>
              <a:avLst/>
              <a:gdLst/>
              <a:ahLst/>
              <a:cxnLst/>
              <a:rect l="l" t="t" r="r" b="b"/>
              <a:pathLst>
                <a:path w="549275" h="1009015">
                  <a:moveTo>
                    <a:pt x="548709" y="1008573"/>
                  </a:moveTo>
                  <a:lnTo>
                    <a:pt x="0" y="0"/>
                  </a:lnTo>
                </a:path>
              </a:pathLst>
            </a:custGeom>
            <a:ln w="9626">
              <a:solidFill>
                <a:srgbClr val="FFFFFF"/>
              </a:solidFill>
            </a:ln>
          </p:spPr>
          <p:txBody>
            <a:bodyPr wrap="square" lIns="0" tIns="0" rIns="0" bIns="0" rtlCol="0"/>
            <a:lstStyle/>
            <a:p>
              <a:endParaRPr sz="1800"/>
            </a:p>
          </p:txBody>
        </p:sp>
        <p:sp>
          <p:nvSpPr>
            <p:cNvPr id="49" name="bk object 57"/>
            <p:cNvSpPr/>
            <p:nvPr/>
          </p:nvSpPr>
          <p:spPr>
            <a:xfrm>
              <a:off x="3398870" y="0"/>
              <a:ext cx="549275" cy="1009015"/>
            </a:xfrm>
            <a:custGeom>
              <a:avLst/>
              <a:gdLst/>
              <a:ahLst/>
              <a:cxnLst/>
              <a:rect l="l" t="t" r="r" b="b"/>
              <a:pathLst>
                <a:path w="549275" h="1009015">
                  <a:moveTo>
                    <a:pt x="548709" y="1008574"/>
                  </a:moveTo>
                  <a:lnTo>
                    <a:pt x="0" y="0"/>
                  </a:lnTo>
                </a:path>
              </a:pathLst>
            </a:custGeom>
            <a:ln w="9626">
              <a:solidFill>
                <a:srgbClr val="FFFFFF"/>
              </a:solidFill>
            </a:ln>
          </p:spPr>
          <p:txBody>
            <a:bodyPr wrap="square" lIns="0" tIns="0" rIns="0" bIns="0" rtlCol="0"/>
            <a:lstStyle/>
            <a:p>
              <a:endParaRPr sz="1800"/>
            </a:p>
          </p:txBody>
        </p:sp>
        <p:sp>
          <p:nvSpPr>
            <p:cNvPr id="50" name="bk object 58"/>
            <p:cNvSpPr/>
            <p:nvPr/>
          </p:nvSpPr>
          <p:spPr>
            <a:xfrm>
              <a:off x="3321567" y="0"/>
              <a:ext cx="549275" cy="1009015"/>
            </a:xfrm>
            <a:custGeom>
              <a:avLst/>
              <a:gdLst/>
              <a:ahLst/>
              <a:cxnLst/>
              <a:rect l="l" t="t" r="r" b="b"/>
              <a:pathLst>
                <a:path w="549275" h="1009015">
                  <a:moveTo>
                    <a:pt x="548710" y="1008574"/>
                  </a:moveTo>
                  <a:lnTo>
                    <a:pt x="0" y="0"/>
                  </a:lnTo>
                </a:path>
              </a:pathLst>
            </a:custGeom>
            <a:ln w="9626">
              <a:solidFill>
                <a:srgbClr val="FFFFFF"/>
              </a:solidFill>
            </a:ln>
          </p:spPr>
          <p:txBody>
            <a:bodyPr wrap="square" lIns="0" tIns="0" rIns="0" bIns="0" rtlCol="0"/>
            <a:lstStyle/>
            <a:p>
              <a:endParaRPr sz="1800"/>
            </a:p>
          </p:txBody>
        </p:sp>
        <p:sp>
          <p:nvSpPr>
            <p:cNvPr id="51" name="bk object 59"/>
            <p:cNvSpPr/>
            <p:nvPr/>
          </p:nvSpPr>
          <p:spPr>
            <a:xfrm>
              <a:off x="3244271" y="0"/>
              <a:ext cx="549275" cy="1009015"/>
            </a:xfrm>
            <a:custGeom>
              <a:avLst/>
              <a:gdLst/>
              <a:ahLst/>
              <a:cxnLst/>
              <a:rect l="l" t="t" r="r" b="b"/>
              <a:pathLst>
                <a:path w="549275" h="1009015">
                  <a:moveTo>
                    <a:pt x="548709" y="1008575"/>
                  </a:moveTo>
                  <a:lnTo>
                    <a:pt x="0" y="0"/>
                  </a:lnTo>
                </a:path>
              </a:pathLst>
            </a:custGeom>
            <a:ln w="9626">
              <a:solidFill>
                <a:srgbClr val="FFFFFF"/>
              </a:solidFill>
            </a:ln>
          </p:spPr>
          <p:txBody>
            <a:bodyPr wrap="square" lIns="0" tIns="0" rIns="0" bIns="0" rtlCol="0"/>
            <a:lstStyle/>
            <a:p>
              <a:endParaRPr sz="1800"/>
            </a:p>
          </p:txBody>
        </p:sp>
        <p:sp>
          <p:nvSpPr>
            <p:cNvPr id="52" name="bk object 60"/>
            <p:cNvSpPr/>
            <p:nvPr/>
          </p:nvSpPr>
          <p:spPr>
            <a:xfrm>
              <a:off x="3166960" y="0"/>
              <a:ext cx="549275" cy="1009015"/>
            </a:xfrm>
            <a:custGeom>
              <a:avLst/>
              <a:gdLst/>
              <a:ahLst/>
              <a:cxnLst/>
              <a:rect l="l" t="t" r="r" b="b"/>
              <a:pathLst>
                <a:path w="549275" h="1009015">
                  <a:moveTo>
                    <a:pt x="548713" y="1008575"/>
                  </a:moveTo>
                  <a:lnTo>
                    <a:pt x="0" y="0"/>
                  </a:lnTo>
                </a:path>
              </a:pathLst>
            </a:custGeom>
            <a:ln w="9626">
              <a:solidFill>
                <a:srgbClr val="FFFFFF"/>
              </a:solidFill>
            </a:ln>
          </p:spPr>
          <p:txBody>
            <a:bodyPr wrap="square" lIns="0" tIns="0" rIns="0" bIns="0" rtlCol="0"/>
            <a:lstStyle/>
            <a:p>
              <a:endParaRPr sz="1800"/>
            </a:p>
          </p:txBody>
        </p:sp>
        <p:sp>
          <p:nvSpPr>
            <p:cNvPr id="53" name="bk object 61"/>
            <p:cNvSpPr/>
            <p:nvPr/>
          </p:nvSpPr>
          <p:spPr>
            <a:xfrm>
              <a:off x="3089666" y="0"/>
              <a:ext cx="549275" cy="1009015"/>
            </a:xfrm>
            <a:custGeom>
              <a:avLst/>
              <a:gdLst/>
              <a:ahLst/>
              <a:cxnLst/>
              <a:rect l="l" t="t" r="r" b="b"/>
              <a:pathLst>
                <a:path w="549275" h="1009015">
                  <a:moveTo>
                    <a:pt x="548712" y="1008575"/>
                  </a:moveTo>
                  <a:lnTo>
                    <a:pt x="0" y="0"/>
                  </a:lnTo>
                </a:path>
              </a:pathLst>
            </a:custGeom>
            <a:ln w="9626">
              <a:solidFill>
                <a:srgbClr val="FFFFFF"/>
              </a:solidFill>
            </a:ln>
          </p:spPr>
          <p:txBody>
            <a:bodyPr wrap="square" lIns="0" tIns="0" rIns="0" bIns="0" rtlCol="0"/>
            <a:lstStyle/>
            <a:p>
              <a:endParaRPr sz="1800"/>
            </a:p>
          </p:txBody>
        </p:sp>
        <p:sp>
          <p:nvSpPr>
            <p:cNvPr id="54" name="bk object 62"/>
            <p:cNvSpPr/>
            <p:nvPr/>
          </p:nvSpPr>
          <p:spPr>
            <a:xfrm>
              <a:off x="3012358" y="0"/>
              <a:ext cx="549275" cy="1009015"/>
            </a:xfrm>
            <a:custGeom>
              <a:avLst/>
              <a:gdLst/>
              <a:ahLst/>
              <a:cxnLst/>
              <a:rect l="l" t="t" r="r" b="b"/>
              <a:pathLst>
                <a:path w="549275" h="1009015">
                  <a:moveTo>
                    <a:pt x="548710" y="1008576"/>
                  </a:moveTo>
                  <a:lnTo>
                    <a:pt x="0" y="0"/>
                  </a:lnTo>
                </a:path>
              </a:pathLst>
            </a:custGeom>
            <a:ln w="9626">
              <a:solidFill>
                <a:srgbClr val="FFFFFF"/>
              </a:solidFill>
            </a:ln>
          </p:spPr>
          <p:txBody>
            <a:bodyPr wrap="square" lIns="0" tIns="0" rIns="0" bIns="0" rtlCol="0"/>
            <a:lstStyle/>
            <a:p>
              <a:endParaRPr sz="1800"/>
            </a:p>
          </p:txBody>
        </p:sp>
        <p:sp>
          <p:nvSpPr>
            <p:cNvPr id="55" name="bk object 63"/>
            <p:cNvSpPr/>
            <p:nvPr/>
          </p:nvSpPr>
          <p:spPr>
            <a:xfrm>
              <a:off x="2935058" y="0"/>
              <a:ext cx="549275" cy="1009015"/>
            </a:xfrm>
            <a:custGeom>
              <a:avLst/>
              <a:gdLst/>
              <a:ahLst/>
              <a:cxnLst/>
              <a:rect l="l" t="t" r="r" b="b"/>
              <a:pathLst>
                <a:path w="549275" h="1009015">
                  <a:moveTo>
                    <a:pt x="548714" y="1008576"/>
                  </a:moveTo>
                  <a:lnTo>
                    <a:pt x="0" y="0"/>
                  </a:lnTo>
                </a:path>
              </a:pathLst>
            </a:custGeom>
            <a:ln w="9626">
              <a:solidFill>
                <a:srgbClr val="FFFFFF"/>
              </a:solidFill>
            </a:ln>
          </p:spPr>
          <p:txBody>
            <a:bodyPr wrap="square" lIns="0" tIns="0" rIns="0" bIns="0" rtlCol="0"/>
            <a:lstStyle/>
            <a:p>
              <a:endParaRPr sz="1800"/>
            </a:p>
          </p:txBody>
        </p:sp>
        <p:sp>
          <p:nvSpPr>
            <p:cNvPr id="56" name="bk object 64"/>
            <p:cNvSpPr/>
            <p:nvPr/>
          </p:nvSpPr>
          <p:spPr>
            <a:xfrm>
              <a:off x="2857785" y="0"/>
              <a:ext cx="549275" cy="1009015"/>
            </a:xfrm>
            <a:custGeom>
              <a:avLst/>
              <a:gdLst/>
              <a:ahLst/>
              <a:cxnLst/>
              <a:rect l="l" t="t" r="r" b="b"/>
              <a:pathLst>
                <a:path w="549275" h="1009015">
                  <a:moveTo>
                    <a:pt x="548710" y="1008577"/>
                  </a:moveTo>
                  <a:lnTo>
                    <a:pt x="0" y="0"/>
                  </a:lnTo>
                </a:path>
              </a:pathLst>
            </a:custGeom>
            <a:ln w="9626">
              <a:solidFill>
                <a:srgbClr val="FFFFFF"/>
              </a:solidFill>
            </a:ln>
          </p:spPr>
          <p:txBody>
            <a:bodyPr wrap="square" lIns="0" tIns="0" rIns="0" bIns="0" rtlCol="0"/>
            <a:lstStyle/>
            <a:p>
              <a:endParaRPr sz="1800"/>
            </a:p>
          </p:txBody>
        </p:sp>
        <p:sp>
          <p:nvSpPr>
            <p:cNvPr id="57" name="bk object 65"/>
            <p:cNvSpPr/>
            <p:nvPr/>
          </p:nvSpPr>
          <p:spPr>
            <a:xfrm>
              <a:off x="2780492" y="0"/>
              <a:ext cx="549275" cy="1009015"/>
            </a:xfrm>
            <a:custGeom>
              <a:avLst/>
              <a:gdLst/>
              <a:ahLst/>
              <a:cxnLst/>
              <a:rect l="l" t="t" r="r" b="b"/>
              <a:pathLst>
                <a:path w="549275" h="1009015">
                  <a:moveTo>
                    <a:pt x="548710" y="1008577"/>
                  </a:moveTo>
                  <a:lnTo>
                    <a:pt x="0" y="0"/>
                  </a:lnTo>
                </a:path>
              </a:pathLst>
            </a:custGeom>
            <a:ln w="9626">
              <a:solidFill>
                <a:srgbClr val="FFFFFF"/>
              </a:solidFill>
            </a:ln>
          </p:spPr>
          <p:txBody>
            <a:bodyPr wrap="square" lIns="0" tIns="0" rIns="0" bIns="0" rtlCol="0"/>
            <a:lstStyle/>
            <a:p>
              <a:endParaRPr sz="1800"/>
            </a:p>
          </p:txBody>
        </p:sp>
        <p:sp>
          <p:nvSpPr>
            <p:cNvPr id="58" name="bk object 66"/>
            <p:cNvSpPr/>
            <p:nvPr/>
          </p:nvSpPr>
          <p:spPr>
            <a:xfrm>
              <a:off x="2703202" y="0"/>
              <a:ext cx="549275" cy="1009015"/>
            </a:xfrm>
            <a:custGeom>
              <a:avLst/>
              <a:gdLst/>
              <a:ahLst/>
              <a:cxnLst/>
              <a:rect l="l" t="t" r="r" b="b"/>
              <a:pathLst>
                <a:path w="549275" h="1009015">
                  <a:moveTo>
                    <a:pt x="548711" y="1008578"/>
                  </a:moveTo>
                  <a:lnTo>
                    <a:pt x="0" y="0"/>
                  </a:lnTo>
                </a:path>
              </a:pathLst>
            </a:custGeom>
            <a:ln w="9626">
              <a:solidFill>
                <a:srgbClr val="FFFFFF"/>
              </a:solidFill>
            </a:ln>
          </p:spPr>
          <p:txBody>
            <a:bodyPr wrap="square" lIns="0" tIns="0" rIns="0" bIns="0" rtlCol="0"/>
            <a:lstStyle/>
            <a:p>
              <a:endParaRPr sz="1800"/>
            </a:p>
          </p:txBody>
        </p:sp>
        <p:sp>
          <p:nvSpPr>
            <p:cNvPr id="59" name="bk object 67"/>
            <p:cNvSpPr/>
            <p:nvPr/>
          </p:nvSpPr>
          <p:spPr>
            <a:xfrm>
              <a:off x="2625884" y="0"/>
              <a:ext cx="549275" cy="1009015"/>
            </a:xfrm>
            <a:custGeom>
              <a:avLst/>
              <a:gdLst/>
              <a:ahLst/>
              <a:cxnLst/>
              <a:rect l="l" t="t" r="r" b="b"/>
              <a:pathLst>
                <a:path w="549275" h="1009015">
                  <a:moveTo>
                    <a:pt x="548711" y="1008578"/>
                  </a:moveTo>
                  <a:lnTo>
                    <a:pt x="0" y="0"/>
                  </a:lnTo>
                </a:path>
              </a:pathLst>
            </a:custGeom>
            <a:ln w="9626">
              <a:solidFill>
                <a:srgbClr val="FFFFFF"/>
              </a:solidFill>
            </a:ln>
          </p:spPr>
          <p:txBody>
            <a:bodyPr wrap="square" lIns="0" tIns="0" rIns="0" bIns="0" rtlCol="0"/>
            <a:lstStyle/>
            <a:p>
              <a:endParaRPr sz="1800"/>
            </a:p>
          </p:txBody>
        </p:sp>
        <p:sp>
          <p:nvSpPr>
            <p:cNvPr id="60" name="bk object 68"/>
            <p:cNvSpPr/>
            <p:nvPr/>
          </p:nvSpPr>
          <p:spPr>
            <a:xfrm>
              <a:off x="2548574" y="0"/>
              <a:ext cx="549275" cy="1009015"/>
            </a:xfrm>
            <a:custGeom>
              <a:avLst/>
              <a:gdLst/>
              <a:ahLst/>
              <a:cxnLst/>
              <a:rect l="l" t="t" r="r" b="b"/>
              <a:pathLst>
                <a:path w="549275" h="1009015">
                  <a:moveTo>
                    <a:pt x="548716" y="1008578"/>
                  </a:moveTo>
                  <a:lnTo>
                    <a:pt x="0" y="0"/>
                  </a:lnTo>
                </a:path>
              </a:pathLst>
            </a:custGeom>
            <a:ln w="9626">
              <a:solidFill>
                <a:srgbClr val="FFFFFF"/>
              </a:solidFill>
            </a:ln>
          </p:spPr>
          <p:txBody>
            <a:bodyPr wrap="square" lIns="0" tIns="0" rIns="0" bIns="0" rtlCol="0"/>
            <a:lstStyle/>
            <a:p>
              <a:endParaRPr sz="1800"/>
            </a:p>
          </p:txBody>
        </p:sp>
        <p:sp>
          <p:nvSpPr>
            <p:cNvPr id="61" name="bk object 69"/>
            <p:cNvSpPr/>
            <p:nvPr/>
          </p:nvSpPr>
          <p:spPr>
            <a:xfrm>
              <a:off x="2471278" y="0"/>
              <a:ext cx="549275" cy="1009015"/>
            </a:xfrm>
            <a:custGeom>
              <a:avLst/>
              <a:gdLst/>
              <a:ahLst/>
              <a:cxnLst/>
              <a:rect l="l" t="t" r="r" b="b"/>
              <a:pathLst>
                <a:path w="549275" h="1009015">
                  <a:moveTo>
                    <a:pt x="548714" y="1008579"/>
                  </a:moveTo>
                  <a:lnTo>
                    <a:pt x="0" y="0"/>
                  </a:lnTo>
                </a:path>
              </a:pathLst>
            </a:custGeom>
            <a:ln w="9626">
              <a:solidFill>
                <a:srgbClr val="FFFFFF"/>
              </a:solidFill>
            </a:ln>
          </p:spPr>
          <p:txBody>
            <a:bodyPr wrap="square" lIns="0" tIns="0" rIns="0" bIns="0" rtlCol="0"/>
            <a:lstStyle/>
            <a:p>
              <a:endParaRPr sz="1800"/>
            </a:p>
          </p:txBody>
        </p:sp>
        <p:sp>
          <p:nvSpPr>
            <p:cNvPr id="62" name="bk object 70"/>
            <p:cNvSpPr/>
            <p:nvPr/>
          </p:nvSpPr>
          <p:spPr>
            <a:xfrm>
              <a:off x="2393993" y="0"/>
              <a:ext cx="549275" cy="1009015"/>
            </a:xfrm>
            <a:custGeom>
              <a:avLst/>
              <a:gdLst/>
              <a:ahLst/>
              <a:cxnLst/>
              <a:rect l="l" t="t" r="r" b="b"/>
              <a:pathLst>
                <a:path w="549275" h="1009015">
                  <a:moveTo>
                    <a:pt x="548711" y="1008579"/>
                  </a:moveTo>
                  <a:lnTo>
                    <a:pt x="0" y="0"/>
                  </a:lnTo>
                </a:path>
              </a:pathLst>
            </a:custGeom>
            <a:ln w="9626">
              <a:solidFill>
                <a:srgbClr val="FFFFFF"/>
              </a:solidFill>
            </a:ln>
          </p:spPr>
          <p:txBody>
            <a:bodyPr wrap="square" lIns="0" tIns="0" rIns="0" bIns="0" rtlCol="0"/>
            <a:lstStyle/>
            <a:p>
              <a:endParaRPr sz="1800"/>
            </a:p>
          </p:txBody>
        </p:sp>
        <p:sp>
          <p:nvSpPr>
            <p:cNvPr id="63" name="bk object 71"/>
            <p:cNvSpPr/>
            <p:nvPr/>
          </p:nvSpPr>
          <p:spPr>
            <a:xfrm>
              <a:off x="2316705" y="0"/>
              <a:ext cx="549275" cy="1009015"/>
            </a:xfrm>
            <a:custGeom>
              <a:avLst/>
              <a:gdLst/>
              <a:ahLst/>
              <a:cxnLst/>
              <a:rect l="l" t="t" r="r" b="b"/>
              <a:pathLst>
                <a:path w="549275" h="1009015">
                  <a:moveTo>
                    <a:pt x="548713" y="1008580"/>
                  </a:moveTo>
                  <a:lnTo>
                    <a:pt x="0" y="0"/>
                  </a:lnTo>
                </a:path>
              </a:pathLst>
            </a:custGeom>
            <a:ln w="9626">
              <a:solidFill>
                <a:srgbClr val="FFFFFF"/>
              </a:solidFill>
            </a:ln>
          </p:spPr>
          <p:txBody>
            <a:bodyPr wrap="square" lIns="0" tIns="0" rIns="0" bIns="0" rtlCol="0"/>
            <a:lstStyle/>
            <a:p>
              <a:endParaRPr sz="1800"/>
            </a:p>
          </p:txBody>
        </p:sp>
        <p:sp>
          <p:nvSpPr>
            <p:cNvPr id="64" name="bk object 72"/>
            <p:cNvSpPr/>
            <p:nvPr/>
          </p:nvSpPr>
          <p:spPr>
            <a:xfrm>
              <a:off x="2239390" y="0"/>
              <a:ext cx="549275" cy="1009015"/>
            </a:xfrm>
            <a:custGeom>
              <a:avLst/>
              <a:gdLst/>
              <a:ahLst/>
              <a:cxnLst/>
              <a:rect l="l" t="t" r="r" b="b"/>
              <a:pathLst>
                <a:path w="549275" h="1009015">
                  <a:moveTo>
                    <a:pt x="548716" y="1008580"/>
                  </a:moveTo>
                  <a:lnTo>
                    <a:pt x="0" y="0"/>
                  </a:lnTo>
                </a:path>
              </a:pathLst>
            </a:custGeom>
            <a:ln w="9626">
              <a:solidFill>
                <a:srgbClr val="FFFFFF"/>
              </a:solidFill>
            </a:ln>
          </p:spPr>
          <p:txBody>
            <a:bodyPr wrap="square" lIns="0" tIns="0" rIns="0" bIns="0" rtlCol="0"/>
            <a:lstStyle/>
            <a:p>
              <a:endParaRPr sz="1800"/>
            </a:p>
          </p:txBody>
        </p:sp>
        <p:sp>
          <p:nvSpPr>
            <p:cNvPr id="65" name="bk object 73"/>
            <p:cNvSpPr/>
            <p:nvPr/>
          </p:nvSpPr>
          <p:spPr>
            <a:xfrm>
              <a:off x="2162120" y="0"/>
              <a:ext cx="549275" cy="1009015"/>
            </a:xfrm>
            <a:custGeom>
              <a:avLst/>
              <a:gdLst/>
              <a:ahLst/>
              <a:cxnLst/>
              <a:rect l="l" t="t" r="r" b="b"/>
              <a:pathLst>
                <a:path w="549275" h="1009015">
                  <a:moveTo>
                    <a:pt x="548714" y="1008581"/>
                  </a:moveTo>
                  <a:lnTo>
                    <a:pt x="0" y="0"/>
                  </a:lnTo>
                </a:path>
              </a:pathLst>
            </a:custGeom>
            <a:ln w="9626">
              <a:solidFill>
                <a:srgbClr val="FFFFFF"/>
              </a:solidFill>
            </a:ln>
          </p:spPr>
          <p:txBody>
            <a:bodyPr wrap="square" lIns="0" tIns="0" rIns="0" bIns="0" rtlCol="0"/>
            <a:lstStyle/>
            <a:p>
              <a:endParaRPr sz="1800"/>
            </a:p>
          </p:txBody>
        </p:sp>
        <p:sp>
          <p:nvSpPr>
            <p:cNvPr id="66" name="bk object 74"/>
            <p:cNvSpPr/>
            <p:nvPr/>
          </p:nvSpPr>
          <p:spPr>
            <a:xfrm>
              <a:off x="2084802" y="0"/>
              <a:ext cx="549275" cy="1009015"/>
            </a:xfrm>
            <a:custGeom>
              <a:avLst/>
              <a:gdLst/>
              <a:ahLst/>
              <a:cxnLst/>
              <a:rect l="l" t="t" r="r" b="b"/>
              <a:pathLst>
                <a:path w="549275" h="1009015">
                  <a:moveTo>
                    <a:pt x="548714" y="1008581"/>
                  </a:moveTo>
                  <a:lnTo>
                    <a:pt x="0" y="0"/>
                  </a:lnTo>
                </a:path>
              </a:pathLst>
            </a:custGeom>
            <a:ln w="9626">
              <a:solidFill>
                <a:srgbClr val="FFFFFF"/>
              </a:solidFill>
            </a:ln>
          </p:spPr>
          <p:txBody>
            <a:bodyPr wrap="square" lIns="0" tIns="0" rIns="0" bIns="0" rtlCol="0"/>
            <a:lstStyle/>
            <a:p>
              <a:endParaRPr sz="1800"/>
            </a:p>
          </p:txBody>
        </p:sp>
        <p:sp>
          <p:nvSpPr>
            <p:cNvPr id="67" name="bk object 75"/>
            <p:cNvSpPr/>
            <p:nvPr/>
          </p:nvSpPr>
          <p:spPr>
            <a:xfrm>
              <a:off x="2007521" y="0"/>
              <a:ext cx="549275" cy="1009015"/>
            </a:xfrm>
            <a:custGeom>
              <a:avLst/>
              <a:gdLst/>
              <a:ahLst/>
              <a:cxnLst/>
              <a:rect l="l" t="t" r="r" b="b"/>
              <a:pathLst>
                <a:path w="549275" h="1009015">
                  <a:moveTo>
                    <a:pt x="548713" y="1008581"/>
                  </a:moveTo>
                  <a:lnTo>
                    <a:pt x="0" y="0"/>
                  </a:lnTo>
                </a:path>
              </a:pathLst>
            </a:custGeom>
            <a:ln w="9626">
              <a:solidFill>
                <a:srgbClr val="FFFFFF"/>
              </a:solidFill>
            </a:ln>
          </p:spPr>
          <p:txBody>
            <a:bodyPr wrap="square" lIns="0" tIns="0" rIns="0" bIns="0" rtlCol="0"/>
            <a:lstStyle/>
            <a:p>
              <a:endParaRPr sz="1800"/>
            </a:p>
          </p:txBody>
        </p:sp>
        <p:sp>
          <p:nvSpPr>
            <p:cNvPr id="68" name="bk object 76"/>
            <p:cNvSpPr/>
            <p:nvPr/>
          </p:nvSpPr>
          <p:spPr>
            <a:xfrm>
              <a:off x="1930220" y="0"/>
              <a:ext cx="549275" cy="1009015"/>
            </a:xfrm>
            <a:custGeom>
              <a:avLst/>
              <a:gdLst/>
              <a:ahLst/>
              <a:cxnLst/>
              <a:rect l="l" t="t" r="r" b="b"/>
              <a:pathLst>
                <a:path w="549275" h="1009015">
                  <a:moveTo>
                    <a:pt x="548716" y="1008582"/>
                  </a:moveTo>
                  <a:lnTo>
                    <a:pt x="0" y="0"/>
                  </a:lnTo>
                </a:path>
              </a:pathLst>
            </a:custGeom>
            <a:ln w="9626">
              <a:solidFill>
                <a:srgbClr val="FFFFFF"/>
              </a:solidFill>
            </a:ln>
          </p:spPr>
          <p:txBody>
            <a:bodyPr wrap="square" lIns="0" tIns="0" rIns="0" bIns="0" rtlCol="0"/>
            <a:lstStyle/>
            <a:p>
              <a:endParaRPr sz="1800"/>
            </a:p>
          </p:txBody>
        </p:sp>
        <p:sp>
          <p:nvSpPr>
            <p:cNvPr id="69" name="bk object 77"/>
            <p:cNvSpPr/>
            <p:nvPr/>
          </p:nvSpPr>
          <p:spPr>
            <a:xfrm>
              <a:off x="1852906" y="0"/>
              <a:ext cx="549275" cy="1009015"/>
            </a:xfrm>
            <a:custGeom>
              <a:avLst/>
              <a:gdLst/>
              <a:ahLst/>
              <a:cxnLst/>
              <a:rect l="l" t="t" r="r" b="b"/>
              <a:pathLst>
                <a:path w="549275" h="1009015">
                  <a:moveTo>
                    <a:pt x="548718" y="1008582"/>
                  </a:moveTo>
                  <a:lnTo>
                    <a:pt x="0" y="0"/>
                  </a:lnTo>
                </a:path>
              </a:pathLst>
            </a:custGeom>
            <a:ln w="9626">
              <a:solidFill>
                <a:srgbClr val="FFFFFF"/>
              </a:solidFill>
            </a:ln>
          </p:spPr>
          <p:txBody>
            <a:bodyPr wrap="square" lIns="0" tIns="0" rIns="0" bIns="0" rtlCol="0"/>
            <a:lstStyle/>
            <a:p>
              <a:endParaRPr sz="1800"/>
            </a:p>
          </p:txBody>
        </p:sp>
        <p:sp>
          <p:nvSpPr>
            <p:cNvPr id="70" name="bk object 78"/>
            <p:cNvSpPr/>
            <p:nvPr/>
          </p:nvSpPr>
          <p:spPr>
            <a:xfrm>
              <a:off x="1775621" y="0"/>
              <a:ext cx="549275" cy="1009015"/>
            </a:xfrm>
            <a:custGeom>
              <a:avLst/>
              <a:gdLst/>
              <a:ahLst/>
              <a:cxnLst/>
              <a:rect l="l" t="t" r="r" b="b"/>
              <a:pathLst>
                <a:path w="549275" h="1009015">
                  <a:moveTo>
                    <a:pt x="548715" y="1008583"/>
                  </a:moveTo>
                  <a:lnTo>
                    <a:pt x="0" y="0"/>
                  </a:lnTo>
                </a:path>
              </a:pathLst>
            </a:custGeom>
            <a:ln w="9626">
              <a:solidFill>
                <a:srgbClr val="FFFFFF"/>
              </a:solidFill>
            </a:ln>
          </p:spPr>
          <p:txBody>
            <a:bodyPr wrap="square" lIns="0" tIns="0" rIns="0" bIns="0" rtlCol="0"/>
            <a:lstStyle/>
            <a:p>
              <a:endParaRPr sz="1800"/>
            </a:p>
          </p:txBody>
        </p:sp>
        <p:sp>
          <p:nvSpPr>
            <p:cNvPr id="71" name="bk object 79"/>
            <p:cNvSpPr/>
            <p:nvPr/>
          </p:nvSpPr>
          <p:spPr>
            <a:xfrm>
              <a:off x="1698325" y="0"/>
              <a:ext cx="549275" cy="1009015"/>
            </a:xfrm>
            <a:custGeom>
              <a:avLst/>
              <a:gdLst/>
              <a:ahLst/>
              <a:cxnLst/>
              <a:rect l="l" t="t" r="r" b="b"/>
              <a:pathLst>
                <a:path w="549275" h="1009015">
                  <a:moveTo>
                    <a:pt x="548713" y="1008583"/>
                  </a:moveTo>
                  <a:lnTo>
                    <a:pt x="0" y="0"/>
                  </a:lnTo>
                </a:path>
              </a:pathLst>
            </a:custGeom>
            <a:ln w="9626">
              <a:solidFill>
                <a:srgbClr val="FFFFFF"/>
              </a:solidFill>
            </a:ln>
          </p:spPr>
          <p:txBody>
            <a:bodyPr wrap="square" lIns="0" tIns="0" rIns="0" bIns="0" rtlCol="0"/>
            <a:lstStyle/>
            <a:p>
              <a:endParaRPr sz="1800"/>
            </a:p>
          </p:txBody>
        </p:sp>
        <p:sp>
          <p:nvSpPr>
            <p:cNvPr id="72" name="bk object 80"/>
            <p:cNvSpPr/>
            <p:nvPr/>
          </p:nvSpPr>
          <p:spPr>
            <a:xfrm>
              <a:off x="1621022" y="0"/>
              <a:ext cx="549275" cy="1009015"/>
            </a:xfrm>
            <a:custGeom>
              <a:avLst/>
              <a:gdLst/>
              <a:ahLst/>
              <a:cxnLst/>
              <a:rect l="l" t="t" r="r" b="b"/>
              <a:pathLst>
                <a:path w="549275" h="1009015">
                  <a:moveTo>
                    <a:pt x="548714" y="1008584"/>
                  </a:moveTo>
                  <a:lnTo>
                    <a:pt x="0" y="0"/>
                  </a:lnTo>
                </a:path>
              </a:pathLst>
            </a:custGeom>
            <a:ln w="9626">
              <a:solidFill>
                <a:srgbClr val="FFFFFF"/>
              </a:solidFill>
            </a:ln>
          </p:spPr>
          <p:txBody>
            <a:bodyPr wrap="square" lIns="0" tIns="0" rIns="0" bIns="0" rtlCol="0"/>
            <a:lstStyle/>
            <a:p>
              <a:endParaRPr sz="1800"/>
            </a:p>
          </p:txBody>
        </p:sp>
        <p:sp>
          <p:nvSpPr>
            <p:cNvPr id="73" name="bk object 81"/>
            <p:cNvSpPr/>
            <p:nvPr/>
          </p:nvSpPr>
          <p:spPr>
            <a:xfrm>
              <a:off x="1543744" y="0"/>
              <a:ext cx="549275" cy="1009015"/>
            </a:xfrm>
            <a:custGeom>
              <a:avLst/>
              <a:gdLst/>
              <a:ahLst/>
              <a:cxnLst/>
              <a:rect l="l" t="t" r="r" b="b"/>
              <a:pathLst>
                <a:path w="549275" h="1009015">
                  <a:moveTo>
                    <a:pt x="548716" y="1008584"/>
                  </a:moveTo>
                  <a:lnTo>
                    <a:pt x="0" y="0"/>
                  </a:lnTo>
                </a:path>
              </a:pathLst>
            </a:custGeom>
            <a:ln w="9626">
              <a:solidFill>
                <a:srgbClr val="FFFFFF"/>
              </a:solidFill>
            </a:ln>
          </p:spPr>
          <p:txBody>
            <a:bodyPr wrap="square" lIns="0" tIns="0" rIns="0" bIns="0" rtlCol="0"/>
            <a:lstStyle/>
            <a:p>
              <a:endParaRPr sz="1800"/>
            </a:p>
          </p:txBody>
        </p:sp>
        <p:sp>
          <p:nvSpPr>
            <p:cNvPr id="74" name="bk object 82"/>
            <p:cNvSpPr/>
            <p:nvPr/>
          </p:nvSpPr>
          <p:spPr>
            <a:xfrm>
              <a:off x="1466432" y="0"/>
              <a:ext cx="549275" cy="1009015"/>
            </a:xfrm>
            <a:custGeom>
              <a:avLst/>
              <a:gdLst/>
              <a:ahLst/>
              <a:cxnLst/>
              <a:rect l="l" t="t" r="r" b="b"/>
              <a:pathLst>
                <a:path w="549275" h="1009015">
                  <a:moveTo>
                    <a:pt x="548719" y="1008584"/>
                  </a:moveTo>
                  <a:lnTo>
                    <a:pt x="0" y="0"/>
                  </a:lnTo>
                </a:path>
              </a:pathLst>
            </a:custGeom>
            <a:ln w="9626">
              <a:solidFill>
                <a:srgbClr val="FFFFFF"/>
              </a:solidFill>
            </a:ln>
          </p:spPr>
          <p:txBody>
            <a:bodyPr wrap="square" lIns="0" tIns="0" rIns="0" bIns="0" rtlCol="0"/>
            <a:lstStyle/>
            <a:p>
              <a:endParaRPr sz="1800"/>
            </a:p>
          </p:txBody>
        </p:sp>
        <p:sp>
          <p:nvSpPr>
            <p:cNvPr id="75" name="bk object 83"/>
            <p:cNvSpPr/>
            <p:nvPr/>
          </p:nvSpPr>
          <p:spPr>
            <a:xfrm>
              <a:off x="1389158" y="0"/>
              <a:ext cx="549275" cy="1009015"/>
            </a:xfrm>
            <a:custGeom>
              <a:avLst/>
              <a:gdLst/>
              <a:ahLst/>
              <a:cxnLst/>
              <a:rect l="l" t="t" r="r" b="b"/>
              <a:pathLst>
                <a:path w="549275" h="1009015">
                  <a:moveTo>
                    <a:pt x="548715" y="1008585"/>
                  </a:moveTo>
                  <a:lnTo>
                    <a:pt x="0" y="0"/>
                  </a:lnTo>
                </a:path>
              </a:pathLst>
            </a:custGeom>
            <a:ln w="9626">
              <a:solidFill>
                <a:srgbClr val="FFFFFF"/>
              </a:solidFill>
            </a:ln>
          </p:spPr>
          <p:txBody>
            <a:bodyPr wrap="square" lIns="0" tIns="0" rIns="0" bIns="0" rtlCol="0"/>
            <a:lstStyle/>
            <a:p>
              <a:endParaRPr sz="1800"/>
            </a:p>
          </p:txBody>
        </p:sp>
        <p:sp>
          <p:nvSpPr>
            <p:cNvPr id="76" name="bk object 84"/>
            <p:cNvSpPr/>
            <p:nvPr/>
          </p:nvSpPr>
          <p:spPr>
            <a:xfrm>
              <a:off x="1311842" y="0"/>
              <a:ext cx="549275" cy="1009015"/>
            </a:xfrm>
            <a:custGeom>
              <a:avLst/>
              <a:gdLst/>
              <a:ahLst/>
              <a:cxnLst/>
              <a:rect l="l" t="t" r="r" b="b"/>
              <a:pathLst>
                <a:path w="549275" h="1009015">
                  <a:moveTo>
                    <a:pt x="548716" y="1008585"/>
                  </a:moveTo>
                  <a:lnTo>
                    <a:pt x="0" y="0"/>
                  </a:lnTo>
                </a:path>
              </a:pathLst>
            </a:custGeom>
            <a:ln w="9626">
              <a:solidFill>
                <a:srgbClr val="FFFFFF"/>
              </a:solidFill>
            </a:ln>
          </p:spPr>
          <p:txBody>
            <a:bodyPr wrap="square" lIns="0" tIns="0" rIns="0" bIns="0" rtlCol="0"/>
            <a:lstStyle/>
            <a:p>
              <a:endParaRPr sz="1800"/>
            </a:p>
          </p:txBody>
        </p:sp>
        <p:sp>
          <p:nvSpPr>
            <p:cNvPr id="77" name="bk object 85"/>
            <p:cNvSpPr/>
            <p:nvPr/>
          </p:nvSpPr>
          <p:spPr>
            <a:xfrm>
              <a:off x="1234526" y="0"/>
              <a:ext cx="549275" cy="1009015"/>
            </a:xfrm>
            <a:custGeom>
              <a:avLst/>
              <a:gdLst/>
              <a:ahLst/>
              <a:cxnLst/>
              <a:rect l="l" t="t" r="r" b="b"/>
              <a:pathLst>
                <a:path w="549275" h="1009015">
                  <a:moveTo>
                    <a:pt x="548718" y="1008586"/>
                  </a:moveTo>
                  <a:lnTo>
                    <a:pt x="0" y="0"/>
                  </a:lnTo>
                </a:path>
              </a:pathLst>
            </a:custGeom>
            <a:ln w="9626">
              <a:solidFill>
                <a:srgbClr val="FFFFFF"/>
              </a:solidFill>
            </a:ln>
          </p:spPr>
          <p:txBody>
            <a:bodyPr wrap="square" lIns="0" tIns="0" rIns="0" bIns="0" rtlCol="0"/>
            <a:lstStyle/>
            <a:p>
              <a:endParaRPr sz="1800"/>
            </a:p>
          </p:txBody>
        </p:sp>
        <p:sp>
          <p:nvSpPr>
            <p:cNvPr id="78" name="bk object 86"/>
            <p:cNvSpPr/>
            <p:nvPr/>
          </p:nvSpPr>
          <p:spPr>
            <a:xfrm>
              <a:off x="1157271" y="0"/>
              <a:ext cx="549275" cy="1009015"/>
            </a:xfrm>
            <a:custGeom>
              <a:avLst/>
              <a:gdLst/>
              <a:ahLst/>
              <a:cxnLst/>
              <a:rect l="l" t="t" r="r" b="b"/>
              <a:pathLst>
                <a:path w="549275" h="1009015">
                  <a:moveTo>
                    <a:pt x="548717" y="1008586"/>
                  </a:moveTo>
                  <a:lnTo>
                    <a:pt x="0" y="0"/>
                  </a:lnTo>
                </a:path>
              </a:pathLst>
            </a:custGeom>
            <a:ln w="9626">
              <a:solidFill>
                <a:srgbClr val="FFFFFF"/>
              </a:solidFill>
            </a:ln>
          </p:spPr>
          <p:txBody>
            <a:bodyPr wrap="square" lIns="0" tIns="0" rIns="0" bIns="0" rtlCol="0"/>
            <a:lstStyle/>
            <a:p>
              <a:endParaRPr sz="1800"/>
            </a:p>
          </p:txBody>
        </p:sp>
        <p:sp>
          <p:nvSpPr>
            <p:cNvPr id="79" name="bk object 87"/>
            <p:cNvSpPr/>
            <p:nvPr/>
          </p:nvSpPr>
          <p:spPr>
            <a:xfrm>
              <a:off x="1079942" y="0"/>
              <a:ext cx="549275" cy="1009015"/>
            </a:xfrm>
            <a:custGeom>
              <a:avLst/>
              <a:gdLst/>
              <a:ahLst/>
              <a:cxnLst/>
              <a:rect l="l" t="t" r="r" b="b"/>
              <a:pathLst>
                <a:path w="549275" h="1009015">
                  <a:moveTo>
                    <a:pt x="548718" y="1008586"/>
                  </a:moveTo>
                  <a:lnTo>
                    <a:pt x="0" y="0"/>
                  </a:lnTo>
                </a:path>
              </a:pathLst>
            </a:custGeom>
            <a:ln w="9626">
              <a:solidFill>
                <a:srgbClr val="FFFFFF"/>
              </a:solidFill>
            </a:ln>
          </p:spPr>
          <p:txBody>
            <a:bodyPr wrap="square" lIns="0" tIns="0" rIns="0" bIns="0" rtlCol="0"/>
            <a:lstStyle/>
            <a:p>
              <a:endParaRPr sz="1800"/>
            </a:p>
          </p:txBody>
        </p:sp>
        <p:sp>
          <p:nvSpPr>
            <p:cNvPr id="80" name="bk object 88"/>
            <p:cNvSpPr/>
            <p:nvPr/>
          </p:nvSpPr>
          <p:spPr>
            <a:xfrm>
              <a:off x="1002650" y="0"/>
              <a:ext cx="549275" cy="1009015"/>
            </a:xfrm>
            <a:custGeom>
              <a:avLst/>
              <a:gdLst/>
              <a:ahLst/>
              <a:cxnLst/>
              <a:rect l="l" t="t" r="r" b="b"/>
              <a:pathLst>
                <a:path w="549275" h="1009015">
                  <a:moveTo>
                    <a:pt x="548718" y="1008587"/>
                  </a:moveTo>
                  <a:lnTo>
                    <a:pt x="0" y="0"/>
                  </a:lnTo>
                </a:path>
              </a:pathLst>
            </a:custGeom>
            <a:ln w="9626">
              <a:solidFill>
                <a:srgbClr val="FFFFFF"/>
              </a:solidFill>
            </a:ln>
          </p:spPr>
          <p:txBody>
            <a:bodyPr wrap="square" lIns="0" tIns="0" rIns="0" bIns="0" rtlCol="0"/>
            <a:lstStyle/>
            <a:p>
              <a:endParaRPr sz="1800"/>
            </a:p>
          </p:txBody>
        </p:sp>
        <p:sp>
          <p:nvSpPr>
            <p:cNvPr id="81" name="bk object 89"/>
            <p:cNvSpPr/>
            <p:nvPr/>
          </p:nvSpPr>
          <p:spPr>
            <a:xfrm>
              <a:off x="925369" y="0"/>
              <a:ext cx="549275" cy="1009015"/>
            </a:xfrm>
            <a:custGeom>
              <a:avLst/>
              <a:gdLst/>
              <a:ahLst/>
              <a:cxnLst/>
              <a:rect l="l" t="t" r="r" b="b"/>
              <a:pathLst>
                <a:path w="549275" h="1009015">
                  <a:moveTo>
                    <a:pt x="548718" y="1008587"/>
                  </a:moveTo>
                  <a:lnTo>
                    <a:pt x="0" y="0"/>
                  </a:lnTo>
                </a:path>
              </a:pathLst>
            </a:custGeom>
            <a:ln w="9626">
              <a:solidFill>
                <a:srgbClr val="FFFFFF"/>
              </a:solidFill>
            </a:ln>
          </p:spPr>
          <p:txBody>
            <a:bodyPr wrap="square" lIns="0" tIns="0" rIns="0" bIns="0" rtlCol="0"/>
            <a:lstStyle/>
            <a:p>
              <a:endParaRPr sz="1800"/>
            </a:p>
          </p:txBody>
        </p:sp>
        <p:sp>
          <p:nvSpPr>
            <p:cNvPr id="82" name="bk object 90"/>
            <p:cNvSpPr/>
            <p:nvPr/>
          </p:nvSpPr>
          <p:spPr>
            <a:xfrm>
              <a:off x="848062" y="0"/>
              <a:ext cx="549275" cy="1009015"/>
            </a:xfrm>
            <a:custGeom>
              <a:avLst/>
              <a:gdLst/>
              <a:ahLst/>
              <a:cxnLst/>
              <a:rect l="l" t="t" r="r" b="b"/>
              <a:pathLst>
                <a:path w="549275" h="1009015">
                  <a:moveTo>
                    <a:pt x="548717" y="1008588"/>
                  </a:moveTo>
                  <a:lnTo>
                    <a:pt x="0" y="0"/>
                  </a:lnTo>
                </a:path>
              </a:pathLst>
            </a:custGeom>
            <a:ln w="9626">
              <a:solidFill>
                <a:srgbClr val="FFFFFF"/>
              </a:solidFill>
            </a:ln>
          </p:spPr>
          <p:txBody>
            <a:bodyPr wrap="square" lIns="0" tIns="0" rIns="0" bIns="0" rtlCol="0"/>
            <a:lstStyle/>
            <a:p>
              <a:endParaRPr sz="1800"/>
            </a:p>
          </p:txBody>
        </p:sp>
        <p:sp>
          <p:nvSpPr>
            <p:cNvPr id="83" name="bk object 91"/>
            <p:cNvSpPr/>
            <p:nvPr/>
          </p:nvSpPr>
          <p:spPr>
            <a:xfrm>
              <a:off x="770792" y="0"/>
              <a:ext cx="549275" cy="1009015"/>
            </a:xfrm>
            <a:custGeom>
              <a:avLst/>
              <a:gdLst/>
              <a:ahLst/>
              <a:cxnLst/>
              <a:rect l="l" t="t" r="r" b="b"/>
              <a:pathLst>
                <a:path w="549275" h="1009015">
                  <a:moveTo>
                    <a:pt x="548715" y="1008588"/>
                  </a:moveTo>
                  <a:lnTo>
                    <a:pt x="0" y="0"/>
                  </a:lnTo>
                </a:path>
              </a:pathLst>
            </a:custGeom>
            <a:ln w="9626">
              <a:solidFill>
                <a:srgbClr val="FFFFFF"/>
              </a:solidFill>
            </a:ln>
          </p:spPr>
          <p:txBody>
            <a:bodyPr wrap="square" lIns="0" tIns="0" rIns="0" bIns="0" rtlCol="0"/>
            <a:lstStyle/>
            <a:p>
              <a:endParaRPr sz="1800"/>
            </a:p>
          </p:txBody>
        </p:sp>
        <p:sp>
          <p:nvSpPr>
            <p:cNvPr id="84" name="bk object 92"/>
            <p:cNvSpPr/>
            <p:nvPr/>
          </p:nvSpPr>
          <p:spPr>
            <a:xfrm>
              <a:off x="693468" y="0"/>
              <a:ext cx="549275" cy="1009015"/>
            </a:xfrm>
            <a:custGeom>
              <a:avLst/>
              <a:gdLst/>
              <a:ahLst/>
              <a:cxnLst/>
              <a:rect l="l" t="t" r="r" b="b"/>
              <a:pathLst>
                <a:path w="549275" h="1009015">
                  <a:moveTo>
                    <a:pt x="548719" y="1008589"/>
                  </a:moveTo>
                  <a:lnTo>
                    <a:pt x="0" y="0"/>
                  </a:lnTo>
                </a:path>
              </a:pathLst>
            </a:custGeom>
            <a:ln w="9626">
              <a:solidFill>
                <a:srgbClr val="FFFFFF"/>
              </a:solidFill>
            </a:ln>
          </p:spPr>
          <p:txBody>
            <a:bodyPr wrap="square" lIns="0" tIns="0" rIns="0" bIns="0" rtlCol="0"/>
            <a:lstStyle/>
            <a:p>
              <a:endParaRPr sz="1800"/>
            </a:p>
          </p:txBody>
        </p:sp>
        <p:sp>
          <p:nvSpPr>
            <p:cNvPr id="85" name="bk object 93"/>
            <p:cNvSpPr/>
            <p:nvPr/>
          </p:nvSpPr>
          <p:spPr>
            <a:xfrm>
              <a:off x="616154" y="0"/>
              <a:ext cx="549275" cy="1009015"/>
            </a:xfrm>
            <a:custGeom>
              <a:avLst/>
              <a:gdLst/>
              <a:ahLst/>
              <a:cxnLst/>
              <a:rect l="l" t="t" r="r" b="b"/>
              <a:pathLst>
                <a:path w="549275" h="1009015">
                  <a:moveTo>
                    <a:pt x="548722" y="1008589"/>
                  </a:moveTo>
                  <a:lnTo>
                    <a:pt x="0" y="0"/>
                  </a:lnTo>
                </a:path>
              </a:pathLst>
            </a:custGeom>
            <a:ln w="9626">
              <a:solidFill>
                <a:srgbClr val="FFFFFF"/>
              </a:solidFill>
            </a:ln>
          </p:spPr>
          <p:txBody>
            <a:bodyPr wrap="square" lIns="0" tIns="0" rIns="0" bIns="0" rtlCol="0"/>
            <a:lstStyle/>
            <a:p>
              <a:endParaRPr sz="1800"/>
            </a:p>
          </p:txBody>
        </p:sp>
        <p:sp>
          <p:nvSpPr>
            <p:cNvPr id="86" name="bk object 94"/>
            <p:cNvSpPr/>
            <p:nvPr/>
          </p:nvSpPr>
          <p:spPr>
            <a:xfrm>
              <a:off x="532618" y="0"/>
              <a:ext cx="549275" cy="1009015"/>
            </a:xfrm>
            <a:custGeom>
              <a:avLst/>
              <a:gdLst/>
              <a:ahLst/>
              <a:cxnLst/>
              <a:rect l="l" t="t" r="r" b="b"/>
              <a:pathLst>
                <a:path w="549275" h="1009015">
                  <a:moveTo>
                    <a:pt x="548717" y="1008589"/>
                  </a:moveTo>
                  <a:lnTo>
                    <a:pt x="0" y="0"/>
                  </a:lnTo>
                </a:path>
              </a:pathLst>
            </a:custGeom>
            <a:ln w="9626">
              <a:solidFill>
                <a:srgbClr val="FFFFFF"/>
              </a:solidFill>
            </a:ln>
          </p:spPr>
          <p:txBody>
            <a:bodyPr wrap="square" lIns="0" tIns="0" rIns="0" bIns="0" rtlCol="0"/>
            <a:lstStyle/>
            <a:p>
              <a:endParaRPr sz="1800"/>
            </a:p>
          </p:txBody>
        </p:sp>
        <p:sp>
          <p:nvSpPr>
            <p:cNvPr id="87" name="bk object 95"/>
            <p:cNvSpPr/>
            <p:nvPr/>
          </p:nvSpPr>
          <p:spPr>
            <a:xfrm>
              <a:off x="455327" y="0"/>
              <a:ext cx="549275" cy="1009015"/>
            </a:xfrm>
            <a:custGeom>
              <a:avLst/>
              <a:gdLst/>
              <a:ahLst/>
              <a:cxnLst/>
              <a:rect l="l" t="t" r="r" b="b"/>
              <a:pathLst>
                <a:path w="549275" h="1009015">
                  <a:moveTo>
                    <a:pt x="548718" y="1008590"/>
                  </a:moveTo>
                  <a:lnTo>
                    <a:pt x="0" y="0"/>
                  </a:lnTo>
                </a:path>
              </a:pathLst>
            </a:custGeom>
            <a:ln w="9626">
              <a:solidFill>
                <a:srgbClr val="FFFFFF"/>
              </a:solidFill>
            </a:ln>
          </p:spPr>
          <p:txBody>
            <a:bodyPr wrap="square" lIns="0" tIns="0" rIns="0" bIns="0" rtlCol="0"/>
            <a:lstStyle/>
            <a:p>
              <a:endParaRPr sz="1800"/>
            </a:p>
          </p:txBody>
        </p:sp>
        <p:sp>
          <p:nvSpPr>
            <p:cNvPr id="88" name="bk object 96"/>
            <p:cNvSpPr/>
            <p:nvPr/>
          </p:nvSpPr>
          <p:spPr>
            <a:xfrm>
              <a:off x="378013" y="0"/>
              <a:ext cx="549275" cy="1009015"/>
            </a:xfrm>
            <a:custGeom>
              <a:avLst/>
              <a:gdLst/>
              <a:ahLst/>
              <a:cxnLst/>
              <a:rect l="l" t="t" r="r" b="b"/>
              <a:pathLst>
                <a:path w="549275" h="1009015">
                  <a:moveTo>
                    <a:pt x="548720" y="1008590"/>
                  </a:moveTo>
                  <a:lnTo>
                    <a:pt x="0" y="0"/>
                  </a:lnTo>
                </a:path>
              </a:pathLst>
            </a:custGeom>
            <a:ln w="9626">
              <a:solidFill>
                <a:srgbClr val="FFFFFF"/>
              </a:solidFill>
            </a:ln>
          </p:spPr>
          <p:txBody>
            <a:bodyPr wrap="square" lIns="0" tIns="0" rIns="0" bIns="0" rtlCol="0"/>
            <a:lstStyle/>
            <a:p>
              <a:endParaRPr sz="1800"/>
            </a:p>
          </p:txBody>
        </p:sp>
        <p:sp>
          <p:nvSpPr>
            <p:cNvPr id="89" name="bk object 97"/>
            <p:cNvSpPr/>
            <p:nvPr/>
          </p:nvSpPr>
          <p:spPr>
            <a:xfrm>
              <a:off x="300732" y="0"/>
              <a:ext cx="549275" cy="1009015"/>
            </a:xfrm>
            <a:custGeom>
              <a:avLst/>
              <a:gdLst/>
              <a:ahLst/>
              <a:cxnLst/>
              <a:rect l="l" t="t" r="r" b="b"/>
              <a:pathLst>
                <a:path w="549275" h="1009015">
                  <a:moveTo>
                    <a:pt x="548719" y="1008591"/>
                  </a:moveTo>
                  <a:lnTo>
                    <a:pt x="0" y="0"/>
                  </a:lnTo>
                </a:path>
              </a:pathLst>
            </a:custGeom>
            <a:ln w="9626">
              <a:solidFill>
                <a:srgbClr val="FFFFFF"/>
              </a:solidFill>
            </a:ln>
          </p:spPr>
          <p:txBody>
            <a:bodyPr wrap="square" lIns="0" tIns="0" rIns="0" bIns="0" rtlCol="0"/>
            <a:lstStyle/>
            <a:p>
              <a:endParaRPr sz="1800"/>
            </a:p>
          </p:txBody>
        </p:sp>
        <p:sp>
          <p:nvSpPr>
            <p:cNvPr id="90" name="bk object 98"/>
            <p:cNvSpPr/>
            <p:nvPr/>
          </p:nvSpPr>
          <p:spPr>
            <a:xfrm>
              <a:off x="223425" y="0"/>
              <a:ext cx="549275" cy="1009015"/>
            </a:xfrm>
            <a:custGeom>
              <a:avLst/>
              <a:gdLst/>
              <a:ahLst/>
              <a:cxnLst/>
              <a:rect l="l" t="t" r="r" b="b"/>
              <a:pathLst>
                <a:path w="549275" h="1009015">
                  <a:moveTo>
                    <a:pt x="548719" y="1008591"/>
                  </a:moveTo>
                  <a:lnTo>
                    <a:pt x="0" y="0"/>
                  </a:lnTo>
                </a:path>
              </a:pathLst>
            </a:custGeom>
            <a:ln w="9626">
              <a:solidFill>
                <a:srgbClr val="FFFFFF"/>
              </a:solidFill>
            </a:ln>
          </p:spPr>
          <p:txBody>
            <a:bodyPr wrap="square" lIns="0" tIns="0" rIns="0" bIns="0" rtlCol="0"/>
            <a:lstStyle/>
            <a:p>
              <a:endParaRPr sz="1800"/>
            </a:p>
          </p:txBody>
        </p:sp>
        <p:sp>
          <p:nvSpPr>
            <p:cNvPr id="91" name="bk object 99"/>
            <p:cNvSpPr/>
            <p:nvPr/>
          </p:nvSpPr>
          <p:spPr>
            <a:xfrm>
              <a:off x="146122" y="0"/>
              <a:ext cx="549275" cy="1009015"/>
            </a:xfrm>
            <a:custGeom>
              <a:avLst/>
              <a:gdLst/>
              <a:ahLst/>
              <a:cxnLst/>
              <a:rect l="l" t="t" r="r" b="b"/>
              <a:pathLst>
                <a:path w="549275" h="1009015">
                  <a:moveTo>
                    <a:pt x="548720" y="1008592"/>
                  </a:moveTo>
                  <a:lnTo>
                    <a:pt x="0" y="0"/>
                  </a:lnTo>
                </a:path>
              </a:pathLst>
            </a:custGeom>
            <a:ln w="9626">
              <a:solidFill>
                <a:srgbClr val="FFFFFF"/>
              </a:solidFill>
            </a:ln>
          </p:spPr>
          <p:txBody>
            <a:bodyPr wrap="square" lIns="0" tIns="0" rIns="0" bIns="0" rtlCol="0"/>
            <a:lstStyle/>
            <a:p>
              <a:endParaRPr sz="1800"/>
            </a:p>
          </p:txBody>
        </p:sp>
        <p:sp>
          <p:nvSpPr>
            <p:cNvPr id="92" name="bk object 100"/>
            <p:cNvSpPr/>
            <p:nvPr/>
          </p:nvSpPr>
          <p:spPr>
            <a:xfrm>
              <a:off x="68832" y="0"/>
              <a:ext cx="549275" cy="1009015"/>
            </a:xfrm>
            <a:custGeom>
              <a:avLst/>
              <a:gdLst/>
              <a:ahLst/>
              <a:cxnLst/>
              <a:rect l="l" t="t" r="r" b="b"/>
              <a:pathLst>
                <a:path w="549275" h="1009015">
                  <a:moveTo>
                    <a:pt x="548721" y="1008592"/>
                  </a:moveTo>
                  <a:lnTo>
                    <a:pt x="0" y="0"/>
                  </a:lnTo>
                </a:path>
              </a:pathLst>
            </a:custGeom>
            <a:ln w="9626">
              <a:solidFill>
                <a:srgbClr val="FFFFFF"/>
              </a:solidFill>
            </a:ln>
          </p:spPr>
          <p:txBody>
            <a:bodyPr wrap="square" lIns="0" tIns="0" rIns="0" bIns="0" rtlCol="0"/>
            <a:lstStyle/>
            <a:p>
              <a:endParaRPr sz="1800"/>
            </a:p>
          </p:txBody>
        </p:sp>
        <p:sp>
          <p:nvSpPr>
            <p:cNvPr id="93" name="bk object 101"/>
            <p:cNvSpPr/>
            <p:nvPr/>
          </p:nvSpPr>
          <p:spPr>
            <a:xfrm>
              <a:off x="0" y="15571"/>
              <a:ext cx="540385" cy="993140"/>
            </a:xfrm>
            <a:custGeom>
              <a:avLst/>
              <a:gdLst/>
              <a:ahLst/>
              <a:cxnLst/>
              <a:rect l="l" t="t" r="r" b="b"/>
              <a:pathLst>
                <a:path w="540385" h="993140">
                  <a:moveTo>
                    <a:pt x="540251" y="993022"/>
                  </a:moveTo>
                  <a:lnTo>
                    <a:pt x="0" y="0"/>
                  </a:lnTo>
                </a:path>
              </a:pathLst>
            </a:custGeom>
            <a:ln w="9626">
              <a:solidFill>
                <a:srgbClr val="FFFFFF"/>
              </a:solidFill>
            </a:ln>
          </p:spPr>
          <p:txBody>
            <a:bodyPr wrap="square" lIns="0" tIns="0" rIns="0" bIns="0" rtlCol="0"/>
            <a:lstStyle/>
            <a:p>
              <a:endParaRPr sz="1800"/>
            </a:p>
          </p:txBody>
        </p:sp>
        <p:sp>
          <p:nvSpPr>
            <p:cNvPr id="94" name="bk object 102"/>
            <p:cNvSpPr/>
            <p:nvPr/>
          </p:nvSpPr>
          <p:spPr>
            <a:xfrm>
              <a:off x="0" y="157583"/>
              <a:ext cx="463550" cy="851535"/>
            </a:xfrm>
            <a:custGeom>
              <a:avLst/>
              <a:gdLst/>
              <a:ahLst/>
              <a:cxnLst/>
              <a:rect l="l" t="t" r="r" b="b"/>
              <a:pathLst>
                <a:path w="463550" h="851535">
                  <a:moveTo>
                    <a:pt x="462986" y="851010"/>
                  </a:moveTo>
                  <a:lnTo>
                    <a:pt x="0" y="0"/>
                  </a:lnTo>
                </a:path>
              </a:pathLst>
            </a:custGeom>
            <a:ln w="9626">
              <a:solidFill>
                <a:srgbClr val="FFFFFF"/>
              </a:solidFill>
            </a:ln>
          </p:spPr>
          <p:txBody>
            <a:bodyPr wrap="square" lIns="0" tIns="0" rIns="0" bIns="0" rtlCol="0"/>
            <a:lstStyle/>
            <a:p>
              <a:endParaRPr sz="1800"/>
            </a:p>
          </p:txBody>
        </p:sp>
        <p:sp>
          <p:nvSpPr>
            <p:cNvPr id="95" name="bk object 103"/>
            <p:cNvSpPr/>
            <p:nvPr/>
          </p:nvSpPr>
          <p:spPr>
            <a:xfrm>
              <a:off x="0" y="299699"/>
              <a:ext cx="386080" cy="709295"/>
            </a:xfrm>
            <a:custGeom>
              <a:avLst/>
              <a:gdLst/>
              <a:ahLst/>
              <a:cxnLst/>
              <a:rect l="l" t="t" r="r" b="b"/>
              <a:pathLst>
                <a:path w="386080" h="709294">
                  <a:moveTo>
                    <a:pt x="385669" y="708894"/>
                  </a:moveTo>
                  <a:lnTo>
                    <a:pt x="0" y="0"/>
                  </a:lnTo>
                </a:path>
              </a:pathLst>
            </a:custGeom>
            <a:ln w="9626">
              <a:solidFill>
                <a:srgbClr val="FFFFFF"/>
              </a:solidFill>
            </a:ln>
          </p:spPr>
          <p:txBody>
            <a:bodyPr wrap="square" lIns="0" tIns="0" rIns="0" bIns="0" rtlCol="0"/>
            <a:lstStyle/>
            <a:p>
              <a:endParaRPr sz="1800"/>
            </a:p>
          </p:txBody>
        </p:sp>
        <p:sp>
          <p:nvSpPr>
            <p:cNvPr id="96" name="bk object 104"/>
            <p:cNvSpPr/>
            <p:nvPr/>
          </p:nvSpPr>
          <p:spPr>
            <a:xfrm>
              <a:off x="0" y="441769"/>
              <a:ext cx="308610" cy="567055"/>
            </a:xfrm>
            <a:custGeom>
              <a:avLst/>
              <a:gdLst/>
              <a:ahLst/>
              <a:cxnLst/>
              <a:rect l="l" t="t" r="r" b="b"/>
              <a:pathLst>
                <a:path w="308610" h="567055">
                  <a:moveTo>
                    <a:pt x="308377" y="566824"/>
                  </a:moveTo>
                  <a:lnTo>
                    <a:pt x="0" y="0"/>
                  </a:lnTo>
                </a:path>
              </a:pathLst>
            </a:custGeom>
            <a:ln w="9626">
              <a:solidFill>
                <a:srgbClr val="FFFFFF"/>
              </a:solidFill>
            </a:ln>
          </p:spPr>
          <p:txBody>
            <a:bodyPr wrap="square" lIns="0" tIns="0" rIns="0" bIns="0" rtlCol="0"/>
            <a:lstStyle/>
            <a:p>
              <a:endParaRPr sz="1800"/>
            </a:p>
          </p:txBody>
        </p:sp>
        <p:sp>
          <p:nvSpPr>
            <p:cNvPr id="97" name="bk object 105"/>
            <p:cNvSpPr/>
            <p:nvPr/>
          </p:nvSpPr>
          <p:spPr>
            <a:xfrm>
              <a:off x="0" y="583835"/>
              <a:ext cx="231140" cy="424815"/>
            </a:xfrm>
            <a:custGeom>
              <a:avLst/>
              <a:gdLst/>
              <a:ahLst/>
              <a:cxnLst/>
              <a:rect l="l" t="t" r="r" b="b"/>
              <a:pathLst>
                <a:path w="231140" h="424815">
                  <a:moveTo>
                    <a:pt x="231088" y="424759"/>
                  </a:moveTo>
                  <a:lnTo>
                    <a:pt x="0" y="0"/>
                  </a:lnTo>
                </a:path>
              </a:pathLst>
            </a:custGeom>
            <a:ln w="9626">
              <a:solidFill>
                <a:srgbClr val="FFFFFF"/>
              </a:solidFill>
            </a:ln>
          </p:spPr>
          <p:txBody>
            <a:bodyPr wrap="square" lIns="0" tIns="0" rIns="0" bIns="0" rtlCol="0"/>
            <a:lstStyle/>
            <a:p>
              <a:endParaRPr sz="1800"/>
            </a:p>
          </p:txBody>
        </p:sp>
        <p:sp>
          <p:nvSpPr>
            <p:cNvPr id="98" name="bk object 106"/>
            <p:cNvSpPr/>
            <p:nvPr/>
          </p:nvSpPr>
          <p:spPr>
            <a:xfrm>
              <a:off x="0" y="725951"/>
              <a:ext cx="154305" cy="283210"/>
            </a:xfrm>
            <a:custGeom>
              <a:avLst/>
              <a:gdLst/>
              <a:ahLst/>
              <a:cxnLst/>
              <a:rect l="l" t="t" r="r" b="b"/>
              <a:pathLst>
                <a:path w="154305" h="283209">
                  <a:moveTo>
                    <a:pt x="153770" y="282643"/>
                  </a:moveTo>
                  <a:lnTo>
                    <a:pt x="0" y="0"/>
                  </a:lnTo>
                </a:path>
              </a:pathLst>
            </a:custGeom>
            <a:ln w="9626">
              <a:solidFill>
                <a:srgbClr val="FFFFFF"/>
              </a:solidFill>
            </a:ln>
          </p:spPr>
          <p:txBody>
            <a:bodyPr wrap="square" lIns="0" tIns="0" rIns="0" bIns="0" rtlCol="0"/>
            <a:lstStyle/>
            <a:p>
              <a:endParaRPr sz="1800"/>
            </a:p>
          </p:txBody>
        </p:sp>
        <p:sp>
          <p:nvSpPr>
            <p:cNvPr id="99" name="bk object 107"/>
            <p:cNvSpPr/>
            <p:nvPr/>
          </p:nvSpPr>
          <p:spPr>
            <a:xfrm>
              <a:off x="0" y="867955"/>
              <a:ext cx="76835" cy="140970"/>
            </a:xfrm>
            <a:custGeom>
              <a:avLst/>
              <a:gdLst/>
              <a:ahLst/>
              <a:cxnLst/>
              <a:rect l="l" t="t" r="r" b="b"/>
              <a:pathLst>
                <a:path w="76835" h="140969">
                  <a:moveTo>
                    <a:pt x="76514" y="140639"/>
                  </a:moveTo>
                  <a:lnTo>
                    <a:pt x="0" y="0"/>
                  </a:lnTo>
                </a:path>
              </a:pathLst>
            </a:custGeom>
            <a:ln w="9626">
              <a:solidFill>
                <a:srgbClr val="FFFFFF"/>
              </a:solidFill>
            </a:ln>
          </p:spPr>
          <p:txBody>
            <a:bodyPr wrap="square" lIns="0" tIns="0" rIns="0" bIns="0" rtlCol="0"/>
            <a:lstStyle/>
            <a:p>
              <a:endParaRPr sz="1800"/>
            </a:p>
          </p:txBody>
        </p:sp>
      </p:grpSp>
      <p:sp>
        <p:nvSpPr>
          <p:cNvPr id="100" name="bk object 108"/>
          <p:cNvSpPr/>
          <p:nvPr userDrawn="1"/>
        </p:nvSpPr>
        <p:spPr>
          <a:xfrm>
            <a:off x="1" y="1034517"/>
            <a:ext cx="12192000" cy="73660"/>
          </a:xfrm>
          <a:custGeom>
            <a:avLst/>
            <a:gdLst/>
            <a:ahLst/>
            <a:cxnLst/>
            <a:rect l="l" t="t" r="r" b="b"/>
            <a:pathLst>
              <a:path w="9144000" h="73659">
                <a:moveTo>
                  <a:pt x="0" y="73151"/>
                </a:moveTo>
                <a:lnTo>
                  <a:pt x="9144000" y="73151"/>
                </a:lnTo>
                <a:lnTo>
                  <a:pt x="9144000" y="0"/>
                </a:lnTo>
                <a:lnTo>
                  <a:pt x="0" y="0"/>
                </a:lnTo>
                <a:lnTo>
                  <a:pt x="0" y="73151"/>
                </a:lnTo>
                <a:close/>
              </a:path>
            </a:pathLst>
          </a:custGeom>
          <a:solidFill>
            <a:srgbClr val="000000"/>
          </a:solidFill>
        </p:spPr>
        <p:txBody>
          <a:bodyPr wrap="square" lIns="0" tIns="0" rIns="0" bIns="0" rtlCol="0"/>
          <a:lstStyle/>
          <a:p>
            <a:endParaRPr sz="1800"/>
          </a:p>
        </p:txBody>
      </p:sp>
      <p:sp>
        <p:nvSpPr>
          <p:cNvPr id="107" name="bk object 17"/>
          <p:cNvSpPr/>
          <p:nvPr userDrawn="1"/>
        </p:nvSpPr>
        <p:spPr>
          <a:xfrm>
            <a:off x="9392838" y="240837"/>
            <a:ext cx="2479492" cy="555406"/>
          </a:xfrm>
          <a:prstGeom prst="rect">
            <a:avLst/>
          </a:prstGeom>
          <a:blipFill>
            <a:blip r:embed="rId13" cstate="print"/>
            <a:stretch>
              <a:fillRect/>
            </a:stretch>
          </a:blipFill>
        </p:spPr>
        <p:txBody>
          <a:bodyPr wrap="square" lIns="0" tIns="0" rIns="0" bIns="0" rtlCol="0"/>
          <a:lstStyle/>
          <a:p>
            <a:endParaRPr sz="1800"/>
          </a:p>
        </p:txBody>
      </p:sp>
    </p:spTree>
    <p:extLst>
      <p:ext uri="{BB962C8B-B14F-4D97-AF65-F5344CB8AC3E}">
        <p14:creationId xmlns:p14="http://schemas.microsoft.com/office/powerpoint/2010/main" val="3589143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cap="all" baseline="0">
          <a:solidFill>
            <a:schemeClr val="tx1"/>
          </a:solidFill>
          <a:latin typeface="Impact"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physics.purdue.edu/resources/safety.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schmittk@purdue.edu" TargetMode="External"/><Relationship Id="rId2" Type="http://schemas.openxmlformats.org/officeDocument/2006/relationships/hyperlink" Target="http://www.purdue.edu/emergency_preparednes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afra@purdue.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kam@purdue.edu" TargetMode="External"/><Relationship Id="rId5" Type="http://schemas.openxmlformats.org/officeDocument/2006/relationships/hyperlink" Target="mailto:acmull@purdue.edu" TargetMode="External"/><Relationship Id="rId4" Type="http://schemas.openxmlformats.org/officeDocument/2006/relationships/hyperlink" Target="mailto:schmittk@purdue.edu"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purdue.edu/rem"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6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in.gov/dol/2733.htm"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purdue.qualtrics.com/jfe/form/SV_1TWTZPO6ZhsMG2h"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817562"/>
          </a:xfrm>
        </p:spPr>
        <p:txBody>
          <a:bodyPr>
            <a:normAutofit fontScale="92500"/>
          </a:bodyPr>
          <a:lstStyle/>
          <a:p>
            <a:r>
              <a:rPr lang="en-US" dirty="0"/>
              <a:t>Department of Physics and Astronomy</a:t>
            </a:r>
          </a:p>
        </p:txBody>
      </p:sp>
      <p:sp>
        <p:nvSpPr>
          <p:cNvPr id="2" name="Title 1"/>
          <p:cNvSpPr>
            <a:spLocks noGrp="1"/>
          </p:cNvSpPr>
          <p:nvPr>
            <p:ph type="ctrTitle"/>
          </p:nvPr>
        </p:nvSpPr>
        <p:spPr/>
        <p:txBody>
          <a:bodyPr/>
          <a:lstStyle/>
          <a:p>
            <a:r>
              <a:rPr lang="en-US" dirty="0"/>
              <a:t>Hazard Communication Program</a:t>
            </a:r>
          </a:p>
        </p:txBody>
      </p:sp>
    </p:spTree>
    <p:extLst>
      <p:ext uri="{BB962C8B-B14F-4D97-AF65-F5344CB8AC3E}">
        <p14:creationId xmlns:p14="http://schemas.microsoft.com/office/powerpoint/2010/main" val="819351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1" y="22860"/>
            <a:ext cx="8445500" cy="1016000"/>
          </a:xfrm>
        </p:spPr>
        <p:txBody>
          <a:bodyPr/>
          <a:lstStyle/>
          <a:p>
            <a:r>
              <a:rPr lang="en-US" dirty="0"/>
              <a:t>Physics Building Emergency Plan</a:t>
            </a:r>
          </a:p>
        </p:txBody>
      </p:sp>
      <p:sp>
        <p:nvSpPr>
          <p:cNvPr id="3" name="Content Placeholder 2"/>
          <p:cNvSpPr>
            <a:spLocks noGrp="1"/>
          </p:cNvSpPr>
          <p:nvPr>
            <p:ph idx="1"/>
          </p:nvPr>
        </p:nvSpPr>
        <p:spPr>
          <a:xfrm>
            <a:off x="190501" y="1115112"/>
            <a:ext cx="8978899" cy="5399987"/>
          </a:xfrm>
        </p:spPr>
        <p:txBody>
          <a:bodyPr>
            <a:normAutofit/>
          </a:bodyPr>
          <a:lstStyle/>
          <a:p>
            <a:r>
              <a:rPr lang="en-US" dirty="0"/>
              <a:t>The department has employees in 3 buildings on campus: </a:t>
            </a:r>
          </a:p>
          <a:p>
            <a:pPr marL="514350" indent="-514350">
              <a:buFont typeface="+mj-lt"/>
              <a:buAutoNum type="arabicPeriod"/>
            </a:pPr>
            <a:r>
              <a:rPr lang="en-US" dirty="0"/>
              <a:t>Physics Building (PHYS)</a:t>
            </a:r>
          </a:p>
          <a:p>
            <a:pPr marL="514350" indent="-514350">
              <a:buFont typeface="+mj-lt"/>
              <a:buAutoNum type="arabicPeriod"/>
            </a:pPr>
            <a:r>
              <a:rPr lang="en-US" dirty="0" err="1"/>
              <a:t>Birck</a:t>
            </a:r>
            <a:r>
              <a:rPr lang="en-US" dirty="0"/>
              <a:t> Nanotechnology Center (BRK)</a:t>
            </a:r>
          </a:p>
          <a:p>
            <a:pPr marL="514350" indent="-514350">
              <a:buFont typeface="+mj-lt"/>
              <a:buAutoNum type="arabicPeriod"/>
            </a:pPr>
            <a:r>
              <a:rPr lang="en-US" dirty="0"/>
              <a:t>Wetherill Building (WTHR)</a:t>
            </a:r>
          </a:p>
          <a:p>
            <a:r>
              <a:rPr lang="en-US" dirty="0"/>
              <a:t>Copies of each Building Emergency Plan can be found at </a:t>
            </a:r>
            <a:r>
              <a:rPr lang="en-US" dirty="0">
                <a:hlinkClick r:id="rId2" tooltip="Building Emergency Plans"/>
              </a:rPr>
              <a:t>http://www.physics.purdue.edu/resources/safety.html</a:t>
            </a:r>
            <a:r>
              <a:rPr lang="en-US" dirty="0"/>
              <a:t>.</a:t>
            </a:r>
          </a:p>
          <a:p>
            <a:r>
              <a:rPr lang="en-US" dirty="0"/>
              <a:t>This training module will address only the PHYS Building Emergency Plan (BEP).   </a:t>
            </a:r>
          </a:p>
        </p:txBody>
      </p:sp>
    </p:spTree>
    <p:extLst>
      <p:ext uri="{BB962C8B-B14F-4D97-AF65-F5344CB8AC3E}">
        <p14:creationId xmlns:p14="http://schemas.microsoft.com/office/powerpoint/2010/main" val="3478385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483871" y="1115113"/>
            <a:ext cx="9494519" cy="5091377"/>
          </a:xfrm>
        </p:spPr>
        <p:txBody>
          <a:bodyPr>
            <a:normAutofit lnSpcReduction="10000"/>
          </a:bodyPr>
          <a:lstStyle/>
          <a:p>
            <a:r>
              <a:rPr lang="en-US" dirty="0"/>
              <a:t>The BEP is designed to provide students, faculty, staff and visitors basic warning notification system, shelter-in-place and building evacuation emergency information for natural and human-caused incidents.</a:t>
            </a:r>
          </a:p>
          <a:p>
            <a:r>
              <a:rPr lang="en-US" dirty="0"/>
              <a:t>You should also be familiar with the Purdue Emergency Procedures Guide at </a:t>
            </a:r>
            <a:r>
              <a:rPr lang="en-US" dirty="0">
                <a:hlinkClick r:id="rId2" tooltip="Purdue Emergency Procedures Guide"/>
              </a:rPr>
              <a:t>http://www.purdue.edu/emergency_preparedness/</a:t>
            </a:r>
            <a:r>
              <a:rPr lang="en-US" dirty="0"/>
              <a:t>.</a:t>
            </a:r>
          </a:p>
          <a:p>
            <a:r>
              <a:rPr lang="en-US" dirty="0"/>
              <a:t>If you have any questions about the BEP, contact the PHYS building deputy (Keith </a:t>
            </a:r>
            <a:r>
              <a:rPr lang="en-US" dirty="0" err="1"/>
              <a:t>Schmitter</a:t>
            </a:r>
            <a:r>
              <a:rPr lang="en-US" dirty="0"/>
              <a:t>, </a:t>
            </a:r>
            <a:r>
              <a:rPr lang="en-US" u="sng" dirty="0">
                <a:hlinkClick r:id="rId3"/>
              </a:rPr>
              <a:t>schmittk@purdue.edu</a:t>
            </a:r>
            <a:r>
              <a:rPr lang="en-US" dirty="0"/>
              <a:t>) or the Campus Emergency Preparedness and Planning Office at (765) 494-0446.</a:t>
            </a:r>
          </a:p>
        </p:txBody>
      </p:sp>
    </p:spTree>
    <p:extLst>
      <p:ext uri="{BB962C8B-B14F-4D97-AF65-F5344CB8AC3E}">
        <p14:creationId xmlns:p14="http://schemas.microsoft.com/office/powerpoint/2010/main" val="1344233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 to Alarms</a:t>
            </a:r>
          </a:p>
        </p:txBody>
      </p:sp>
      <p:sp>
        <p:nvSpPr>
          <p:cNvPr id="3" name="Content Placeholder 2"/>
          <p:cNvSpPr>
            <a:spLocks noGrp="1"/>
          </p:cNvSpPr>
          <p:nvPr>
            <p:ph idx="1"/>
          </p:nvPr>
        </p:nvSpPr>
        <p:spPr>
          <a:xfrm>
            <a:off x="426721" y="1160832"/>
            <a:ext cx="9277349" cy="4485587"/>
          </a:xfrm>
        </p:spPr>
        <p:txBody>
          <a:bodyPr>
            <a:normAutofit lnSpcReduction="10000"/>
          </a:bodyPr>
          <a:lstStyle/>
          <a:p>
            <a:r>
              <a:rPr lang="en-US" dirty="0"/>
              <a:t>REMEMBER, WHEN YOU HEAR:</a:t>
            </a:r>
          </a:p>
          <a:p>
            <a:pPr marL="457200" indent="-457200">
              <a:buFont typeface="Arial" panose="020B0604020202020204" pitchFamily="34" charset="0"/>
              <a:buChar char="•"/>
            </a:pPr>
            <a:r>
              <a:rPr lang="en-US" dirty="0"/>
              <a:t>ALL HAZARDS SIRENS immediately seek shelter (Shelter-In-Place) in a safe location within closest facility</a:t>
            </a:r>
          </a:p>
          <a:p>
            <a:pPr marL="457200" indent="-457200">
              <a:buFont typeface="Arial" panose="020B0604020202020204" pitchFamily="34" charset="0"/>
              <a:buChar char="•"/>
            </a:pPr>
            <a:r>
              <a:rPr lang="en-US" dirty="0"/>
              <a:t>FIRE ALARMS immediately evacuate the building and move to a safe location</a:t>
            </a:r>
          </a:p>
          <a:p>
            <a:r>
              <a:rPr lang="en-US" dirty="0"/>
              <a:t>In both cases, you should seek additional clarifying information by all possible means…Purdue Homepage, TV, radio, email, etc. </a:t>
            </a:r>
          </a:p>
        </p:txBody>
      </p:sp>
    </p:spTree>
    <p:extLst>
      <p:ext uri="{BB962C8B-B14F-4D97-AF65-F5344CB8AC3E}">
        <p14:creationId xmlns:p14="http://schemas.microsoft.com/office/powerpoint/2010/main" val="3215173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PRIME Lab Alarms</a:t>
            </a:r>
          </a:p>
        </p:txBody>
      </p:sp>
      <p:sp>
        <p:nvSpPr>
          <p:cNvPr id="3" name="Content Placeholder 2"/>
          <p:cNvSpPr>
            <a:spLocks noGrp="1"/>
          </p:cNvSpPr>
          <p:nvPr>
            <p:ph idx="1"/>
          </p:nvPr>
        </p:nvSpPr>
        <p:spPr>
          <a:xfrm>
            <a:off x="838201" y="1115112"/>
            <a:ext cx="10157459" cy="5457137"/>
          </a:xfrm>
        </p:spPr>
        <p:txBody>
          <a:bodyPr>
            <a:normAutofit fontScale="85000" lnSpcReduction="20000"/>
          </a:bodyPr>
          <a:lstStyle/>
          <a:p>
            <a:r>
              <a:rPr lang="en-US" dirty="0"/>
              <a:t>If you work in the PRIME Lab area, you may also hear other alarms.</a:t>
            </a:r>
          </a:p>
          <a:p>
            <a:pPr marL="457200" indent="-457200">
              <a:buFont typeface="Arial" panose="020B0604020202020204" pitchFamily="34" charset="0"/>
              <a:buChar char="•"/>
            </a:pPr>
            <a:r>
              <a:rPr lang="en-US" dirty="0"/>
              <a:t>PRIME Lab RADIATION ALARMS (S182 and S171): Quickly move out of the immediate area of the sensor that is in alarm condition. Report this condition to the accelerator operator.</a:t>
            </a:r>
          </a:p>
          <a:p>
            <a:pPr marL="457200" indent="-457200">
              <a:buFont typeface="Arial" panose="020B0604020202020204" pitchFamily="34" charset="0"/>
              <a:buChar char="•"/>
            </a:pPr>
            <a:r>
              <a:rPr lang="en-US" dirty="0"/>
              <a:t>PRIME Lab OXYGEN DEFICIENCY ALARMS (S182): These alarms have an audible warning plus a flashing blue light. In the event of an alarm quickly move out of the S-182 area and evacuate the rest of the sub-basement level. A member of the engineering and operations staff will check the validity of the alarm with a portable oxygen monitor and other means. If the alarm is found to be valid, the remainder of PRIME Lab must be evacuated, and evacuation signs should be placed on both PRIME Lab entrances. All evacuated personnel should meet in the hallway near room 1 in the Physics building.</a:t>
            </a:r>
          </a:p>
          <a:p>
            <a:pPr marL="457200" indent="-457200">
              <a:buFont typeface="Arial" panose="020B0604020202020204" pitchFamily="34" charset="0"/>
              <a:buChar char="•"/>
            </a:pPr>
            <a:r>
              <a:rPr lang="en-US" dirty="0"/>
              <a:t>PRIME Lab SUMP PUMP ALARM  Contact Physical Facilities immediately. No evacuation is required. </a:t>
            </a:r>
          </a:p>
        </p:txBody>
      </p:sp>
    </p:spTree>
    <p:extLst>
      <p:ext uri="{BB962C8B-B14F-4D97-AF65-F5344CB8AC3E}">
        <p14:creationId xmlns:p14="http://schemas.microsoft.com/office/powerpoint/2010/main" val="3424595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83040" y="2149375"/>
            <a:ext cx="2834640" cy="2308324"/>
          </a:xfrm>
          <a:prstGeom prst="rect">
            <a:avLst/>
          </a:prstGeom>
          <a:solidFill>
            <a:schemeClr val="tx2"/>
          </a:solidFill>
          <a:ln>
            <a:solidFill>
              <a:schemeClr val="tx1"/>
            </a:solidFill>
          </a:ln>
        </p:spPr>
        <p:txBody>
          <a:bodyPr wrap="square" rtlCol="0">
            <a:spAutoFit/>
          </a:bodyPr>
          <a:lstStyle/>
          <a:p>
            <a:r>
              <a:rPr lang="en-US" dirty="0"/>
              <a:t>You may briefly delay evacuating if you need time to shut down electrical and other equipment, especially any that involves flame, explosive vapors, or hazardous materials.</a:t>
            </a:r>
          </a:p>
        </p:txBody>
      </p:sp>
      <p:sp>
        <p:nvSpPr>
          <p:cNvPr id="3" name="Content Placeholder 2"/>
          <p:cNvSpPr>
            <a:spLocks noGrp="1"/>
          </p:cNvSpPr>
          <p:nvPr>
            <p:ph idx="1"/>
          </p:nvPr>
        </p:nvSpPr>
        <p:spPr>
          <a:xfrm>
            <a:off x="838201" y="1115112"/>
            <a:ext cx="7985759" cy="5342837"/>
          </a:xfrm>
        </p:spPr>
        <p:txBody>
          <a:bodyPr>
            <a:normAutofit fontScale="77500" lnSpcReduction="20000"/>
          </a:bodyPr>
          <a:lstStyle/>
          <a:p>
            <a:r>
              <a:rPr lang="en-US" dirty="0"/>
              <a:t>When a fire alarm sounds, evacuate the building </a:t>
            </a:r>
            <a:r>
              <a:rPr lang="en-US" b="1" dirty="0">
                <a:solidFill>
                  <a:srgbClr val="FF0000"/>
                </a:solidFill>
              </a:rPr>
              <a:t>promptly</a:t>
            </a:r>
            <a:r>
              <a:rPr lang="en-US" dirty="0"/>
              <a:t> using the nearest designated exit routes.</a:t>
            </a:r>
          </a:p>
          <a:p>
            <a:r>
              <a:rPr lang="en-US" dirty="0"/>
              <a:t>Take keys, coats, ID, or any other critical personal items with you.</a:t>
            </a:r>
          </a:p>
          <a:p>
            <a:r>
              <a:rPr lang="en-US" dirty="0"/>
              <a:t>Close doors as rooms are vacated.</a:t>
            </a:r>
          </a:p>
          <a:p>
            <a:r>
              <a:rPr lang="en-US" dirty="0"/>
              <a:t>Assist those who need help, but do not put yourself at risk attempting to rescue trapped or injured individuals.  Note their location and inform emergency responders.</a:t>
            </a:r>
          </a:p>
          <a:p>
            <a:r>
              <a:rPr lang="en-US" dirty="0"/>
              <a:t>Use stairs only.  </a:t>
            </a:r>
            <a:r>
              <a:rPr lang="en-US" b="1" dirty="0">
                <a:solidFill>
                  <a:srgbClr val="FF0000"/>
                </a:solidFill>
              </a:rPr>
              <a:t>NO ELEVATORS</a:t>
            </a:r>
            <a:r>
              <a:rPr lang="en-US" dirty="0"/>
              <a:t>.</a:t>
            </a:r>
          </a:p>
          <a:p>
            <a:r>
              <a:rPr lang="en-US" dirty="0"/>
              <a:t>Go to the Emergency Assembly Area.</a:t>
            </a:r>
          </a:p>
          <a:p>
            <a:r>
              <a:rPr lang="en-US" dirty="0"/>
              <a:t>Follow instructions of the building deputy or fire and police personnel.</a:t>
            </a:r>
          </a:p>
          <a:p>
            <a:r>
              <a:rPr lang="en-US" b="1" dirty="0">
                <a:solidFill>
                  <a:srgbClr val="FF0000"/>
                </a:solidFill>
              </a:rPr>
              <a:t>DO NOT </a:t>
            </a:r>
            <a:r>
              <a:rPr lang="en-US" dirty="0"/>
              <a:t>re-enter the building until authorized to do so by fire or police personnel.</a:t>
            </a:r>
          </a:p>
        </p:txBody>
      </p:sp>
      <p:sp>
        <p:nvSpPr>
          <p:cNvPr id="2" name="Title 1"/>
          <p:cNvSpPr>
            <a:spLocks noGrp="1"/>
          </p:cNvSpPr>
          <p:nvPr>
            <p:ph type="title"/>
          </p:nvPr>
        </p:nvSpPr>
        <p:spPr>
          <a:xfrm>
            <a:off x="157480" y="0"/>
            <a:ext cx="8445500" cy="1016000"/>
          </a:xfrm>
        </p:spPr>
        <p:txBody>
          <a:bodyPr/>
          <a:lstStyle/>
          <a:p>
            <a:r>
              <a:rPr lang="en-US" dirty="0"/>
              <a:t>Emergency Evacuation Procedures</a:t>
            </a:r>
          </a:p>
        </p:txBody>
      </p:sp>
    </p:spTree>
    <p:extLst>
      <p:ext uri="{BB962C8B-B14F-4D97-AF65-F5344CB8AC3E}">
        <p14:creationId xmlns:p14="http://schemas.microsoft.com/office/powerpoint/2010/main" val="402331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imary assembly area is Purdue Mall near Schleman Hall.&#10;Secondary assembly area is MSEE atrium." title="Locations of Emergency Assembly Areas"/>
          <p:cNvPicPr>
            <a:picLocks noChangeAspect="1"/>
          </p:cNvPicPr>
          <p:nvPr/>
        </p:nvPicPr>
        <p:blipFill rotWithShape="1">
          <a:blip r:embed="rId2">
            <a:extLst>
              <a:ext uri="{28A0092B-C50C-407E-A947-70E740481C1C}">
                <a14:useLocalDpi xmlns:a14="http://schemas.microsoft.com/office/drawing/2010/main" val="0"/>
              </a:ext>
            </a:extLst>
          </a:blip>
          <a:srcRect l="16903" r="14673"/>
          <a:stretch/>
        </p:blipFill>
        <p:spPr>
          <a:xfrm>
            <a:off x="6195060" y="1016000"/>
            <a:ext cx="6092190" cy="5760720"/>
          </a:xfrm>
          <a:prstGeom prst="rect">
            <a:avLst/>
          </a:prstGeom>
        </p:spPr>
      </p:pic>
      <p:sp>
        <p:nvSpPr>
          <p:cNvPr id="3" name="Content Placeholder 2"/>
          <p:cNvSpPr>
            <a:spLocks noGrp="1"/>
          </p:cNvSpPr>
          <p:nvPr>
            <p:ph idx="1"/>
          </p:nvPr>
        </p:nvSpPr>
        <p:spPr>
          <a:xfrm>
            <a:off x="838201" y="1115112"/>
            <a:ext cx="4751069" cy="5239968"/>
          </a:xfrm>
        </p:spPr>
        <p:txBody>
          <a:bodyPr>
            <a:normAutofit fontScale="85000" lnSpcReduction="20000"/>
          </a:bodyPr>
          <a:lstStyle/>
          <a:p>
            <a:r>
              <a:rPr lang="en-US" dirty="0"/>
              <a:t>Primary location:  In order not to interfere with emergency personnel, proceed to the west portion of the Engineering Mall and assemble in the area between </a:t>
            </a:r>
            <a:r>
              <a:rPr lang="en-US" dirty="0" err="1"/>
              <a:t>Hovde</a:t>
            </a:r>
            <a:r>
              <a:rPr lang="en-US" dirty="0"/>
              <a:t> Hall, </a:t>
            </a:r>
            <a:r>
              <a:rPr lang="en-US" dirty="0" err="1"/>
              <a:t>Schleman</a:t>
            </a:r>
            <a:r>
              <a:rPr lang="en-US" dirty="0"/>
              <a:t> Hall and the fountain.  </a:t>
            </a:r>
            <a:r>
              <a:rPr lang="en-US" b="1" dirty="0"/>
              <a:t>DO NOT assemble between the building and Northwestern Avenue or between the building and Forney Hall, Hampton Hall, Armstrong Hall.</a:t>
            </a:r>
            <a:r>
              <a:rPr lang="en-US" dirty="0"/>
              <a:t> </a:t>
            </a:r>
          </a:p>
          <a:p>
            <a:r>
              <a:rPr lang="en-US" dirty="0"/>
              <a:t>Secondary location (in case of inclement weather): MSEE Atrium, ground floor. </a:t>
            </a:r>
          </a:p>
          <a:p>
            <a:endParaRPr lang="en-US" dirty="0"/>
          </a:p>
          <a:p>
            <a:endParaRPr lang="en-US" dirty="0"/>
          </a:p>
        </p:txBody>
      </p:sp>
      <p:sp>
        <p:nvSpPr>
          <p:cNvPr id="2" name="Title 1"/>
          <p:cNvSpPr>
            <a:spLocks noGrp="1"/>
          </p:cNvSpPr>
          <p:nvPr>
            <p:ph type="title"/>
          </p:nvPr>
        </p:nvSpPr>
        <p:spPr/>
        <p:txBody>
          <a:bodyPr/>
          <a:lstStyle/>
          <a:p>
            <a:r>
              <a:rPr lang="en-US" dirty="0"/>
              <a:t>Emergency Assembly Area</a:t>
            </a:r>
          </a:p>
        </p:txBody>
      </p:sp>
    </p:spTree>
    <p:extLst>
      <p:ext uri="{BB962C8B-B14F-4D97-AF65-F5344CB8AC3E}">
        <p14:creationId xmlns:p14="http://schemas.microsoft.com/office/powerpoint/2010/main" val="2907680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Shelter in Place Procedures</a:t>
            </a:r>
          </a:p>
        </p:txBody>
      </p:sp>
      <p:sp>
        <p:nvSpPr>
          <p:cNvPr id="3" name="Content Placeholder 2"/>
          <p:cNvSpPr>
            <a:spLocks noGrp="1"/>
          </p:cNvSpPr>
          <p:nvPr>
            <p:ph idx="1"/>
          </p:nvPr>
        </p:nvSpPr>
        <p:spPr>
          <a:xfrm>
            <a:off x="838201" y="1115112"/>
            <a:ext cx="8443807" cy="5399987"/>
          </a:xfrm>
        </p:spPr>
        <p:txBody>
          <a:bodyPr>
            <a:normAutofit fontScale="92500"/>
          </a:bodyPr>
          <a:lstStyle/>
          <a:p>
            <a:r>
              <a:rPr lang="en-US" dirty="0"/>
              <a:t>You may be required to Shelter In Place for events such as:</a:t>
            </a:r>
          </a:p>
          <a:p>
            <a:pPr marL="457200" indent="-457200">
              <a:buFont typeface="Arial" panose="020B0604020202020204" pitchFamily="34" charset="0"/>
              <a:buChar char="•"/>
            </a:pPr>
            <a:r>
              <a:rPr lang="en-US" dirty="0"/>
              <a:t>Tornado warning or other severe weather events.</a:t>
            </a:r>
          </a:p>
          <a:p>
            <a:pPr marL="457200" indent="-457200">
              <a:buFont typeface="Arial" panose="020B0604020202020204" pitchFamily="34" charset="0"/>
              <a:buChar char="•"/>
            </a:pPr>
            <a:r>
              <a:rPr lang="en-US" dirty="0"/>
              <a:t>Hazardous materials release.</a:t>
            </a:r>
          </a:p>
          <a:p>
            <a:pPr marL="457200" indent="-457200">
              <a:buFont typeface="Arial" panose="020B0604020202020204" pitchFamily="34" charset="0"/>
              <a:buChar char="•"/>
            </a:pPr>
            <a:r>
              <a:rPr lang="en-US" dirty="0"/>
              <a:t>Active shooter, building intruder, or civil disturbance.</a:t>
            </a:r>
          </a:p>
          <a:p>
            <a:pPr marL="457200" indent="-457200">
              <a:buFont typeface="Arial" panose="020B0604020202020204" pitchFamily="34" charset="0"/>
              <a:buChar char="•"/>
            </a:pPr>
            <a:r>
              <a:rPr lang="en-US" dirty="0"/>
              <a:t>As directed by police personnel for any other situation that requires you to find protection within a building.</a:t>
            </a:r>
          </a:p>
          <a:p>
            <a:r>
              <a:rPr lang="en-US" dirty="0"/>
              <a:t>Purdue ALERT, the University’s emergency warning system will be used to announce the “shelter in place” situation.</a:t>
            </a:r>
          </a:p>
          <a:p>
            <a:endParaRPr lang="en-US" dirty="0"/>
          </a:p>
        </p:txBody>
      </p:sp>
    </p:spTree>
    <p:extLst>
      <p:ext uri="{BB962C8B-B14F-4D97-AF65-F5344CB8AC3E}">
        <p14:creationId xmlns:p14="http://schemas.microsoft.com/office/powerpoint/2010/main" val="4092261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Shelter In Place – Severe Weather</a:t>
            </a:r>
          </a:p>
        </p:txBody>
      </p:sp>
      <p:sp>
        <p:nvSpPr>
          <p:cNvPr id="3" name="Content Placeholder 2"/>
          <p:cNvSpPr>
            <a:spLocks noGrp="1"/>
          </p:cNvSpPr>
          <p:nvPr>
            <p:ph idx="1"/>
          </p:nvPr>
        </p:nvSpPr>
        <p:spPr>
          <a:xfrm>
            <a:off x="838201" y="1115112"/>
            <a:ext cx="9791699" cy="5205677"/>
          </a:xfrm>
        </p:spPr>
        <p:txBody>
          <a:bodyPr>
            <a:normAutofit/>
          </a:bodyPr>
          <a:lstStyle/>
          <a:p>
            <a:pPr marL="457200" indent="-457200">
              <a:buFont typeface="Arial" panose="020B0604020202020204" pitchFamily="34" charset="0"/>
              <a:buChar char="•"/>
            </a:pPr>
            <a:r>
              <a:rPr lang="en-US" dirty="0"/>
              <a:t>Proceed to the basement or subbasement. </a:t>
            </a:r>
          </a:p>
          <a:p>
            <a:pPr marL="457200" indent="-457200">
              <a:buFont typeface="Arial" panose="020B0604020202020204" pitchFamily="34" charset="0"/>
              <a:buChar char="•"/>
            </a:pPr>
            <a:r>
              <a:rPr lang="en-US" dirty="0"/>
              <a:t>Position yourself in the safest portion of the area away from glass.  </a:t>
            </a:r>
          </a:p>
          <a:p>
            <a:pPr marL="457200" indent="-457200">
              <a:buFont typeface="Arial" panose="020B0604020202020204" pitchFamily="34" charset="0"/>
              <a:buChar char="•"/>
            </a:pPr>
            <a:r>
              <a:rPr lang="en-US" dirty="0"/>
              <a:t>Be prepared to kneel facing a wall and cover your head.</a:t>
            </a:r>
          </a:p>
          <a:p>
            <a:pPr marL="457200" indent="-457200">
              <a:buFont typeface="Arial" panose="020B0604020202020204" pitchFamily="34" charset="0"/>
              <a:buChar char="•"/>
            </a:pPr>
            <a:r>
              <a:rPr lang="en-US" dirty="0"/>
              <a:t>Any occupant who encounters a student or visitor should direct them to take appropriate actions.</a:t>
            </a:r>
          </a:p>
          <a:p>
            <a:pPr marL="457200" indent="-457200">
              <a:buFont typeface="Arial" panose="020B0604020202020204" pitchFamily="34" charset="0"/>
              <a:buChar char="•"/>
            </a:pPr>
            <a:r>
              <a:rPr lang="en-US" dirty="0"/>
              <a:t>Assist physically disabled individuals as possible.</a:t>
            </a:r>
          </a:p>
          <a:p>
            <a:pPr marL="457200" indent="-457200">
              <a:buFont typeface="Arial" panose="020B0604020202020204" pitchFamily="34" charset="0"/>
              <a:buChar char="•"/>
            </a:pPr>
            <a:r>
              <a:rPr lang="en-US" dirty="0"/>
              <a:t>Try to obtain additional clarifying information by all possible means (Purdue homepage, radio, email, etc.).</a:t>
            </a:r>
          </a:p>
        </p:txBody>
      </p:sp>
    </p:spTree>
    <p:extLst>
      <p:ext uri="{BB962C8B-B14F-4D97-AF65-F5344CB8AC3E}">
        <p14:creationId xmlns:p14="http://schemas.microsoft.com/office/powerpoint/2010/main" val="2463949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630" y="0"/>
            <a:ext cx="8865870" cy="1016000"/>
          </a:xfrm>
        </p:spPr>
        <p:txBody>
          <a:bodyPr/>
          <a:lstStyle/>
          <a:p>
            <a:r>
              <a:rPr lang="en-US" sz="4000" dirty="0"/>
              <a:t>Shelter in Place – Hazardous Materials</a:t>
            </a:r>
          </a:p>
        </p:txBody>
      </p:sp>
      <p:sp>
        <p:nvSpPr>
          <p:cNvPr id="3" name="Content Placeholder 2"/>
          <p:cNvSpPr>
            <a:spLocks noGrp="1"/>
          </p:cNvSpPr>
          <p:nvPr>
            <p:ph idx="1"/>
          </p:nvPr>
        </p:nvSpPr>
        <p:spPr>
          <a:xfrm>
            <a:off x="468630" y="1115112"/>
            <a:ext cx="9201150" cy="5342837"/>
          </a:xfrm>
        </p:spPr>
        <p:txBody>
          <a:bodyPr>
            <a:normAutofit fontScale="62500" lnSpcReduction="20000"/>
          </a:bodyPr>
          <a:lstStyle/>
          <a:p>
            <a:r>
              <a:rPr lang="en-US" dirty="0"/>
              <a:t>If you are “sheltering” due to a hazardous materials (HAZMAT) accidental release of toxic chemicals the air quality may be threatened and sheltering in place keeps you inside an area offering more protection.  For a HAZMAT situation you should, if possible, take the following actions:</a:t>
            </a:r>
          </a:p>
          <a:p>
            <a:pPr marL="457200" indent="-457200">
              <a:buFont typeface="Arial" panose="020B0604020202020204" pitchFamily="34" charset="0"/>
              <a:buChar char="•"/>
            </a:pPr>
            <a:r>
              <a:rPr lang="en-US" dirty="0"/>
              <a:t>Close all windows and doors.</a:t>
            </a:r>
          </a:p>
          <a:p>
            <a:pPr marL="457200" indent="-457200">
              <a:buFont typeface="Arial" panose="020B0604020202020204" pitchFamily="34" charset="0"/>
              <a:buChar char="•"/>
            </a:pPr>
            <a:r>
              <a:rPr lang="en-US" dirty="0"/>
              <a:t>Move to the shelter in place location.</a:t>
            </a:r>
          </a:p>
          <a:p>
            <a:pPr marL="457200" indent="-457200">
              <a:buFont typeface="Arial" panose="020B0604020202020204" pitchFamily="34" charset="0"/>
              <a:buChar char="•"/>
            </a:pPr>
            <a:r>
              <a:rPr lang="en-US" dirty="0"/>
              <a:t>Do not go outside or attempt to drive unless you are specifically instructed to evacuate.</a:t>
            </a:r>
          </a:p>
          <a:p>
            <a:pPr marL="457200" indent="-457200">
              <a:buFont typeface="Arial" panose="020B0604020202020204" pitchFamily="34" charset="0"/>
              <a:buChar char="•"/>
            </a:pPr>
            <a:r>
              <a:rPr lang="en-US" dirty="0"/>
              <a:t>Do not use elevators as they may pump air into or out of the building.</a:t>
            </a:r>
          </a:p>
          <a:p>
            <a:pPr marL="457200" indent="-457200">
              <a:buFont typeface="Arial" panose="020B0604020202020204" pitchFamily="34" charset="0"/>
              <a:buChar char="•"/>
            </a:pPr>
            <a:r>
              <a:rPr lang="en-US" dirty="0"/>
              <a:t>Any occupant who encounters a student or visitor should direct them to take appropriate actions.</a:t>
            </a:r>
          </a:p>
          <a:p>
            <a:pPr marL="457200" indent="-457200">
              <a:buFont typeface="Arial" panose="020B0604020202020204" pitchFamily="34" charset="0"/>
              <a:buChar char="•"/>
            </a:pPr>
            <a:r>
              <a:rPr lang="en-US" dirty="0"/>
              <a:t>Any occupant that encounters a physically disabled individual should assist them if possible.</a:t>
            </a:r>
          </a:p>
          <a:p>
            <a:pPr marL="457200" indent="-457200">
              <a:buFont typeface="Arial" panose="020B0604020202020204" pitchFamily="34" charset="0"/>
              <a:buChar char="•"/>
            </a:pPr>
            <a:r>
              <a:rPr lang="en-US" dirty="0"/>
              <a:t>Try and obtain additional clarifying information by all possible means (e.g. Purdue Homepage, TV, radio, email, etc.)</a:t>
            </a:r>
          </a:p>
          <a:p>
            <a:pPr marL="457200" indent="-457200">
              <a:buFont typeface="Arial" panose="020B0604020202020204" pitchFamily="34" charset="0"/>
              <a:buChar char="•"/>
            </a:pPr>
            <a:r>
              <a:rPr lang="en-US" dirty="0"/>
              <a:t>(PRIME Lab Only) Do NOT operate the PRIME Lab emergency purge system since this will draw additional outside air.</a:t>
            </a:r>
          </a:p>
        </p:txBody>
      </p:sp>
    </p:spTree>
    <p:extLst>
      <p:ext uri="{BB962C8B-B14F-4D97-AF65-F5344CB8AC3E}">
        <p14:creationId xmlns:p14="http://schemas.microsoft.com/office/powerpoint/2010/main" val="53816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Run&#10;Hide&#10;Fight" title="Table for Shelter in Place Active Shooter"/>
          <p:cNvGraphicFramePr>
            <a:graphicFrameLocks noGrp="1"/>
          </p:cNvGraphicFramePr>
          <p:nvPr>
            <p:extLst>
              <p:ext uri="{D42A27DB-BD31-4B8C-83A1-F6EECF244321}">
                <p14:modId xmlns:p14="http://schemas.microsoft.com/office/powerpoint/2010/main" val="2637312887"/>
              </p:ext>
            </p:extLst>
          </p:nvPr>
        </p:nvGraphicFramePr>
        <p:xfrm>
          <a:off x="797561" y="1784023"/>
          <a:ext cx="10746738" cy="4735435"/>
        </p:xfrm>
        <a:graphic>
          <a:graphicData uri="http://schemas.openxmlformats.org/drawingml/2006/table">
            <a:tbl>
              <a:tblPr firstRow="1" bandRow="1">
                <a:tableStyleId>{5C22544A-7EE6-4342-B048-85BDC9FD1C3A}</a:tableStyleId>
              </a:tblPr>
              <a:tblGrid>
                <a:gridCol w="3582246">
                  <a:extLst>
                    <a:ext uri="{9D8B030D-6E8A-4147-A177-3AD203B41FA5}">
                      <a16:colId xmlns:a16="http://schemas.microsoft.com/office/drawing/2014/main" val="4039418312"/>
                    </a:ext>
                  </a:extLst>
                </a:gridCol>
                <a:gridCol w="3582246">
                  <a:extLst>
                    <a:ext uri="{9D8B030D-6E8A-4147-A177-3AD203B41FA5}">
                      <a16:colId xmlns:a16="http://schemas.microsoft.com/office/drawing/2014/main" val="1478591863"/>
                    </a:ext>
                  </a:extLst>
                </a:gridCol>
                <a:gridCol w="3582246">
                  <a:extLst>
                    <a:ext uri="{9D8B030D-6E8A-4147-A177-3AD203B41FA5}">
                      <a16:colId xmlns:a16="http://schemas.microsoft.com/office/drawing/2014/main" val="2532754573"/>
                    </a:ext>
                  </a:extLst>
                </a:gridCol>
              </a:tblGrid>
              <a:tr h="0">
                <a:tc>
                  <a:txBody>
                    <a:bodyPr/>
                    <a:lstStyle/>
                    <a:p>
                      <a:r>
                        <a:rPr lang="en-US" sz="1200" dirty="0"/>
                        <a:t>1) RUN</a:t>
                      </a:r>
                    </a:p>
                  </a:txBody>
                  <a:tcPr/>
                </a:tc>
                <a:tc>
                  <a:txBody>
                    <a:bodyPr/>
                    <a:lstStyle/>
                    <a:p>
                      <a:r>
                        <a:rPr lang="en-US" sz="1200" dirty="0"/>
                        <a:t>2) HIDE</a:t>
                      </a:r>
                    </a:p>
                  </a:txBody>
                  <a:tcPr/>
                </a:tc>
                <a:tc>
                  <a:txBody>
                    <a:bodyPr/>
                    <a:lstStyle/>
                    <a:p>
                      <a:r>
                        <a:rPr lang="en-US" sz="1200" dirty="0"/>
                        <a:t>3) FIGHT</a:t>
                      </a:r>
                    </a:p>
                  </a:txBody>
                  <a:tcPr/>
                </a:tc>
                <a:extLst>
                  <a:ext uri="{0D108BD9-81ED-4DB2-BD59-A6C34878D82A}">
                    <a16:rowId xmlns:a16="http://schemas.microsoft.com/office/drawing/2014/main" val="3971624760"/>
                  </a:ext>
                </a:extLst>
              </a:tr>
              <a:tr h="670887">
                <a:tc>
                  <a:txBody>
                    <a:bodyPr/>
                    <a:lstStyle/>
                    <a:p>
                      <a:r>
                        <a:rPr lang="en-US" sz="1200" dirty="0"/>
                        <a:t>If there is an accessible escape path, attempt to evacuate the premises</a:t>
                      </a:r>
                    </a:p>
                  </a:txBody>
                  <a:tcPr/>
                </a:tc>
                <a:tc>
                  <a:txBody>
                    <a:bodyPr/>
                    <a:lstStyle/>
                    <a:p>
                      <a:r>
                        <a:rPr lang="en-US" sz="1200" dirty="0"/>
                        <a:t>If evacuation is not possible, find a place to hide where the active shooter is less likely to find you.</a:t>
                      </a:r>
                    </a:p>
                  </a:txBody>
                  <a:tcPr/>
                </a:tc>
                <a:tc>
                  <a:txBody>
                    <a:bodyPr/>
                    <a:lstStyle/>
                    <a:p>
                      <a:r>
                        <a:rPr lang="en-US" sz="1200" dirty="0"/>
                        <a:t>As a last resort, and only when your life is in imminent danger, attempt to disrupt and/or incapacitate the active shooter </a:t>
                      </a:r>
                    </a:p>
                  </a:txBody>
                  <a:tcPr/>
                </a:tc>
                <a:extLst>
                  <a:ext uri="{0D108BD9-81ED-4DB2-BD59-A6C34878D82A}">
                    <a16:rowId xmlns:a16="http://schemas.microsoft.com/office/drawing/2014/main" val="225988831"/>
                  </a:ext>
                </a:extLst>
              </a:tr>
              <a:tr h="642472">
                <a:tc>
                  <a:txBody>
                    <a:bodyPr/>
                    <a:lstStyle/>
                    <a:p>
                      <a:pPr marL="285750" indent="-285750">
                        <a:buFont typeface="Arial" panose="020B0604020202020204" pitchFamily="34" charset="0"/>
                        <a:buChar char="•"/>
                      </a:pPr>
                      <a:r>
                        <a:rPr lang="en-US" sz="1200" dirty="0"/>
                        <a:t>Have an escape route in mind</a:t>
                      </a:r>
                    </a:p>
                  </a:txBody>
                  <a:tcPr/>
                </a:tc>
                <a:tc>
                  <a:txBody>
                    <a:bodyPr/>
                    <a:lstStyle/>
                    <a:p>
                      <a:pPr marL="285750" indent="-285750">
                        <a:buFont typeface="Arial" panose="020B0604020202020204" pitchFamily="34" charset="0"/>
                        <a:buChar char="•"/>
                      </a:pPr>
                      <a:r>
                        <a:rPr lang="en-US" sz="1200" dirty="0"/>
                        <a:t>Your hiding place should be out of the shooter’s view and provide protection if shots</a:t>
                      </a:r>
                      <a:r>
                        <a:rPr lang="en-US" sz="1200" baseline="0" dirty="0"/>
                        <a:t> are fired in your direction.</a:t>
                      </a:r>
                      <a:endParaRPr lang="en-US" sz="1200" dirty="0"/>
                    </a:p>
                  </a:txBody>
                  <a:tcPr/>
                </a:tc>
                <a:tc>
                  <a:txBody>
                    <a:bodyPr/>
                    <a:lstStyle/>
                    <a:p>
                      <a:pPr marL="285750" indent="-285750">
                        <a:buFont typeface="Arial" panose="020B0604020202020204" pitchFamily="34" charset="0"/>
                        <a:buChar char="•"/>
                      </a:pPr>
                      <a:r>
                        <a:rPr lang="en-US" sz="1200" dirty="0"/>
                        <a:t>Act as aggressively</a:t>
                      </a:r>
                      <a:r>
                        <a:rPr lang="en-US" sz="1200" baseline="0" dirty="0"/>
                        <a:t> as possible against him/her</a:t>
                      </a:r>
                      <a:endParaRPr lang="en-US" sz="1200" dirty="0"/>
                    </a:p>
                  </a:txBody>
                  <a:tcPr/>
                </a:tc>
                <a:extLst>
                  <a:ext uri="{0D108BD9-81ED-4DB2-BD59-A6C34878D82A}">
                    <a16:rowId xmlns:a16="http://schemas.microsoft.com/office/drawing/2014/main" val="4031824405"/>
                  </a:ext>
                </a:extLst>
              </a:tr>
              <a:tr h="372226">
                <a:tc>
                  <a:txBody>
                    <a:bodyPr/>
                    <a:lstStyle/>
                    <a:p>
                      <a:pPr marL="285750" indent="-285750">
                        <a:buFont typeface="Arial" panose="020B0604020202020204" pitchFamily="34" charset="0"/>
                        <a:buChar char="•"/>
                      </a:pPr>
                      <a:r>
                        <a:rPr lang="en-US" sz="1200" dirty="0"/>
                        <a:t>Evacuate</a:t>
                      </a:r>
                      <a:r>
                        <a:rPr lang="en-US" sz="1200" baseline="0" dirty="0"/>
                        <a:t> regardless or whether others agree to follow</a:t>
                      </a:r>
                      <a:endParaRPr lang="en-US" sz="1200" dirty="0"/>
                    </a:p>
                  </a:txBody>
                  <a:tcPr/>
                </a:tc>
                <a:tc>
                  <a:txBody>
                    <a:bodyPr/>
                    <a:lstStyle/>
                    <a:p>
                      <a:pPr marL="285750" indent="-285750">
                        <a:buFont typeface="Arial" panose="020B0604020202020204" pitchFamily="34" charset="0"/>
                        <a:buChar char="•"/>
                      </a:pPr>
                      <a:r>
                        <a:rPr lang="en-US" sz="1200" dirty="0"/>
                        <a:t>Lock and/or blockade the door.</a:t>
                      </a:r>
                    </a:p>
                  </a:txBody>
                  <a:tcPr/>
                </a:tc>
                <a:tc>
                  <a:txBody>
                    <a:bodyPr/>
                    <a:lstStyle/>
                    <a:p>
                      <a:pPr marL="285750" indent="-285750">
                        <a:buFont typeface="Arial" panose="020B0604020202020204" pitchFamily="34" charset="0"/>
                        <a:buChar char="•"/>
                      </a:pPr>
                      <a:r>
                        <a:rPr lang="en-US" sz="1200" dirty="0"/>
                        <a:t>Throw</a:t>
                      </a:r>
                      <a:r>
                        <a:rPr lang="en-US" sz="1200" baseline="0" dirty="0"/>
                        <a:t> items and improvise weapons</a:t>
                      </a:r>
                      <a:endParaRPr lang="en-US" sz="1200" dirty="0"/>
                    </a:p>
                  </a:txBody>
                  <a:tcPr/>
                </a:tc>
                <a:extLst>
                  <a:ext uri="{0D108BD9-81ED-4DB2-BD59-A6C34878D82A}">
                    <a16:rowId xmlns:a16="http://schemas.microsoft.com/office/drawing/2014/main" val="1714730468"/>
                  </a:ext>
                </a:extLst>
              </a:tr>
              <a:tr h="372226">
                <a:tc>
                  <a:txBody>
                    <a:bodyPr/>
                    <a:lstStyle/>
                    <a:p>
                      <a:pPr marL="285750" indent="-285750">
                        <a:buFont typeface="Arial" panose="020B0604020202020204" pitchFamily="34" charset="0"/>
                        <a:buChar char="•"/>
                      </a:pPr>
                      <a:r>
                        <a:rPr lang="en-US" sz="1200" dirty="0"/>
                        <a:t>Leave belongings behind</a:t>
                      </a:r>
                    </a:p>
                  </a:txBody>
                  <a:tcPr/>
                </a:tc>
                <a:tc>
                  <a:txBody>
                    <a:bodyPr/>
                    <a:lstStyle/>
                    <a:p>
                      <a:pPr marL="285750" indent="-285750">
                        <a:buFont typeface="Arial" panose="020B0604020202020204" pitchFamily="34" charset="0"/>
                        <a:buChar char="•"/>
                      </a:pPr>
                      <a:r>
                        <a:rPr lang="en-US" sz="1200" dirty="0"/>
                        <a:t>Silence your cell</a:t>
                      </a:r>
                      <a:r>
                        <a:rPr lang="en-US" sz="1200" baseline="0" dirty="0"/>
                        <a:t> phone and other noise sources (radio, </a:t>
                      </a:r>
                      <a:r>
                        <a:rPr lang="en-US" sz="1200" baseline="0" dirty="0" err="1"/>
                        <a:t>tv</a:t>
                      </a:r>
                      <a:r>
                        <a:rPr lang="en-US" sz="1200" baseline="0" dirty="0"/>
                        <a:t>, computer).</a:t>
                      </a:r>
                      <a:endParaRPr lang="en-US" sz="1200" dirty="0"/>
                    </a:p>
                  </a:txBody>
                  <a:tcPr/>
                </a:tc>
                <a:tc>
                  <a:txBody>
                    <a:bodyPr/>
                    <a:lstStyle/>
                    <a:p>
                      <a:pPr marL="285750" indent="-285750">
                        <a:buFont typeface="Arial" panose="020B0604020202020204" pitchFamily="34" charset="0"/>
                        <a:buChar char="•"/>
                      </a:pPr>
                      <a:r>
                        <a:rPr lang="en-US" sz="1200" dirty="0"/>
                        <a:t>Yell</a:t>
                      </a:r>
                    </a:p>
                  </a:txBody>
                  <a:tcPr/>
                </a:tc>
                <a:extLst>
                  <a:ext uri="{0D108BD9-81ED-4DB2-BD59-A6C34878D82A}">
                    <a16:rowId xmlns:a16="http://schemas.microsoft.com/office/drawing/2014/main" val="1576123452"/>
                  </a:ext>
                </a:extLst>
              </a:tr>
              <a:tr h="372226">
                <a:tc>
                  <a:txBody>
                    <a:bodyPr/>
                    <a:lstStyle/>
                    <a:p>
                      <a:pPr marL="285750" indent="-285750">
                        <a:buFont typeface="Arial" panose="020B0604020202020204" pitchFamily="34" charset="0"/>
                        <a:buChar char="•"/>
                      </a:pPr>
                      <a:r>
                        <a:rPr lang="en-US" sz="1200" dirty="0"/>
                        <a:t>Help others to escape if possible</a:t>
                      </a:r>
                    </a:p>
                  </a:txBody>
                  <a:tcPr/>
                </a:tc>
                <a:tc>
                  <a:txBody>
                    <a:bodyPr/>
                    <a:lstStyle/>
                    <a:p>
                      <a:pPr marL="285750" indent="-285750">
                        <a:buFont typeface="Arial" panose="020B0604020202020204" pitchFamily="34" charset="0"/>
                        <a:buChar char="•"/>
                      </a:pPr>
                      <a:r>
                        <a:rPr lang="en-US" sz="1200" dirty="0"/>
                        <a:t>Hide behind large items</a:t>
                      </a:r>
                    </a:p>
                  </a:txBody>
                  <a:tcPr/>
                </a:tc>
                <a:tc>
                  <a:txBody>
                    <a:bodyPr/>
                    <a:lstStyle/>
                    <a:p>
                      <a:pPr marL="285750" indent="-285750">
                        <a:buFont typeface="Arial" panose="020B0604020202020204" pitchFamily="34" charset="0"/>
                        <a:buChar char="•"/>
                      </a:pPr>
                      <a:r>
                        <a:rPr lang="en-US" sz="1200" dirty="0"/>
                        <a:t>Commit to your actions</a:t>
                      </a:r>
                    </a:p>
                  </a:txBody>
                  <a:tcPr/>
                </a:tc>
                <a:extLst>
                  <a:ext uri="{0D108BD9-81ED-4DB2-BD59-A6C34878D82A}">
                    <a16:rowId xmlns:a16="http://schemas.microsoft.com/office/drawing/2014/main" val="1257728476"/>
                  </a:ext>
                </a:extLst>
              </a:tr>
              <a:tr h="372226">
                <a:tc>
                  <a:txBody>
                    <a:bodyPr/>
                    <a:lstStyle/>
                    <a:p>
                      <a:pPr marL="285750" indent="-285750">
                        <a:buFont typeface="Arial" panose="020B0604020202020204" pitchFamily="34" charset="0"/>
                        <a:buChar char="•"/>
                      </a:pPr>
                      <a:r>
                        <a:rPr lang="en-US" sz="1200" dirty="0"/>
                        <a:t>Warn</a:t>
                      </a:r>
                      <a:r>
                        <a:rPr lang="en-US" sz="1200" baseline="0" dirty="0"/>
                        <a:t> others about entering the area</a:t>
                      </a:r>
                      <a:endParaRPr lang="en-US" sz="1200" dirty="0"/>
                    </a:p>
                  </a:txBody>
                  <a:tcPr/>
                </a:tc>
                <a:tc>
                  <a:txBody>
                    <a:bodyPr/>
                    <a:lstStyle/>
                    <a:p>
                      <a:pPr marL="285750" indent="-285750">
                        <a:buFont typeface="Arial" panose="020B0604020202020204" pitchFamily="34" charset="0"/>
                        <a:buChar char="•"/>
                      </a:pPr>
                      <a:r>
                        <a:rPr lang="en-US" sz="1200" dirty="0"/>
                        <a:t>Remain quiet</a:t>
                      </a:r>
                    </a:p>
                  </a:txBody>
                  <a:tcPr/>
                </a:tc>
                <a:tc>
                  <a:txBody>
                    <a:bodyPr/>
                    <a:lstStyle/>
                    <a:p>
                      <a:pPr marL="285750" indent="-285750">
                        <a:buFont typeface="Arial" panose="020B0604020202020204" pitchFamily="34" charset="0"/>
                        <a:buChar char="•"/>
                      </a:pPr>
                      <a:endParaRPr lang="en-US" sz="1200" dirty="0"/>
                    </a:p>
                  </a:txBody>
                  <a:tcPr/>
                </a:tc>
                <a:extLst>
                  <a:ext uri="{0D108BD9-81ED-4DB2-BD59-A6C34878D82A}">
                    <a16:rowId xmlns:a16="http://schemas.microsoft.com/office/drawing/2014/main" val="1007808942"/>
                  </a:ext>
                </a:extLst>
              </a:tr>
              <a:tr h="372226">
                <a:tc>
                  <a:txBody>
                    <a:bodyPr/>
                    <a:lstStyle/>
                    <a:p>
                      <a:pPr marL="285750" indent="-285750">
                        <a:buFont typeface="Arial" panose="020B0604020202020204" pitchFamily="34" charset="0"/>
                        <a:buChar char="•"/>
                      </a:pPr>
                      <a:r>
                        <a:rPr lang="en-US" sz="1200" dirty="0"/>
                        <a:t>Keep hands visible</a:t>
                      </a:r>
                    </a:p>
                  </a:txBody>
                  <a:tcPr/>
                </a:tc>
                <a:tc>
                  <a:txBody>
                    <a:bodyPr/>
                    <a:lstStyle/>
                    <a:p>
                      <a:pPr marL="285750" indent="-285750">
                        <a:buFont typeface="Arial" panose="020B0604020202020204" pitchFamily="34" charset="0"/>
                        <a:buChar char="•"/>
                      </a:pPr>
                      <a:endParaRPr lang="en-US" sz="1200" dirty="0"/>
                    </a:p>
                  </a:txBody>
                  <a:tcPr/>
                </a:tc>
                <a:tc>
                  <a:txBody>
                    <a:bodyPr/>
                    <a:lstStyle/>
                    <a:p>
                      <a:pPr marL="285750" indent="-285750">
                        <a:buFont typeface="Arial" panose="020B0604020202020204" pitchFamily="34" charset="0"/>
                        <a:buChar char="•"/>
                      </a:pPr>
                      <a:endParaRPr lang="en-US" sz="1200" dirty="0"/>
                    </a:p>
                  </a:txBody>
                  <a:tcPr/>
                </a:tc>
                <a:extLst>
                  <a:ext uri="{0D108BD9-81ED-4DB2-BD59-A6C34878D82A}">
                    <a16:rowId xmlns:a16="http://schemas.microsoft.com/office/drawing/2014/main" val="3178481088"/>
                  </a:ext>
                </a:extLst>
              </a:tr>
              <a:tr h="372226">
                <a:tc>
                  <a:txBody>
                    <a:bodyPr/>
                    <a:lstStyle/>
                    <a:p>
                      <a:pPr marL="285750" indent="-285750">
                        <a:buFont typeface="Arial" panose="020B0604020202020204" pitchFamily="34" charset="0"/>
                        <a:buChar char="•"/>
                      </a:pPr>
                      <a:r>
                        <a:rPr lang="en-US" sz="1200" dirty="0"/>
                        <a:t>Follow</a:t>
                      </a:r>
                      <a:r>
                        <a:rPr lang="en-US" sz="1200" baseline="0" dirty="0"/>
                        <a:t> all instructions of any police</a:t>
                      </a:r>
                      <a:endParaRPr lang="en-US" sz="1200" dirty="0"/>
                    </a:p>
                  </a:txBody>
                  <a:tcPr/>
                </a:tc>
                <a:tc>
                  <a:txBody>
                    <a:bodyPr/>
                    <a:lstStyle/>
                    <a:p>
                      <a:pPr marL="285750" indent="-285750">
                        <a:buFont typeface="Arial" panose="020B0604020202020204" pitchFamily="34" charset="0"/>
                        <a:buChar char="•"/>
                      </a:pPr>
                      <a:endParaRPr lang="en-US" sz="1200" dirty="0"/>
                    </a:p>
                  </a:txBody>
                  <a:tcPr/>
                </a:tc>
                <a:tc>
                  <a:txBody>
                    <a:bodyPr/>
                    <a:lstStyle/>
                    <a:p>
                      <a:pPr marL="285750" indent="-285750">
                        <a:buFont typeface="Arial" panose="020B0604020202020204" pitchFamily="34" charset="0"/>
                        <a:buChar char="•"/>
                      </a:pPr>
                      <a:endParaRPr lang="en-US" sz="1200" dirty="0"/>
                    </a:p>
                  </a:txBody>
                  <a:tcPr/>
                </a:tc>
                <a:extLst>
                  <a:ext uri="{0D108BD9-81ED-4DB2-BD59-A6C34878D82A}">
                    <a16:rowId xmlns:a16="http://schemas.microsoft.com/office/drawing/2014/main" val="3085948349"/>
                  </a:ext>
                </a:extLst>
              </a:tr>
              <a:tr h="372226">
                <a:tc>
                  <a:txBody>
                    <a:bodyPr/>
                    <a:lstStyle/>
                    <a:p>
                      <a:pPr marL="285750" indent="-285750">
                        <a:buFont typeface="Arial" panose="020B0604020202020204" pitchFamily="34" charset="0"/>
                        <a:buChar char="•"/>
                      </a:pPr>
                      <a:r>
                        <a:rPr lang="en-US" sz="1200" dirty="0"/>
                        <a:t>Do not attempt to moved wounded people</a:t>
                      </a:r>
                    </a:p>
                  </a:txBody>
                  <a:tcPr/>
                </a:tc>
                <a:tc>
                  <a:txBody>
                    <a:bodyPr/>
                    <a:lstStyle/>
                    <a:p>
                      <a:pPr marL="285750" indent="-285750">
                        <a:buFont typeface="Arial" panose="020B0604020202020204" pitchFamily="34" charset="0"/>
                        <a:buChar char="•"/>
                      </a:pPr>
                      <a:endParaRPr lang="en-US" sz="1200" dirty="0"/>
                    </a:p>
                  </a:txBody>
                  <a:tcPr/>
                </a:tc>
                <a:tc>
                  <a:txBody>
                    <a:bodyPr/>
                    <a:lstStyle/>
                    <a:p>
                      <a:pPr marL="285750" indent="-285750">
                        <a:buFont typeface="Arial" panose="020B0604020202020204" pitchFamily="34" charset="0"/>
                        <a:buChar char="•"/>
                      </a:pPr>
                      <a:endParaRPr lang="en-US" sz="1200" dirty="0"/>
                    </a:p>
                  </a:txBody>
                  <a:tcPr/>
                </a:tc>
                <a:extLst>
                  <a:ext uri="{0D108BD9-81ED-4DB2-BD59-A6C34878D82A}">
                    <a16:rowId xmlns:a16="http://schemas.microsoft.com/office/drawing/2014/main" val="824278318"/>
                  </a:ext>
                </a:extLst>
              </a:tr>
              <a:tr h="372226">
                <a:tc>
                  <a:txBody>
                    <a:bodyPr/>
                    <a:lstStyle/>
                    <a:p>
                      <a:pPr marL="285750" indent="-285750">
                        <a:buFont typeface="Arial" panose="020B0604020202020204" pitchFamily="34" charset="0"/>
                        <a:buChar char="•"/>
                      </a:pPr>
                      <a:r>
                        <a:rPr lang="en-US" sz="1200" dirty="0"/>
                        <a:t>Call 911 when safe</a:t>
                      </a:r>
                    </a:p>
                  </a:txBody>
                  <a:tcPr/>
                </a:tc>
                <a:tc>
                  <a:txBody>
                    <a:bodyPr/>
                    <a:lstStyle/>
                    <a:p>
                      <a:pPr marL="285750" indent="-285750">
                        <a:buFont typeface="Arial" panose="020B0604020202020204" pitchFamily="34" charset="0"/>
                        <a:buChar char="•"/>
                      </a:pPr>
                      <a:endParaRPr lang="en-US" sz="1200" dirty="0"/>
                    </a:p>
                  </a:txBody>
                  <a:tcPr/>
                </a:tc>
                <a:tc>
                  <a:txBody>
                    <a:bodyPr/>
                    <a:lstStyle/>
                    <a:p>
                      <a:pPr marL="285750" indent="-285750">
                        <a:buFont typeface="Arial" panose="020B0604020202020204" pitchFamily="34" charset="0"/>
                        <a:buChar char="•"/>
                      </a:pPr>
                      <a:endParaRPr lang="en-US" sz="1200" dirty="0"/>
                    </a:p>
                  </a:txBody>
                  <a:tcPr/>
                </a:tc>
                <a:extLst>
                  <a:ext uri="{0D108BD9-81ED-4DB2-BD59-A6C34878D82A}">
                    <a16:rowId xmlns:a16="http://schemas.microsoft.com/office/drawing/2014/main" val="1210242965"/>
                  </a:ext>
                </a:extLst>
              </a:tr>
            </a:tbl>
          </a:graphicData>
        </a:graphic>
      </p:graphicFrame>
      <p:sp>
        <p:nvSpPr>
          <p:cNvPr id="3" name="Content Placeholder 2"/>
          <p:cNvSpPr>
            <a:spLocks noGrp="1"/>
          </p:cNvSpPr>
          <p:nvPr>
            <p:ph idx="1"/>
          </p:nvPr>
        </p:nvSpPr>
        <p:spPr>
          <a:xfrm>
            <a:off x="797562" y="1115113"/>
            <a:ext cx="10746737" cy="783210"/>
          </a:xfrm>
        </p:spPr>
        <p:txBody>
          <a:bodyPr>
            <a:normAutofit/>
          </a:bodyPr>
          <a:lstStyle/>
          <a:p>
            <a:r>
              <a:rPr lang="en-US" sz="1600" dirty="0"/>
              <a:t>If you are sheltering due to an active shooter, building intruder or a civil disturbance on campus, immediately go to a safe location (normally the police department or the All Hazards Outdoors Sirens will be the notification method).</a:t>
            </a:r>
          </a:p>
        </p:txBody>
      </p:sp>
      <p:sp>
        <p:nvSpPr>
          <p:cNvPr id="2" name="Title 1"/>
          <p:cNvSpPr>
            <a:spLocks noGrp="1"/>
          </p:cNvSpPr>
          <p:nvPr>
            <p:ph type="title"/>
          </p:nvPr>
        </p:nvSpPr>
        <p:spPr>
          <a:xfrm>
            <a:off x="480061" y="0"/>
            <a:ext cx="8445500" cy="1016000"/>
          </a:xfrm>
        </p:spPr>
        <p:txBody>
          <a:bodyPr/>
          <a:lstStyle/>
          <a:p>
            <a:r>
              <a:rPr lang="en-US" dirty="0"/>
              <a:t>Shelter in Place – Active Shooter</a:t>
            </a:r>
          </a:p>
        </p:txBody>
      </p:sp>
    </p:spTree>
    <p:extLst>
      <p:ext uri="{BB962C8B-B14F-4D97-AF65-F5344CB8AC3E}">
        <p14:creationId xmlns:p14="http://schemas.microsoft.com/office/powerpoint/2010/main" val="1364887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1" y="1136702"/>
            <a:ext cx="11551919" cy="5366968"/>
          </a:xfrm>
        </p:spPr>
        <p:txBody>
          <a:bodyPr>
            <a:noAutofit/>
          </a:bodyPr>
          <a:lstStyle/>
          <a:p>
            <a:r>
              <a:rPr lang="en-US" sz="2400" dirty="0"/>
              <a:t>Welcome to the Hazard Communication Program training module for the Department of Physics and Astronomy. This training program consists of five sections and will take you approximately 30 minutes to complete.</a:t>
            </a:r>
          </a:p>
          <a:p>
            <a:r>
              <a:rPr lang="en-US" sz="2400" dirty="0"/>
              <a:t>The Purpose of this training is:</a:t>
            </a:r>
          </a:p>
          <a:p>
            <a:pPr marL="514350" indent="-514350">
              <a:buFont typeface="Arial" panose="020B0604020202020204" pitchFamily="34" charset="0"/>
              <a:buChar char="•"/>
            </a:pPr>
            <a:r>
              <a:rPr lang="en-US" sz="2400" dirty="0"/>
              <a:t>To provide employees with the knowledge to understand the hazards of the chemicals they work with</a:t>
            </a:r>
          </a:p>
          <a:p>
            <a:pPr marL="514350" indent="-514350">
              <a:buFont typeface="Arial" panose="020B0604020202020204" pitchFamily="34" charset="0"/>
              <a:buChar char="•"/>
            </a:pPr>
            <a:r>
              <a:rPr lang="en-US" sz="2400" dirty="0"/>
              <a:t>To provide a safer and healthier workplace for all employees</a:t>
            </a:r>
          </a:p>
          <a:p>
            <a:pPr marL="514350" indent="-514350">
              <a:buFont typeface="Arial" panose="020B0604020202020204" pitchFamily="34" charset="0"/>
              <a:buChar char="•"/>
            </a:pPr>
            <a:r>
              <a:rPr lang="en-US" sz="2400" dirty="0"/>
              <a:t>To ensure regulatory compliance with the State and Federal Right to Know Law 29 CFR 1910.1200</a:t>
            </a:r>
          </a:p>
          <a:p>
            <a:pPr algn="ctr"/>
            <a:r>
              <a:rPr lang="en-US" sz="2400" b="1" dirty="0"/>
              <a:t>All employees are covered by the Hazard Communication Program</a:t>
            </a:r>
          </a:p>
        </p:txBody>
      </p:sp>
    </p:spTree>
    <p:extLst>
      <p:ext uri="{BB962C8B-B14F-4D97-AF65-F5344CB8AC3E}">
        <p14:creationId xmlns:p14="http://schemas.microsoft.com/office/powerpoint/2010/main" val="4284923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Section 2</a:t>
            </a:r>
          </a:p>
        </p:txBody>
      </p:sp>
      <p:sp>
        <p:nvSpPr>
          <p:cNvPr id="3" name="Subtitle 2"/>
          <p:cNvSpPr>
            <a:spLocks noGrp="1"/>
          </p:cNvSpPr>
          <p:nvPr>
            <p:ph type="subTitle" idx="1"/>
          </p:nvPr>
        </p:nvSpPr>
        <p:spPr/>
        <p:txBody>
          <a:bodyPr/>
          <a:lstStyle/>
          <a:p>
            <a:r>
              <a:rPr lang="en-US" dirty="0"/>
              <a:t>Hazardous Characteristics and Effects of Chemicals</a:t>
            </a:r>
          </a:p>
        </p:txBody>
      </p:sp>
    </p:spTree>
    <p:extLst>
      <p:ext uri="{BB962C8B-B14F-4D97-AF65-F5344CB8AC3E}">
        <p14:creationId xmlns:p14="http://schemas.microsoft.com/office/powerpoint/2010/main" val="2481276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Chemical health and physical hazards</a:t>
            </a:r>
          </a:p>
        </p:txBody>
      </p:sp>
      <p:sp>
        <p:nvSpPr>
          <p:cNvPr id="3" name="Content Placeholder 2"/>
          <p:cNvSpPr>
            <a:spLocks noGrp="1"/>
          </p:cNvSpPr>
          <p:nvPr>
            <p:ph sz="half" idx="1"/>
          </p:nvPr>
        </p:nvSpPr>
        <p:spPr/>
        <p:txBody>
          <a:bodyPr>
            <a:normAutofit fontScale="77500" lnSpcReduction="20000"/>
          </a:bodyPr>
          <a:lstStyle/>
          <a:p>
            <a:r>
              <a:rPr lang="en-US" dirty="0"/>
              <a:t>Almost all employee at Purdue will encounter chemicals while performing their jobs </a:t>
            </a:r>
          </a:p>
          <a:p>
            <a:r>
              <a:rPr lang="en-US" dirty="0"/>
              <a:t>A chemical is considered hazardous if it possesses one or more health or physical hazardous characteristics </a:t>
            </a:r>
          </a:p>
          <a:p>
            <a:r>
              <a:rPr lang="en-US" dirty="0"/>
              <a:t>Chemical health effects can be of two types: </a:t>
            </a:r>
          </a:p>
          <a:p>
            <a:pPr lvl="1"/>
            <a:r>
              <a:rPr lang="en-US" dirty="0"/>
              <a:t>acute health effect - the body reacts immediately to the exposure (example: ammonia vapor exposure causes immediate irritation to the eyes) </a:t>
            </a:r>
          </a:p>
          <a:p>
            <a:pPr lvl="1"/>
            <a:r>
              <a:rPr lang="en-US" dirty="0"/>
              <a:t>chronic health effects - the body reacts months or years following the exposure (example: methylene chloride may cause liver disease or cancer after many years of exposure)</a:t>
            </a:r>
          </a:p>
        </p:txBody>
      </p:sp>
      <p:graphicFrame>
        <p:nvGraphicFramePr>
          <p:cNvPr id="5" name="Content Placeholder 4" descr="Health and Physical Hazards" title="Table of Chemical Hazards"/>
          <p:cNvGraphicFramePr>
            <a:graphicFrameLocks noGrp="1"/>
          </p:cNvGraphicFramePr>
          <p:nvPr>
            <p:ph sz="half" idx="2"/>
            <p:extLst>
              <p:ext uri="{D42A27DB-BD31-4B8C-83A1-F6EECF244321}">
                <p14:modId xmlns:p14="http://schemas.microsoft.com/office/powerpoint/2010/main" val="3000442260"/>
              </p:ext>
            </p:extLst>
          </p:nvPr>
        </p:nvGraphicFramePr>
        <p:xfrm>
          <a:off x="6172200" y="1825625"/>
          <a:ext cx="5181600" cy="397764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351685976"/>
                    </a:ext>
                  </a:extLst>
                </a:gridCol>
                <a:gridCol w="2590800">
                  <a:extLst>
                    <a:ext uri="{9D8B030D-6E8A-4147-A177-3AD203B41FA5}">
                      <a16:colId xmlns:a16="http://schemas.microsoft.com/office/drawing/2014/main" val="4011296745"/>
                    </a:ext>
                  </a:extLst>
                </a:gridCol>
              </a:tblGrid>
              <a:tr h="370840">
                <a:tc gridSpan="2">
                  <a:txBody>
                    <a:bodyPr/>
                    <a:lstStyle/>
                    <a:p>
                      <a:pPr algn="ctr"/>
                      <a:r>
                        <a:rPr lang="en-US" dirty="0"/>
                        <a:t>Types of Chemical Hazards</a:t>
                      </a:r>
                    </a:p>
                  </a:txBody>
                  <a:tcPr/>
                </a:tc>
                <a:tc hMerge="1">
                  <a:txBody>
                    <a:bodyPr/>
                    <a:lstStyle/>
                    <a:p>
                      <a:endParaRPr lang="en-US" dirty="0"/>
                    </a:p>
                  </a:txBody>
                  <a:tcPr/>
                </a:tc>
                <a:extLst>
                  <a:ext uri="{0D108BD9-81ED-4DB2-BD59-A6C34878D82A}">
                    <a16:rowId xmlns:a16="http://schemas.microsoft.com/office/drawing/2014/main" val="836977763"/>
                  </a:ext>
                </a:extLst>
              </a:tr>
              <a:tr h="370840">
                <a:tc>
                  <a:txBody>
                    <a:bodyPr/>
                    <a:lstStyle/>
                    <a:p>
                      <a:r>
                        <a:rPr lang="en-US" b="1" dirty="0"/>
                        <a:t>Health Hazards</a:t>
                      </a:r>
                    </a:p>
                  </a:txBody>
                  <a:tcPr/>
                </a:tc>
                <a:tc>
                  <a:txBody>
                    <a:bodyPr/>
                    <a:lstStyle/>
                    <a:p>
                      <a:r>
                        <a:rPr lang="en-US" b="1" dirty="0"/>
                        <a:t>Physical Hazards</a:t>
                      </a:r>
                    </a:p>
                  </a:txBody>
                  <a:tcPr/>
                </a:tc>
                <a:extLst>
                  <a:ext uri="{0D108BD9-81ED-4DB2-BD59-A6C34878D82A}">
                    <a16:rowId xmlns:a16="http://schemas.microsoft.com/office/drawing/2014/main" val="3964612786"/>
                  </a:ext>
                </a:extLst>
              </a:tr>
              <a:tr h="370840">
                <a:tc>
                  <a:txBody>
                    <a:bodyPr/>
                    <a:lstStyle/>
                    <a:p>
                      <a:r>
                        <a:rPr lang="en-US" dirty="0"/>
                        <a:t>Acutely Toxic</a:t>
                      </a:r>
                    </a:p>
                  </a:txBody>
                  <a:tcPr/>
                </a:tc>
                <a:tc>
                  <a:txBody>
                    <a:bodyPr/>
                    <a:lstStyle/>
                    <a:p>
                      <a:r>
                        <a:rPr lang="en-US" dirty="0"/>
                        <a:t>Explosives</a:t>
                      </a:r>
                    </a:p>
                  </a:txBody>
                  <a:tcPr/>
                </a:tc>
                <a:extLst>
                  <a:ext uri="{0D108BD9-81ED-4DB2-BD59-A6C34878D82A}">
                    <a16:rowId xmlns:a16="http://schemas.microsoft.com/office/drawing/2014/main" val="171155518"/>
                  </a:ext>
                </a:extLst>
              </a:tr>
              <a:tr h="370840">
                <a:tc>
                  <a:txBody>
                    <a:bodyPr/>
                    <a:lstStyle/>
                    <a:p>
                      <a:r>
                        <a:rPr lang="en-US" dirty="0"/>
                        <a:t>Corrosive/Irritant</a:t>
                      </a:r>
                    </a:p>
                  </a:txBody>
                  <a:tcPr/>
                </a:tc>
                <a:tc>
                  <a:txBody>
                    <a:bodyPr/>
                    <a:lstStyle/>
                    <a:p>
                      <a:r>
                        <a:rPr lang="en-US" dirty="0"/>
                        <a:t>Reactive – self, air,</a:t>
                      </a:r>
                      <a:r>
                        <a:rPr lang="en-US" baseline="0" dirty="0"/>
                        <a:t> or water</a:t>
                      </a:r>
                      <a:endParaRPr lang="en-US" dirty="0"/>
                    </a:p>
                  </a:txBody>
                  <a:tcPr/>
                </a:tc>
                <a:extLst>
                  <a:ext uri="{0D108BD9-81ED-4DB2-BD59-A6C34878D82A}">
                    <a16:rowId xmlns:a16="http://schemas.microsoft.com/office/drawing/2014/main" val="2048918553"/>
                  </a:ext>
                </a:extLst>
              </a:tr>
              <a:tr h="370840">
                <a:tc>
                  <a:txBody>
                    <a:bodyPr/>
                    <a:lstStyle/>
                    <a:p>
                      <a:r>
                        <a:rPr lang="en-US" dirty="0"/>
                        <a:t>Sensitizer</a:t>
                      </a:r>
                    </a:p>
                  </a:txBody>
                  <a:tcPr/>
                </a:tc>
                <a:tc>
                  <a:txBody>
                    <a:bodyPr/>
                    <a:lstStyle/>
                    <a:p>
                      <a:r>
                        <a:rPr lang="en-US" dirty="0"/>
                        <a:t>Flammable</a:t>
                      </a:r>
                    </a:p>
                  </a:txBody>
                  <a:tcPr/>
                </a:tc>
                <a:extLst>
                  <a:ext uri="{0D108BD9-81ED-4DB2-BD59-A6C34878D82A}">
                    <a16:rowId xmlns:a16="http://schemas.microsoft.com/office/drawing/2014/main" val="464646169"/>
                  </a:ext>
                </a:extLst>
              </a:tr>
              <a:tr h="370840">
                <a:tc>
                  <a:txBody>
                    <a:bodyPr/>
                    <a:lstStyle/>
                    <a:p>
                      <a:r>
                        <a:rPr lang="en-US" dirty="0"/>
                        <a:t>Toxic – specific</a:t>
                      </a:r>
                      <a:r>
                        <a:rPr lang="en-US" baseline="0" dirty="0"/>
                        <a:t> organs</a:t>
                      </a:r>
                      <a:endParaRPr lang="en-US" dirty="0"/>
                    </a:p>
                  </a:txBody>
                  <a:tcPr/>
                </a:tc>
                <a:tc>
                  <a:txBody>
                    <a:bodyPr/>
                    <a:lstStyle/>
                    <a:p>
                      <a:r>
                        <a:rPr lang="en-US" dirty="0"/>
                        <a:t>Oxidizers</a:t>
                      </a:r>
                    </a:p>
                  </a:txBody>
                  <a:tcPr/>
                </a:tc>
                <a:extLst>
                  <a:ext uri="{0D108BD9-81ED-4DB2-BD59-A6C34878D82A}">
                    <a16:rowId xmlns:a16="http://schemas.microsoft.com/office/drawing/2014/main" val="444024521"/>
                  </a:ext>
                </a:extLst>
              </a:tr>
              <a:tr h="370840">
                <a:tc>
                  <a:txBody>
                    <a:bodyPr/>
                    <a:lstStyle/>
                    <a:p>
                      <a:r>
                        <a:rPr lang="en-US" dirty="0"/>
                        <a:t>Carcinogenic</a:t>
                      </a:r>
                    </a:p>
                  </a:txBody>
                  <a:tcPr/>
                </a:tc>
                <a:tc>
                  <a:txBody>
                    <a:bodyPr/>
                    <a:lstStyle/>
                    <a:p>
                      <a:r>
                        <a:rPr lang="en-US" dirty="0"/>
                        <a:t>Cryogenic liquids</a:t>
                      </a:r>
                    </a:p>
                  </a:txBody>
                  <a:tcPr/>
                </a:tc>
                <a:extLst>
                  <a:ext uri="{0D108BD9-81ED-4DB2-BD59-A6C34878D82A}">
                    <a16:rowId xmlns:a16="http://schemas.microsoft.com/office/drawing/2014/main" val="178122000"/>
                  </a:ext>
                </a:extLst>
              </a:tr>
              <a:tr h="370840">
                <a:tc>
                  <a:txBody>
                    <a:bodyPr/>
                    <a:lstStyle/>
                    <a:p>
                      <a:r>
                        <a:rPr lang="en-US" dirty="0"/>
                        <a:t>Reproductive</a:t>
                      </a:r>
                      <a:r>
                        <a:rPr lang="en-US" baseline="0" dirty="0"/>
                        <a:t> toxin</a:t>
                      </a:r>
                      <a:endParaRPr lang="en-US" dirty="0"/>
                    </a:p>
                  </a:txBody>
                  <a:tcPr/>
                </a:tc>
                <a:tc>
                  <a:txBody>
                    <a:bodyPr/>
                    <a:lstStyle/>
                    <a:p>
                      <a:r>
                        <a:rPr lang="en-US" dirty="0"/>
                        <a:t>Gases under pressure</a:t>
                      </a:r>
                    </a:p>
                  </a:txBody>
                  <a:tcPr/>
                </a:tc>
                <a:extLst>
                  <a:ext uri="{0D108BD9-81ED-4DB2-BD59-A6C34878D82A}">
                    <a16:rowId xmlns:a16="http://schemas.microsoft.com/office/drawing/2014/main" val="4079629377"/>
                  </a:ext>
                </a:extLst>
              </a:tr>
              <a:tr h="370840">
                <a:tc>
                  <a:txBody>
                    <a:bodyPr/>
                    <a:lstStyle/>
                    <a:p>
                      <a:r>
                        <a:rPr lang="en-US" dirty="0" err="1"/>
                        <a:t>Asphyxiant</a:t>
                      </a:r>
                      <a:endParaRPr lang="en-US" dirty="0"/>
                    </a:p>
                  </a:txBody>
                  <a:tcPr/>
                </a:tc>
                <a:tc>
                  <a:txBody>
                    <a:bodyPr/>
                    <a:lstStyle/>
                    <a:p>
                      <a:r>
                        <a:rPr lang="en-US" dirty="0"/>
                        <a:t>Corrosive to metals</a:t>
                      </a:r>
                    </a:p>
                  </a:txBody>
                  <a:tcPr/>
                </a:tc>
                <a:extLst>
                  <a:ext uri="{0D108BD9-81ED-4DB2-BD59-A6C34878D82A}">
                    <a16:rowId xmlns:a16="http://schemas.microsoft.com/office/drawing/2014/main" val="3056757749"/>
                  </a:ext>
                </a:extLst>
              </a:tr>
              <a:tr h="370840">
                <a:tc>
                  <a:txBody>
                    <a:bodyPr/>
                    <a:lstStyle/>
                    <a:p>
                      <a:r>
                        <a:rPr lang="en-US" dirty="0"/>
                        <a:t>Aspiration hazard</a:t>
                      </a:r>
                    </a:p>
                  </a:txBody>
                  <a:tcPr/>
                </a:tc>
                <a:tc>
                  <a:txBody>
                    <a:bodyPr/>
                    <a:lstStyle/>
                    <a:p>
                      <a:endParaRPr lang="en-US" dirty="0"/>
                    </a:p>
                  </a:txBody>
                  <a:tcPr/>
                </a:tc>
                <a:extLst>
                  <a:ext uri="{0D108BD9-81ED-4DB2-BD59-A6C34878D82A}">
                    <a16:rowId xmlns:a16="http://schemas.microsoft.com/office/drawing/2014/main" val="1027762889"/>
                  </a:ext>
                </a:extLst>
              </a:tr>
            </a:tbl>
          </a:graphicData>
        </a:graphic>
      </p:graphicFrame>
    </p:spTree>
    <p:extLst>
      <p:ext uri="{BB962C8B-B14F-4D97-AF65-F5344CB8AC3E}">
        <p14:creationId xmlns:p14="http://schemas.microsoft.com/office/powerpoint/2010/main" val="3881505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Routes of Entry</a:t>
            </a:r>
          </a:p>
        </p:txBody>
      </p:sp>
      <p:sp>
        <p:nvSpPr>
          <p:cNvPr id="3" name="Content Placeholder 2"/>
          <p:cNvSpPr>
            <a:spLocks noGrp="1"/>
          </p:cNvSpPr>
          <p:nvPr>
            <p:ph idx="1"/>
          </p:nvPr>
        </p:nvSpPr>
        <p:spPr>
          <a:xfrm>
            <a:off x="190501" y="1115112"/>
            <a:ext cx="8978899" cy="5399987"/>
          </a:xfrm>
        </p:spPr>
        <p:txBody>
          <a:bodyPr>
            <a:normAutofit/>
          </a:bodyPr>
          <a:lstStyle/>
          <a:p>
            <a:r>
              <a:rPr lang="en-US" dirty="0"/>
              <a:t>Chemicals must gain entry into the body to cause harm</a:t>
            </a:r>
          </a:p>
          <a:p>
            <a:r>
              <a:rPr lang="en-US" dirty="0"/>
              <a:t>There are four potential routes of exposure to a chemical</a:t>
            </a:r>
          </a:p>
          <a:p>
            <a:pPr lvl="1"/>
            <a:r>
              <a:rPr lang="en-US" dirty="0"/>
              <a:t>Most common</a:t>
            </a:r>
          </a:p>
          <a:p>
            <a:pPr marL="1371600" lvl="2" indent="-457200">
              <a:buFont typeface="+mj-lt"/>
              <a:buAutoNum type="arabicPeriod"/>
            </a:pPr>
            <a:r>
              <a:rPr lang="en-US" dirty="0"/>
              <a:t>Inhalation – taken into the body through the lungs</a:t>
            </a:r>
          </a:p>
          <a:p>
            <a:pPr marL="1371600" lvl="2" indent="-457200">
              <a:buFont typeface="+mj-lt"/>
              <a:buAutoNum type="arabicPeriod"/>
            </a:pPr>
            <a:r>
              <a:rPr lang="en-US" dirty="0"/>
              <a:t>Absorption – taken into the body through the skin</a:t>
            </a:r>
          </a:p>
          <a:p>
            <a:pPr lvl="1"/>
            <a:r>
              <a:rPr lang="en-US" dirty="0"/>
              <a:t>Less common</a:t>
            </a:r>
          </a:p>
          <a:p>
            <a:pPr marL="1371600" lvl="2" indent="-457200">
              <a:buFont typeface="+mj-lt"/>
              <a:buAutoNum type="arabicPeriod" startAt="3"/>
            </a:pPr>
            <a:r>
              <a:rPr lang="en-US" dirty="0"/>
              <a:t>Ingestion – taken into the body orally</a:t>
            </a:r>
          </a:p>
          <a:p>
            <a:pPr marL="1371600" lvl="2" indent="-457200">
              <a:buFont typeface="+mj-lt"/>
              <a:buAutoNum type="arabicPeriod" startAt="3"/>
            </a:pPr>
            <a:r>
              <a:rPr lang="en-US" dirty="0"/>
              <a:t>Injection – taken into the body through broken skin</a:t>
            </a:r>
          </a:p>
          <a:p>
            <a:r>
              <a:rPr lang="en-US" dirty="0"/>
              <a:t>We can protect ourselves from most chemical exposures by handling chemicals in well ventilated areas and wearing personal protective equipment (PPE).</a:t>
            </a:r>
          </a:p>
        </p:txBody>
      </p:sp>
    </p:spTree>
    <p:extLst>
      <p:ext uri="{BB962C8B-B14F-4D97-AF65-F5344CB8AC3E}">
        <p14:creationId xmlns:p14="http://schemas.microsoft.com/office/powerpoint/2010/main" val="2772102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Symptoms of Over-Exposure</a:t>
            </a:r>
          </a:p>
        </p:txBody>
      </p:sp>
      <p:sp>
        <p:nvSpPr>
          <p:cNvPr id="3" name="Content Placeholder 2"/>
          <p:cNvSpPr>
            <a:spLocks noGrp="1"/>
          </p:cNvSpPr>
          <p:nvPr>
            <p:ph idx="1"/>
          </p:nvPr>
        </p:nvSpPr>
        <p:spPr>
          <a:xfrm>
            <a:off x="152401" y="1115112"/>
            <a:ext cx="9410699" cy="5349187"/>
          </a:xfrm>
        </p:spPr>
        <p:txBody>
          <a:bodyPr>
            <a:normAutofit fontScale="92500" lnSpcReduction="20000"/>
          </a:bodyPr>
          <a:lstStyle/>
          <a:p>
            <a:r>
              <a:rPr lang="en-US" dirty="0"/>
              <a:t>Symptoms of chemical exposure vary by chemical but common signs on chemical over-exposure include:</a:t>
            </a:r>
          </a:p>
          <a:p>
            <a:pPr marL="800100" lvl="1" indent="-342900">
              <a:buFont typeface="Arial" panose="020B0604020202020204" pitchFamily="34" charset="0"/>
              <a:buChar char="•"/>
            </a:pPr>
            <a:r>
              <a:rPr lang="en-US" dirty="0"/>
              <a:t>Dizziness or light-headedness</a:t>
            </a:r>
          </a:p>
          <a:p>
            <a:pPr marL="800100" lvl="1" indent="-342900">
              <a:buFont typeface="Arial" panose="020B0604020202020204" pitchFamily="34" charset="0"/>
              <a:buChar char="•"/>
            </a:pPr>
            <a:r>
              <a:rPr lang="en-US" dirty="0"/>
              <a:t>Difficulty breathing</a:t>
            </a:r>
          </a:p>
          <a:p>
            <a:pPr marL="800100" lvl="1" indent="-342900">
              <a:buFont typeface="Arial" panose="020B0604020202020204" pitchFamily="34" charset="0"/>
              <a:buChar char="•"/>
            </a:pPr>
            <a:r>
              <a:rPr lang="en-US" dirty="0"/>
              <a:t>Coughing or wheezing</a:t>
            </a:r>
          </a:p>
          <a:p>
            <a:pPr marL="800100" lvl="1" indent="-342900">
              <a:buFont typeface="Arial" panose="020B0604020202020204" pitchFamily="34" charset="0"/>
              <a:buChar char="•"/>
            </a:pPr>
            <a:r>
              <a:rPr lang="en-US" dirty="0"/>
              <a:t>Teary eyes/runny nose</a:t>
            </a:r>
          </a:p>
          <a:p>
            <a:pPr marL="800100" lvl="1" indent="-342900">
              <a:buFont typeface="Arial" panose="020B0604020202020204" pitchFamily="34" charset="0"/>
              <a:buChar char="•"/>
            </a:pPr>
            <a:r>
              <a:rPr lang="en-US" dirty="0"/>
              <a:t>Nausea</a:t>
            </a:r>
          </a:p>
          <a:p>
            <a:pPr marL="800100" lvl="1" indent="-342900">
              <a:buFont typeface="Arial" panose="020B0604020202020204" pitchFamily="34" charset="0"/>
              <a:buChar char="•"/>
            </a:pPr>
            <a:r>
              <a:rPr lang="en-US" dirty="0"/>
              <a:t>Skin reddening, irritation or blistering</a:t>
            </a:r>
          </a:p>
          <a:p>
            <a:r>
              <a:rPr lang="en-US" dirty="0"/>
              <a:t>If you develop symptoms while working with a chemical:</a:t>
            </a:r>
          </a:p>
          <a:p>
            <a:pPr marL="800100" lvl="1" indent="-342900">
              <a:buFont typeface="Arial" panose="020B0604020202020204" pitchFamily="34" charset="0"/>
              <a:buChar char="•"/>
            </a:pPr>
            <a:r>
              <a:rPr lang="en-US" b="1" dirty="0">
                <a:solidFill>
                  <a:srgbClr val="FF0000"/>
                </a:solidFill>
              </a:rPr>
              <a:t>Stop work</a:t>
            </a:r>
          </a:p>
          <a:p>
            <a:pPr marL="800100" lvl="1" indent="-342900">
              <a:buFont typeface="Arial" panose="020B0604020202020204" pitchFamily="34" charset="0"/>
              <a:buChar char="•"/>
            </a:pPr>
            <a:r>
              <a:rPr lang="en-US" b="1" dirty="0">
                <a:solidFill>
                  <a:srgbClr val="FF0000"/>
                </a:solidFill>
              </a:rPr>
              <a:t>Place the chemical in storage and leave the area</a:t>
            </a:r>
          </a:p>
          <a:p>
            <a:pPr marL="800100" lvl="1" indent="-342900">
              <a:buFont typeface="Arial" panose="020B0604020202020204" pitchFamily="34" charset="0"/>
              <a:buChar char="•"/>
            </a:pPr>
            <a:r>
              <a:rPr lang="en-US" b="1" dirty="0">
                <a:solidFill>
                  <a:srgbClr val="FF0000"/>
                </a:solidFill>
              </a:rPr>
              <a:t>Inform your supervisor and seek medical assistance if necessary</a:t>
            </a:r>
          </a:p>
          <a:p>
            <a:pPr marL="800100" lvl="1" indent="-342900">
              <a:buFont typeface="Arial" panose="020B0604020202020204" pitchFamily="34" charset="0"/>
              <a:buChar char="•"/>
            </a:pPr>
            <a:r>
              <a:rPr lang="en-US" b="1" dirty="0">
                <a:solidFill>
                  <a:srgbClr val="FF0000"/>
                </a:solidFill>
              </a:rPr>
              <a:t>Follow up with REM</a:t>
            </a:r>
          </a:p>
        </p:txBody>
      </p:sp>
    </p:spTree>
    <p:extLst>
      <p:ext uri="{BB962C8B-B14F-4D97-AF65-F5344CB8AC3E}">
        <p14:creationId xmlns:p14="http://schemas.microsoft.com/office/powerpoint/2010/main" val="3470386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Exposure Assessment</a:t>
            </a:r>
          </a:p>
        </p:txBody>
      </p:sp>
      <p:sp>
        <p:nvSpPr>
          <p:cNvPr id="3" name="Content Placeholder 2"/>
          <p:cNvSpPr>
            <a:spLocks noGrp="1"/>
          </p:cNvSpPr>
          <p:nvPr>
            <p:ph idx="1"/>
          </p:nvPr>
        </p:nvSpPr>
        <p:spPr>
          <a:xfrm>
            <a:off x="457201" y="1267512"/>
            <a:ext cx="10629899" cy="5120587"/>
          </a:xfrm>
        </p:spPr>
        <p:txBody>
          <a:bodyPr>
            <a:normAutofit fontScale="92500" lnSpcReduction="10000"/>
          </a:bodyPr>
          <a:lstStyle/>
          <a:p>
            <a:r>
              <a:rPr lang="en-US" dirty="0"/>
              <a:t>Personnel from REM routinely inspect operations handling or storing hazardous chemicals.</a:t>
            </a:r>
          </a:p>
          <a:p>
            <a:r>
              <a:rPr lang="en-US" dirty="0"/>
              <a:t>Estimates of employee exposures are made from these observations to minimize exposure.</a:t>
            </a:r>
          </a:p>
          <a:p>
            <a:r>
              <a:rPr lang="en-US" dirty="0"/>
              <a:t>Formal air monitoring has been conducted in many locations where hazardous chemicals are routinely handled.</a:t>
            </a:r>
          </a:p>
          <a:p>
            <a:r>
              <a:rPr lang="en-US" dirty="0"/>
              <a:t>REM will evaluate exposures of employees who</a:t>
            </a:r>
          </a:p>
          <a:p>
            <a:pPr marL="800100" lvl="1" indent="-342900">
              <a:buFont typeface="Arial" panose="020B0604020202020204" pitchFamily="34" charset="0"/>
              <a:buChar char="•"/>
            </a:pPr>
            <a:r>
              <a:rPr lang="en-US" dirty="0"/>
              <a:t>Suspect and report that they have been overexposed to a toxic chemical</a:t>
            </a:r>
          </a:p>
          <a:p>
            <a:pPr marL="800100" lvl="1" indent="-342900">
              <a:buFont typeface="Arial" panose="020B0604020202020204" pitchFamily="34" charset="0"/>
              <a:buChar char="•"/>
            </a:pPr>
            <a:r>
              <a:rPr lang="en-US" dirty="0"/>
              <a:t>Are displaying symptoms of overexposure</a:t>
            </a:r>
          </a:p>
          <a:p>
            <a:r>
              <a:rPr lang="en-US" b="1" dirty="0">
                <a:solidFill>
                  <a:srgbClr val="FF0000"/>
                </a:solidFill>
              </a:rPr>
              <a:t>Concerns about chemical exposures should be brought to the attention of REM and your supervisor immediately.</a:t>
            </a:r>
          </a:p>
        </p:txBody>
      </p:sp>
    </p:spTree>
    <p:extLst>
      <p:ext uri="{BB962C8B-B14F-4D97-AF65-F5344CB8AC3E}">
        <p14:creationId xmlns:p14="http://schemas.microsoft.com/office/powerpoint/2010/main" val="3115749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Consultation</a:t>
            </a:r>
          </a:p>
        </p:txBody>
      </p:sp>
      <p:sp>
        <p:nvSpPr>
          <p:cNvPr id="3" name="Content Placeholder 2"/>
          <p:cNvSpPr>
            <a:spLocks noGrp="1"/>
          </p:cNvSpPr>
          <p:nvPr>
            <p:ph idx="1"/>
          </p:nvPr>
        </p:nvSpPr>
        <p:spPr>
          <a:xfrm>
            <a:off x="838201" y="1115112"/>
            <a:ext cx="10032999" cy="5361887"/>
          </a:xfrm>
        </p:spPr>
        <p:txBody>
          <a:bodyPr>
            <a:normAutofit fontScale="92500" lnSpcReduction="10000"/>
          </a:bodyPr>
          <a:lstStyle/>
          <a:p>
            <a:r>
              <a:rPr lang="en-US" dirty="0"/>
              <a:t>Medical attention and follow-up examinations are provided to individuals who: </a:t>
            </a:r>
          </a:p>
          <a:p>
            <a:pPr marL="800100" lvl="1" indent="-342900">
              <a:buFont typeface="Arial" panose="020B0604020202020204" pitchFamily="34" charset="0"/>
              <a:buChar char="•"/>
            </a:pPr>
            <a:r>
              <a:rPr lang="en-US" dirty="0"/>
              <a:t>develop signs or symptoms of exposure to a toxic chemical </a:t>
            </a:r>
          </a:p>
          <a:p>
            <a:pPr marL="800100" lvl="1" indent="-342900">
              <a:buFont typeface="Arial" panose="020B0604020202020204" pitchFamily="34" charset="0"/>
              <a:buChar char="•"/>
            </a:pPr>
            <a:r>
              <a:rPr lang="en-US" dirty="0"/>
              <a:t>were exposed to a toxic chemical during a chemical incident </a:t>
            </a:r>
          </a:p>
          <a:p>
            <a:r>
              <a:rPr lang="en-US" dirty="0"/>
              <a:t>Individuals with serious or life-threatening injuries should immediately dial 911 for assistance </a:t>
            </a:r>
          </a:p>
          <a:p>
            <a:r>
              <a:rPr lang="en-US" dirty="0"/>
              <a:t>Emergency treatment is provided at: </a:t>
            </a:r>
          </a:p>
          <a:p>
            <a:pPr marL="800100" lvl="1" indent="-342900">
              <a:buFont typeface="Arial" panose="020B0604020202020204" pitchFamily="34" charset="0"/>
              <a:buChar char="•"/>
            </a:pPr>
            <a:r>
              <a:rPr lang="en-US" dirty="0"/>
              <a:t>Franciscan St. Elizabeth Health </a:t>
            </a:r>
          </a:p>
          <a:p>
            <a:pPr marL="800100" lvl="1" indent="-342900">
              <a:buFont typeface="Arial" panose="020B0604020202020204" pitchFamily="34" charset="0"/>
              <a:buChar char="•"/>
            </a:pPr>
            <a:r>
              <a:rPr lang="en-US" dirty="0"/>
              <a:t>IU Health Arnett Hospital Emergency Room </a:t>
            </a:r>
          </a:p>
          <a:p>
            <a:r>
              <a:rPr lang="en-US" dirty="0"/>
              <a:t>Non-emergency treatment is available through: </a:t>
            </a:r>
          </a:p>
          <a:p>
            <a:pPr marL="800100" lvl="1" indent="-342900">
              <a:buFont typeface="Arial" panose="020B0604020202020204" pitchFamily="34" charset="0"/>
              <a:buChar char="•"/>
            </a:pPr>
            <a:r>
              <a:rPr lang="en-US" dirty="0"/>
              <a:t>Regional Occupational Care Center (ROCC) </a:t>
            </a:r>
          </a:p>
          <a:p>
            <a:pPr marL="800100" lvl="1" indent="-342900">
              <a:buFont typeface="Arial" panose="020B0604020202020204" pitchFamily="34" charset="0"/>
              <a:buChar char="•"/>
            </a:pPr>
            <a:r>
              <a:rPr lang="en-US" dirty="0"/>
              <a:t>IU Health Arnett Occupational Services </a:t>
            </a:r>
          </a:p>
          <a:p>
            <a:endParaRPr lang="en-US" dirty="0"/>
          </a:p>
        </p:txBody>
      </p:sp>
    </p:spTree>
    <p:extLst>
      <p:ext uri="{BB962C8B-B14F-4D97-AF65-F5344CB8AC3E}">
        <p14:creationId xmlns:p14="http://schemas.microsoft.com/office/powerpoint/2010/main" val="858770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Section 3</a:t>
            </a:r>
          </a:p>
        </p:txBody>
      </p:sp>
      <p:sp>
        <p:nvSpPr>
          <p:cNvPr id="3" name="Subtitle 2"/>
          <p:cNvSpPr>
            <a:spLocks noGrp="1"/>
          </p:cNvSpPr>
          <p:nvPr>
            <p:ph type="subTitle" idx="1"/>
          </p:nvPr>
        </p:nvSpPr>
        <p:spPr/>
        <p:txBody>
          <a:bodyPr/>
          <a:lstStyle/>
          <a:p>
            <a:r>
              <a:rPr lang="en-US" dirty="0"/>
              <a:t>Chemical Container Labeling and Safety Data Sheets</a:t>
            </a:r>
          </a:p>
        </p:txBody>
      </p:sp>
    </p:spTree>
    <p:extLst>
      <p:ext uri="{BB962C8B-B14F-4D97-AF65-F5344CB8AC3E}">
        <p14:creationId xmlns:p14="http://schemas.microsoft.com/office/powerpoint/2010/main" val="2895479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292101" y="1115112"/>
            <a:ext cx="10955019" cy="5272987"/>
          </a:xfrm>
        </p:spPr>
        <p:txBody>
          <a:bodyPr>
            <a:normAutofit fontScale="92500" lnSpcReduction="10000"/>
          </a:bodyPr>
          <a:lstStyle/>
          <a:p>
            <a:r>
              <a:rPr lang="en-US" dirty="0"/>
              <a:t>Chemical hazard information can be found on the Safety Data Sheet (SDS) and the product label.</a:t>
            </a:r>
          </a:p>
          <a:p>
            <a:r>
              <a:rPr lang="en-US" dirty="0"/>
              <a:t>Before handling a hazardous chemical you must know the appropriate safeguards to follow including how to: </a:t>
            </a:r>
          </a:p>
          <a:p>
            <a:pPr marL="800100" lvl="1" indent="-342900">
              <a:buFont typeface="Arial" panose="020B0604020202020204" pitchFamily="34" charset="0"/>
              <a:buChar char="•"/>
            </a:pPr>
            <a:r>
              <a:rPr lang="en-US" dirty="0"/>
              <a:t>Properly store and handle the chemical</a:t>
            </a:r>
          </a:p>
          <a:p>
            <a:pPr marL="800100" lvl="1" indent="-342900">
              <a:buFont typeface="Arial" panose="020B0604020202020204" pitchFamily="34" charset="0"/>
              <a:buChar char="•"/>
            </a:pPr>
            <a:r>
              <a:rPr lang="en-US" dirty="0"/>
              <a:t>Respond to a spill or release</a:t>
            </a:r>
          </a:p>
          <a:p>
            <a:pPr marL="800100" lvl="1" indent="-342900">
              <a:buFont typeface="Arial" panose="020B0604020202020204" pitchFamily="34" charset="0"/>
              <a:buChar char="•"/>
            </a:pPr>
            <a:r>
              <a:rPr lang="en-US" dirty="0"/>
              <a:t>Dispose of the chemical</a:t>
            </a:r>
          </a:p>
          <a:p>
            <a:r>
              <a:rPr lang="en-US" dirty="0"/>
              <a:t>Your supervisor, lab manager, or other responsible individual will review these procedures with you.</a:t>
            </a:r>
          </a:p>
          <a:p>
            <a:r>
              <a:rPr lang="en-US" dirty="0"/>
              <a:t>Especially important is knowing the appropriate Personal Protective Equipment (PPE) to wear and any special ventilation requirements necessary while handling the chemical.</a:t>
            </a:r>
          </a:p>
        </p:txBody>
      </p:sp>
    </p:spTree>
    <p:extLst>
      <p:ext uri="{BB962C8B-B14F-4D97-AF65-F5344CB8AC3E}">
        <p14:creationId xmlns:p14="http://schemas.microsoft.com/office/powerpoint/2010/main" val="626768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HS label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5275" y="1115113"/>
            <a:ext cx="6667500" cy="515302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28601" y="1384300"/>
            <a:ext cx="5143500" cy="4982952"/>
          </a:xfrm>
        </p:spPr>
        <p:txBody>
          <a:bodyPr>
            <a:normAutofit/>
          </a:bodyPr>
          <a:lstStyle/>
          <a:p>
            <a:r>
              <a:rPr lang="en-US" dirty="0"/>
              <a:t>Beginning in 2015, OSHA regulations required safe handling information to be printed on all hazardous chemical container labels.</a:t>
            </a:r>
          </a:p>
          <a:p>
            <a:endParaRPr lang="en-US" dirty="0"/>
          </a:p>
          <a:p>
            <a:r>
              <a:rPr lang="en-US" dirty="0"/>
              <a:t>This is required by the Globally Harmonized System of Classification and Labeling of Chemicals (GHS).</a:t>
            </a:r>
          </a:p>
          <a:p>
            <a:endParaRPr lang="en-US" dirty="0"/>
          </a:p>
        </p:txBody>
      </p:sp>
      <p:sp>
        <p:nvSpPr>
          <p:cNvPr id="2" name="Title 1"/>
          <p:cNvSpPr>
            <a:spLocks noGrp="1"/>
          </p:cNvSpPr>
          <p:nvPr>
            <p:ph type="title"/>
          </p:nvPr>
        </p:nvSpPr>
        <p:spPr/>
        <p:txBody>
          <a:bodyPr/>
          <a:lstStyle/>
          <a:p>
            <a:r>
              <a:rPr lang="en-US" dirty="0"/>
              <a:t>Container Labels and SDS’s</a:t>
            </a:r>
          </a:p>
        </p:txBody>
      </p:sp>
    </p:spTree>
    <p:extLst>
      <p:ext uri="{BB962C8B-B14F-4D97-AF65-F5344CB8AC3E}">
        <p14:creationId xmlns:p14="http://schemas.microsoft.com/office/powerpoint/2010/main" val="2820228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715000" y="1153213"/>
            <a:ext cx="6351270" cy="5058513"/>
            <a:chOff x="5715000" y="1153213"/>
            <a:chExt cx="6351270" cy="5058513"/>
          </a:xfrm>
        </p:grpSpPr>
        <p:pic>
          <p:nvPicPr>
            <p:cNvPr id="4" name="Picture 3" title="Sample Safety Data Sheet"/>
            <p:cNvPicPr>
              <a:picLocks noChangeAspect="1"/>
            </p:cNvPicPr>
            <p:nvPr/>
          </p:nvPicPr>
          <p:blipFill rotWithShape="1">
            <a:blip r:embed="rId2" cstate="print">
              <a:extLst>
                <a:ext uri="{28A0092B-C50C-407E-A947-70E740481C1C}">
                  <a14:useLocalDpi xmlns:a14="http://schemas.microsoft.com/office/drawing/2010/main" val="0"/>
                </a:ext>
              </a:extLst>
            </a:blip>
            <a:srcRect b="33207"/>
            <a:stretch/>
          </p:blipFill>
          <p:spPr>
            <a:xfrm>
              <a:off x="5715000" y="1153213"/>
              <a:ext cx="5852160" cy="5058513"/>
            </a:xfrm>
            <a:prstGeom prst="rect">
              <a:avLst/>
            </a:prstGeom>
          </p:spPr>
        </p:pic>
        <p:sp>
          <p:nvSpPr>
            <p:cNvPr id="5" name="TextBox 4"/>
            <p:cNvSpPr txBox="1"/>
            <p:nvPr/>
          </p:nvSpPr>
          <p:spPr>
            <a:xfrm>
              <a:off x="10402570" y="4742168"/>
              <a:ext cx="1663700" cy="1200329"/>
            </a:xfrm>
            <a:prstGeom prst="rect">
              <a:avLst/>
            </a:prstGeom>
            <a:noFill/>
          </p:spPr>
          <p:txBody>
            <a:bodyPr wrap="square" rtlCol="0">
              <a:spAutoFit/>
            </a:bodyPr>
            <a:lstStyle/>
            <a:p>
              <a:r>
                <a:rPr lang="en-US" dirty="0"/>
                <a:t>Fun Safety Fact: Hand sanitizer has an SDS!</a:t>
              </a:r>
            </a:p>
          </p:txBody>
        </p:sp>
        <p:cxnSp>
          <p:nvCxnSpPr>
            <p:cNvPr id="7" name="Straight Arrow Connector 6" title="Connector arrow"/>
            <p:cNvCxnSpPr/>
            <p:nvPr/>
          </p:nvCxnSpPr>
          <p:spPr>
            <a:xfrm flipH="1" flipV="1">
              <a:off x="8538210" y="4240530"/>
              <a:ext cx="1864360" cy="63238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sp>
        <p:nvSpPr>
          <p:cNvPr id="3" name="Content Placeholder 2"/>
          <p:cNvSpPr>
            <a:spLocks noGrp="1"/>
          </p:cNvSpPr>
          <p:nvPr>
            <p:ph idx="1"/>
          </p:nvPr>
        </p:nvSpPr>
        <p:spPr>
          <a:xfrm>
            <a:off x="228601" y="1153213"/>
            <a:ext cx="5143500" cy="2809187"/>
          </a:xfrm>
        </p:spPr>
        <p:txBody>
          <a:bodyPr>
            <a:normAutofit fontScale="92500" lnSpcReduction="10000"/>
          </a:bodyPr>
          <a:lstStyle/>
          <a:p>
            <a:r>
              <a:rPr lang="en-US" dirty="0"/>
              <a:t>In addition to the label, the SDS is your best source for information about the chemical’s hazardous properties, appropriate handling and storage practices and how to respond to exposure or emergency situations.</a:t>
            </a:r>
          </a:p>
        </p:txBody>
      </p:sp>
      <p:sp>
        <p:nvSpPr>
          <p:cNvPr id="2" name="Title 1"/>
          <p:cNvSpPr>
            <a:spLocks noGrp="1"/>
          </p:cNvSpPr>
          <p:nvPr>
            <p:ph type="title"/>
          </p:nvPr>
        </p:nvSpPr>
        <p:spPr/>
        <p:txBody>
          <a:bodyPr/>
          <a:lstStyle/>
          <a:p>
            <a:r>
              <a:rPr lang="en-US" dirty="0"/>
              <a:t>Container Labels and SDS’s</a:t>
            </a:r>
          </a:p>
        </p:txBody>
      </p:sp>
    </p:spTree>
    <p:extLst>
      <p:ext uri="{BB962C8B-B14F-4D97-AF65-F5344CB8AC3E}">
        <p14:creationId xmlns:p14="http://schemas.microsoft.com/office/powerpoint/2010/main" val="2221553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Rights and Responsibilities</a:t>
            </a:r>
          </a:p>
        </p:txBody>
      </p:sp>
      <p:sp>
        <p:nvSpPr>
          <p:cNvPr id="3" name="Content Placeholder 2"/>
          <p:cNvSpPr>
            <a:spLocks noGrp="1"/>
          </p:cNvSpPr>
          <p:nvPr>
            <p:ph idx="1"/>
          </p:nvPr>
        </p:nvSpPr>
        <p:spPr>
          <a:xfrm>
            <a:off x="838201" y="1115113"/>
            <a:ext cx="9117329" cy="4988507"/>
          </a:xfrm>
        </p:spPr>
        <p:txBody>
          <a:bodyPr>
            <a:normAutofit/>
          </a:bodyPr>
          <a:lstStyle/>
          <a:p>
            <a:r>
              <a:rPr lang="en-US" sz="5400" dirty="0"/>
              <a:t>Safety is the responsibility of everyone, but there are specific responsibilities at the employee, department and university level.</a:t>
            </a:r>
          </a:p>
        </p:txBody>
      </p:sp>
    </p:spTree>
    <p:extLst>
      <p:ext uri="{BB962C8B-B14F-4D97-AF65-F5344CB8AC3E}">
        <p14:creationId xmlns:p14="http://schemas.microsoft.com/office/powerpoint/2010/main" val="4005234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HS label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275" y="1115113"/>
            <a:ext cx="6667500" cy="515302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06401" y="1432612"/>
            <a:ext cx="4851399" cy="4726888"/>
          </a:xfrm>
        </p:spPr>
        <p:txBody>
          <a:bodyPr>
            <a:normAutofit/>
          </a:bodyPr>
          <a:lstStyle/>
          <a:p>
            <a:r>
              <a:rPr lang="en-US" dirty="0"/>
              <a:t>For any given chemical, every manufacturer’s or distributor’s label will contain exactly the same information</a:t>
            </a:r>
          </a:p>
          <a:p>
            <a:pPr marL="971550" lvl="1" indent="-514350">
              <a:buFont typeface="+mj-lt"/>
              <a:buAutoNum type="arabicPeriod"/>
            </a:pPr>
            <a:r>
              <a:rPr lang="en-US" dirty="0"/>
              <a:t>Product identifier</a:t>
            </a:r>
          </a:p>
          <a:p>
            <a:pPr marL="971550" lvl="1" indent="-514350">
              <a:buFont typeface="+mj-lt"/>
              <a:buAutoNum type="arabicPeriod"/>
            </a:pPr>
            <a:r>
              <a:rPr lang="en-US" dirty="0"/>
              <a:t>Signal word</a:t>
            </a:r>
          </a:p>
          <a:p>
            <a:pPr marL="971550" lvl="1" indent="-514350">
              <a:buFont typeface="+mj-lt"/>
              <a:buAutoNum type="arabicPeriod"/>
            </a:pPr>
            <a:r>
              <a:rPr lang="en-US" dirty="0"/>
              <a:t>Hazard statements</a:t>
            </a:r>
          </a:p>
          <a:p>
            <a:pPr marL="971550" lvl="1" indent="-514350">
              <a:buFont typeface="+mj-lt"/>
              <a:buAutoNum type="arabicPeriod"/>
            </a:pPr>
            <a:r>
              <a:rPr lang="en-US" dirty="0"/>
              <a:t>Precautionary statements</a:t>
            </a:r>
          </a:p>
          <a:p>
            <a:pPr marL="971550" lvl="1" indent="-514350">
              <a:buFont typeface="+mj-lt"/>
              <a:buAutoNum type="arabicPeriod"/>
            </a:pPr>
            <a:r>
              <a:rPr lang="en-US" dirty="0"/>
              <a:t>Supplier identification</a:t>
            </a:r>
          </a:p>
          <a:p>
            <a:pPr marL="971550" lvl="1" indent="-514350">
              <a:buFont typeface="+mj-lt"/>
              <a:buAutoNum type="arabicPeriod"/>
            </a:pPr>
            <a:r>
              <a:rPr lang="en-US" dirty="0"/>
              <a:t>Pictograms</a:t>
            </a:r>
          </a:p>
        </p:txBody>
      </p:sp>
    </p:spTree>
    <p:extLst>
      <p:ext uri="{BB962C8B-B14F-4D97-AF65-F5344CB8AC3E}">
        <p14:creationId xmlns:p14="http://schemas.microsoft.com/office/powerpoint/2010/main" val="2535691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45828" y="6074229"/>
            <a:ext cx="3804557" cy="276999"/>
          </a:xfrm>
          <a:prstGeom prst="rect">
            <a:avLst/>
          </a:prstGeom>
          <a:noFill/>
        </p:spPr>
        <p:txBody>
          <a:bodyPr wrap="square" rtlCol="0">
            <a:spAutoFit/>
          </a:bodyPr>
          <a:lstStyle/>
          <a:p>
            <a:pPr algn="ctr"/>
            <a:r>
              <a:rPr lang="en-US" sz="1200" dirty="0"/>
              <a:t>Image courtesy of </a:t>
            </a:r>
            <a:r>
              <a:rPr lang="en-US" sz="1200" dirty="0" err="1"/>
              <a:t>ShutterStock</a:t>
            </a:r>
            <a:endParaRPr lang="en-US" sz="1200" dirty="0"/>
          </a:p>
        </p:txBody>
      </p:sp>
      <p:pic>
        <p:nvPicPr>
          <p:cNvPr id="1028" name="Picture 4" descr="Image result for ghs pictogram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295"/>
          <a:stretch/>
        </p:blipFill>
        <p:spPr bwMode="auto">
          <a:xfrm>
            <a:off x="7298436" y="1357475"/>
            <a:ext cx="4072128" cy="456979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07574" y="2522999"/>
            <a:ext cx="6101442" cy="1771415"/>
          </a:xfrm>
        </p:spPr>
        <p:txBody>
          <a:bodyPr/>
          <a:lstStyle/>
          <a:p>
            <a:r>
              <a:rPr lang="en-US" dirty="0"/>
              <a:t>A pictogram describes a chemical’s hazardous characteristic with an image</a:t>
            </a:r>
          </a:p>
        </p:txBody>
      </p:sp>
      <p:sp>
        <p:nvSpPr>
          <p:cNvPr id="2" name="Title 1"/>
          <p:cNvSpPr>
            <a:spLocks noGrp="1"/>
          </p:cNvSpPr>
          <p:nvPr>
            <p:ph type="title"/>
          </p:nvPr>
        </p:nvSpPr>
        <p:spPr/>
        <p:txBody>
          <a:bodyPr/>
          <a:lstStyle/>
          <a:p>
            <a:r>
              <a:rPr lang="en-US" dirty="0"/>
              <a:t>Label Content - Pictograms</a:t>
            </a:r>
          </a:p>
        </p:txBody>
      </p:sp>
    </p:spTree>
    <p:extLst>
      <p:ext uri="{BB962C8B-B14F-4D97-AF65-F5344CB8AC3E}">
        <p14:creationId xmlns:p14="http://schemas.microsoft.com/office/powerpoint/2010/main" val="3366566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Health Hazard Pictogram"/>
          <p:cNvPicPr>
            <a:picLocks noChangeAspect="1"/>
          </p:cNvPicPr>
          <p:nvPr/>
        </p:nvPicPr>
        <p:blipFill>
          <a:blip r:embed="rId2"/>
          <a:stretch>
            <a:fillRect/>
          </a:stretch>
        </p:blipFill>
        <p:spPr>
          <a:xfrm>
            <a:off x="7239680" y="1115113"/>
            <a:ext cx="4952320" cy="4952320"/>
          </a:xfrm>
          <a:prstGeom prst="rect">
            <a:avLst/>
          </a:prstGeom>
        </p:spPr>
      </p:pic>
      <p:graphicFrame>
        <p:nvGraphicFramePr>
          <p:cNvPr id="6" name="Table 5" title="Health hazards and effects"/>
          <p:cNvGraphicFramePr>
            <a:graphicFrameLocks noGrp="1"/>
          </p:cNvGraphicFramePr>
          <p:nvPr>
            <p:extLst>
              <p:ext uri="{D42A27DB-BD31-4B8C-83A1-F6EECF244321}">
                <p14:modId xmlns:p14="http://schemas.microsoft.com/office/powerpoint/2010/main" val="2823845566"/>
              </p:ext>
            </p:extLst>
          </p:nvPr>
        </p:nvGraphicFramePr>
        <p:xfrm>
          <a:off x="743563" y="3401060"/>
          <a:ext cx="6030142" cy="2814320"/>
        </p:xfrm>
        <a:graphic>
          <a:graphicData uri="http://schemas.openxmlformats.org/drawingml/2006/table">
            <a:tbl>
              <a:tblPr firstRow="1" bandRow="1">
                <a:tableStyleId>{5940675A-B579-460E-94D1-54222C63F5DA}</a:tableStyleId>
              </a:tblPr>
              <a:tblGrid>
                <a:gridCol w="2155371">
                  <a:extLst>
                    <a:ext uri="{9D8B030D-6E8A-4147-A177-3AD203B41FA5}">
                      <a16:colId xmlns:a16="http://schemas.microsoft.com/office/drawing/2014/main" val="1986941755"/>
                    </a:ext>
                  </a:extLst>
                </a:gridCol>
                <a:gridCol w="3874771">
                  <a:extLst>
                    <a:ext uri="{9D8B030D-6E8A-4147-A177-3AD203B41FA5}">
                      <a16:colId xmlns:a16="http://schemas.microsoft.com/office/drawing/2014/main" val="2189784296"/>
                    </a:ext>
                  </a:extLst>
                </a:gridCol>
              </a:tblGrid>
              <a:tr h="370840">
                <a:tc>
                  <a:txBody>
                    <a:bodyPr/>
                    <a:lstStyle/>
                    <a:p>
                      <a:r>
                        <a:rPr lang="en-US" sz="1400" dirty="0"/>
                        <a:t>Carcinogen</a:t>
                      </a:r>
                    </a:p>
                  </a:txBody>
                  <a:tcPr/>
                </a:tc>
                <a:tc>
                  <a:txBody>
                    <a:bodyPr/>
                    <a:lstStyle/>
                    <a:p>
                      <a:r>
                        <a:rPr lang="en-US" sz="1400" dirty="0"/>
                        <a:t>May cause cancer</a:t>
                      </a:r>
                    </a:p>
                  </a:txBody>
                  <a:tcPr/>
                </a:tc>
                <a:extLst>
                  <a:ext uri="{0D108BD9-81ED-4DB2-BD59-A6C34878D82A}">
                    <a16:rowId xmlns:a16="http://schemas.microsoft.com/office/drawing/2014/main" val="344902832"/>
                  </a:ext>
                </a:extLst>
              </a:tr>
              <a:tr h="370840">
                <a:tc>
                  <a:txBody>
                    <a:bodyPr/>
                    <a:lstStyle/>
                    <a:p>
                      <a:r>
                        <a:rPr lang="en-US" sz="1400" dirty="0"/>
                        <a:t>Mutagenicity</a:t>
                      </a:r>
                    </a:p>
                  </a:txBody>
                  <a:tcPr/>
                </a:tc>
                <a:tc>
                  <a:txBody>
                    <a:bodyPr/>
                    <a:lstStyle/>
                    <a:p>
                      <a:r>
                        <a:rPr lang="en-US" sz="1400" dirty="0"/>
                        <a:t>May cause</a:t>
                      </a:r>
                      <a:r>
                        <a:rPr lang="en-US" sz="1400" baseline="0" dirty="0"/>
                        <a:t> mutations in future generations</a:t>
                      </a:r>
                      <a:endParaRPr lang="en-US" sz="1400" dirty="0"/>
                    </a:p>
                  </a:txBody>
                  <a:tcPr/>
                </a:tc>
                <a:extLst>
                  <a:ext uri="{0D108BD9-81ED-4DB2-BD59-A6C34878D82A}">
                    <a16:rowId xmlns:a16="http://schemas.microsoft.com/office/drawing/2014/main" val="2688168650"/>
                  </a:ext>
                </a:extLst>
              </a:tr>
              <a:tr h="370840">
                <a:tc>
                  <a:txBody>
                    <a:bodyPr/>
                    <a:lstStyle/>
                    <a:p>
                      <a:r>
                        <a:rPr lang="en-US" sz="1400" dirty="0"/>
                        <a:t>Reproductive Toxicity</a:t>
                      </a:r>
                    </a:p>
                  </a:txBody>
                  <a:tcPr/>
                </a:tc>
                <a:tc>
                  <a:txBody>
                    <a:bodyPr/>
                    <a:lstStyle/>
                    <a:p>
                      <a:r>
                        <a:rPr lang="en-US" sz="1400" dirty="0"/>
                        <a:t>May interfere with</a:t>
                      </a:r>
                      <a:r>
                        <a:rPr lang="en-US" sz="1400" baseline="0" dirty="0"/>
                        <a:t> sexual function, fertility, and development of offspring</a:t>
                      </a:r>
                      <a:endParaRPr lang="en-US" sz="1400" dirty="0"/>
                    </a:p>
                  </a:txBody>
                  <a:tcPr/>
                </a:tc>
                <a:extLst>
                  <a:ext uri="{0D108BD9-81ED-4DB2-BD59-A6C34878D82A}">
                    <a16:rowId xmlns:a16="http://schemas.microsoft.com/office/drawing/2014/main" val="2613520224"/>
                  </a:ext>
                </a:extLst>
              </a:tr>
              <a:tr h="370840">
                <a:tc>
                  <a:txBody>
                    <a:bodyPr/>
                    <a:lstStyle/>
                    <a:p>
                      <a:r>
                        <a:rPr lang="en-US" sz="1400" dirty="0"/>
                        <a:t>Respiratory Sensitizer</a:t>
                      </a:r>
                    </a:p>
                  </a:txBody>
                  <a:tcPr/>
                </a:tc>
                <a:tc>
                  <a:txBody>
                    <a:bodyPr/>
                    <a:lstStyle/>
                    <a:p>
                      <a:r>
                        <a:rPr lang="en-US" sz="1400" dirty="0"/>
                        <a:t>May cause allergy or asthma symptoms</a:t>
                      </a:r>
                      <a:r>
                        <a:rPr lang="en-US" sz="1400" baseline="0" dirty="0"/>
                        <a:t> or breathing difficulties</a:t>
                      </a:r>
                      <a:endParaRPr lang="en-US" sz="1400" dirty="0"/>
                    </a:p>
                  </a:txBody>
                  <a:tcPr/>
                </a:tc>
                <a:extLst>
                  <a:ext uri="{0D108BD9-81ED-4DB2-BD59-A6C34878D82A}">
                    <a16:rowId xmlns:a16="http://schemas.microsoft.com/office/drawing/2014/main" val="387356641"/>
                  </a:ext>
                </a:extLst>
              </a:tr>
              <a:tr h="370840">
                <a:tc>
                  <a:txBody>
                    <a:bodyPr/>
                    <a:lstStyle/>
                    <a:p>
                      <a:r>
                        <a:rPr lang="en-US" sz="1400" dirty="0"/>
                        <a:t>Target Organ</a:t>
                      </a:r>
                      <a:r>
                        <a:rPr lang="en-US" sz="1400" baseline="0" dirty="0"/>
                        <a:t> Toxicity</a:t>
                      </a:r>
                      <a:endParaRPr lang="en-US" sz="1400" dirty="0"/>
                    </a:p>
                  </a:txBody>
                  <a:tcPr/>
                </a:tc>
                <a:tc>
                  <a:txBody>
                    <a:bodyPr/>
                    <a:lstStyle/>
                    <a:p>
                      <a:r>
                        <a:rPr lang="en-US" sz="1400" dirty="0"/>
                        <a:t>May cause damage to specific organs</a:t>
                      </a:r>
                      <a:r>
                        <a:rPr lang="en-US" sz="1400" baseline="0" dirty="0"/>
                        <a:t> but is not lethal</a:t>
                      </a:r>
                      <a:endParaRPr lang="en-US" sz="1400" dirty="0"/>
                    </a:p>
                  </a:txBody>
                  <a:tcPr/>
                </a:tc>
                <a:extLst>
                  <a:ext uri="{0D108BD9-81ED-4DB2-BD59-A6C34878D82A}">
                    <a16:rowId xmlns:a16="http://schemas.microsoft.com/office/drawing/2014/main" val="1488626447"/>
                  </a:ext>
                </a:extLst>
              </a:tr>
              <a:tr h="370840">
                <a:tc>
                  <a:txBody>
                    <a:bodyPr/>
                    <a:lstStyle/>
                    <a:p>
                      <a:r>
                        <a:rPr lang="en-US" sz="1400" dirty="0"/>
                        <a:t>Aspiration Toxicity</a:t>
                      </a:r>
                    </a:p>
                  </a:txBody>
                  <a:tcPr/>
                </a:tc>
                <a:tc>
                  <a:txBody>
                    <a:bodyPr/>
                    <a:lstStyle/>
                    <a:p>
                      <a:r>
                        <a:rPr lang="en-US" sz="1400" dirty="0"/>
                        <a:t>May cause chemical pneumonia</a:t>
                      </a:r>
                      <a:r>
                        <a:rPr lang="en-US" sz="1400" baseline="0" dirty="0"/>
                        <a:t> or pulmonary injury or death</a:t>
                      </a:r>
                      <a:endParaRPr lang="en-US" sz="1400" dirty="0"/>
                    </a:p>
                  </a:txBody>
                  <a:tcPr/>
                </a:tc>
                <a:extLst>
                  <a:ext uri="{0D108BD9-81ED-4DB2-BD59-A6C34878D82A}">
                    <a16:rowId xmlns:a16="http://schemas.microsoft.com/office/drawing/2014/main" val="1222933458"/>
                  </a:ext>
                </a:extLst>
              </a:tr>
            </a:tbl>
          </a:graphicData>
        </a:graphic>
      </p:graphicFrame>
      <p:sp>
        <p:nvSpPr>
          <p:cNvPr id="3" name="Content Placeholder 2"/>
          <p:cNvSpPr>
            <a:spLocks noGrp="1"/>
          </p:cNvSpPr>
          <p:nvPr>
            <p:ph idx="1"/>
          </p:nvPr>
        </p:nvSpPr>
        <p:spPr>
          <a:xfrm>
            <a:off x="244929" y="1115113"/>
            <a:ext cx="7378881" cy="2062427"/>
          </a:xfrm>
        </p:spPr>
        <p:txBody>
          <a:bodyPr>
            <a:normAutofit fontScale="77500" lnSpcReduction="20000"/>
          </a:bodyPr>
          <a:lstStyle/>
          <a:p>
            <a:r>
              <a:rPr lang="en-US" sz="4400" b="1" dirty="0"/>
              <a:t>Health hazard </a:t>
            </a:r>
          </a:p>
          <a:p>
            <a:r>
              <a:rPr lang="en-US" dirty="0"/>
              <a:t>This pictogram is reserved for chemical containers that cause the most severe adverse health effects to specific body organs or systems.</a:t>
            </a:r>
          </a:p>
          <a:p>
            <a:r>
              <a:rPr lang="en-US" dirty="0"/>
              <a:t>It includes the following categories of health hazards:  </a:t>
            </a:r>
          </a:p>
          <a:p>
            <a:endParaRPr lang="en-US" dirty="0"/>
          </a:p>
          <a:p>
            <a:endParaRPr lang="en-US" dirty="0"/>
          </a:p>
          <a:p>
            <a:endParaRPr lang="en-US" dirty="0"/>
          </a:p>
        </p:txBody>
      </p:sp>
      <p:sp>
        <p:nvSpPr>
          <p:cNvPr id="2" name="Title 1"/>
          <p:cNvSpPr>
            <a:spLocks noGrp="1"/>
          </p:cNvSpPr>
          <p:nvPr>
            <p:ph type="title"/>
          </p:nvPr>
        </p:nvSpPr>
        <p:spPr/>
        <p:txBody>
          <a:bodyPr/>
          <a:lstStyle/>
          <a:p>
            <a:r>
              <a:rPr lang="en-US" dirty="0"/>
              <a:t>Label contents - pictograms</a:t>
            </a:r>
          </a:p>
        </p:txBody>
      </p:sp>
    </p:spTree>
    <p:extLst>
      <p:ext uri="{BB962C8B-B14F-4D97-AF65-F5344CB8AC3E}">
        <p14:creationId xmlns:p14="http://schemas.microsoft.com/office/powerpoint/2010/main" val="5102045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osha.gov/dsg/hazcom/pictograms/image2.jpg" title="Flame picto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7989" y="1108166"/>
            <a:ext cx="4694011" cy="46940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title="Categories of flammables"/>
          <p:cNvGraphicFramePr>
            <a:graphicFrameLocks noGrp="1"/>
          </p:cNvGraphicFramePr>
          <p:nvPr>
            <p:extLst>
              <p:ext uri="{D42A27DB-BD31-4B8C-83A1-F6EECF244321}">
                <p14:modId xmlns:p14="http://schemas.microsoft.com/office/powerpoint/2010/main" val="2475163032"/>
              </p:ext>
            </p:extLst>
          </p:nvPr>
        </p:nvGraphicFramePr>
        <p:xfrm>
          <a:off x="243841" y="3893874"/>
          <a:ext cx="6030142" cy="2519680"/>
        </p:xfrm>
        <a:graphic>
          <a:graphicData uri="http://schemas.openxmlformats.org/drawingml/2006/table">
            <a:tbl>
              <a:tblPr firstRow="1" bandRow="1">
                <a:tableStyleId>{5940675A-B579-460E-94D1-54222C63F5DA}</a:tableStyleId>
              </a:tblPr>
              <a:tblGrid>
                <a:gridCol w="2155371">
                  <a:extLst>
                    <a:ext uri="{9D8B030D-6E8A-4147-A177-3AD203B41FA5}">
                      <a16:colId xmlns:a16="http://schemas.microsoft.com/office/drawing/2014/main" val="1986941755"/>
                    </a:ext>
                  </a:extLst>
                </a:gridCol>
                <a:gridCol w="3874771">
                  <a:extLst>
                    <a:ext uri="{9D8B030D-6E8A-4147-A177-3AD203B41FA5}">
                      <a16:colId xmlns:a16="http://schemas.microsoft.com/office/drawing/2014/main" val="2189784296"/>
                    </a:ext>
                  </a:extLst>
                </a:gridCol>
              </a:tblGrid>
              <a:tr h="370840">
                <a:tc>
                  <a:txBody>
                    <a:bodyPr/>
                    <a:lstStyle/>
                    <a:p>
                      <a:r>
                        <a:rPr lang="en-US" sz="1400" dirty="0"/>
                        <a:t>Flammables</a:t>
                      </a:r>
                    </a:p>
                  </a:txBody>
                  <a:tcPr/>
                </a:tc>
                <a:tc>
                  <a:txBody>
                    <a:bodyPr/>
                    <a:lstStyle/>
                    <a:p>
                      <a:r>
                        <a:rPr lang="en-US" sz="1400" dirty="0"/>
                        <a:t>easily ignited, burns quickly</a:t>
                      </a:r>
                    </a:p>
                  </a:txBody>
                  <a:tcPr/>
                </a:tc>
                <a:extLst>
                  <a:ext uri="{0D108BD9-81ED-4DB2-BD59-A6C34878D82A}">
                    <a16:rowId xmlns:a16="http://schemas.microsoft.com/office/drawing/2014/main" val="344902832"/>
                  </a:ext>
                </a:extLst>
              </a:tr>
              <a:tr h="370840">
                <a:tc>
                  <a:txBody>
                    <a:bodyPr/>
                    <a:lstStyle/>
                    <a:p>
                      <a:r>
                        <a:rPr lang="en-US" sz="1400" dirty="0" err="1"/>
                        <a:t>Pyrophorics</a:t>
                      </a:r>
                      <a:endParaRPr lang="en-US" sz="1400" dirty="0"/>
                    </a:p>
                  </a:txBody>
                  <a:tcPr/>
                </a:tc>
                <a:tc>
                  <a:txBody>
                    <a:bodyPr/>
                    <a:lstStyle/>
                    <a:p>
                      <a:r>
                        <a:rPr lang="en-US" sz="1400" dirty="0"/>
                        <a:t>spontaneously igniting in air or water reactive</a:t>
                      </a:r>
                    </a:p>
                  </a:txBody>
                  <a:tcPr/>
                </a:tc>
                <a:extLst>
                  <a:ext uri="{0D108BD9-81ED-4DB2-BD59-A6C34878D82A}">
                    <a16:rowId xmlns:a16="http://schemas.microsoft.com/office/drawing/2014/main" val="2688168650"/>
                  </a:ext>
                </a:extLst>
              </a:tr>
              <a:tr h="370840">
                <a:tc>
                  <a:txBody>
                    <a:bodyPr/>
                    <a:lstStyle/>
                    <a:p>
                      <a:r>
                        <a:rPr lang="en-US" sz="1400" dirty="0"/>
                        <a:t>Self-Heating</a:t>
                      </a:r>
                    </a:p>
                  </a:txBody>
                  <a:tcPr/>
                </a:tc>
                <a:tc>
                  <a:txBody>
                    <a:bodyPr/>
                    <a:lstStyle/>
                    <a:p>
                      <a:r>
                        <a:rPr lang="en-US" sz="1400" dirty="0"/>
                        <a:t>spontaneously heats in air but not pyrophoric</a:t>
                      </a:r>
                    </a:p>
                  </a:txBody>
                  <a:tcPr/>
                </a:tc>
                <a:extLst>
                  <a:ext uri="{0D108BD9-81ED-4DB2-BD59-A6C34878D82A}">
                    <a16:rowId xmlns:a16="http://schemas.microsoft.com/office/drawing/2014/main" val="2613520224"/>
                  </a:ext>
                </a:extLst>
              </a:tr>
              <a:tr h="370840">
                <a:tc>
                  <a:txBody>
                    <a:bodyPr/>
                    <a:lstStyle/>
                    <a:p>
                      <a:r>
                        <a:rPr lang="en-US" sz="1400" dirty="0"/>
                        <a:t>Emits Flammable Gas</a:t>
                      </a:r>
                    </a:p>
                  </a:txBody>
                  <a:tcPr/>
                </a:tc>
                <a:tc>
                  <a:txBody>
                    <a:bodyPr/>
                    <a:lstStyle/>
                    <a:p>
                      <a:r>
                        <a:rPr lang="en-US" sz="1400" dirty="0"/>
                        <a:t>reacts with water to emit a flammable gas</a:t>
                      </a:r>
                    </a:p>
                  </a:txBody>
                  <a:tcPr/>
                </a:tc>
                <a:extLst>
                  <a:ext uri="{0D108BD9-81ED-4DB2-BD59-A6C34878D82A}">
                    <a16:rowId xmlns:a16="http://schemas.microsoft.com/office/drawing/2014/main" val="387356641"/>
                  </a:ext>
                </a:extLst>
              </a:tr>
              <a:tr h="370840">
                <a:tc>
                  <a:txBody>
                    <a:bodyPr/>
                    <a:lstStyle/>
                    <a:p>
                      <a:r>
                        <a:rPr lang="en-US" sz="1400" dirty="0"/>
                        <a:t>Self </a:t>
                      </a:r>
                      <a:r>
                        <a:rPr lang="en-US" sz="1400" dirty="0" err="1"/>
                        <a:t>Reactives</a:t>
                      </a:r>
                      <a:endParaRPr lang="en-US" sz="1400" dirty="0"/>
                    </a:p>
                  </a:txBody>
                  <a:tcPr/>
                </a:tc>
                <a:tc>
                  <a:txBody>
                    <a:bodyPr/>
                    <a:lstStyle/>
                    <a:p>
                      <a:r>
                        <a:rPr lang="en-US" sz="1400" dirty="0"/>
                        <a:t>liable to undergo strongly exothermic decomposition but not explosive</a:t>
                      </a:r>
                    </a:p>
                  </a:txBody>
                  <a:tcPr/>
                </a:tc>
                <a:extLst>
                  <a:ext uri="{0D108BD9-81ED-4DB2-BD59-A6C34878D82A}">
                    <a16:rowId xmlns:a16="http://schemas.microsoft.com/office/drawing/2014/main" val="1488626447"/>
                  </a:ext>
                </a:extLst>
              </a:tr>
              <a:tr h="370840">
                <a:tc>
                  <a:txBody>
                    <a:bodyPr/>
                    <a:lstStyle/>
                    <a:p>
                      <a:r>
                        <a:rPr lang="en-US" sz="1400" dirty="0"/>
                        <a:t>Organic Peroxides</a:t>
                      </a:r>
                    </a:p>
                  </a:txBody>
                  <a:tcPr/>
                </a:tc>
                <a:tc>
                  <a:txBody>
                    <a:bodyPr/>
                    <a:lstStyle/>
                    <a:p>
                      <a:r>
                        <a:rPr lang="en-US" sz="1400" dirty="0"/>
                        <a:t>derivatives of hydrogen peroxide that undergo exothermic decomposition but not explosive</a:t>
                      </a:r>
                    </a:p>
                  </a:txBody>
                  <a:tcPr/>
                </a:tc>
                <a:extLst>
                  <a:ext uri="{0D108BD9-81ED-4DB2-BD59-A6C34878D82A}">
                    <a16:rowId xmlns:a16="http://schemas.microsoft.com/office/drawing/2014/main" val="1222933458"/>
                  </a:ext>
                </a:extLst>
              </a:tr>
            </a:tbl>
          </a:graphicData>
        </a:graphic>
      </p:graphicFrame>
      <p:sp>
        <p:nvSpPr>
          <p:cNvPr id="3" name="Content Placeholder 2"/>
          <p:cNvSpPr>
            <a:spLocks noGrp="1"/>
          </p:cNvSpPr>
          <p:nvPr>
            <p:ph idx="1"/>
          </p:nvPr>
        </p:nvSpPr>
        <p:spPr>
          <a:xfrm>
            <a:off x="243841" y="1115113"/>
            <a:ext cx="6659787" cy="2679648"/>
          </a:xfrm>
        </p:spPr>
        <p:txBody>
          <a:bodyPr>
            <a:normAutofit/>
          </a:bodyPr>
          <a:lstStyle/>
          <a:p>
            <a:r>
              <a:rPr lang="en-US" sz="3600" b="1" dirty="0"/>
              <a:t>Flame </a:t>
            </a:r>
          </a:p>
          <a:p>
            <a:r>
              <a:rPr lang="en-US" dirty="0"/>
              <a:t>This pictogram is placed on chemical containers that may start or contribute to a fire. It includes the following categories of materials:  </a:t>
            </a:r>
          </a:p>
        </p:txBody>
      </p:sp>
      <p:sp>
        <p:nvSpPr>
          <p:cNvPr id="2" name="Title 1"/>
          <p:cNvSpPr>
            <a:spLocks noGrp="1"/>
          </p:cNvSpPr>
          <p:nvPr>
            <p:ph type="title"/>
          </p:nvPr>
        </p:nvSpPr>
        <p:spPr/>
        <p:txBody>
          <a:bodyPr>
            <a:normAutofit/>
          </a:bodyPr>
          <a:lstStyle/>
          <a:p>
            <a:r>
              <a:rPr lang="en-US" dirty="0"/>
              <a:t>Label contents - pictograms </a:t>
            </a:r>
          </a:p>
        </p:txBody>
      </p:sp>
    </p:spTree>
    <p:extLst>
      <p:ext uri="{BB962C8B-B14F-4D97-AF65-F5344CB8AC3E}">
        <p14:creationId xmlns:p14="http://schemas.microsoft.com/office/powerpoint/2010/main" val="3425159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www.osha.gov/dsg/hazcom/pictograms/image9.jpg" title="Exclamation mark picto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6214" y="1115114"/>
            <a:ext cx="4925786" cy="49257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title="Table of health hazards"/>
          <p:cNvGraphicFramePr>
            <a:graphicFrameLocks noGrp="1"/>
          </p:cNvGraphicFramePr>
          <p:nvPr>
            <p:extLst>
              <p:ext uri="{D42A27DB-BD31-4B8C-83A1-F6EECF244321}">
                <p14:modId xmlns:p14="http://schemas.microsoft.com/office/powerpoint/2010/main" val="3804670000"/>
              </p:ext>
            </p:extLst>
          </p:nvPr>
        </p:nvGraphicFramePr>
        <p:xfrm>
          <a:off x="473529" y="3497144"/>
          <a:ext cx="6030142" cy="2961640"/>
        </p:xfrm>
        <a:graphic>
          <a:graphicData uri="http://schemas.openxmlformats.org/drawingml/2006/table">
            <a:tbl>
              <a:tblPr firstRow="1" bandRow="1">
                <a:tableStyleId>{5940675A-B579-460E-94D1-54222C63F5DA}</a:tableStyleId>
              </a:tblPr>
              <a:tblGrid>
                <a:gridCol w="2155371">
                  <a:extLst>
                    <a:ext uri="{9D8B030D-6E8A-4147-A177-3AD203B41FA5}">
                      <a16:colId xmlns:a16="http://schemas.microsoft.com/office/drawing/2014/main" val="1986941755"/>
                    </a:ext>
                  </a:extLst>
                </a:gridCol>
                <a:gridCol w="3874771">
                  <a:extLst>
                    <a:ext uri="{9D8B030D-6E8A-4147-A177-3AD203B41FA5}">
                      <a16:colId xmlns:a16="http://schemas.microsoft.com/office/drawing/2014/main" val="2189784296"/>
                    </a:ext>
                  </a:extLst>
                </a:gridCol>
              </a:tblGrid>
              <a:tr h="370840">
                <a:tc>
                  <a:txBody>
                    <a:bodyPr/>
                    <a:lstStyle/>
                    <a:p>
                      <a:r>
                        <a:rPr lang="en-US" sz="1400" dirty="0"/>
                        <a:t>Irritant (skin &amp; eyes)</a:t>
                      </a:r>
                    </a:p>
                  </a:txBody>
                  <a:tcPr/>
                </a:tc>
                <a:tc>
                  <a:txBody>
                    <a:bodyPr/>
                    <a:lstStyle/>
                    <a:p>
                      <a:r>
                        <a:rPr lang="en-US" sz="1400" dirty="0"/>
                        <a:t>may cause reversible inflammation or other discomfort to the body</a:t>
                      </a:r>
                    </a:p>
                  </a:txBody>
                  <a:tcPr/>
                </a:tc>
                <a:extLst>
                  <a:ext uri="{0D108BD9-81ED-4DB2-BD59-A6C34878D82A}">
                    <a16:rowId xmlns:a16="http://schemas.microsoft.com/office/drawing/2014/main" val="344902832"/>
                  </a:ext>
                </a:extLst>
              </a:tr>
              <a:tr h="370840">
                <a:tc>
                  <a:txBody>
                    <a:bodyPr/>
                    <a:lstStyle/>
                    <a:p>
                      <a:r>
                        <a:rPr lang="en-US" sz="1400" dirty="0"/>
                        <a:t>Skin Sensitizer</a:t>
                      </a:r>
                    </a:p>
                  </a:txBody>
                  <a:tcPr/>
                </a:tc>
                <a:tc>
                  <a:txBody>
                    <a:bodyPr/>
                    <a:lstStyle/>
                    <a:p>
                      <a:r>
                        <a:rPr lang="en-US" sz="1400" dirty="0"/>
                        <a:t>may induce an allergic response following skin contact</a:t>
                      </a:r>
                    </a:p>
                  </a:txBody>
                  <a:tcPr/>
                </a:tc>
                <a:extLst>
                  <a:ext uri="{0D108BD9-81ED-4DB2-BD59-A6C34878D82A}">
                    <a16:rowId xmlns:a16="http://schemas.microsoft.com/office/drawing/2014/main" val="2688168650"/>
                  </a:ext>
                </a:extLst>
              </a:tr>
              <a:tr h="370840">
                <a:tc>
                  <a:txBody>
                    <a:bodyPr/>
                    <a:lstStyle/>
                    <a:p>
                      <a:r>
                        <a:rPr lang="en-US" sz="1400" dirty="0"/>
                        <a:t>Acute Toxicity</a:t>
                      </a:r>
                    </a:p>
                  </a:txBody>
                  <a:tcPr/>
                </a:tc>
                <a:tc>
                  <a:txBody>
                    <a:bodyPr/>
                    <a:lstStyle/>
                    <a:p>
                      <a:r>
                        <a:rPr lang="en-US" sz="1400" dirty="0"/>
                        <a:t>adverse effects occurring following short term exposure to a substance</a:t>
                      </a:r>
                    </a:p>
                  </a:txBody>
                  <a:tcPr/>
                </a:tc>
                <a:extLst>
                  <a:ext uri="{0D108BD9-81ED-4DB2-BD59-A6C34878D82A}">
                    <a16:rowId xmlns:a16="http://schemas.microsoft.com/office/drawing/2014/main" val="2613520224"/>
                  </a:ext>
                </a:extLst>
              </a:tr>
              <a:tr h="370840">
                <a:tc>
                  <a:txBody>
                    <a:bodyPr/>
                    <a:lstStyle/>
                    <a:p>
                      <a:r>
                        <a:rPr lang="en-US" sz="1400" dirty="0"/>
                        <a:t>Narcotic Effects</a:t>
                      </a:r>
                    </a:p>
                  </a:txBody>
                  <a:tcPr/>
                </a:tc>
                <a:tc>
                  <a:txBody>
                    <a:bodyPr/>
                    <a:lstStyle/>
                    <a:p>
                      <a:r>
                        <a:rPr lang="en-US" sz="1400" dirty="0"/>
                        <a:t>central nervous system depression (drowsiness, loss of reflexes or coordination)</a:t>
                      </a:r>
                    </a:p>
                  </a:txBody>
                  <a:tcPr/>
                </a:tc>
                <a:extLst>
                  <a:ext uri="{0D108BD9-81ED-4DB2-BD59-A6C34878D82A}">
                    <a16:rowId xmlns:a16="http://schemas.microsoft.com/office/drawing/2014/main" val="387356641"/>
                  </a:ext>
                </a:extLst>
              </a:tr>
              <a:tr h="370840">
                <a:tc>
                  <a:txBody>
                    <a:bodyPr/>
                    <a:lstStyle/>
                    <a:p>
                      <a:r>
                        <a:rPr lang="en-US" sz="1400" dirty="0"/>
                        <a:t>Respiratory Tract Irritant</a:t>
                      </a:r>
                    </a:p>
                  </a:txBody>
                  <a:tcPr/>
                </a:tc>
                <a:tc>
                  <a:txBody>
                    <a:bodyPr/>
                    <a:lstStyle/>
                    <a:p>
                      <a:r>
                        <a:rPr lang="en-US" sz="1400" dirty="0"/>
                        <a:t>cough, pain, choking, and breathing difficulties</a:t>
                      </a:r>
                    </a:p>
                  </a:txBody>
                  <a:tcPr/>
                </a:tc>
                <a:extLst>
                  <a:ext uri="{0D108BD9-81ED-4DB2-BD59-A6C34878D82A}">
                    <a16:rowId xmlns:a16="http://schemas.microsoft.com/office/drawing/2014/main" val="1488626447"/>
                  </a:ext>
                </a:extLst>
              </a:tr>
              <a:tr h="370840">
                <a:tc>
                  <a:txBody>
                    <a:bodyPr/>
                    <a:lstStyle/>
                    <a:p>
                      <a:r>
                        <a:rPr lang="en-US" sz="1400" dirty="0"/>
                        <a:t>Hazardous to Ozone Layer</a:t>
                      </a:r>
                    </a:p>
                  </a:txBody>
                  <a:tcPr/>
                </a:tc>
                <a:tc>
                  <a:txBody>
                    <a:bodyPr/>
                    <a:lstStyle/>
                    <a:p>
                      <a:r>
                        <a:rPr lang="en-US" sz="1400" dirty="0"/>
                        <a:t>not mandatory</a:t>
                      </a:r>
                    </a:p>
                  </a:txBody>
                  <a:tcPr/>
                </a:tc>
                <a:extLst>
                  <a:ext uri="{0D108BD9-81ED-4DB2-BD59-A6C34878D82A}">
                    <a16:rowId xmlns:a16="http://schemas.microsoft.com/office/drawing/2014/main" val="1222933458"/>
                  </a:ext>
                </a:extLst>
              </a:tr>
            </a:tbl>
          </a:graphicData>
        </a:graphic>
      </p:graphicFrame>
      <p:sp>
        <p:nvSpPr>
          <p:cNvPr id="3" name="Content Placeholder 2"/>
          <p:cNvSpPr>
            <a:spLocks noGrp="1"/>
          </p:cNvSpPr>
          <p:nvPr>
            <p:ph idx="1"/>
          </p:nvPr>
        </p:nvSpPr>
        <p:spPr>
          <a:xfrm>
            <a:off x="473529" y="1115113"/>
            <a:ext cx="6400799" cy="2382031"/>
          </a:xfrm>
        </p:spPr>
        <p:txBody>
          <a:bodyPr>
            <a:normAutofit fontScale="77500" lnSpcReduction="20000"/>
          </a:bodyPr>
          <a:lstStyle/>
          <a:p>
            <a:r>
              <a:rPr lang="en-US" sz="5800" b="1" dirty="0"/>
              <a:t>Exclamation mark </a:t>
            </a:r>
          </a:p>
          <a:p>
            <a:r>
              <a:rPr lang="en-US" dirty="0"/>
              <a:t>This pictogram indicates materials that are health hazards that can harm the body in specific ways.   Items in this category are much less toxic than items that use the skull and crossbones pictogram.   It includes the following categories of materials:  </a:t>
            </a:r>
          </a:p>
        </p:txBody>
      </p:sp>
      <p:sp>
        <p:nvSpPr>
          <p:cNvPr id="2" name="Title 1"/>
          <p:cNvSpPr>
            <a:spLocks noGrp="1"/>
          </p:cNvSpPr>
          <p:nvPr>
            <p:ph type="title"/>
          </p:nvPr>
        </p:nvSpPr>
        <p:spPr/>
        <p:txBody>
          <a:bodyPr/>
          <a:lstStyle/>
          <a:p>
            <a:r>
              <a:rPr lang="en-US" dirty="0"/>
              <a:t>Label contents - pictograms</a:t>
            </a:r>
          </a:p>
        </p:txBody>
      </p:sp>
    </p:spTree>
    <p:extLst>
      <p:ext uri="{BB962C8B-B14F-4D97-AF65-F5344CB8AC3E}">
        <p14:creationId xmlns:p14="http://schemas.microsoft.com/office/powerpoint/2010/main" val="39103357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60" y="1115113"/>
            <a:ext cx="6320790" cy="2999687"/>
          </a:xfrm>
        </p:spPr>
        <p:txBody>
          <a:bodyPr>
            <a:normAutofit/>
          </a:bodyPr>
          <a:lstStyle/>
          <a:p>
            <a:r>
              <a:rPr lang="en-US" sz="4000" b="1" dirty="0"/>
              <a:t>Gas cylinder </a:t>
            </a:r>
          </a:p>
          <a:p>
            <a:r>
              <a:rPr lang="en-US" dirty="0"/>
              <a:t>This pictogram is placed on containers of gases under at least 29 pounds per square inch of pressure </a:t>
            </a:r>
          </a:p>
          <a:p>
            <a:r>
              <a:rPr lang="en-US" dirty="0"/>
              <a:t>  </a:t>
            </a:r>
          </a:p>
          <a:p>
            <a:endParaRPr lang="en-US" dirty="0"/>
          </a:p>
        </p:txBody>
      </p:sp>
      <p:pic>
        <p:nvPicPr>
          <p:cNvPr id="6146" name="Picture 2" descr="https://www.osha.gov/dsg/hazcom/pictograms/image6.jpg" title="Gas cylinder picto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6429" y="1130300"/>
            <a:ext cx="5025571" cy="50255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Label contents - pictograms </a:t>
            </a:r>
          </a:p>
        </p:txBody>
      </p:sp>
    </p:spTree>
    <p:extLst>
      <p:ext uri="{BB962C8B-B14F-4D97-AF65-F5344CB8AC3E}">
        <p14:creationId xmlns:p14="http://schemas.microsoft.com/office/powerpoint/2010/main" val="36930536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www.osha.gov/dsg/hazcom/pictograms/image5.jpg" title="Corrosion picto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7432" y="1115113"/>
            <a:ext cx="4434568" cy="44345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title="Table of Corrosion effects"/>
          <p:cNvGraphicFramePr>
            <a:graphicFrameLocks noGrp="1"/>
          </p:cNvGraphicFramePr>
          <p:nvPr>
            <p:extLst>
              <p:ext uri="{D42A27DB-BD31-4B8C-83A1-F6EECF244321}">
                <p14:modId xmlns:p14="http://schemas.microsoft.com/office/powerpoint/2010/main" val="888512154"/>
              </p:ext>
            </p:extLst>
          </p:nvPr>
        </p:nvGraphicFramePr>
        <p:xfrm>
          <a:off x="832756" y="3582360"/>
          <a:ext cx="6379573" cy="2103120"/>
        </p:xfrm>
        <a:graphic>
          <a:graphicData uri="http://schemas.openxmlformats.org/drawingml/2006/table">
            <a:tbl>
              <a:tblPr firstRow="1" bandRow="1">
                <a:tableStyleId>{5940675A-B579-460E-94D1-54222C63F5DA}</a:tableStyleId>
              </a:tblPr>
              <a:tblGrid>
                <a:gridCol w="2280269">
                  <a:extLst>
                    <a:ext uri="{9D8B030D-6E8A-4147-A177-3AD203B41FA5}">
                      <a16:colId xmlns:a16="http://schemas.microsoft.com/office/drawing/2014/main" val="1986941755"/>
                    </a:ext>
                  </a:extLst>
                </a:gridCol>
                <a:gridCol w="4099304">
                  <a:extLst>
                    <a:ext uri="{9D8B030D-6E8A-4147-A177-3AD203B41FA5}">
                      <a16:colId xmlns:a16="http://schemas.microsoft.com/office/drawing/2014/main" val="2189784296"/>
                    </a:ext>
                  </a:extLst>
                </a:gridCol>
              </a:tblGrid>
              <a:tr h="370840">
                <a:tc>
                  <a:txBody>
                    <a:bodyPr/>
                    <a:lstStyle/>
                    <a:p>
                      <a:r>
                        <a:rPr lang="en-US" sz="2000" dirty="0"/>
                        <a:t>Skin Corrosion / Burns</a:t>
                      </a:r>
                    </a:p>
                  </a:txBody>
                  <a:tcPr/>
                </a:tc>
                <a:tc>
                  <a:txBody>
                    <a:bodyPr/>
                    <a:lstStyle/>
                    <a:p>
                      <a:r>
                        <a:rPr lang="en-US" sz="2000" dirty="0"/>
                        <a:t>may cause irreversible damage to the skin</a:t>
                      </a:r>
                    </a:p>
                  </a:txBody>
                  <a:tcPr/>
                </a:tc>
                <a:extLst>
                  <a:ext uri="{0D108BD9-81ED-4DB2-BD59-A6C34878D82A}">
                    <a16:rowId xmlns:a16="http://schemas.microsoft.com/office/drawing/2014/main" val="344902832"/>
                  </a:ext>
                </a:extLst>
              </a:tr>
              <a:tr h="370840">
                <a:tc>
                  <a:txBody>
                    <a:bodyPr/>
                    <a:lstStyle/>
                    <a:p>
                      <a:r>
                        <a:rPr lang="en-US" sz="2000" dirty="0"/>
                        <a:t>Eye Damage</a:t>
                      </a:r>
                    </a:p>
                  </a:txBody>
                  <a:tcPr/>
                </a:tc>
                <a:tc>
                  <a:txBody>
                    <a:bodyPr/>
                    <a:lstStyle/>
                    <a:p>
                      <a:r>
                        <a:rPr lang="en-US" sz="2000" dirty="0"/>
                        <a:t>may cause tissue damage in the eye that is not fully reversible</a:t>
                      </a:r>
                    </a:p>
                  </a:txBody>
                  <a:tcPr/>
                </a:tc>
                <a:extLst>
                  <a:ext uri="{0D108BD9-81ED-4DB2-BD59-A6C34878D82A}">
                    <a16:rowId xmlns:a16="http://schemas.microsoft.com/office/drawing/2014/main" val="2688168650"/>
                  </a:ext>
                </a:extLst>
              </a:tr>
              <a:tr h="370840">
                <a:tc>
                  <a:txBody>
                    <a:bodyPr/>
                    <a:lstStyle/>
                    <a:p>
                      <a:r>
                        <a:rPr lang="en-US" sz="2000" dirty="0"/>
                        <a:t>Corrosive to Metals</a:t>
                      </a:r>
                    </a:p>
                  </a:txBody>
                  <a:tcPr/>
                </a:tc>
                <a:tc>
                  <a:txBody>
                    <a:bodyPr/>
                    <a:lstStyle/>
                    <a:p>
                      <a:r>
                        <a:rPr lang="en-US" sz="2000" dirty="0"/>
                        <a:t>material which by chemical action will damage or destroy metals</a:t>
                      </a:r>
                    </a:p>
                  </a:txBody>
                  <a:tcPr/>
                </a:tc>
                <a:extLst>
                  <a:ext uri="{0D108BD9-81ED-4DB2-BD59-A6C34878D82A}">
                    <a16:rowId xmlns:a16="http://schemas.microsoft.com/office/drawing/2014/main" val="2613520224"/>
                  </a:ext>
                </a:extLst>
              </a:tr>
            </a:tbl>
          </a:graphicData>
        </a:graphic>
      </p:graphicFrame>
      <p:sp>
        <p:nvSpPr>
          <p:cNvPr id="3" name="Content Placeholder 2"/>
          <p:cNvSpPr>
            <a:spLocks noGrp="1"/>
          </p:cNvSpPr>
          <p:nvPr>
            <p:ph idx="1"/>
          </p:nvPr>
        </p:nvSpPr>
        <p:spPr>
          <a:xfrm>
            <a:off x="217170" y="1115113"/>
            <a:ext cx="7261316" cy="2736797"/>
          </a:xfrm>
        </p:spPr>
        <p:txBody>
          <a:bodyPr>
            <a:normAutofit/>
          </a:bodyPr>
          <a:lstStyle/>
          <a:p>
            <a:r>
              <a:rPr lang="en-US" sz="3900" b="1" dirty="0"/>
              <a:t>Corrosion </a:t>
            </a:r>
          </a:p>
          <a:p>
            <a:r>
              <a:rPr lang="en-US" dirty="0"/>
              <a:t>This pictogram indicates materials that are corrosive.   It includes the following categories of materials:  </a:t>
            </a:r>
          </a:p>
        </p:txBody>
      </p:sp>
      <p:sp>
        <p:nvSpPr>
          <p:cNvPr id="2" name="Title 1"/>
          <p:cNvSpPr>
            <a:spLocks noGrp="1"/>
          </p:cNvSpPr>
          <p:nvPr>
            <p:ph type="title"/>
          </p:nvPr>
        </p:nvSpPr>
        <p:spPr/>
        <p:txBody>
          <a:bodyPr/>
          <a:lstStyle/>
          <a:p>
            <a:r>
              <a:rPr lang="en-US" dirty="0"/>
              <a:t>Label contents - pictograms</a:t>
            </a:r>
          </a:p>
        </p:txBody>
      </p:sp>
    </p:spTree>
    <p:extLst>
      <p:ext uri="{BB962C8B-B14F-4D97-AF65-F5344CB8AC3E}">
        <p14:creationId xmlns:p14="http://schemas.microsoft.com/office/powerpoint/2010/main" val="36884824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Exploding bomb pictogram"/>
          <p:cNvPicPr>
            <a:picLocks noChangeAspect="1"/>
          </p:cNvPicPr>
          <p:nvPr/>
        </p:nvPicPr>
        <p:blipFill>
          <a:blip r:embed="rId2"/>
          <a:stretch>
            <a:fillRect/>
          </a:stretch>
        </p:blipFill>
        <p:spPr>
          <a:xfrm>
            <a:off x="7397523" y="1131440"/>
            <a:ext cx="4794477" cy="4794477"/>
          </a:xfrm>
          <a:prstGeom prst="rect">
            <a:avLst/>
          </a:prstGeom>
        </p:spPr>
      </p:pic>
      <p:graphicFrame>
        <p:nvGraphicFramePr>
          <p:cNvPr id="5" name="Table 4" title="Categories of explosive chemicals"/>
          <p:cNvGraphicFramePr>
            <a:graphicFrameLocks noGrp="1"/>
          </p:cNvGraphicFramePr>
          <p:nvPr>
            <p:extLst>
              <p:ext uri="{D42A27DB-BD31-4B8C-83A1-F6EECF244321}">
                <p14:modId xmlns:p14="http://schemas.microsoft.com/office/powerpoint/2010/main" val="3824146560"/>
              </p:ext>
            </p:extLst>
          </p:nvPr>
        </p:nvGraphicFramePr>
        <p:xfrm>
          <a:off x="72571" y="3794760"/>
          <a:ext cx="7151189" cy="2712720"/>
        </p:xfrm>
        <a:graphic>
          <a:graphicData uri="http://schemas.openxmlformats.org/drawingml/2006/table">
            <a:tbl>
              <a:tblPr firstRow="1" bandRow="1">
                <a:tableStyleId>{5940675A-B579-460E-94D1-54222C63F5DA}</a:tableStyleId>
              </a:tblPr>
              <a:tblGrid>
                <a:gridCol w="2556070">
                  <a:extLst>
                    <a:ext uri="{9D8B030D-6E8A-4147-A177-3AD203B41FA5}">
                      <a16:colId xmlns:a16="http://schemas.microsoft.com/office/drawing/2014/main" val="1986941755"/>
                    </a:ext>
                  </a:extLst>
                </a:gridCol>
                <a:gridCol w="4595119">
                  <a:extLst>
                    <a:ext uri="{9D8B030D-6E8A-4147-A177-3AD203B41FA5}">
                      <a16:colId xmlns:a16="http://schemas.microsoft.com/office/drawing/2014/main" val="2189784296"/>
                    </a:ext>
                  </a:extLst>
                </a:gridCol>
              </a:tblGrid>
              <a:tr h="999180">
                <a:tc>
                  <a:txBody>
                    <a:bodyPr/>
                    <a:lstStyle/>
                    <a:p>
                      <a:r>
                        <a:rPr lang="en-US" sz="2000" dirty="0"/>
                        <a:t>Explosives</a:t>
                      </a:r>
                    </a:p>
                  </a:txBody>
                  <a:tcPr/>
                </a:tc>
                <a:tc>
                  <a:txBody>
                    <a:bodyPr/>
                    <a:lstStyle/>
                    <a:p>
                      <a:r>
                        <a:rPr lang="en-US" sz="2000" dirty="0"/>
                        <a:t>Materials capable of chemical reactions producing gases that damage surroundings</a:t>
                      </a:r>
                    </a:p>
                  </a:txBody>
                  <a:tcPr/>
                </a:tc>
                <a:extLst>
                  <a:ext uri="{0D108BD9-81ED-4DB2-BD59-A6C34878D82A}">
                    <a16:rowId xmlns:a16="http://schemas.microsoft.com/office/drawing/2014/main" val="344902832"/>
                  </a:ext>
                </a:extLst>
              </a:tr>
              <a:tr h="370840">
                <a:tc>
                  <a:txBody>
                    <a:bodyPr/>
                    <a:lstStyle/>
                    <a:p>
                      <a:r>
                        <a:rPr lang="en-US" sz="2000" dirty="0"/>
                        <a:t>Self-</a:t>
                      </a:r>
                      <a:r>
                        <a:rPr lang="en-US" sz="2000" dirty="0" err="1"/>
                        <a:t>Reactives</a:t>
                      </a:r>
                      <a:endParaRPr lang="en-US" sz="2000" dirty="0"/>
                    </a:p>
                  </a:txBody>
                  <a:tcPr/>
                </a:tc>
                <a:tc>
                  <a:txBody>
                    <a:bodyPr/>
                    <a:lstStyle/>
                    <a:p>
                      <a:r>
                        <a:rPr lang="en-US" sz="2000" dirty="0"/>
                        <a:t>unstable substances liable to undergo strongly exothermic reactions</a:t>
                      </a:r>
                    </a:p>
                  </a:txBody>
                  <a:tcPr/>
                </a:tc>
                <a:extLst>
                  <a:ext uri="{0D108BD9-81ED-4DB2-BD59-A6C34878D82A}">
                    <a16:rowId xmlns:a16="http://schemas.microsoft.com/office/drawing/2014/main" val="2688168650"/>
                  </a:ext>
                </a:extLst>
              </a:tr>
              <a:tr h="370840">
                <a:tc>
                  <a:txBody>
                    <a:bodyPr/>
                    <a:lstStyle/>
                    <a:p>
                      <a:r>
                        <a:rPr lang="en-US" sz="2000" dirty="0"/>
                        <a:t>Organic Peroxides</a:t>
                      </a:r>
                    </a:p>
                  </a:txBody>
                  <a:tcPr/>
                </a:tc>
                <a:tc>
                  <a:txBody>
                    <a:bodyPr/>
                    <a:lstStyle/>
                    <a:p>
                      <a:r>
                        <a:rPr lang="en-US" sz="2000" dirty="0"/>
                        <a:t>derivatives of hydrogen peroxide that may undergo exothermic decomposition</a:t>
                      </a:r>
                    </a:p>
                  </a:txBody>
                  <a:tcPr/>
                </a:tc>
                <a:extLst>
                  <a:ext uri="{0D108BD9-81ED-4DB2-BD59-A6C34878D82A}">
                    <a16:rowId xmlns:a16="http://schemas.microsoft.com/office/drawing/2014/main" val="2613520224"/>
                  </a:ext>
                </a:extLst>
              </a:tr>
            </a:tbl>
          </a:graphicData>
        </a:graphic>
      </p:graphicFrame>
      <p:sp>
        <p:nvSpPr>
          <p:cNvPr id="3" name="Content Placeholder 2"/>
          <p:cNvSpPr>
            <a:spLocks noGrp="1"/>
          </p:cNvSpPr>
          <p:nvPr>
            <p:ph idx="1"/>
          </p:nvPr>
        </p:nvSpPr>
        <p:spPr>
          <a:xfrm>
            <a:off x="72571" y="1131441"/>
            <a:ext cx="7030493" cy="3055570"/>
          </a:xfrm>
        </p:spPr>
        <p:txBody>
          <a:bodyPr>
            <a:normAutofit/>
          </a:bodyPr>
          <a:lstStyle/>
          <a:p>
            <a:r>
              <a:rPr lang="en-US" sz="3600" b="1" dirty="0"/>
              <a:t>Exploding Bomb </a:t>
            </a:r>
          </a:p>
          <a:p>
            <a:r>
              <a:rPr lang="en-US" dirty="0"/>
              <a:t>This pictogram is placed on chemical containers of explosive chemicals.  It includes the following categories of materials:  </a:t>
            </a:r>
          </a:p>
        </p:txBody>
      </p:sp>
      <p:sp>
        <p:nvSpPr>
          <p:cNvPr id="2" name="Title 1"/>
          <p:cNvSpPr>
            <a:spLocks noGrp="1"/>
          </p:cNvSpPr>
          <p:nvPr>
            <p:ph type="title"/>
          </p:nvPr>
        </p:nvSpPr>
        <p:spPr/>
        <p:txBody>
          <a:bodyPr>
            <a:normAutofit/>
          </a:bodyPr>
          <a:lstStyle/>
          <a:p>
            <a:r>
              <a:rPr lang="en-US" dirty="0"/>
              <a:t>Label contents - pictograms </a:t>
            </a:r>
          </a:p>
        </p:txBody>
      </p:sp>
    </p:spTree>
    <p:extLst>
      <p:ext uri="{BB962C8B-B14F-4D97-AF65-F5344CB8AC3E}">
        <p14:creationId xmlns:p14="http://schemas.microsoft.com/office/powerpoint/2010/main" val="41899163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Flame over circle pictogram"/>
          <p:cNvPicPr>
            <a:picLocks noChangeAspect="1"/>
          </p:cNvPicPr>
          <p:nvPr/>
        </p:nvPicPr>
        <p:blipFill>
          <a:blip r:embed="rId2"/>
          <a:stretch>
            <a:fillRect/>
          </a:stretch>
        </p:blipFill>
        <p:spPr>
          <a:xfrm>
            <a:off x="7362371" y="1195614"/>
            <a:ext cx="4829629" cy="4829629"/>
          </a:xfrm>
          <a:prstGeom prst="rect">
            <a:avLst/>
          </a:prstGeom>
        </p:spPr>
      </p:pic>
      <p:sp>
        <p:nvSpPr>
          <p:cNvPr id="3" name="Content Placeholder 2"/>
          <p:cNvSpPr>
            <a:spLocks noGrp="1"/>
          </p:cNvSpPr>
          <p:nvPr>
            <p:ph idx="1"/>
          </p:nvPr>
        </p:nvSpPr>
        <p:spPr>
          <a:xfrm>
            <a:off x="266701" y="1392698"/>
            <a:ext cx="6428013" cy="4779501"/>
          </a:xfrm>
        </p:spPr>
        <p:txBody>
          <a:bodyPr>
            <a:normAutofit/>
          </a:bodyPr>
          <a:lstStyle/>
          <a:p>
            <a:r>
              <a:rPr lang="en-US" sz="3600" b="1" dirty="0"/>
              <a:t>Flame over circle </a:t>
            </a:r>
          </a:p>
          <a:p>
            <a:r>
              <a:rPr lang="en-US" dirty="0"/>
              <a:t>This pictogram is placed on containers of chemicals that are oxidizers (chemicals that when mixed or in contact with combustible materials may cause a fire or explosion, or intensify a fire).</a:t>
            </a:r>
          </a:p>
          <a:p>
            <a:r>
              <a:rPr lang="en-US" dirty="0"/>
              <a:t>These materials may be solid, liquid, or gas. </a:t>
            </a:r>
          </a:p>
          <a:p>
            <a:endParaRPr lang="en-US" dirty="0"/>
          </a:p>
        </p:txBody>
      </p:sp>
      <p:sp>
        <p:nvSpPr>
          <p:cNvPr id="2" name="Title 1"/>
          <p:cNvSpPr>
            <a:spLocks noGrp="1"/>
          </p:cNvSpPr>
          <p:nvPr>
            <p:ph type="title"/>
          </p:nvPr>
        </p:nvSpPr>
        <p:spPr/>
        <p:txBody>
          <a:bodyPr>
            <a:normAutofit/>
          </a:bodyPr>
          <a:lstStyle/>
          <a:p>
            <a:r>
              <a:rPr lang="en-US" dirty="0"/>
              <a:t>Label contents - pictograms </a:t>
            </a:r>
          </a:p>
        </p:txBody>
      </p:sp>
    </p:spTree>
    <p:extLst>
      <p:ext uri="{BB962C8B-B14F-4D97-AF65-F5344CB8AC3E}">
        <p14:creationId xmlns:p14="http://schemas.microsoft.com/office/powerpoint/2010/main" val="28104640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www.osha.gov/dsg/hazcom/pictograms/image4.jpg" title="Skull and crossbones picto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2657" y="1115113"/>
            <a:ext cx="4539343" cy="453934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42901" y="1115113"/>
            <a:ext cx="7309756" cy="5204044"/>
          </a:xfrm>
        </p:spPr>
        <p:txBody>
          <a:bodyPr>
            <a:normAutofit/>
          </a:bodyPr>
          <a:lstStyle/>
          <a:p>
            <a:r>
              <a:rPr lang="en-US" sz="3600" b="1" dirty="0"/>
              <a:t>Skull and crossbones </a:t>
            </a:r>
          </a:p>
          <a:p>
            <a:r>
              <a:rPr lang="en-US" dirty="0"/>
              <a:t>This pictogram is placed on chemical containers that are extremely toxic (fatal) to moderately acutely toxic.</a:t>
            </a:r>
          </a:p>
          <a:p>
            <a:r>
              <a:rPr lang="en-US" dirty="0"/>
              <a:t>It includes materials in which adverse effects occur following short term exposure to the substance.   These materials are more toxic that the items given the Exclamation Mark pictogram.</a:t>
            </a:r>
          </a:p>
          <a:p>
            <a:endParaRPr lang="en-US" dirty="0"/>
          </a:p>
          <a:p>
            <a:endParaRPr lang="en-US" dirty="0"/>
          </a:p>
        </p:txBody>
      </p:sp>
      <p:sp>
        <p:nvSpPr>
          <p:cNvPr id="2" name="Title 1"/>
          <p:cNvSpPr>
            <a:spLocks noGrp="1"/>
          </p:cNvSpPr>
          <p:nvPr>
            <p:ph type="title"/>
          </p:nvPr>
        </p:nvSpPr>
        <p:spPr/>
        <p:txBody>
          <a:bodyPr/>
          <a:lstStyle/>
          <a:p>
            <a:r>
              <a:rPr lang="en-US" dirty="0"/>
              <a:t>Label contents - pictograms</a:t>
            </a:r>
          </a:p>
        </p:txBody>
      </p:sp>
    </p:spTree>
    <p:extLst>
      <p:ext uri="{BB962C8B-B14F-4D97-AF65-F5344CB8AC3E}">
        <p14:creationId xmlns:p14="http://schemas.microsoft.com/office/powerpoint/2010/main" val="2396175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5400" dirty="0"/>
              <a:t>Responsibilities - Employee</a:t>
            </a:r>
          </a:p>
        </p:txBody>
      </p:sp>
      <p:sp>
        <p:nvSpPr>
          <p:cNvPr id="4" name="Content Placeholder 3"/>
          <p:cNvSpPr>
            <a:spLocks noGrp="1"/>
          </p:cNvSpPr>
          <p:nvPr>
            <p:ph idx="1"/>
          </p:nvPr>
        </p:nvSpPr>
        <p:spPr>
          <a:xfrm>
            <a:off x="838201" y="1115112"/>
            <a:ext cx="10226039" cy="4531307"/>
          </a:xfrm>
        </p:spPr>
        <p:txBody>
          <a:bodyPr>
            <a:noAutofit/>
          </a:bodyPr>
          <a:lstStyle/>
          <a:p>
            <a:pPr marL="0" indent="0">
              <a:buNone/>
            </a:pPr>
            <a:r>
              <a:rPr lang="en-US" sz="3600" dirty="0"/>
              <a:t>EMPLOYEE</a:t>
            </a:r>
          </a:p>
          <a:p>
            <a:pPr lvl="1"/>
            <a:r>
              <a:rPr lang="en-US" sz="3200" dirty="0"/>
              <a:t>- To use the available information and stay informed about hazards in the work area</a:t>
            </a:r>
          </a:p>
          <a:p>
            <a:pPr lvl="1"/>
            <a:r>
              <a:rPr lang="en-US" sz="3200" dirty="0"/>
              <a:t>- To use the safety techniques and hygiene practices as a routine part of daily activities</a:t>
            </a:r>
          </a:p>
          <a:p>
            <a:pPr lvl="1"/>
            <a:r>
              <a:rPr lang="en-US" sz="3200" dirty="0"/>
              <a:t>- To participate in the appropriate training sessions</a:t>
            </a:r>
          </a:p>
        </p:txBody>
      </p:sp>
    </p:spTree>
    <p:extLst>
      <p:ext uri="{BB962C8B-B14F-4D97-AF65-F5344CB8AC3E}">
        <p14:creationId xmlns:p14="http://schemas.microsoft.com/office/powerpoint/2010/main" val="42561479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Environmental pictogram"/>
          <p:cNvPicPr>
            <a:picLocks noChangeAspect="1"/>
          </p:cNvPicPr>
          <p:nvPr/>
        </p:nvPicPr>
        <p:blipFill>
          <a:blip r:embed="rId2"/>
          <a:stretch>
            <a:fillRect/>
          </a:stretch>
        </p:blipFill>
        <p:spPr>
          <a:xfrm>
            <a:off x="7053943" y="1115112"/>
            <a:ext cx="5138057" cy="5138057"/>
          </a:xfrm>
          <a:prstGeom prst="rect">
            <a:avLst/>
          </a:prstGeom>
        </p:spPr>
      </p:pic>
      <p:sp>
        <p:nvSpPr>
          <p:cNvPr id="3" name="Content Placeholder 2"/>
          <p:cNvSpPr>
            <a:spLocks noGrp="1"/>
          </p:cNvSpPr>
          <p:nvPr>
            <p:ph idx="1"/>
          </p:nvPr>
        </p:nvSpPr>
        <p:spPr>
          <a:xfrm>
            <a:off x="473529" y="1115112"/>
            <a:ext cx="5927271" cy="4991773"/>
          </a:xfrm>
        </p:spPr>
        <p:txBody>
          <a:bodyPr>
            <a:normAutofit fontScale="92500" lnSpcReduction="10000"/>
          </a:bodyPr>
          <a:lstStyle/>
          <a:p>
            <a:r>
              <a:rPr lang="en-US" sz="3900" b="1" dirty="0"/>
              <a:t>Environmental</a:t>
            </a:r>
            <a:r>
              <a:rPr lang="en-US" dirty="0"/>
              <a:t> </a:t>
            </a:r>
          </a:p>
          <a:p>
            <a:r>
              <a:rPr lang="en-US" dirty="0"/>
              <a:t>This pictogram is placed on containers of chemicals that represent a hazard to the aquatic environment and does not convey any workplace related hazard information. </a:t>
            </a:r>
          </a:p>
          <a:p>
            <a:r>
              <a:rPr lang="en-US" dirty="0"/>
              <a:t>It is a non-mandatory classification since OSHA does not have regulatory authority to address environmental concerns.   It is included to support other regulatory agencies like the EPA.</a:t>
            </a:r>
          </a:p>
          <a:p>
            <a:endParaRPr lang="en-US" dirty="0"/>
          </a:p>
          <a:p>
            <a:endParaRPr lang="en-US" dirty="0"/>
          </a:p>
        </p:txBody>
      </p:sp>
      <p:sp>
        <p:nvSpPr>
          <p:cNvPr id="2" name="Title 1"/>
          <p:cNvSpPr>
            <a:spLocks noGrp="1"/>
          </p:cNvSpPr>
          <p:nvPr>
            <p:ph type="title"/>
          </p:nvPr>
        </p:nvSpPr>
        <p:spPr/>
        <p:txBody>
          <a:bodyPr/>
          <a:lstStyle/>
          <a:p>
            <a:r>
              <a:rPr lang="en-US" dirty="0"/>
              <a:t>Label contents - pictograms</a:t>
            </a:r>
          </a:p>
        </p:txBody>
      </p:sp>
    </p:spTree>
    <p:extLst>
      <p:ext uri="{BB962C8B-B14F-4D97-AF65-F5344CB8AC3E}">
        <p14:creationId xmlns:p14="http://schemas.microsoft.com/office/powerpoint/2010/main" val="39774384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LabEl</a:t>
            </a:r>
            <a:r>
              <a:rPr lang="en-US" dirty="0"/>
              <a:t> contents - pictograms</a:t>
            </a:r>
          </a:p>
        </p:txBody>
      </p:sp>
      <p:sp>
        <p:nvSpPr>
          <p:cNvPr id="3" name="Content Placeholder 2"/>
          <p:cNvSpPr>
            <a:spLocks noGrp="1"/>
          </p:cNvSpPr>
          <p:nvPr>
            <p:ph idx="1"/>
          </p:nvPr>
        </p:nvSpPr>
        <p:spPr>
          <a:xfrm>
            <a:off x="736601" y="1308101"/>
            <a:ext cx="8443807" cy="3441700"/>
          </a:xfrm>
        </p:spPr>
        <p:txBody>
          <a:bodyPr>
            <a:normAutofit fontScale="92500" lnSpcReduction="20000"/>
          </a:bodyPr>
          <a:lstStyle/>
          <a:p>
            <a:r>
              <a:rPr lang="en-US" dirty="0"/>
              <a:t>Most chemical hazards are represented by pictograms on the new labels, but not all.</a:t>
            </a:r>
          </a:p>
          <a:p>
            <a:r>
              <a:rPr lang="en-US" dirty="0"/>
              <a:t>These hazards include: </a:t>
            </a:r>
          </a:p>
          <a:p>
            <a:pPr marL="514350" indent="-514350">
              <a:buFont typeface="+mj-lt"/>
              <a:buAutoNum type="arabicPeriod"/>
            </a:pPr>
            <a:r>
              <a:rPr lang="en-US" dirty="0"/>
              <a:t>chemicals on the lowest end of the hazard spectrum in a hazard class </a:t>
            </a:r>
          </a:p>
          <a:p>
            <a:pPr marL="514350" indent="-514350">
              <a:buFont typeface="+mj-lt"/>
              <a:buAutoNum type="arabicPeriod"/>
            </a:pPr>
            <a:r>
              <a:rPr lang="en-US" dirty="0"/>
              <a:t>an OSHA defined hazard of which there are two - combustible dusts and an </a:t>
            </a:r>
            <a:r>
              <a:rPr lang="en-US" dirty="0" err="1"/>
              <a:t>asphyxiant</a:t>
            </a:r>
            <a:r>
              <a:rPr lang="en-US" dirty="0"/>
              <a:t> </a:t>
            </a:r>
          </a:p>
          <a:p>
            <a:r>
              <a:rPr lang="en-US" dirty="0"/>
              <a:t>  </a:t>
            </a:r>
          </a:p>
          <a:p>
            <a:endParaRPr lang="en-US" dirty="0"/>
          </a:p>
        </p:txBody>
      </p:sp>
    </p:spTree>
    <p:extLst>
      <p:ext uri="{BB962C8B-B14F-4D97-AF65-F5344CB8AC3E}">
        <p14:creationId xmlns:p14="http://schemas.microsoft.com/office/powerpoint/2010/main" val="15778816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osha label methan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661" y="4236774"/>
            <a:ext cx="4410075" cy="22860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38151" y="1149403"/>
            <a:ext cx="11414759" cy="2953968"/>
          </a:xfrm>
        </p:spPr>
        <p:txBody>
          <a:bodyPr>
            <a:noAutofit/>
          </a:bodyPr>
          <a:lstStyle/>
          <a:p>
            <a:r>
              <a:rPr lang="en-US" sz="3200" dirty="0"/>
              <a:t>The signal word is a label element that conveys the severity of the hazard when handling the chemical.</a:t>
            </a:r>
          </a:p>
          <a:p>
            <a:r>
              <a:rPr lang="en-US" sz="3200" dirty="0"/>
              <a:t>There are two signal words used on chemical labels: </a:t>
            </a:r>
          </a:p>
          <a:p>
            <a:r>
              <a:rPr lang="en-US" sz="3200" b="1" dirty="0">
                <a:solidFill>
                  <a:srgbClr val="FF0000"/>
                </a:solidFill>
              </a:rPr>
              <a:t>Danger</a:t>
            </a:r>
            <a:r>
              <a:rPr lang="en-US" sz="3200" dirty="0"/>
              <a:t> - used for the more severe hazards </a:t>
            </a:r>
          </a:p>
          <a:p>
            <a:r>
              <a:rPr lang="en-US" sz="3200" b="1" dirty="0">
                <a:solidFill>
                  <a:srgbClr val="FF0000"/>
                </a:solidFill>
              </a:rPr>
              <a:t>Warning</a:t>
            </a:r>
            <a:r>
              <a:rPr lang="en-US" sz="3200" dirty="0"/>
              <a:t> - used for less severe hazards</a:t>
            </a:r>
          </a:p>
        </p:txBody>
      </p:sp>
      <p:sp>
        <p:nvSpPr>
          <p:cNvPr id="2" name="Title 1"/>
          <p:cNvSpPr>
            <a:spLocks noGrp="1"/>
          </p:cNvSpPr>
          <p:nvPr>
            <p:ph type="title"/>
          </p:nvPr>
        </p:nvSpPr>
        <p:spPr/>
        <p:txBody>
          <a:bodyPr/>
          <a:lstStyle/>
          <a:p>
            <a:r>
              <a:rPr lang="en-US" dirty="0"/>
              <a:t>Label contents – signal words</a:t>
            </a:r>
          </a:p>
        </p:txBody>
      </p:sp>
    </p:spTree>
    <p:extLst>
      <p:ext uri="{BB962C8B-B14F-4D97-AF65-F5344CB8AC3E}">
        <p14:creationId xmlns:p14="http://schemas.microsoft.com/office/powerpoint/2010/main" val="16952441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title="Exampls of hazard statements"/>
          <p:cNvSpPr/>
          <p:nvPr/>
        </p:nvSpPr>
        <p:spPr>
          <a:xfrm>
            <a:off x="76201" y="3577591"/>
            <a:ext cx="6736079" cy="281431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7" name="TextBox 6"/>
          <p:cNvSpPr txBox="1"/>
          <p:nvPr/>
        </p:nvSpPr>
        <p:spPr>
          <a:xfrm>
            <a:off x="491490" y="3596694"/>
            <a:ext cx="3474720" cy="369332"/>
          </a:xfrm>
          <a:prstGeom prst="rect">
            <a:avLst/>
          </a:prstGeom>
          <a:noFill/>
        </p:spPr>
        <p:txBody>
          <a:bodyPr wrap="square" rtlCol="0">
            <a:spAutoFit/>
          </a:bodyPr>
          <a:lstStyle/>
          <a:p>
            <a:r>
              <a:rPr lang="en-US" dirty="0"/>
              <a:t>Examples of Hazard Statements</a:t>
            </a:r>
          </a:p>
        </p:txBody>
      </p:sp>
      <p:sp>
        <p:nvSpPr>
          <p:cNvPr id="8" name="Rounded Rectangle 7" title="Examples of Hazard Statements"/>
          <p:cNvSpPr/>
          <p:nvPr/>
        </p:nvSpPr>
        <p:spPr>
          <a:xfrm>
            <a:off x="274320" y="4229100"/>
            <a:ext cx="3044190" cy="191008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title="Examples of Hazard Statements"/>
          <p:cNvSpPr/>
          <p:nvPr/>
        </p:nvSpPr>
        <p:spPr>
          <a:xfrm>
            <a:off x="3615690" y="4229100"/>
            <a:ext cx="3044190" cy="191008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a:xfrm>
            <a:off x="441960" y="4322920"/>
            <a:ext cx="2708910" cy="1685966"/>
          </a:xfrm>
          <a:prstGeom prst="rect">
            <a:avLst/>
          </a:prstGeom>
        </p:spPr>
        <p:txBody>
          <a:bodyPr vert="horz" lIns="0" tIns="0" rIns="0" bIns="0" rtlCol="0">
            <a:noAutofit/>
          </a:bodyPr>
          <a:lstStyle>
            <a:lvl1pPr marL="0" indent="0" algn="l" defTabSz="914400" rtl="0" eaLnBrk="1" latinLnBrk="0" hangingPunct="1">
              <a:lnSpc>
                <a:spcPct val="11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t>Statement associated with the MOST hazardous chemical in a category </a:t>
            </a:r>
          </a:p>
          <a:p>
            <a:r>
              <a:rPr lang="en-US" sz="1200" dirty="0"/>
              <a:t>Extremely flammable liquid and vapor </a:t>
            </a:r>
          </a:p>
          <a:p>
            <a:r>
              <a:rPr lang="en-US" sz="1200" dirty="0"/>
              <a:t>Fatal if swallowed </a:t>
            </a:r>
          </a:p>
          <a:p>
            <a:r>
              <a:rPr lang="en-US" sz="1200" dirty="0"/>
              <a:t>Causes severe skin burns and eye damage </a:t>
            </a:r>
          </a:p>
        </p:txBody>
      </p:sp>
      <p:sp>
        <p:nvSpPr>
          <p:cNvPr id="5" name="Content Placeholder 2"/>
          <p:cNvSpPr txBox="1">
            <a:spLocks/>
          </p:cNvSpPr>
          <p:nvPr/>
        </p:nvSpPr>
        <p:spPr>
          <a:xfrm>
            <a:off x="3798570" y="4322920"/>
            <a:ext cx="2861310" cy="1664917"/>
          </a:xfrm>
          <a:prstGeom prst="rect">
            <a:avLst/>
          </a:prstGeom>
        </p:spPr>
        <p:txBody>
          <a:bodyPr vert="horz" lIns="0" tIns="0" rIns="0" bIns="0" rtlCol="0">
            <a:noAutofit/>
          </a:bodyPr>
          <a:lstStyle>
            <a:lvl1pPr marL="0" indent="0" algn="l" defTabSz="914400" rtl="0" eaLnBrk="1" latinLnBrk="0" hangingPunct="1">
              <a:lnSpc>
                <a:spcPct val="11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t>Statement associated with the LEAST hazardous chemical in a category </a:t>
            </a:r>
          </a:p>
          <a:p>
            <a:r>
              <a:rPr lang="en-US" sz="1200" dirty="0"/>
              <a:t>Combustible liquid </a:t>
            </a:r>
          </a:p>
          <a:p>
            <a:r>
              <a:rPr lang="en-US" sz="1200" dirty="0"/>
              <a:t>Harmful if swallowed </a:t>
            </a:r>
          </a:p>
          <a:p>
            <a:r>
              <a:rPr lang="en-US" sz="1200" dirty="0"/>
              <a:t>Cause eye irritation </a:t>
            </a:r>
          </a:p>
        </p:txBody>
      </p:sp>
      <p:pic>
        <p:nvPicPr>
          <p:cNvPr id="1026" name="Picture 2" descr="Image result for example hazard stat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0" y="2346352"/>
            <a:ext cx="4379121" cy="23088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6201" y="1115113"/>
            <a:ext cx="6587489" cy="2462478"/>
          </a:xfrm>
        </p:spPr>
        <p:txBody>
          <a:bodyPr>
            <a:normAutofit fontScale="85000" lnSpcReduction="20000"/>
          </a:bodyPr>
          <a:lstStyle/>
          <a:p>
            <a:r>
              <a:rPr lang="en-US" dirty="0"/>
              <a:t>A Globally Harmonized System (GHS) Label contains one or more hazard statements to convey information about the chemical’s hazardous characteristics and degree of risk. </a:t>
            </a:r>
          </a:p>
          <a:p>
            <a:r>
              <a:rPr lang="en-US" dirty="0"/>
              <a:t>A hazard statement has been assigned to each of OSHA’s chemical hazard categories and must appear on the label </a:t>
            </a:r>
          </a:p>
        </p:txBody>
      </p:sp>
      <p:sp>
        <p:nvSpPr>
          <p:cNvPr id="2" name="Title 1"/>
          <p:cNvSpPr>
            <a:spLocks noGrp="1"/>
          </p:cNvSpPr>
          <p:nvPr>
            <p:ph type="title"/>
          </p:nvPr>
        </p:nvSpPr>
        <p:spPr>
          <a:xfrm>
            <a:off x="152400" y="0"/>
            <a:ext cx="8445500" cy="1016000"/>
          </a:xfrm>
        </p:spPr>
        <p:txBody>
          <a:bodyPr/>
          <a:lstStyle/>
          <a:p>
            <a:r>
              <a:rPr lang="en-US" sz="4000" dirty="0"/>
              <a:t>Label contents – the hazard statement</a:t>
            </a:r>
          </a:p>
        </p:txBody>
      </p:sp>
    </p:spTree>
    <p:extLst>
      <p:ext uri="{BB962C8B-B14F-4D97-AF65-F5344CB8AC3E}">
        <p14:creationId xmlns:p14="http://schemas.microsoft.com/office/powerpoint/2010/main" val="27399295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Image result for methanol label"/>
          <p:cNvPicPr>
            <a:picLocks noChangeAspect="1" noChangeArrowheads="1"/>
          </p:cNvPicPr>
          <p:nvPr/>
        </p:nvPicPr>
        <p:blipFill rotWithShape="1">
          <a:blip r:embed="rId2">
            <a:extLst>
              <a:ext uri="{28A0092B-C50C-407E-A947-70E740481C1C}">
                <a14:useLocalDpi xmlns:a14="http://schemas.microsoft.com/office/drawing/2010/main" val="0"/>
              </a:ext>
            </a:extLst>
          </a:blip>
          <a:srcRect r="2467" b="5666"/>
          <a:stretch/>
        </p:blipFill>
        <p:spPr bwMode="auto">
          <a:xfrm>
            <a:off x="7276465" y="2502877"/>
            <a:ext cx="4645025" cy="245300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18161" y="1126542"/>
            <a:ext cx="7402829" cy="5205677"/>
          </a:xfrm>
        </p:spPr>
        <p:txBody>
          <a:bodyPr>
            <a:normAutofit fontScale="85000" lnSpcReduction="10000"/>
          </a:bodyPr>
          <a:lstStyle/>
          <a:p>
            <a:r>
              <a:rPr lang="en-US" dirty="0"/>
              <a:t>The second major type of information found on labels is precautionary or safe handling information </a:t>
            </a:r>
          </a:p>
          <a:p>
            <a:r>
              <a:rPr lang="en-US" dirty="0"/>
              <a:t>Precautionary statements provide four types of information: </a:t>
            </a:r>
          </a:p>
          <a:p>
            <a:pPr marL="457200" indent="-457200">
              <a:buFont typeface="Arial" panose="020B0604020202020204" pitchFamily="34" charset="0"/>
              <a:buChar char="•"/>
            </a:pPr>
            <a:r>
              <a:rPr lang="en-US" dirty="0"/>
              <a:t>how to avoid the hazard when handling the chemical </a:t>
            </a:r>
          </a:p>
          <a:p>
            <a:pPr marL="457200" indent="-457200">
              <a:buFont typeface="Arial" panose="020B0604020202020204" pitchFamily="34" charset="0"/>
              <a:buChar char="•"/>
            </a:pPr>
            <a:r>
              <a:rPr lang="en-US" dirty="0"/>
              <a:t>how to properly store the chemical </a:t>
            </a:r>
          </a:p>
          <a:p>
            <a:pPr marL="457200" indent="-457200">
              <a:buFont typeface="Arial" panose="020B0604020202020204" pitchFamily="34" charset="0"/>
              <a:buChar char="•"/>
            </a:pPr>
            <a:r>
              <a:rPr lang="en-US" dirty="0"/>
              <a:t>what to do if the hazard is not avoided </a:t>
            </a:r>
          </a:p>
          <a:p>
            <a:pPr marL="457200" indent="-457200">
              <a:buFont typeface="Arial" panose="020B0604020202020204" pitchFamily="34" charset="0"/>
              <a:buChar char="•"/>
            </a:pPr>
            <a:r>
              <a:rPr lang="en-US" dirty="0"/>
              <a:t>how to dispose of the chemical </a:t>
            </a:r>
          </a:p>
          <a:p>
            <a:r>
              <a:rPr lang="en-US" dirty="0"/>
              <a:t>Each chemical hazard category defined by OSHA has been assigned specific precautionary statements and these will appear on the label </a:t>
            </a:r>
          </a:p>
        </p:txBody>
      </p:sp>
      <p:sp>
        <p:nvSpPr>
          <p:cNvPr id="2" name="Title 1"/>
          <p:cNvSpPr>
            <a:spLocks noGrp="1"/>
          </p:cNvSpPr>
          <p:nvPr>
            <p:ph type="title"/>
          </p:nvPr>
        </p:nvSpPr>
        <p:spPr>
          <a:xfrm>
            <a:off x="114300" y="0"/>
            <a:ext cx="9025890" cy="1016000"/>
          </a:xfrm>
        </p:spPr>
        <p:txBody>
          <a:bodyPr/>
          <a:lstStyle/>
          <a:p>
            <a:r>
              <a:rPr lang="en-US" sz="3600" dirty="0"/>
              <a:t>Label contents – precautionary statements</a:t>
            </a:r>
          </a:p>
        </p:txBody>
      </p:sp>
    </p:spTree>
    <p:extLst>
      <p:ext uri="{BB962C8B-B14F-4D97-AF65-F5344CB8AC3E}">
        <p14:creationId xmlns:p14="http://schemas.microsoft.com/office/powerpoint/2010/main" val="653645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 y="0"/>
            <a:ext cx="8968740" cy="1016000"/>
          </a:xfrm>
        </p:spPr>
        <p:txBody>
          <a:bodyPr/>
          <a:lstStyle/>
          <a:p>
            <a:r>
              <a:rPr lang="en-US" sz="3600" dirty="0"/>
              <a:t>Label contents – precautionary statements</a:t>
            </a:r>
          </a:p>
        </p:txBody>
      </p:sp>
      <p:sp>
        <p:nvSpPr>
          <p:cNvPr id="3" name="Content Placeholder 2"/>
          <p:cNvSpPr>
            <a:spLocks noGrp="1"/>
          </p:cNvSpPr>
          <p:nvPr>
            <p:ph idx="1"/>
          </p:nvPr>
        </p:nvSpPr>
        <p:spPr>
          <a:xfrm>
            <a:off x="433916" y="1320852"/>
            <a:ext cx="9978814" cy="4862777"/>
          </a:xfrm>
        </p:spPr>
        <p:txBody>
          <a:bodyPr>
            <a:normAutofit fontScale="92500" lnSpcReduction="20000"/>
          </a:bodyPr>
          <a:lstStyle/>
          <a:p>
            <a:r>
              <a:rPr lang="en-US" dirty="0"/>
              <a:t>Some precautionary statement are conditional or depend on some condition in the workplace</a:t>
            </a:r>
          </a:p>
          <a:p>
            <a:endParaRPr lang="en-US" dirty="0"/>
          </a:p>
          <a:p>
            <a:r>
              <a:rPr lang="en-US" dirty="0"/>
              <a:t>An example of a conditional statement is:</a:t>
            </a:r>
          </a:p>
          <a:p>
            <a:r>
              <a:rPr lang="en-US" dirty="0">
                <a:solidFill>
                  <a:srgbClr val="FF0000"/>
                </a:solidFill>
              </a:rPr>
              <a:t>“If inadequate ventilation, wear respiratory protection”</a:t>
            </a:r>
          </a:p>
          <a:p>
            <a:endParaRPr lang="en-US" i="1" dirty="0"/>
          </a:p>
          <a:p>
            <a:r>
              <a:rPr lang="en-US" i="1" dirty="0"/>
              <a:t>If you find conditional statements on labels make sure you understand them before proceeding.</a:t>
            </a:r>
          </a:p>
          <a:p>
            <a:r>
              <a:rPr lang="en-US" dirty="0"/>
              <a:t>If you are unsure how to respond to a conditional statement, consult the chemical’s safety data sheet, or ask your </a:t>
            </a:r>
            <a:r>
              <a:rPr lang="en-US" dirty="0" err="1"/>
              <a:t>supervisior</a:t>
            </a:r>
            <a:r>
              <a:rPr lang="en-US" dirty="0"/>
              <a:t>, REM, or other knowledgeable person.</a:t>
            </a:r>
          </a:p>
        </p:txBody>
      </p:sp>
    </p:spTree>
    <p:extLst>
      <p:ext uri="{BB962C8B-B14F-4D97-AF65-F5344CB8AC3E}">
        <p14:creationId xmlns:p14="http://schemas.microsoft.com/office/powerpoint/2010/main" val="20491815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1" y="1286562"/>
            <a:ext cx="9986009" cy="4851347"/>
          </a:xfrm>
        </p:spPr>
        <p:txBody>
          <a:bodyPr>
            <a:normAutofit fontScale="92500" lnSpcReduction="10000"/>
          </a:bodyPr>
          <a:lstStyle/>
          <a:p>
            <a:r>
              <a:rPr lang="en-US" dirty="0"/>
              <a:t>Other precautionary statements will refer you to the safety data sheet, SDS, for information. </a:t>
            </a:r>
          </a:p>
          <a:p>
            <a:r>
              <a:rPr lang="en-US" dirty="0"/>
              <a:t>Examples found on labels of chemicals with cancer causing potential are: </a:t>
            </a:r>
          </a:p>
          <a:p>
            <a:pPr marL="457200" indent="-457200">
              <a:buFont typeface="Arial" panose="020B0604020202020204" pitchFamily="34" charset="0"/>
              <a:buChar char="•"/>
            </a:pPr>
            <a:r>
              <a:rPr lang="en-US" dirty="0"/>
              <a:t>“Obtain special instructions before use” </a:t>
            </a:r>
          </a:p>
          <a:p>
            <a:pPr marL="457200" indent="-457200">
              <a:buFont typeface="Arial" panose="020B0604020202020204" pitchFamily="34" charset="0"/>
              <a:buChar char="•"/>
            </a:pPr>
            <a:r>
              <a:rPr lang="en-US" dirty="0"/>
              <a:t>“Do not handle until all safety precautions have been read and understood”</a:t>
            </a:r>
          </a:p>
          <a:p>
            <a:r>
              <a:rPr lang="en-US" dirty="0"/>
              <a:t>Again, consult the chemical’s safety data sheet or ask your supervisor, REM, or other knowledgeable person before handling this type of chemical.</a:t>
            </a:r>
          </a:p>
          <a:p>
            <a:endParaRPr lang="en-US" dirty="0"/>
          </a:p>
          <a:p>
            <a:endParaRPr lang="en-US" dirty="0"/>
          </a:p>
        </p:txBody>
      </p:sp>
      <p:sp>
        <p:nvSpPr>
          <p:cNvPr id="5" name="Title 1"/>
          <p:cNvSpPr txBox="1">
            <a:spLocks/>
          </p:cNvSpPr>
          <p:nvPr/>
        </p:nvSpPr>
        <p:spPr>
          <a:xfrm>
            <a:off x="171450" y="22860"/>
            <a:ext cx="8968740" cy="1016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400" kern="1200" cap="all" baseline="0">
                <a:solidFill>
                  <a:schemeClr val="tx1"/>
                </a:solidFill>
                <a:latin typeface="Impact" charset="0"/>
                <a:ea typeface="+mj-ea"/>
                <a:cs typeface="+mj-cs"/>
              </a:defRPr>
            </a:lvl1pPr>
          </a:lstStyle>
          <a:p>
            <a:r>
              <a:rPr lang="en-US" sz="3600" dirty="0"/>
              <a:t>Label contents – precautionary statements</a:t>
            </a:r>
          </a:p>
        </p:txBody>
      </p:sp>
    </p:spTree>
    <p:extLst>
      <p:ext uri="{BB962C8B-B14F-4D97-AF65-F5344CB8AC3E}">
        <p14:creationId xmlns:p14="http://schemas.microsoft.com/office/powerpoint/2010/main" val="20868474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490" y="0"/>
            <a:ext cx="8445500" cy="1016000"/>
          </a:xfrm>
        </p:spPr>
        <p:txBody>
          <a:bodyPr/>
          <a:lstStyle/>
          <a:p>
            <a:r>
              <a:rPr lang="en-US" dirty="0"/>
              <a:t>Label contents – Additional Issues</a:t>
            </a:r>
          </a:p>
        </p:txBody>
      </p:sp>
      <p:sp>
        <p:nvSpPr>
          <p:cNvPr id="3" name="Content Placeholder 2"/>
          <p:cNvSpPr>
            <a:spLocks noGrp="1"/>
          </p:cNvSpPr>
          <p:nvPr>
            <p:ph idx="1"/>
          </p:nvPr>
        </p:nvSpPr>
        <p:spPr>
          <a:xfrm>
            <a:off x="598171" y="1355142"/>
            <a:ext cx="9220199" cy="4074107"/>
          </a:xfrm>
        </p:spPr>
        <p:txBody>
          <a:bodyPr>
            <a:normAutofit/>
          </a:bodyPr>
          <a:lstStyle/>
          <a:p>
            <a:r>
              <a:rPr lang="en-US" dirty="0"/>
              <a:t>Most chemicals belong to more than one hazard category and the label will have multiple pictograms, hazard statements and precautionary statements</a:t>
            </a:r>
          </a:p>
          <a:p>
            <a:r>
              <a:rPr lang="en-US" dirty="0"/>
              <a:t>Labels will have one signal word which will represent the most hazardous characteristic associated with the chemical</a:t>
            </a:r>
          </a:p>
          <a:p>
            <a:r>
              <a:rPr lang="en-US" dirty="0"/>
              <a:t>If acute toxicity of the chemical is not known for the chemical, this will be stated on the label</a:t>
            </a:r>
          </a:p>
        </p:txBody>
      </p:sp>
    </p:spTree>
    <p:extLst>
      <p:ext uri="{BB962C8B-B14F-4D97-AF65-F5344CB8AC3E}">
        <p14:creationId xmlns:p14="http://schemas.microsoft.com/office/powerpoint/2010/main" val="573213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0"/>
            <a:ext cx="9151620" cy="1016000"/>
          </a:xfrm>
        </p:spPr>
        <p:txBody>
          <a:bodyPr/>
          <a:lstStyle/>
          <a:p>
            <a:r>
              <a:rPr lang="en-US" sz="3200" dirty="0"/>
              <a:t>Label contents – secondary container labeling</a:t>
            </a:r>
          </a:p>
        </p:txBody>
      </p:sp>
      <p:sp>
        <p:nvSpPr>
          <p:cNvPr id="3" name="Content Placeholder 2"/>
          <p:cNvSpPr>
            <a:spLocks noGrp="1"/>
          </p:cNvSpPr>
          <p:nvPr>
            <p:ph idx="1"/>
          </p:nvPr>
        </p:nvSpPr>
        <p:spPr>
          <a:xfrm>
            <a:off x="403861" y="1343712"/>
            <a:ext cx="11369039" cy="4897067"/>
          </a:xfrm>
        </p:spPr>
        <p:txBody>
          <a:bodyPr/>
          <a:lstStyle/>
          <a:p>
            <a:r>
              <a:rPr lang="en-US" dirty="0"/>
              <a:t>If you transfer a hazardous chemical from a stock container to a secondary container, you must transfer some basic information to the new container.</a:t>
            </a:r>
          </a:p>
          <a:p>
            <a:r>
              <a:rPr lang="en-US" dirty="0"/>
              <a:t>This includes: </a:t>
            </a:r>
          </a:p>
          <a:p>
            <a:pPr marL="457200" indent="-457200">
              <a:buFont typeface="Arial" panose="020B0604020202020204" pitchFamily="34" charset="0"/>
              <a:buChar char="•"/>
            </a:pPr>
            <a:r>
              <a:rPr lang="en-US" dirty="0"/>
              <a:t>The name of the chemical or chemical product</a:t>
            </a:r>
          </a:p>
          <a:p>
            <a:pPr marL="457200" indent="-457200">
              <a:buFont typeface="Arial" panose="020B0604020202020204" pitchFamily="34" charset="0"/>
              <a:buChar char="•"/>
            </a:pPr>
            <a:r>
              <a:rPr lang="en-US" dirty="0"/>
              <a:t>The hazardous properties associated with the chemical</a:t>
            </a:r>
          </a:p>
          <a:p>
            <a:r>
              <a:rPr lang="en-US" dirty="0"/>
              <a:t>The ONLY EXCEPTION to this requirement is if the chemical will be immediately used by the individual making the transfer.</a:t>
            </a:r>
          </a:p>
          <a:p>
            <a:r>
              <a:rPr lang="en-US" dirty="0"/>
              <a:t>REM will provide blank secondary container labels on request.</a:t>
            </a:r>
          </a:p>
        </p:txBody>
      </p:sp>
    </p:spTree>
    <p:extLst>
      <p:ext uri="{BB962C8B-B14F-4D97-AF65-F5344CB8AC3E}">
        <p14:creationId xmlns:p14="http://schemas.microsoft.com/office/powerpoint/2010/main" val="6248054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methanol safety data she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9489" y="1149402"/>
            <a:ext cx="3886729" cy="5029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35281" y="1149402"/>
            <a:ext cx="7825739" cy="5205677"/>
          </a:xfrm>
        </p:spPr>
        <p:txBody>
          <a:bodyPr>
            <a:normAutofit fontScale="92500" lnSpcReduction="20000"/>
          </a:bodyPr>
          <a:lstStyle/>
          <a:p>
            <a:r>
              <a:rPr lang="en-US" dirty="0"/>
              <a:t>Safety Data Sheets (SDSs) are multi-page documents that contain a lot more health and safety information about a chemical than the label.  These replace the old Material Data Safety Sheets (MSDS) that may still be present in several work areas.</a:t>
            </a:r>
          </a:p>
          <a:p>
            <a:r>
              <a:rPr lang="en-US" dirty="0"/>
              <a:t>You can locate the safety data sheet for a chemical by matching up the name on the label with the name on the safety data sheet. </a:t>
            </a:r>
          </a:p>
          <a:p>
            <a:r>
              <a:rPr lang="en-US" dirty="0"/>
              <a:t>The health and safety information placed in safety data sheets, as well as the layout of this information, is now specified by federal regulation and as of 2015 will be consistent across all manufacturers and distributors. </a:t>
            </a:r>
          </a:p>
        </p:txBody>
      </p:sp>
      <p:sp>
        <p:nvSpPr>
          <p:cNvPr id="2" name="Title 1"/>
          <p:cNvSpPr>
            <a:spLocks noGrp="1"/>
          </p:cNvSpPr>
          <p:nvPr>
            <p:ph type="title"/>
          </p:nvPr>
        </p:nvSpPr>
        <p:spPr/>
        <p:txBody>
          <a:bodyPr/>
          <a:lstStyle/>
          <a:p>
            <a:r>
              <a:rPr lang="en-US" dirty="0"/>
              <a:t>Safety Data Sheet Contents</a:t>
            </a:r>
          </a:p>
        </p:txBody>
      </p:sp>
    </p:spTree>
    <p:extLst>
      <p:ext uri="{BB962C8B-B14F-4D97-AF65-F5344CB8AC3E}">
        <p14:creationId xmlns:p14="http://schemas.microsoft.com/office/powerpoint/2010/main" val="3156826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sz="5400" dirty="0"/>
              <a:t>Responsibilities - Department</a:t>
            </a:r>
          </a:p>
        </p:txBody>
      </p:sp>
      <p:sp>
        <p:nvSpPr>
          <p:cNvPr id="8" name="Content Placeholder 7"/>
          <p:cNvSpPr>
            <a:spLocks noGrp="1"/>
          </p:cNvSpPr>
          <p:nvPr>
            <p:ph idx="1"/>
          </p:nvPr>
        </p:nvSpPr>
        <p:spPr>
          <a:xfrm>
            <a:off x="708660" y="1178612"/>
            <a:ext cx="10213340" cy="5145987"/>
          </a:xfrm>
        </p:spPr>
        <p:txBody>
          <a:bodyPr>
            <a:normAutofit fontScale="92500" lnSpcReduction="10000"/>
          </a:bodyPr>
          <a:lstStyle/>
          <a:p>
            <a:r>
              <a:rPr lang="en-US" dirty="0"/>
              <a:t>The department provides Designated Trained Individuals (DTIs) whose duties include:</a:t>
            </a:r>
          </a:p>
          <a:p>
            <a:pPr lvl="1"/>
            <a:r>
              <a:rPr lang="en-US" dirty="0"/>
              <a:t>Ensuring chemical inventories and employee exposure records are maintained</a:t>
            </a:r>
          </a:p>
          <a:p>
            <a:pPr lvl="1"/>
            <a:r>
              <a:rPr lang="en-US" dirty="0"/>
              <a:t>Ensuring Safety Data Sheets (SDSs) for work areas are up to date </a:t>
            </a:r>
          </a:p>
          <a:p>
            <a:pPr lvl="1"/>
            <a:r>
              <a:rPr lang="en-US" dirty="0"/>
              <a:t>Conducting employee training and keeping records of training</a:t>
            </a:r>
          </a:p>
          <a:p>
            <a:pPr lvl="1"/>
            <a:r>
              <a:rPr lang="en-US" dirty="0"/>
              <a:t>Ensuring safe and healthful work conditions are maintained</a:t>
            </a:r>
          </a:p>
          <a:p>
            <a:pPr lvl="1"/>
            <a:r>
              <a:rPr lang="en-US" dirty="0"/>
              <a:t>Contacting REM with questions</a:t>
            </a:r>
          </a:p>
          <a:p>
            <a:r>
              <a:rPr lang="en-US" dirty="0"/>
              <a:t>Department DTIs</a:t>
            </a:r>
          </a:p>
          <a:p>
            <a:pPr lvl="1"/>
            <a:r>
              <a:rPr lang="en-US" dirty="0"/>
              <a:t>Boshra Afra, PHYS 217D, 494-3001, </a:t>
            </a:r>
            <a:r>
              <a:rPr lang="en-US" dirty="0">
                <a:hlinkClick r:id="rId3"/>
              </a:rPr>
              <a:t>afra@purdue.edu</a:t>
            </a:r>
            <a:endParaRPr lang="en-US" dirty="0"/>
          </a:p>
          <a:p>
            <a:pPr lvl="1"/>
            <a:r>
              <a:rPr lang="en-US" dirty="0"/>
              <a:t>Keith </a:t>
            </a:r>
            <a:r>
              <a:rPr lang="en-US" dirty="0" err="1"/>
              <a:t>Schmitter</a:t>
            </a:r>
            <a:r>
              <a:rPr lang="en-US" dirty="0"/>
              <a:t>, PHYS 001, 494-5531, </a:t>
            </a:r>
            <a:r>
              <a:rPr lang="en-US" dirty="0">
                <a:hlinkClick r:id="rId4"/>
              </a:rPr>
              <a:t>schmittk@purdue.edu</a:t>
            </a:r>
            <a:r>
              <a:rPr lang="en-US" dirty="0"/>
              <a:t> </a:t>
            </a:r>
          </a:p>
          <a:p>
            <a:pPr lvl="1"/>
            <a:r>
              <a:rPr lang="en-US" dirty="0"/>
              <a:t>Aaron Mull, PHYS 032, 494-5533, </a:t>
            </a:r>
            <a:r>
              <a:rPr lang="en-US" dirty="0">
                <a:hlinkClick r:id="rId5"/>
              </a:rPr>
              <a:t>acmull@purdue.edu</a:t>
            </a:r>
            <a:r>
              <a:rPr lang="en-US" dirty="0"/>
              <a:t> </a:t>
            </a:r>
          </a:p>
          <a:p>
            <a:pPr lvl="1"/>
            <a:r>
              <a:rPr lang="en-US" dirty="0"/>
              <a:t>Ken Mueller, PHYS B172, 494-5382, </a:t>
            </a:r>
            <a:r>
              <a:rPr lang="en-US" dirty="0">
                <a:hlinkClick r:id="rId6"/>
              </a:rPr>
              <a:t>kam@purdue.edu</a:t>
            </a:r>
            <a:r>
              <a:rPr lang="en-US" dirty="0"/>
              <a:t> </a:t>
            </a:r>
          </a:p>
          <a:p>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25972286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safety data sheet sections"/>
          <p:cNvPicPr>
            <a:picLocks noChangeAspect="1" noChangeArrowheads="1"/>
          </p:cNvPicPr>
          <p:nvPr/>
        </p:nvPicPr>
        <p:blipFill rotWithShape="1">
          <a:blip r:embed="rId2">
            <a:extLst>
              <a:ext uri="{28A0092B-C50C-407E-A947-70E740481C1C}">
                <a14:useLocalDpi xmlns:a14="http://schemas.microsoft.com/office/drawing/2010/main" val="0"/>
              </a:ext>
            </a:extLst>
          </a:blip>
          <a:srcRect t="10564" b="12526"/>
          <a:stretch/>
        </p:blipFill>
        <p:spPr bwMode="auto">
          <a:xfrm>
            <a:off x="2930314" y="2686049"/>
            <a:ext cx="6567592" cy="379232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838201" y="1115113"/>
            <a:ext cx="10751819" cy="1799537"/>
          </a:xfrm>
        </p:spPr>
        <p:txBody>
          <a:bodyPr>
            <a:normAutofit lnSpcReduction="10000"/>
          </a:bodyPr>
          <a:lstStyle/>
          <a:p>
            <a:r>
              <a:rPr lang="en-US" dirty="0"/>
              <a:t>Safety data sheets have sixteen sections with sections 1 through 11 providing health and safety information particularly useful to handlers of chemicals.  This training will take you through each section of a SDS for Methanol.</a:t>
            </a:r>
          </a:p>
        </p:txBody>
      </p:sp>
      <p:sp>
        <p:nvSpPr>
          <p:cNvPr id="2" name="Title 1"/>
          <p:cNvSpPr>
            <a:spLocks noGrp="1"/>
          </p:cNvSpPr>
          <p:nvPr>
            <p:ph type="title"/>
          </p:nvPr>
        </p:nvSpPr>
        <p:spPr/>
        <p:txBody>
          <a:bodyPr/>
          <a:lstStyle/>
          <a:p>
            <a:r>
              <a:rPr lang="en-US" dirty="0"/>
              <a:t>SDS Sections</a:t>
            </a:r>
          </a:p>
        </p:txBody>
      </p:sp>
    </p:spTree>
    <p:extLst>
      <p:ext uri="{BB962C8B-B14F-4D97-AF65-F5344CB8AC3E}">
        <p14:creationId xmlns:p14="http://schemas.microsoft.com/office/powerpoint/2010/main" val="15418322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Safety data sheet section 1"/>
          <p:cNvPicPr>
            <a:picLocks noChangeAspect="1"/>
          </p:cNvPicPr>
          <p:nvPr/>
        </p:nvPicPr>
        <p:blipFill rotWithShape="1">
          <a:blip r:embed="rId2" cstate="print">
            <a:extLst>
              <a:ext uri="{28A0092B-C50C-407E-A947-70E740481C1C}">
                <a14:useLocalDpi xmlns:a14="http://schemas.microsoft.com/office/drawing/2010/main" val="0"/>
              </a:ext>
            </a:extLst>
          </a:blip>
          <a:srcRect b="60834"/>
          <a:stretch/>
        </p:blipFill>
        <p:spPr>
          <a:xfrm>
            <a:off x="140670" y="1171573"/>
            <a:ext cx="9193830" cy="5095007"/>
          </a:xfrm>
          <a:prstGeom prst="rect">
            <a:avLst/>
          </a:prstGeom>
        </p:spPr>
      </p:pic>
      <p:sp>
        <p:nvSpPr>
          <p:cNvPr id="3" name="Content Placeholder 2"/>
          <p:cNvSpPr>
            <a:spLocks noGrp="1"/>
          </p:cNvSpPr>
          <p:nvPr>
            <p:ph idx="1"/>
          </p:nvPr>
        </p:nvSpPr>
        <p:spPr>
          <a:xfrm>
            <a:off x="6118861" y="3192171"/>
            <a:ext cx="4613909" cy="1639517"/>
          </a:xfrm>
          <a:ln>
            <a:solidFill>
              <a:srgbClr val="FF0000"/>
            </a:solidFill>
          </a:ln>
        </p:spPr>
        <p:txBody>
          <a:bodyPr/>
          <a:lstStyle/>
          <a:p>
            <a:r>
              <a:rPr lang="en-US" dirty="0">
                <a:solidFill>
                  <a:srgbClr val="FF0000"/>
                </a:solidFill>
              </a:rPr>
              <a:t>Remember, the name of the label will always match the name on the SDS.</a:t>
            </a:r>
          </a:p>
        </p:txBody>
      </p:sp>
      <p:sp>
        <p:nvSpPr>
          <p:cNvPr id="2" name="Title 1"/>
          <p:cNvSpPr>
            <a:spLocks noGrp="1"/>
          </p:cNvSpPr>
          <p:nvPr>
            <p:ph type="title"/>
          </p:nvPr>
        </p:nvSpPr>
        <p:spPr/>
        <p:txBody>
          <a:bodyPr/>
          <a:lstStyle/>
          <a:p>
            <a:r>
              <a:rPr lang="en-US" dirty="0"/>
              <a:t>SDS Section 1 - Identification</a:t>
            </a:r>
          </a:p>
        </p:txBody>
      </p:sp>
    </p:spTree>
    <p:extLst>
      <p:ext uri="{BB962C8B-B14F-4D97-AF65-F5344CB8AC3E}">
        <p14:creationId xmlns:p14="http://schemas.microsoft.com/office/powerpoint/2010/main" val="22689090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Safety Data Sheet Section 2"/>
          <p:cNvPicPr>
            <a:picLocks noChangeAspect="1"/>
          </p:cNvPicPr>
          <p:nvPr/>
        </p:nvPicPr>
        <p:blipFill rotWithShape="1">
          <a:blip r:embed="rId2" cstate="print">
            <a:extLst>
              <a:ext uri="{28A0092B-C50C-407E-A947-70E740481C1C}">
                <a14:useLocalDpi xmlns:a14="http://schemas.microsoft.com/office/drawing/2010/main" val="0"/>
              </a:ext>
            </a:extLst>
          </a:blip>
          <a:srcRect t="39000" b="11680"/>
          <a:stretch/>
        </p:blipFill>
        <p:spPr>
          <a:xfrm>
            <a:off x="0" y="1115113"/>
            <a:ext cx="7840980" cy="5471679"/>
          </a:xfrm>
          <a:prstGeom prst="rect">
            <a:avLst/>
          </a:prstGeom>
        </p:spPr>
      </p:pic>
      <p:sp>
        <p:nvSpPr>
          <p:cNvPr id="3" name="Content Placeholder 2"/>
          <p:cNvSpPr>
            <a:spLocks noGrp="1"/>
          </p:cNvSpPr>
          <p:nvPr>
            <p:ph idx="1"/>
          </p:nvPr>
        </p:nvSpPr>
        <p:spPr>
          <a:xfrm>
            <a:off x="5433061" y="2292403"/>
            <a:ext cx="4499609" cy="1902407"/>
          </a:xfrm>
          <a:ln>
            <a:solidFill>
              <a:srgbClr val="FF0000"/>
            </a:solidFill>
          </a:ln>
        </p:spPr>
        <p:txBody>
          <a:bodyPr>
            <a:normAutofit/>
          </a:bodyPr>
          <a:lstStyle/>
          <a:p>
            <a:r>
              <a:rPr lang="en-US" dirty="0">
                <a:solidFill>
                  <a:srgbClr val="FF0000"/>
                </a:solidFill>
              </a:rPr>
              <a:t>The information in Section 2 is exactly as the same as the information placed on the label.   </a:t>
            </a:r>
          </a:p>
          <a:p>
            <a:endParaRPr lang="en-US" dirty="0">
              <a:solidFill>
                <a:srgbClr val="FF0000"/>
              </a:solidFill>
            </a:endParaRPr>
          </a:p>
        </p:txBody>
      </p:sp>
      <p:sp>
        <p:nvSpPr>
          <p:cNvPr id="2" name="Title 1"/>
          <p:cNvSpPr>
            <a:spLocks noGrp="1"/>
          </p:cNvSpPr>
          <p:nvPr>
            <p:ph type="title"/>
          </p:nvPr>
        </p:nvSpPr>
        <p:spPr>
          <a:xfrm>
            <a:off x="377190" y="0"/>
            <a:ext cx="8797290" cy="1016000"/>
          </a:xfrm>
        </p:spPr>
        <p:txBody>
          <a:bodyPr/>
          <a:lstStyle/>
          <a:p>
            <a:r>
              <a:rPr lang="en-US" sz="4000" dirty="0"/>
              <a:t>SDS Section 2 – Hazards Identification</a:t>
            </a:r>
          </a:p>
        </p:txBody>
      </p:sp>
    </p:spTree>
    <p:extLst>
      <p:ext uri="{BB962C8B-B14F-4D97-AF65-F5344CB8AC3E}">
        <p14:creationId xmlns:p14="http://schemas.microsoft.com/office/powerpoint/2010/main" val="5525069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090" y="0"/>
            <a:ext cx="8445500" cy="1016000"/>
          </a:xfrm>
        </p:spPr>
        <p:txBody>
          <a:bodyPr/>
          <a:lstStyle/>
          <a:p>
            <a:r>
              <a:rPr lang="en-US" dirty="0"/>
              <a:t>SDS Section 3 – Composition </a:t>
            </a:r>
          </a:p>
        </p:txBody>
      </p:sp>
      <p:pic>
        <p:nvPicPr>
          <p:cNvPr id="4" name="Picture 3" title="Safety Data Sheet Section 3"/>
          <p:cNvPicPr>
            <a:picLocks noChangeAspect="1"/>
          </p:cNvPicPr>
          <p:nvPr/>
        </p:nvPicPr>
        <p:blipFill rotWithShape="1">
          <a:blip r:embed="rId2" cstate="print">
            <a:extLst>
              <a:ext uri="{28A0092B-C50C-407E-A947-70E740481C1C}">
                <a14:useLocalDpi xmlns:a14="http://schemas.microsoft.com/office/drawing/2010/main" val="0"/>
              </a:ext>
            </a:extLst>
          </a:blip>
          <a:srcRect t="11834" b="59833"/>
          <a:stretch/>
        </p:blipFill>
        <p:spPr>
          <a:xfrm>
            <a:off x="197963" y="1115111"/>
            <a:ext cx="9496864" cy="3807459"/>
          </a:xfrm>
          <a:prstGeom prst="rect">
            <a:avLst/>
          </a:prstGeom>
        </p:spPr>
      </p:pic>
      <p:sp>
        <p:nvSpPr>
          <p:cNvPr id="3" name="Content Placeholder 2"/>
          <p:cNvSpPr>
            <a:spLocks noGrp="1"/>
          </p:cNvSpPr>
          <p:nvPr>
            <p:ph idx="1"/>
          </p:nvPr>
        </p:nvSpPr>
        <p:spPr>
          <a:xfrm>
            <a:off x="6197247" y="1640893"/>
            <a:ext cx="3497580" cy="1730957"/>
          </a:xfrm>
          <a:ln w="12700">
            <a:solidFill>
              <a:srgbClr val="FF0000"/>
            </a:solidFill>
          </a:ln>
        </p:spPr>
        <p:txBody>
          <a:bodyPr>
            <a:normAutofit fontScale="92500" lnSpcReduction="10000"/>
          </a:bodyPr>
          <a:lstStyle/>
          <a:p>
            <a:r>
              <a:rPr lang="en-US" dirty="0">
                <a:solidFill>
                  <a:srgbClr val="FF0000"/>
                </a:solidFill>
              </a:rPr>
              <a:t>If a substance is not listed because a trade secret is claimed, it will be noted.</a:t>
            </a:r>
          </a:p>
          <a:p>
            <a:endParaRPr lang="en-US" dirty="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41288103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SDS Section 4 – First Aid</a:t>
            </a:r>
          </a:p>
        </p:txBody>
      </p:sp>
      <p:pic>
        <p:nvPicPr>
          <p:cNvPr id="4" name="Picture 3" title="Safety Data Sheet Section 4"/>
          <p:cNvPicPr>
            <a:picLocks noChangeAspect="1"/>
          </p:cNvPicPr>
          <p:nvPr/>
        </p:nvPicPr>
        <p:blipFill rotWithShape="1">
          <a:blip r:embed="rId2" cstate="print">
            <a:extLst>
              <a:ext uri="{28A0092B-C50C-407E-A947-70E740481C1C}">
                <a14:useLocalDpi xmlns:a14="http://schemas.microsoft.com/office/drawing/2010/main" val="0"/>
              </a:ext>
            </a:extLst>
          </a:blip>
          <a:srcRect t="40000" b="11594"/>
          <a:stretch/>
        </p:blipFill>
        <p:spPr>
          <a:xfrm>
            <a:off x="0" y="1115113"/>
            <a:ext cx="6131705" cy="4199837"/>
          </a:xfrm>
          <a:prstGeom prst="rect">
            <a:avLst/>
          </a:prstGeom>
        </p:spPr>
      </p:pic>
      <p:pic>
        <p:nvPicPr>
          <p:cNvPr id="11" name="Content Placeholder 10" title="Safety Data Sheet Section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3045" b="61378"/>
          <a:stretch/>
        </p:blipFill>
        <p:spPr>
          <a:xfrm>
            <a:off x="6061749" y="1115113"/>
            <a:ext cx="6130251" cy="3086100"/>
          </a:xfrm>
        </p:spPr>
      </p:pic>
      <p:sp>
        <p:nvSpPr>
          <p:cNvPr id="5" name="Content Placeholder 2"/>
          <p:cNvSpPr txBox="1">
            <a:spLocks/>
          </p:cNvSpPr>
          <p:nvPr/>
        </p:nvSpPr>
        <p:spPr>
          <a:xfrm>
            <a:off x="6148869" y="4300326"/>
            <a:ext cx="3497580" cy="1730957"/>
          </a:xfrm>
          <a:prstGeom prst="rect">
            <a:avLst/>
          </a:prstGeom>
          <a:ln w="12700">
            <a:solidFill>
              <a:srgbClr val="FF0000"/>
            </a:solidFill>
          </a:ln>
        </p:spPr>
        <p:txBody>
          <a:bodyPr vert="horz" lIns="0" tIns="0" rIns="0" bIns="0" rtlCol="0">
            <a:normAutofit fontScale="92500" lnSpcReduction="10000"/>
          </a:bodyPr>
          <a:lstStyle>
            <a:lvl1pPr marL="0" indent="0" algn="l" defTabSz="914400" rtl="0" eaLnBrk="1" latinLnBrk="0" hangingPunct="1">
              <a:lnSpc>
                <a:spcPct val="11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F0000"/>
                </a:solidFill>
              </a:rPr>
              <a:t>This section describes the initial care that should be given by untrained responders.</a:t>
            </a:r>
          </a:p>
          <a:p>
            <a:endParaRPr lang="en-US" dirty="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2749417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573" y="0"/>
            <a:ext cx="8827927" cy="1016000"/>
          </a:xfrm>
        </p:spPr>
        <p:txBody>
          <a:bodyPr/>
          <a:lstStyle/>
          <a:p>
            <a:r>
              <a:rPr lang="en-US" sz="4000" dirty="0"/>
              <a:t>SDS Section 5 – Fire-fighting Measures</a:t>
            </a:r>
          </a:p>
        </p:txBody>
      </p:sp>
      <p:sp>
        <p:nvSpPr>
          <p:cNvPr id="3" name="Content Placeholder 2"/>
          <p:cNvSpPr>
            <a:spLocks noGrp="1"/>
          </p:cNvSpPr>
          <p:nvPr>
            <p:ph idx="1"/>
          </p:nvPr>
        </p:nvSpPr>
        <p:spPr/>
        <p:txBody>
          <a:bodyPr/>
          <a:lstStyle/>
          <a:p>
            <a:r>
              <a:rPr lang="en-US" dirty="0"/>
              <a:t>SDS Section 5 – Firefighting measures</a:t>
            </a:r>
          </a:p>
        </p:txBody>
      </p:sp>
      <p:pic>
        <p:nvPicPr>
          <p:cNvPr id="4" name="Picture 3" title="Safety Data Sheet Section 5"/>
          <p:cNvPicPr>
            <a:picLocks noChangeAspect="1"/>
          </p:cNvPicPr>
          <p:nvPr/>
        </p:nvPicPr>
        <p:blipFill rotWithShape="1">
          <a:blip r:embed="rId2" cstate="print">
            <a:extLst>
              <a:ext uri="{28A0092B-C50C-407E-A947-70E740481C1C}">
                <a14:useLocalDpi xmlns:a14="http://schemas.microsoft.com/office/drawing/2010/main" val="0"/>
              </a:ext>
            </a:extLst>
          </a:blip>
          <a:srcRect t="41167" b="20666"/>
          <a:stretch/>
        </p:blipFill>
        <p:spPr>
          <a:xfrm>
            <a:off x="506573" y="1115112"/>
            <a:ext cx="9951877" cy="5374605"/>
          </a:xfrm>
          <a:prstGeom prst="rect">
            <a:avLst/>
          </a:prstGeom>
        </p:spPr>
      </p:pic>
    </p:spTree>
    <p:extLst>
      <p:ext uri="{BB962C8B-B14F-4D97-AF65-F5344CB8AC3E}">
        <p14:creationId xmlns:p14="http://schemas.microsoft.com/office/powerpoint/2010/main" val="13042949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060" y="0"/>
            <a:ext cx="8445500" cy="1016000"/>
          </a:xfrm>
        </p:spPr>
        <p:txBody>
          <a:bodyPr/>
          <a:lstStyle/>
          <a:p>
            <a:r>
              <a:rPr lang="en-US" dirty="0"/>
              <a:t>SDS Section 6 – Accidental Release</a:t>
            </a:r>
          </a:p>
        </p:txBody>
      </p:sp>
      <p:pic>
        <p:nvPicPr>
          <p:cNvPr id="4" name="Picture 3" title="Safety Data Sheet Section 6"/>
          <p:cNvPicPr>
            <a:picLocks noChangeAspect="1"/>
          </p:cNvPicPr>
          <p:nvPr/>
        </p:nvPicPr>
        <p:blipFill rotWithShape="1">
          <a:blip r:embed="rId2" cstate="print">
            <a:extLst>
              <a:ext uri="{28A0092B-C50C-407E-A947-70E740481C1C}">
                <a14:useLocalDpi xmlns:a14="http://schemas.microsoft.com/office/drawing/2010/main" val="0"/>
              </a:ext>
            </a:extLst>
          </a:blip>
          <a:srcRect t="5667" b="47833"/>
          <a:stretch/>
        </p:blipFill>
        <p:spPr>
          <a:xfrm>
            <a:off x="129383" y="1115113"/>
            <a:ext cx="8077357" cy="5314710"/>
          </a:xfrm>
          <a:prstGeom prst="rect">
            <a:avLst/>
          </a:prstGeom>
        </p:spPr>
      </p:pic>
      <p:sp>
        <p:nvSpPr>
          <p:cNvPr id="5" name="Content Placeholder 4"/>
          <p:cNvSpPr>
            <a:spLocks noGrp="1"/>
          </p:cNvSpPr>
          <p:nvPr>
            <p:ph idx="1"/>
          </p:nvPr>
        </p:nvSpPr>
        <p:spPr>
          <a:xfrm>
            <a:off x="8103870" y="1606483"/>
            <a:ext cx="3967058" cy="4331970"/>
          </a:xfrm>
          <a:ln>
            <a:solidFill>
              <a:srgbClr val="FF0000"/>
            </a:solidFill>
          </a:ln>
        </p:spPr>
        <p:txBody>
          <a:bodyPr>
            <a:normAutofit fontScale="77500" lnSpcReduction="20000"/>
          </a:bodyPr>
          <a:lstStyle/>
          <a:p>
            <a:r>
              <a:rPr lang="en-US" dirty="0">
                <a:solidFill>
                  <a:srgbClr val="FF0000"/>
                </a:solidFill>
              </a:rPr>
              <a:t>Recommendations on the appropriate response to spills, leaks, or releases, including containment and cleanup practices that prevent or minimize exposure to people and damage to property or the environment. It may also include recommendations that distinguish between responses for large and small spills where the spill volume has a significant impact on the hazard. </a:t>
            </a:r>
          </a:p>
        </p:txBody>
      </p:sp>
    </p:spTree>
    <p:extLst>
      <p:ext uri="{BB962C8B-B14F-4D97-AF65-F5344CB8AC3E}">
        <p14:creationId xmlns:p14="http://schemas.microsoft.com/office/powerpoint/2010/main" val="10739683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SDS Section 7 - Handling</a:t>
            </a:r>
          </a:p>
        </p:txBody>
      </p:sp>
      <p:sp>
        <p:nvSpPr>
          <p:cNvPr id="3" name="Content Placeholder 2"/>
          <p:cNvSpPr>
            <a:spLocks noGrp="1"/>
          </p:cNvSpPr>
          <p:nvPr>
            <p:ph idx="1"/>
          </p:nvPr>
        </p:nvSpPr>
        <p:spPr/>
        <p:txBody>
          <a:bodyPr/>
          <a:lstStyle/>
          <a:p>
            <a:r>
              <a:rPr lang="en-US" dirty="0"/>
              <a:t>SDS Section 7 – Handling and Storage</a:t>
            </a:r>
          </a:p>
        </p:txBody>
      </p:sp>
      <p:pic>
        <p:nvPicPr>
          <p:cNvPr id="4" name="Picture 3" title="Safety Data Sheet Section 7"/>
          <p:cNvPicPr>
            <a:picLocks noChangeAspect="1"/>
          </p:cNvPicPr>
          <p:nvPr/>
        </p:nvPicPr>
        <p:blipFill rotWithShape="1">
          <a:blip r:embed="rId2" cstate="print">
            <a:extLst>
              <a:ext uri="{28A0092B-C50C-407E-A947-70E740481C1C}">
                <a14:useLocalDpi xmlns:a14="http://schemas.microsoft.com/office/drawing/2010/main" val="0"/>
              </a:ext>
            </a:extLst>
          </a:blip>
          <a:srcRect t="51833" b="19500"/>
          <a:stretch/>
        </p:blipFill>
        <p:spPr>
          <a:xfrm>
            <a:off x="129383" y="1115112"/>
            <a:ext cx="9705659" cy="3936947"/>
          </a:xfrm>
          <a:prstGeom prst="rect">
            <a:avLst/>
          </a:prstGeom>
        </p:spPr>
      </p:pic>
      <p:pic>
        <p:nvPicPr>
          <p:cNvPr id="5" name="Picture 4" title="Safety Data Sheet Section 7"/>
          <p:cNvPicPr>
            <a:picLocks noChangeAspect="1"/>
          </p:cNvPicPr>
          <p:nvPr/>
        </p:nvPicPr>
        <p:blipFill rotWithShape="1">
          <a:blip r:embed="rId3" cstate="print">
            <a:extLst>
              <a:ext uri="{28A0092B-C50C-407E-A947-70E740481C1C}">
                <a14:useLocalDpi xmlns:a14="http://schemas.microsoft.com/office/drawing/2010/main" val="0"/>
              </a:ext>
            </a:extLst>
          </a:blip>
          <a:srcRect t="9167" b="79667"/>
          <a:stretch/>
        </p:blipFill>
        <p:spPr>
          <a:xfrm>
            <a:off x="129383" y="5052057"/>
            <a:ext cx="9701784" cy="1532966"/>
          </a:xfrm>
          <a:prstGeom prst="rect">
            <a:avLst/>
          </a:prstGeom>
        </p:spPr>
      </p:pic>
    </p:spTree>
    <p:extLst>
      <p:ext uri="{BB962C8B-B14F-4D97-AF65-F5344CB8AC3E}">
        <p14:creationId xmlns:p14="http://schemas.microsoft.com/office/powerpoint/2010/main" val="7868811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SDS Section 8 – Exposure Control</a:t>
            </a:r>
          </a:p>
        </p:txBody>
      </p:sp>
      <p:pic>
        <p:nvPicPr>
          <p:cNvPr id="4" name="Picture 3" title="Safety Data Sheet Section 8"/>
          <p:cNvPicPr>
            <a:picLocks noChangeAspect="1"/>
          </p:cNvPicPr>
          <p:nvPr/>
        </p:nvPicPr>
        <p:blipFill rotWithShape="1">
          <a:blip r:embed="rId2" cstate="print">
            <a:extLst>
              <a:ext uri="{28A0092B-C50C-407E-A947-70E740481C1C}">
                <a14:useLocalDpi xmlns:a14="http://schemas.microsoft.com/office/drawing/2010/main" val="0"/>
              </a:ext>
            </a:extLst>
          </a:blip>
          <a:srcRect t="20000" b="13833"/>
          <a:stretch/>
        </p:blipFill>
        <p:spPr>
          <a:xfrm>
            <a:off x="0" y="1115113"/>
            <a:ext cx="5783580" cy="5414936"/>
          </a:xfrm>
          <a:prstGeom prst="rect">
            <a:avLst/>
          </a:prstGeom>
        </p:spPr>
      </p:pic>
      <p:pic>
        <p:nvPicPr>
          <p:cNvPr id="5" name="Picture 4" title="Safety Data Sheet Section 8"/>
          <p:cNvPicPr>
            <a:picLocks noChangeAspect="1"/>
          </p:cNvPicPr>
          <p:nvPr/>
        </p:nvPicPr>
        <p:blipFill rotWithShape="1">
          <a:blip r:embed="rId3" cstate="print">
            <a:extLst>
              <a:ext uri="{28A0092B-C50C-407E-A947-70E740481C1C}">
                <a14:useLocalDpi xmlns:a14="http://schemas.microsoft.com/office/drawing/2010/main" val="0"/>
              </a:ext>
            </a:extLst>
          </a:blip>
          <a:srcRect t="8990" b="55167"/>
          <a:stretch/>
        </p:blipFill>
        <p:spPr>
          <a:xfrm>
            <a:off x="5783580" y="3238039"/>
            <a:ext cx="5788152" cy="2935662"/>
          </a:xfrm>
          <a:prstGeom prst="rect">
            <a:avLst/>
          </a:prstGeom>
        </p:spPr>
      </p:pic>
      <p:pic>
        <p:nvPicPr>
          <p:cNvPr id="6" name="Picture 5" title="Safety Data Sheet Section 8"/>
          <p:cNvPicPr>
            <a:picLocks noChangeAspect="1"/>
          </p:cNvPicPr>
          <p:nvPr/>
        </p:nvPicPr>
        <p:blipFill rotWithShape="1">
          <a:blip r:embed="rId2" cstate="print">
            <a:extLst>
              <a:ext uri="{28A0092B-C50C-407E-A947-70E740481C1C}">
                <a14:useLocalDpi xmlns:a14="http://schemas.microsoft.com/office/drawing/2010/main" val="0"/>
              </a:ext>
            </a:extLst>
          </a:blip>
          <a:srcRect t="75693" b="22352"/>
          <a:stretch/>
        </p:blipFill>
        <p:spPr>
          <a:xfrm>
            <a:off x="5783580" y="3078019"/>
            <a:ext cx="5783580" cy="160020"/>
          </a:xfrm>
          <a:prstGeom prst="rect">
            <a:avLst/>
          </a:prstGeom>
        </p:spPr>
      </p:pic>
      <p:sp>
        <p:nvSpPr>
          <p:cNvPr id="8" name="Content Placeholder 2"/>
          <p:cNvSpPr txBox="1">
            <a:spLocks/>
          </p:cNvSpPr>
          <p:nvPr/>
        </p:nvSpPr>
        <p:spPr>
          <a:xfrm>
            <a:off x="7440931" y="1402042"/>
            <a:ext cx="4126230" cy="1479649"/>
          </a:xfrm>
          <a:prstGeom prst="rect">
            <a:avLst/>
          </a:prstGeom>
          <a:ln>
            <a:solidFill>
              <a:srgbClr val="FF0000"/>
            </a:solidFill>
          </a:ln>
        </p:spPr>
        <p:txBody>
          <a:bodyPr vert="horz" lIns="0" tIns="0" rIns="0" bIns="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F0000"/>
                </a:solidFill>
              </a:rPr>
              <a:t>Pay attention to the individual protection measures!</a:t>
            </a:r>
          </a:p>
          <a:p>
            <a:endParaRPr lang="en-US" dirty="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13390716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650" y="0"/>
            <a:ext cx="8445500" cy="1016000"/>
          </a:xfrm>
        </p:spPr>
        <p:txBody>
          <a:bodyPr/>
          <a:lstStyle/>
          <a:p>
            <a:r>
              <a:rPr lang="en-US" sz="3600" dirty="0"/>
              <a:t>SDS Section 9 – Physical/Chemical Properties</a:t>
            </a:r>
          </a:p>
        </p:txBody>
      </p:sp>
      <p:sp>
        <p:nvSpPr>
          <p:cNvPr id="3" name="Content Placeholder 2"/>
          <p:cNvSpPr>
            <a:spLocks noGrp="1"/>
          </p:cNvSpPr>
          <p:nvPr>
            <p:ph idx="1"/>
          </p:nvPr>
        </p:nvSpPr>
        <p:spPr>
          <a:xfrm>
            <a:off x="6708141" y="2029513"/>
            <a:ext cx="3876039" cy="2371037"/>
          </a:xfrm>
          <a:ln>
            <a:solidFill>
              <a:srgbClr val="FF0000"/>
            </a:solidFill>
          </a:ln>
        </p:spPr>
        <p:txBody>
          <a:bodyPr>
            <a:normAutofit fontScale="85000" lnSpcReduction="10000"/>
          </a:bodyPr>
          <a:lstStyle/>
          <a:p>
            <a:r>
              <a:rPr lang="en-US" dirty="0">
                <a:solidFill>
                  <a:srgbClr val="FF0000"/>
                </a:solidFill>
              </a:rPr>
              <a:t>The physical and chemical properties of a chemical is very helpful in estimating the hazard associated with handling a chemical </a:t>
            </a:r>
          </a:p>
          <a:p>
            <a:r>
              <a:rPr lang="en-US" dirty="0">
                <a:solidFill>
                  <a:srgbClr val="FF0000"/>
                </a:solidFill>
              </a:rPr>
              <a:t>  </a:t>
            </a:r>
          </a:p>
          <a:p>
            <a:endParaRPr lang="en-US" dirty="0">
              <a:solidFill>
                <a:srgbClr val="FF0000"/>
              </a:solidFill>
            </a:endParaRPr>
          </a:p>
        </p:txBody>
      </p:sp>
      <p:pic>
        <p:nvPicPr>
          <p:cNvPr id="4" name="Picture 3" title="Safety Data Sheet Section 9"/>
          <p:cNvPicPr>
            <a:picLocks noChangeAspect="1"/>
          </p:cNvPicPr>
          <p:nvPr/>
        </p:nvPicPr>
        <p:blipFill rotWithShape="1">
          <a:blip r:embed="rId2" cstate="print">
            <a:extLst>
              <a:ext uri="{28A0092B-C50C-407E-A947-70E740481C1C}">
                <a14:useLocalDpi xmlns:a14="http://schemas.microsoft.com/office/drawing/2010/main" val="0"/>
              </a:ext>
            </a:extLst>
          </a:blip>
          <a:srcRect t="44999" b="10834"/>
          <a:stretch/>
        </p:blipFill>
        <p:spPr>
          <a:xfrm>
            <a:off x="1" y="1115113"/>
            <a:ext cx="6400800" cy="4000242"/>
          </a:xfrm>
          <a:prstGeom prst="rect">
            <a:avLst/>
          </a:prstGeom>
        </p:spPr>
      </p:pic>
      <p:pic>
        <p:nvPicPr>
          <p:cNvPr id="5" name="Picture 4" title="Safety Data Sheet Section 9"/>
          <p:cNvPicPr>
            <a:picLocks noChangeAspect="1"/>
          </p:cNvPicPr>
          <p:nvPr/>
        </p:nvPicPr>
        <p:blipFill rotWithShape="1">
          <a:blip r:embed="rId3" cstate="print">
            <a:extLst>
              <a:ext uri="{28A0092B-C50C-407E-A947-70E740481C1C}">
                <a14:useLocalDpi xmlns:a14="http://schemas.microsoft.com/office/drawing/2010/main" val="0"/>
              </a:ext>
            </a:extLst>
          </a:blip>
          <a:srcRect t="9352" b="75333"/>
          <a:stretch/>
        </p:blipFill>
        <p:spPr>
          <a:xfrm>
            <a:off x="0" y="5166360"/>
            <a:ext cx="6400800" cy="1387044"/>
          </a:xfrm>
          <a:prstGeom prst="rect">
            <a:avLst/>
          </a:prstGeom>
        </p:spPr>
      </p:pic>
    </p:spTree>
    <p:extLst>
      <p:ext uri="{BB962C8B-B14F-4D97-AF65-F5344CB8AC3E}">
        <p14:creationId xmlns:p14="http://schemas.microsoft.com/office/powerpoint/2010/main" val="1002719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295648"/>
            <a:ext cx="8443807" cy="462376"/>
          </a:xfrm>
        </p:spPr>
        <p:txBody>
          <a:bodyPr anchor="ctr">
            <a:normAutofit fontScale="90000"/>
          </a:bodyPr>
          <a:lstStyle/>
          <a:p>
            <a:r>
              <a:rPr lang="en-US" sz="5400" dirty="0"/>
              <a:t>Responsibilities - Purdue</a:t>
            </a:r>
          </a:p>
        </p:txBody>
      </p:sp>
      <p:sp>
        <p:nvSpPr>
          <p:cNvPr id="3" name="Content Placeholder 2"/>
          <p:cNvSpPr>
            <a:spLocks noGrp="1"/>
          </p:cNvSpPr>
          <p:nvPr>
            <p:ph idx="1"/>
          </p:nvPr>
        </p:nvSpPr>
        <p:spPr>
          <a:xfrm>
            <a:off x="838201" y="1229412"/>
            <a:ext cx="10109199" cy="4634178"/>
          </a:xfrm>
        </p:spPr>
        <p:txBody>
          <a:bodyPr>
            <a:normAutofit/>
          </a:bodyPr>
          <a:lstStyle/>
          <a:p>
            <a:r>
              <a:rPr lang="en-US" sz="4000" dirty="0"/>
              <a:t>Purdue Radiological and Environmental Management (REM) </a:t>
            </a:r>
            <a:r>
              <a:rPr lang="en-US" sz="2000" dirty="0">
                <a:hlinkClick r:id="rId2"/>
              </a:rPr>
              <a:t>www.purdue.edu/rem</a:t>
            </a:r>
            <a:endParaRPr lang="en-US" sz="2000" dirty="0"/>
          </a:p>
          <a:p>
            <a:pPr lvl="1"/>
            <a:r>
              <a:rPr lang="en-US" sz="3600" dirty="0"/>
              <a:t>Trains Designated Trained Individuals (DTIs)</a:t>
            </a:r>
          </a:p>
          <a:p>
            <a:pPr lvl="1"/>
            <a:r>
              <a:rPr lang="en-US" sz="3600" dirty="0"/>
              <a:t>Conducts Work Area Audits</a:t>
            </a:r>
          </a:p>
          <a:p>
            <a:pPr lvl="1"/>
            <a:r>
              <a:rPr lang="en-US" sz="3600" dirty="0"/>
              <a:t>Assists with MSDS (or SDS) acquisition</a:t>
            </a:r>
          </a:p>
          <a:p>
            <a:pPr lvl="1"/>
            <a:r>
              <a:rPr lang="en-US" sz="3600" dirty="0"/>
              <a:t>Program Oversight</a:t>
            </a:r>
          </a:p>
        </p:txBody>
      </p:sp>
    </p:spTree>
    <p:extLst>
      <p:ext uri="{BB962C8B-B14F-4D97-AF65-F5344CB8AC3E}">
        <p14:creationId xmlns:p14="http://schemas.microsoft.com/office/powerpoint/2010/main" val="24911844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 y="0"/>
            <a:ext cx="8934450" cy="1016000"/>
          </a:xfrm>
        </p:spPr>
        <p:txBody>
          <a:bodyPr/>
          <a:lstStyle/>
          <a:p>
            <a:r>
              <a:rPr lang="en-US" sz="4000" dirty="0"/>
              <a:t>SDS Section 10 – Stability and Reactivity </a:t>
            </a:r>
          </a:p>
        </p:txBody>
      </p:sp>
      <p:sp>
        <p:nvSpPr>
          <p:cNvPr id="3" name="Content Placeholder 2"/>
          <p:cNvSpPr>
            <a:spLocks noGrp="1"/>
          </p:cNvSpPr>
          <p:nvPr>
            <p:ph idx="1"/>
          </p:nvPr>
        </p:nvSpPr>
        <p:spPr/>
        <p:txBody>
          <a:bodyPr/>
          <a:lstStyle/>
          <a:p>
            <a:r>
              <a:rPr lang="en-US" dirty="0"/>
              <a:t>SDS Section 10 – Stability and reactivity</a:t>
            </a:r>
          </a:p>
        </p:txBody>
      </p:sp>
      <p:pic>
        <p:nvPicPr>
          <p:cNvPr id="4" name="Picture 3" title="Safety Data Sheet Section 10"/>
          <p:cNvPicPr>
            <a:picLocks noChangeAspect="1"/>
          </p:cNvPicPr>
          <p:nvPr/>
        </p:nvPicPr>
        <p:blipFill rotWithShape="1">
          <a:blip r:embed="rId2" cstate="print">
            <a:extLst>
              <a:ext uri="{28A0092B-C50C-407E-A947-70E740481C1C}">
                <a14:useLocalDpi xmlns:a14="http://schemas.microsoft.com/office/drawing/2010/main" val="0"/>
              </a:ext>
            </a:extLst>
          </a:blip>
          <a:srcRect t="24333" b="40834"/>
          <a:stretch/>
        </p:blipFill>
        <p:spPr>
          <a:xfrm>
            <a:off x="0" y="1115112"/>
            <a:ext cx="9402001" cy="4634178"/>
          </a:xfrm>
          <a:prstGeom prst="rect">
            <a:avLst/>
          </a:prstGeom>
        </p:spPr>
      </p:pic>
    </p:spTree>
    <p:extLst>
      <p:ext uri="{BB962C8B-B14F-4D97-AF65-F5344CB8AC3E}">
        <p14:creationId xmlns:p14="http://schemas.microsoft.com/office/powerpoint/2010/main" val="25993288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SDS Section 11 - Toxicology</a:t>
            </a:r>
          </a:p>
        </p:txBody>
      </p:sp>
      <p:sp>
        <p:nvSpPr>
          <p:cNvPr id="3" name="Content Placeholder 2"/>
          <p:cNvSpPr>
            <a:spLocks noGrp="1"/>
          </p:cNvSpPr>
          <p:nvPr>
            <p:ph idx="1"/>
          </p:nvPr>
        </p:nvSpPr>
        <p:spPr/>
        <p:txBody>
          <a:bodyPr/>
          <a:lstStyle/>
          <a:p>
            <a:r>
              <a:rPr lang="en-US" dirty="0"/>
              <a:t>Section 11 – Toxicological information</a:t>
            </a:r>
          </a:p>
        </p:txBody>
      </p:sp>
      <p:grpSp>
        <p:nvGrpSpPr>
          <p:cNvPr id="6" name="Group 5" title="Safety Data Sheet Section 11"/>
          <p:cNvGrpSpPr>
            <a:grpSpLocks noChangeAspect="1"/>
          </p:cNvGrpSpPr>
          <p:nvPr/>
        </p:nvGrpSpPr>
        <p:grpSpPr>
          <a:xfrm>
            <a:off x="213470" y="1115116"/>
            <a:ext cx="3383280" cy="5226528"/>
            <a:chOff x="213470" y="1115113"/>
            <a:chExt cx="4846633" cy="7486650"/>
          </a:xfrm>
        </p:grpSpPr>
        <p:pic>
          <p:nvPicPr>
            <p:cNvPr id="4" name="Picture 3" title="Safety Data Sheet Section 11"/>
            <p:cNvPicPr>
              <a:picLocks noChangeAspect="1"/>
            </p:cNvPicPr>
            <p:nvPr/>
          </p:nvPicPr>
          <p:blipFill rotWithShape="1">
            <a:blip r:embed="rId2" cstate="print">
              <a:extLst>
                <a:ext uri="{28A0092B-C50C-407E-A947-70E740481C1C}">
                  <a14:useLocalDpi xmlns:a14="http://schemas.microsoft.com/office/drawing/2010/main" val="0"/>
                </a:ext>
              </a:extLst>
            </a:blip>
            <a:srcRect t="59000" b="10833"/>
            <a:stretch/>
          </p:blipFill>
          <p:spPr>
            <a:xfrm>
              <a:off x="213470" y="1115113"/>
              <a:ext cx="4846633" cy="2068830"/>
            </a:xfrm>
            <a:prstGeom prst="rect">
              <a:avLst/>
            </a:prstGeom>
          </p:spPr>
        </p:pic>
        <p:pic>
          <p:nvPicPr>
            <p:cNvPr id="5" name="Picture 4" title="Safety Data Sheet Section 11"/>
            <p:cNvPicPr>
              <a:picLocks noChangeAspect="1"/>
            </p:cNvPicPr>
            <p:nvPr/>
          </p:nvPicPr>
          <p:blipFill rotWithShape="1">
            <a:blip r:embed="rId3" cstate="print">
              <a:extLst>
                <a:ext uri="{28A0092B-C50C-407E-A947-70E740481C1C}">
                  <a14:useLocalDpi xmlns:a14="http://schemas.microsoft.com/office/drawing/2010/main" val="0"/>
                </a:ext>
              </a:extLst>
            </a:blip>
            <a:srcRect t="9000" b="12000"/>
            <a:stretch/>
          </p:blipFill>
          <p:spPr>
            <a:xfrm>
              <a:off x="213470" y="3183943"/>
              <a:ext cx="4846633" cy="5417820"/>
            </a:xfrm>
            <a:prstGeom prst="rect">
              <a:avLst/>
            </a:prstGeom>
          </p:spPr>
        </p:pic>
      </p:grpSp>
      <p:pic>
        <p:nvPicPr>
          <p:cNvPr id="7" name="Picture 6" title="Safety Data Sheet Section 11"/>
          <p:cNvPicPr>
            <a:picLocks noChangeAspect="1"/>
          </p:cNvPicPr>
          <p:nvPr/>
        </p:nvPicPr>
        <p:blipFill rotWithShape="1">
          <a:blip r:embed="rId4" cstate="print">
            <a:extLst>
              <a:ext uri="{28A0092B-C50C-407E-A947-70E740481C1C}">
                <a14:useLocalDpi xmlns:a14="http://schemas.microsoft.com/office/drawing/2010/main" val="0"/>
              </a:ext>
            </a:extLst>
          </a:blip>
          <a:srcRect l="-236" t="6334" r="236" b="71833"/>
          <a:stretch/>
        </p:blipFill>
        <p:spPr>
          <a:xfrm>
            <a:off x="3585320" y="1115113"/>
            <a:ext cx="3383280" cy="1045233"/>
          </a:xfrm>
          <a:prstGeom prst="rect">
            <a:avLst/>
          </a:prstGeom>
        </p:spPr>
      </p:pic>
      <p:sp>
        <p:nvSpPr>
          <p:cNvPr id="11" name="Content Placeholder 2"/>
          <p:cNvSpPr txBox="1">
            <a:spLocks/>
          </p:cNvSpPr>
          <p:nvPr/>
        </p:nvSpPr>
        <p:spPr>
          <a:xfrm>
            <a:off x="4869180" y="2475113"/>
            <a:ext cx="5426179" cy="3169791"/>
          </a:xfrm>
          <a:prstGeom prst="rect">
            <a:avLst/>
          </a:prstGeom>
          <a:ln>
            <a:solidFill>
              <a:srgbClr val="FF0000"/>
            </a:solidFill>
          </a:ln>
        </p:spPr>
        <p:txBody>
          <a:bodyPr vert="horz" lIns="0" tIns="0" rIns="0" bIns="0" rtlCol="0">
            <a:normAutofit fontScale="85000" lnSpcReduction="20000"/>
          </a:bodyPr>
          <a:lstStyle>
            <a:lvl1pPr marL="0" indent="0" algn="l" defTabSz="914400" rtl="0" eaLnBrk="1" latinLnBrk="0" hangingPunct="1">
              <a:lnSpc>
                <a:spcPct val="11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F0000"/>
                </a:solidFill>
              </a:rPr>
              <a:t>Information is provided on the likely routes of exposure, a description of the immediate, and long-term effects of exposure, the symptoms of exposure and numerical measures of acute toxicity.  It will also note if the substance has been identified as a known or potential carcinogen or is a reproductive toxin.  </a:t>
            </a:r>
          </a:p>
          <a:p>
            <a:endParaRPr lang="en-US" dirty="0">
              <a:solidFill>
                <a:srgbClr val="FF0000"/>
              </a:solidFill>
            </a:endParaRPr>
          </a:p>
        </p:txBody>
      </p:sp>
    </p:spTree>
    <p:extLst>
      <p:ext uri="{BB962C8B-B14F-4D97-AF65-F5344CB8AC3E}">
        <p14:creationId xmlns:p14="http://schemas.microsoft.com/office/powerpoint/2010/main" val="12767553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SDS Section 12 - Ecology</a:t>
            </a:r>
          </a:p>
        </p:txBody>
      </p:sp>
      <p:sp>
        <p:nvSpPr>
          <p:cNvPr id="3" name="Content Placeholder 2"/>
          <p:cNvSpPr>
            <a:spLocks noGrp="1"/>
          </p:cNvSpPr>
          <p:nvPr>
            <p:ph idx="1"/>
          </p:nvPr>
        </p:nvSpPr>
        <p:spPr/>
        <p:txBody>
          <a:bodyPr/>
          <a:lstStyle/>
          <a:p>
            <a:r>
              <a:rPr lang="en-US" dirty="0"/>
              <a:t>Section 12 – Ecological Information</a:t>
            </a:r>
          </a:p>
        </p:txBody>
      </p:sp>
      <p:pic>
        <p:nvPicPr>
          <p:cNvPr id="5" name="Picture 4" title="Safety Data Sheet Section 12"/>
          <p:cNvPicPr>
            <a:picLocks noChangeAspect="1"/>
          </p:cNvPicPr>
          <p:nvPr/>
        </p:nvPicPr>
        <p:blipFill rotWithShape="1">
          <a:blip r:embed="rId2" cstate="print">
            <a:extLst>
              <a:ext uri="{28A0092B-C50C-407E-A947-70E740481C1C}">
                <a14:useLocalDpi xmlns:a14="http://schemas.microsoft.com/office/drawing/2010/main" val="0"/>
              </a:ext>
            </a:extLst>
          </a:blip>
          <a:srcRect t="29500" b="38667"/>
          <a:stretch/>
        </p:blipFill>
        <p:spPr>
          <a:xfrm>
            <a:off x="213471" y="1115112"/>
            <a:ext cx="8993925" cy="4051247"/>
          </a:xfrm>
          <a:prstGeom prst="rect">
            <a:avLst/>
          </a:prstGeom>
        </p:spPr>
      </p:pic>
      <p:sp>
        <p:nvSpPr>
          <p:cNvPr id="4" name="Content Placeholder 2"/>
          <p:cNvSpPr txBox="1">
            <a:spLocks/>
          </p:cNvSpPr>
          <p:nvPr/>
        </p:nvSpPr>
        <p:spPr>
          <a:xfrm>
            <a:off x="9056371" y="3720554"/>
            <a:ext cx="2849879" cy="2800169"/>
          </a:xfrm>
          <a:prstGeom prst="rect">
            <a:avLst/>
          </a:prstGeom>
          <a:ln>
            <a:solidFill>
              <a:srgbClr val="FF0000"/>
            </a:solidFill>
          </a:ln>
        </p:spPr>
        <p:txBody>
          <a:bodyPr vert="horz" lIns="0" tIns="0" rIns="0" bIns="0" rtlCol="0">
            <a:normAutofit fontScale="92500"/>
          </a:bodyPr>
          <a:lstStyle>
            <a:lvl1pPr marL="0" indent="0" algn="l" defTabSz="914400" rtl="0" eaLnBrk="1" latinLnBrk="0" hangingPunct="1">
              <a:lnSpc>
                <a:spcPct val="11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F0000"/>
                </a:solidFill>
              </a:rPr>
              <a:t>The information found in Sections 12 to 16 is not related to handling the chemical safely </a:t>
            </a:r>
          </a:p>
          <a:p>
            <a:r>
              <a:rPr lang="en-US" dirty="0">
                <a:solidFill>
                  <a:srgbClr val="FF0000"/>
                </a:solidFill>
              </a:rPr>
              <a:t>  </a:t>
            </a:r>
          </a:p>
          <a:p>
            <a:endParaRPr lang="en-US" dirty="0">
              <a:solidFill>
                <a:srgbClr val="FF0000"/>
              </a:solidFill>
            </a:endParaRPr>
          </a:p>
        </p:txBody>
      </p:sp>
    </p:spTree>
    <p:extLst>
      <p:ext uri="{BB962C8B-B14F-4D97-AF65-F5344CB8AC3E}">
        <p14:creationId xmlns:p14="http://schemas.microsoft.com/office/powerpoint/2010/main" val="25022386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SDS Section 13 - Disposal</a:t>
            </a:r>
          </a:p>
        </p:txBody>
      </p:sp>
      <p:sp>
        <p:nvSpPr>
          <p:cNvPr id="3" name="Content Placeholder 2"/>
          <p:cNvSpPr>
            <a:spLocks noGrp="1"/>
          </p:cNvSpPr>
          <p:nvPr>
            <p:ph idx="1"/>
          </p:nvPr>
        </p:nvSpPr>
        <p:spPr/>
        <p:txBody>
          <a:bodyPr/>
          <a:lstStyle/>
          <a:p>
            <a:r>
              <a:rPr lang="en-US" dirty="0"/>
              <a:t>SDS Section 13 – Disposal </a:t>
            </a:r>
            <a:r>
              <a:rPr lang="en-US" dirty="0" err="1"/>
              <a:t>Consierations</a:t>
            </a:r>
            <a:endParaRPr lang="en-US" dirty="0"/>
          </a:p>
          <a:p>
            <a:endParaRPr lang="en-US" dirty="0"/>
          </a:p>
        </p:txBody>
      </p:sp>
      <p:pic>
        <p:nvPicPr>
          <p:cNvPr id="4" name="Picture 3" title="Safety Data Sheet Section 13"/>
          <p:cNvPicPr>
            <a:picLocks noChangeAspect="1"/>
          </p:cNvPicPr>
          <p:nvPr/>
        </p:nvPicPr>
        <p:blipFill rotWithShape="1">
          <a:blip r:embed="rId2" cstate="print">
            <a:extLst>
              <a:ext uri="{28A0092B-C50C-407E-A947-70E740481C1C}">
                <a14:useLocalDpi xmlns:a14="http://schemas.microsoft.com/office/drawing/2010/main" val="0"/>
              </a:ext>
            </a:extLst>
          </a:blip>
          <a:srcRect t="61000" b="11833"/>
          <a:stretch/>
        </p:blipFill>
        <p:spPr>
          <a:xfrm>
            <a:off x="213471" y="1115112"/>
            <a:ext cx="9200866" cy="3536897"/>
          </a:xfrm>
          <a:prstGeom prst="rect">
            <a:avLst/>
          </a:prstGeom>
        </p:spPr>
      </p:pic>
      <p:pic>
        <p:nvPicPr>
          <p:cNvPr id="5" name="Picture 4" title="Safety Data Sheet Section 13"/>
          <p:cNvPicPr>
            <a:picLocks noChangeAspect="1"/>
          </p:cNvPicPr>
          <p:nvPr/>
        </p:nvPicPr>
        <p:blipFill rotWithShape="1">
          <a:blip r:embed="rId3" cstate="print">
            <a:extLst>
              <a:ext uri="{28A0092B-C50C-407E-A947-70E740481C1C}">
                <a14:useLocalDpi xmlns:a14="http://schemas.microsoft.com/office/drawing/2010/main" val="0"/>
              </a:ext>
            </a:extLst>
          </a:blip>
          <a:srcRect t="8850" b="85091"/>
          <a:stretch/>
        </p:blipFill>
        <p:spPr>
          <a:xfrm>
            <a:off x="213471" y="4457700"/>
            <a:ext cx="9198864" cy="788670"/>
          </a:xfrm>
          <a:prstGeom prst="rect">
            <a:avLst/>
          </a:prstGeom>
        </p:spPr>
      </p:pic>
    </p:spTree>
    <p:extLst>
      <p:ext uri="{BB962C8B-B14F-4D97-AF65-F5344CB8AC3E}">
        <p14:creationId xmlns:p14="http://schemas.microsoft.com/office/powerpoint/2010/main" val="32675869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SDS Section 14 - Transport</a:t>
            </a:r>
          </a:p>
        </p:txBody>
      </p:sp>
      <p:sp>
        <p:nvSpPr>
          <p:cNvPr id="3" name="Content Placeholder 2"/>
          <p:cNvSpPr>
            <a:spLocks noGrp="1"/>
          </p:cNvSpPr>
          <p:nvPr>
            <p:ph idx="1"/>
          </p:nvPr>
        </p:nvSpPr>
        <p:spPr>
          <a:xfrm>
            <a:off x="838201" y="1115113"/>
            <a:ext cx="4008119" cy="2944896"/>
          </a:xfrm>
        </p:spPr>
        <p:txBody>
          <a:bodyPr/>
          <a:lstStyle/>
          <a:p>
            <a:r>
              <a:rPr lang="en-US" dirty="0"/>
              <a:t>SDS Section 14 – Transport information</a:t>
            </a:r>
          </a:p>
        </p:txBody>
      </p:sp>
      <p:pic>
        <p:nvPicPr>
          <p:cNvPr id="4" name="Picture 3" title="Safety Data Sheet Section 14"/>
          <p:cNvPicPr>
            <a:picLocks noChangeAspect="1"/>
          </p:cNvPicPr>
          <p:nvPr/>
        </p:nvPicPr>
        <p:blipFill rotWithShape="1">
          <a:blip r:embed="rId2" cstate="print">
            <a:extLst>
              <a:ext uri="{28A0092B-C50C-407E-A947-70E740481C1C}">
                <a14:useLocalDpi xmlns:a14="http://schemas.microsoft.com/office/drawing/2010/main" val="0"/>
              </a:ext>
            </a:extLst>
          </a:blip>
          <a:srcRect t="14833" b="17833"/>
          <a:stretch/>
        </p:blipFill>
        <p:spPr>
          <a:xfrm>
            <a:off x="213471" y="1115113"/>
            <a:ext cx="5650119" cy="5383256"/>
          </a:xfrm>
          <a:prstGeom prst="rect">
            <a:avLst/>
          </a:prstGeom>
        </p:spPr>
      </p:pic>
    </p:spTree>
    <p:extLst>
      <p:ext uri="{BB962C8B-B14F-4D97-AF65-F5344CB8AC3E}">
        <p14:creationId xmlns:p14="http://schemas.microsoft.com/office/powerpoint/2010/main" val="3668616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SDS Section 15 - Regulatory</a:t>
            </a:r>
          </a:p>
        </p:txBody>
      </p:sp>
      <p:sp>
        <p:nvSpPr>
          <p:cNvPr id="3" name="Content Placeholder 2"/>
          <p:cNvSpPr>
            <a:spLocks noGrp="1"/>
          </p:cNvSpPr>
          <p:nvPr>
            <p:ph idx="1"/>
          </p:nvPr>
        </p:nvSpPr>
        <p:spPr>
          <a:xfrm>
            <a:off x="838201" y="1115113"/>
            <a:ext cx="3482339" cy="2944896"/>
          </a:xfrm>
        </p:spPr>
        <p:txBody>
          <a:bodyPr/>
          <a:lstStyle/>
          <a:p>
            <a:r>
              <a:rPr lang="en-US" dirty="0"/>
              <a:t>SDS Section 15 – Regulatory Information</a:t>
            </a:r>
          </a:p>
          <a:p>
            <a:endParaRPr lang="en-US" dirty="0"/>
          </a:p>
        </p:txBody>
      </p:sp>
      <p:pic>
        <p:nvPicPr>
          <p:cNvPr id="4" name="Picture 3" title="Safety Data Sheet Section 15"/>
          <p:cNvPicPr>
            <a:picLocks noChangeAspect="1"/>
          </p:cNvPicPr>
          <p:nvPr/>
        </p:nvPicPr>
        <p:blipFill rotWithShape="1">
          <a:blip r:embed="rId2" cstate="print">
            <a:extLst>
              <a:ext uri="{28A0092B-C50C-407E-A947-70E740481C1C}">
                <a14:useLocalDpi xmlns:a14="http://schemas.microsoft.com/office/drawing/2010/main" val="0"/>
              </a:ext>
            </a:extLst>
          </a:blip>
          <a:srcRect t="5999" b="14834"/>
          <a:stretch/>
        </p:blipFill>
        <p:spPr>
          <a:xfrm>
            <a:off x="265117" y="1115113"/>
            <a:ext cx="4846633" cy="5429250"/>
          </a:xfrm>
          <a:prstGeom prst="rect">
            <a:avLst/>
          </a:prstGeom>
        </p:spPr>
      </p:pic>
      <p:pic>
        <p:nvPicPr>
          <p:cNvPr id="5" name="Picture 4" title="Safety data sheet section 15"/>
          <p:cNvPicPr>
            <a:picLocks noChangeAspect="1"/>
          </p:cNvPicPr>
          <p:nvPr/>
        </p:nvPicPr>
        <p:blipFill rotWithShape="1">
          <a:blip r:embed="rId3" cstate="print">
            <a:extLst>
              <a:ext uri="{28A0092B-C50C-407E-A947-70E740481C1C}">
                <a14:useLocalDpi xmlns:a14="http://schemas.microsoft.com/office/drawing/2010/main" val="0"/>
              </a:ext>
            </a:extLst>
          </a:blip>
          <a:srcRect t="6000" b="37167"/>
          <a:stretch/>
        </p:blipFill>
        <p:spPr>
          <a:xfrm>
            <a:off x="4985064" y="1115113"/>
            <a:ext cx="4846633" cy="3897630"/>
          </a:xfrm>
          <a:prstGeom prst="rect">
            <a:avLst/>
          </a:prstGeom>
        </p:spPr>
      </p:pic>
    </p:spTree>
    <p:extLst>
      <p:ext uri="{BB962C8B-B14F-4D97-AF65-F5344CB8AC3E}">
        <p14:creationId xmlns:p14="http://schemas.microsoft.com/office/powerpoint/2010/main" val="3665992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SDS Section 16 - Other</a:t>
            </a:r>
          </a:p>
        </p:txBody>
      </p:sp>
      <p:sp>
        <p:nvSpPr>
          <p:cNvPr id="3" name="Content Placeholder 2"/>
          <p:cNvSpPr>
            <a:spLocks noGrp="1"/>
          </p:cNvSpPr>
          <p:nvPr>
            <p:ph idx="1"/>
          </p:nvPr>
        </p:nvSpPr>
        <p:spPr/>
        <p:txBody>
          <a:bodyPr/>
          <a:lstStyle/>
          <a:p>
            <a:r>
              <a:rPr lang="en-US" dirty="0"/>
              <a:t>Section 16 – Other Information</a:t>
            </a:r>
          </a:p>
        </p:txBody>
      </p:sp>
      <p:pic>
        <p:nvPicPr>
          <p:cNvPr id="4" name="Picture 3" title="Safety Data Sheet Section 16"/>
          <p:cNvPicPr>
            <a:picLocks noChangeAspect="1"/>
          </p:cNvPicPr>
          <p:nvPr/>
        </p:nvPicPr>
        <p:blipFill rotWithShape="1">
          <a:blip r:embed="rId2" cstate="print">
            <a:extLst>
              <a:ext uri="{28A0092B-C50C-407E-A947-70E740481C1C}">
                <a14:useLocalDpi xmlns:a14="http://schemas.microsoft.com/office/drawing/2010/main" val="0"/>
              </a:ext>
            </a:extLst>
          </a:blip>
          <a:srcRect t="62667" b="15167"/>
          <a:stretch/>
        </p:blipFill>
        <p:spPr>
          <a:xfrm>
            <a:off x="213469" y="1115113"/>
            <a:ext cx="6868739" cy="2154441"/>
          </a:xfrm>
          <a:prstGeom prst="rect">
            <a:avLst/>
          </a:prstGeom>
        </p:spPr>
      </p:pic>
      <p:pic>
        <p:nvPicPr>
          <p:cNvPr id="5" name="Picture 4" title="Safety Data Sheet Section 16"/>
          <p:cNvPicPr>
            <a:picLocks noChangeAspect="1"/>
          </p:cNvPicPr>
          <p:nvPr/>
        </p:nvPicPr>
        <p:blipFill rotWithShape="1">
          <a:blip r:embed="rId3" cstate="print">
            <a:extLst>
              <a:ext uri="{28A0092B-C50C-407E-A947-70E740481C1C}">
                <a14:useLocalDpi xmlns:a14="http://schemas.microsoft.com/office/drawing/2010/main" val="0"/>
              </a:ext>
            </a:extLst>
          </a:blip>
          <a:srcRect t="8834" b="58739"/>
          <a:stretch/>
        </p:blipFill>
        <p:spPr>
          <a:xfrm>
            <a:off x="213469" y="3260482"/>
            <a:ext cx="6867144" cy="3151020"/>
          </a:xfrm>
          <a:prstGeom prst="rect">
            <a:avLst/>
          </a:prstGeom>
        </p:spPr>
      </p:pic>
    </p:spTree>
    <p:extLst>
      <p:ext uri="{BB962C8B-B14F-4D97-AF65-F5344CB8AC3E}">
        <p14:creationId xmlns:p14="http://schemas.microsoft.com/office/powerpoint/2010/main" val="7713276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0"/>
            <a:ext cx="8309610" cy="867410"/>
          </a:xfrm>
        </p:spPr>
        <p:txBody>
          <a:bodyPr/>
          <a:lstStyle/>
          <a:p>
            <a:pPr>
              <a:lnSpc>
                <a:spcPct val="100000"/>
              </a:lnSpc>
            </a:pPr>
            <a:r>
              <a:rPr lang="en-US" sz="3200" dirty="0"/>
              <a:t>Safety data sheet contents - additional issues </a:t>
            </a:r>
          </a:p>
        </p:txBody>
      </p:sp>
      <p:sp>
        <p:nvSpPr>
          <p:cNvPr id="3" name="Content Placeholder 2"/>
          <p:cNvSpPr>
            <a:spLocks noGrp="1"/>
          </p:cNvSpPr>
          <p:nvPr>
            <p:ph idx="1"/>
          </p:nvPr>
        </p:nvSpPr>
        <p:spPr>
          <a:xfrm>
            <a:off x="838201" y="1115113"/>
            <a:ext cx="8511539" cy="4885637"/>
          </a:xfrm>
        </p:spPr>
        <p:txBody>
          <a:bodyPr>
            <a:normAutofit/>
          </a:bodyPr>
          <a:lstStyle/>
          <a:p>
            <a:r>
              <a:rPr lang="en-US" sz="3600" dirty="0"/>
              <a:t>Safety data sheets must be completely filled out - none of the required information may be left blank. </a:t>
            </a:r>
          </a:p>
          <a:p>
            <a:r>
              <a:rPr lang="en-US" sz="3600" dirty="0"/>
              <a:t>When a preparer does not find relevant information for any required element, the safety data sheet must state “no applicable information found.” </a:t>
            </a:r>
          </a:p>
          <a:p>
            <a:endParaRPr lang="en-US" sz="3600" dirty="0"/>
          </a:p>
          <a:p>
            <a:endParaRPr lang="en-US" sz="3600" dirty="0"/>
          </a:p>
        </p:txBody>
      </p:sp>
    </p:spTree>
    <p:extLst>
      <p:ext uri="{BB962C8B-B14F-4D97-AF65-F5344CB8AC3E}">
        <p14:creationId xmlns:p14="http://schemas.microsoft.com/office/powerpoint/2010/main" val="18801557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940" y="0"/>
            <a:ext cx="8445500" cy="1016000"/>
          </a:xfrm>
        </p:spPr>
        <p:txBody>
          <a:bodyPr/>
          <a:lstStyle/>
          <a:p>
            <a:r>
              <a:rPr lang="en-US" sz="3600" dirty="0"/>
              <a:t>Chemical lists &amp; safety data sheet access </a:t>
            </a:r>
          </a:p>
        </p:txBody>
      </p:sp>
      <p:sp>
        <p:nvSpPr>
          <p:cNvPr id="3" name="Content Placeholder 2"/>
          <p:cNvSpPr>
            <a:spLocks noGrp="1"/>
          </p:cNvSpPr>
          <p:nvPr>
            <p:ph idx="1"/>
          </p:nvPr>
        </p:nvSpPr>
        <p:spPr>
          <a:xfrm>
            <a:off x="529591" y="1903782"/>
            <a:ext cx="9437369" cy="3639767"/>
          </a:xfrm>
        </p:spPr>
        <p:txBody>
          <a:bodyPr>
            <a:normAutofit fontScale="77500" lnSpcReduction="20000"/>
          </a:bodyPr>
          <a:lstStyle/>
          <a:p>
            <a:r>
              <a:rPr lang="en-US" dirty="0"/>
              <a:t>Safety Data Sheets should be available in your work area, with REM or accessible from a computer.</a:t>
            </a:r>
          </a:p>
          <a:p>
            <a:pPr marL="457200" indent="-457200">
              <a:buFont typeface="Arial" panose="020B0604020202020204" pitchFamily="34" charset="0"/>
              <a:buChar char="•"/>
            </a:pPr>
            <a:r>
              <a:rPr lang="en-US" dirty="0"/>
              <a:t>A list of the hazardous chemicals you handle as part of your job is maintained in your work area. </a:t>
            </a:r>
          </a:p>
          <a:p>
            <a:pPr marL="457200" indent="-457200">
              <a:buFont typeface="Arial" panose="020B0604020202020204" pitchFamily="34" charset="0"/>
              <a:buChar char="•"/>
            </a:pPr>
            <a:r>
              <a:rPr lang="en-US" dirty="0"/>
              <a:t>Safety data sheets for these chemicals are available in your work area or from your supervisor.</a:t>
            </a:r>
          </a:p>
          <a:p>
            <a:pPr marL="457200" indent="-457200">
              <a:buFont typeface="Arial" panose="020B0604020202020204" pitchFamily="34" charset="0"/>
              <a:buChar char="•"/>
            </a:pPr>
            <a:r>
              <a:rPr lang="en-US" dirty="0"/>
              <a:t>The REM office can assist you locate information on the hazards and safe handling practices associated with the specific chemicals.</a:t>
            </a:r>
          </a:p>
          <a:p>
            <a:r>
              <a:rPr lang="en-US" b="1" dirty="0">
                <a:solidFill>
                  <a:srgbClr val="FF0000"/>
                </a:solidFill>
              </a:rPr>
              <a:t>IF YOU CAN’T FIND AN SDS, ASK.</a:t>
            </a:r>
          </a:p>
        </p:txBody>
      </p:sp>
    </p:spTree>
    <p:extLst>
      <p:ext uri="{BB962C8B-B14F-4D97-AF65-F5344CB8AC3E}">
        <p14:creationId xmlns:p14="http://schemas.microsoft.com/office/powerpoint/2010/main" val="11531279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930" y="0"/>
            <a:ext cx="8445500" cy="1016000"/>
          </a:xfrm>
        </p:spPr>
        <p:txBody>
          <a:bodyPr/>
          <a:lstStyle/>
          <a:p>
            <a:r>
              <a:rPr lang="en-US" sz="4000" dirty="0"/>
              <a:t>Working with Hazardous Chemicals</a:t>
            </a:r>
          </a:p>
        </p:txBody>
      </p:sp>
      <p:sp>
        <p:nvSpPr>
          <p:cNvPr id="3" name="Content Placeholder 2"/>
          <p:cNvSpPr>
            <a:spLocks noGrp="1"/>
          </p:cNvSpPr>
          <p:nvPr>
            <p:ph idx="1"/>
          </p:nvPr>
        </p:nvSpPr>
        <p:spPr>
          <a:xfrm>
            <a:off x="461011" y="1378003"/>
            <a:ext cx="10911839" cy="4679898"/>
          </a:xfrm>
        </p:spPr>
        <p:txBody>
          <a:bodyPr>
            <a:normAutofit/>
          </a:bodyPr>
          <a:lstStyle/>
          <a:p>
            <a:r>
              <a:rPr lang="en-US" dirty="0"/>
              <a:t>Before working with a chemical:</a:t>
            </a:r>
          </a:p>
          <a:p>
            <a:pPr marL="457200" indent="-457200">
              <a:buFont typeface="Arial" panose="020B0604020202020204" pitchFamily="34" charset="0"/>
              <a:buChar char="•"/>
            </a:pPr>
            <a:r>
              <a:rPr lang="en-US" dirty="0"/>
              <a:t>You must be aware of the chemical hazards associated with it and how to minimize your exposure.</a:t>
            </a:r>
          </a:p>
          <a:p>
            <a:pPr marL="457200" indent="-457200">
              <a:buFont typeface="Arial" panose="020B0604020202020204" pitchFamily="34" charset="0"/>
              <a:buChar char="•"/>
            </a:pPr>
            <a:r>
              <a:rPr lang="en-US" dirty="0"/>
              <a:t>Perform a hazard assessment to evaluate the potential for exposures and identify appropriate exposure controls. Your supervisor or REM can assist with this assessment.</a:t>
            </a:r>
          </a:p>
          <a:p>
            <a:r>
              <a:rPr lang="en-US" b="1" dirty="0">
                <a:solidFill>
                  <a:srgbClr val="FF0000"/>
                </a:solidFill>
              </a:rPr>
              <a:t>If you have questions about the proper handling of a hazardous chemical, contact your supervisor or REM.</a:t>
            </a:r>
          </a:p>
          <a:p>
            <a:endParaRPr lang="en-US" dirty="0"/>
          </a:p>
        </p:txBody>
      </p:sp>
    </p:spTree>
    <p:extLst>
      <p:ext uri="{BB962C8B-B14F-4D97-AF65-F5344CB8AC3E}">
        <p14:creationId xmlns:p14="http://schemas.microsoft.com/office/powerpoint/2010/main" val="1674154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5400" dirty="0"/>
              <a:t>Employee Rights</a:t>
            </a:r>
          </a:p>
        </p:txBody>
      </p:sp>
      <p:sp>
        <p:nvSpPr>
          <p:cNvPr id="6" name="Content Placeholder 5" descr="Employee Rights" title="Employee Rights"/>
          <p:cNvSpPr>
            <a:spLocks noGrp="1"/>
          </p:cNvSpPr>
          <p:nvPr>
            <p:ph idx="1"/>
          </p:nvPr>
        </p:nvSpPr>
        <p:spPr>
          <a:xfrm>
            <a:off x="889000" y="1193800"/>
            <a:ext cx="10045700" cy="5143500"/>
          </a:xfrm>
        </p:spPr>
        <p:txBody>
          <a:bodyPr>
            <a:normAutofit fontScale="92500" lnSpcReduction="20000"/>
          </a:bodyPr>
          <a:lstStyle/>
          <a:p>
            <a:pPr marL="514350" indent="-514350">
              <a:buFont typeface="+mj-lt"/>
              <a:buAutoNum type="arabicPeriod"/>
            </a:pPr>
            <a:r>
              <a:rPr lang="en-US" dirty="0"/>
              <a:t>To be informed about the known health and physical hazards in the work area</a:t>
            </a:r>
          </a:p>
          <a:p>
            <a:pPr marL="514350" indent="-514350">
              <a:buFont typeface="+mj-lt"/>
              <a:buAutoNum type="arabicPeriod"/>
            </a:pPr>
            <a:r>
              <a:rPr lang="en-US" dirty="0"/>
              <a:t>To be trained to use proper safety techniques and hygiene practices</a:t>
            </a:r>
          </a:p>
          <a:p>
            <a:pPr marL="514350" indent="-514350">
              <a:buFont typeface="+mj-lt"/>
              <a:buAutoNum type="arabicPeriod"/>
            </a:pPr>
            <a:r>
              <a:rPr lang="en-US" dirty="0"/>
              <a:t>To inform the DTI about accidents or hazardous situations in the work area without fear of repercussions from your supervisor or the university</a:t>
            </a:r>
          </a:p>
          <a:p>
            <a:pPr marL="514350" indent="-514350">
              <a:buFont typeface="+mj-lt"/>
              <a:buAutoNum type="arabicPeriod"/>
            </a:pPr>
            <a:r>
              <a:rPr lang="en-US" dirty="0"/>
              <a:t>To file a formal complaint with IOSHA</a:t>
            </a:r>
          </a:p>
          <a:p>
            <a:pPr lvl="2"/>
            <a:r>
              <a:rPr lang="en-US" dirty="0"/>
              <a:t>Indiana Department of Labor </a:t>
            </a:r>
          </a:p>
          <a:p>
            <a:pPr lvl="2"/>
            <a:r>
              <a:rPr lang="en-US" dirty="0"/>
              <a:t>Indiana State Government Center South </a:t>
            </a:r>
          </a:p>
          <a:p>
            <a:pPr lvl="2"/>
            <a:r>
              <a:rPr lang="en-US" dirty="0"/>
              <a:t>Indianapolis, IN 46204-2287 </a:t>
            </a:r>
          </a:p>
          <a:p>
            <a:pPr lvl="2"/>
            <a:r>
              <a:rPr lang="en-US" dirty="0"/>
              <a:t>(317) 232-2655</a:t>
            </a:r>
          </a:p>
          <a:p>
            <a:pPr lvl="2"/>
            <a:r>
              <a:rPr lang="en-US" dirty="0">
                <a:hlinkClick r:id="rId2" tooltip="IOSHA Hyperlink"/>
              </a:rPr>
              <a:t>www.in.gov/dol/2733.htm</a:t>
            </a:r>
            <a:r>
              <a:rPr lang="en-US" dirty="0"/>
              <a:t> </a:t>
            </a:r>
          </a:p>
        </p:txBody>
      </p:sp>
    </p:spTree>
    <p:extLst>
      <p:ext uri="{BB962C8B-B14F-4D97-AF65-F5344CB8AC3E}">
        <p14:creationId xmlns:p14="http://schemas.microsoft.com/office/powerpoint/2010/main" val="42756429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Section 4</a:t>
            </a:r>
          </a:p>
        </p:txBody>
      </p:sp>
      <p:sp>
        <p:nvSpPr>
          <p:cNvPr id="3" name="Subtitle 2"/>
          <p:cNvSpPr>
            <a:spLocks noGrp="1"/>
          </p:cNvSpPr>
          <p:nvPr>
            <p:ph type="subTitle" idx="1"/>
          </p:nvPr>
        </p:nvSpPr>
        <p:spPr/>
        <p:txBody>
          <a:bodyPr/>
          <a:lstStyle/>
          <a:p>
            <a:r>
              <a:rPr lang="en-US" dirty="0"/>
              <a:t>Controlling Physical and Health Hazards</a:t>
            </a:r>
          </a:p>
        </p:txBody>
      </p:sp>
    </p:spTree>
    <p:extLst>
      <p:ext uri="{BB962C8B-B14F-4D97-AF65-F5344CB8AC3E}">
        <p14:creationId xmlns:p14="http://schemas.microsoft.com/office/powerpoint/2010/main" val="28505964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title="Table on controlling hazards"/>
          <p:cNvGraphicFramePr>
            <a:graphicFrameLocks noGrp="1"/>
          </p:cNvGraphicFramePr>
          <p:nvPr>
            <p:extLst>
              <p:ext uri="{D42A27DB-BD31-4B8C-83A1-F6EECF244321}">
                <p14:modId xmlns:p14="http://schemas.microsoft.com/office/powerpoint/2010/main" val="2584874216"/>
              </p:ext>
            </p:extLst>
          </p:nvPr>
        </p:nvGraphicFramePr>
        <p:xfrm>
          <a:off x="328930" y="2720340"/>
          <a:ext cx="10403840" cy="2021840"/>
        </p:xfrm>
        <a:graphic>
          <a:graphicData uri="http://schemas.openxmlformats.org/drawingml/2006/table">
            <a:tbl>
              <a:tblPr firstRow="1" bandRow="1">
                <a:tableStyleId>{5C22544A-7EE6-4342-B048-85BDC9FD1C3A}</a:tableStyleId>
              </a:tblPr>
              <a:tblGrid>
                <a:gridCol w="3397250">
                  <a:extLst>
                    <a:ext uri="{9D8B030D-6E8A-4147-A177-3AD203B41FA5}">
                      <a16:colId xmlns:a16="http://schemas.microsoft.com/office/drawing/2014/main" val="199715459"/>
                    </a:ext>
                  </a:extLst>
                </a:gridCol>
                <a:gridCol w="7006590">
                  <a:extLst>
                    <a:ext uri="{9D8B030D-6E8A-4147-A177-3AD203B41FA5}">
                      <a16:colId xmlns:a16="http://schemas.microsoft.com/office/drawing/2014/main" val="4281614860"/>
                    </a:ext>
                  </a:extLst>
                </a:gridCol>
              </a:tblGrid>
              <a:tr h="0">
                <a:tc>
                  <a:txBody>
                    <a:bodyPr/>
                    <a:lstStyle/>
                    <a:p>
                      <a:r>
                        <a:rPr lang="en-US" dirty="0"/>
                        <a:t>Method</a:t>
                      </a:r>
                    </a:p>
                  </a:txBody>
                  <a:tcPr/>
                </a:tc>
                <a:tc>
                  <a:txBody>
                    <a:bodyPr/>
                    <a:lstStyle/>
                    <a:p>
                      <a:endParaRPr lang="en-US" dirty="0"/>
                    </a:p>
                  </a:txBody>
                  <a:tcPr/>
                </a:tc>
                <a:extLst>
                  <a:ext uri="{0D108BD9-81ED-4DB2-BD59-A6C34878D82A}">
                    <a16:rowId xmlns:a16="http://schemas.microsoft.com/office/drawing/2014/main" val="990628540"/>
                  </a:ext>
                </a:extLst>
              </a:tr>
              <a:tr h="370840">
                <a:tc>
                  <a:txBody>
                    <a:bodyPr/>
                    <a:lstStyle/>
                    <a:p>
                      <a:r>
                        <a:rPr lang="en-US" dirty="0"/>
                        <a:t>Product substitution</a:t>
                      </a:r>
                    </a:p>
                  </a:txBody>
                  <a:tcPr/>
                </a:tc>
                <a:tc>
                  <a:txBody>
                    <a:bodyPr/>
                    <a:lstStyle/>
                    <a:p>
                      <a:r>
                        <a:rPr lang="en-US" dirty="0"/>
                        <a:t>Can you use a chemical that does the same job,</a:t>
                      </a:r>
                      <a:r>
                        <a:rPr lang="en-US" baseline="0" dirty="0"/>
                        <a:t> but is less toxic?</a:t>
                      </a:r>
                      <a:endParaRPr lang="en-US" dirty="0"/>
                    </a:p>
                  </a:txBody>
                  <a:tcPr/>
                </a:tc>
                <a:extLst>
                  <a:ext uri="{0D108BD9-81ED-4DB2-BD59-A6C34878D82A}">
                    <a16:rowId xmlns:a16="http://schemas.microsoft.com/office/drawing/2014/main" val="1370899045"/>
                  </a:ext>
                </a:extLst>
              </a:tr>
              <a:tr h="370840">
                <a:tc>
                  <a:txBody>
                    <a:bodyPr/>
                    <a:lstStyle/>
                    <a:p>
                      <a:r>
                        <a:rPr lang="en-US" dirty="0"/>
                        <a:t>Engineering controls</a:t>
                      </a:r>
                    </a:p>
                  </a:txBody>
                  <a:tcPr/>
                </a:tc>
                <a:tc>
                  <a:txBody>
                    <a:bodyPr/>
                    <a:lstStyle/>
                    <a:p>
                      <a:r>
                        <a:rPr lang="en-US" dirty="0"/>
                        <a:t>Know when</a:t>
                      </a:r>
                      <a:r>
                        <a:rPr lang="en-US" baseline="0" dirty="0"/>
                        <a:t> to work in a fume hood or a glove box.</a:t>
                      </a:r>
                      <a:endParaRPr lang="en-US" dirty="0"/>
                    </a:p>
                  </a:txBody>
                  <a:tcPr/>
                </a:tc>
                <a:extLst>
                  <a:ext uri="{0D108BD9-81ED-4DB2-BD59-A6C34878D82A}">
                    <a16:rowId xmlns:a16="http://schemas.microsoft.com/office/drawing/2014/main" val="1999214758"/>
                  </a:ext>
                </a:extLst>
              </a:tr>
              <a:tr h="370840">
                <a:tc>
                  <a:txBody>
                    <a:bodyPr/>
                    <a:lstStyle/>
                    <a:p>
                      <a:r>
                        <a:rPr lang="en-US" dirty="0"/>
                        <a:t>Personal protective</a:t>
                      </a:r>
                      <a:r>
                        <a:rPr lang="en-US" baseline="0" dirty="0"/>
                        <a:t> equipment</a:t>
                      </a:r>
                      <a:endParaRPr lang="en-US" dirty="0"/>
                    </a:p>
                  </a:txBody>
                  <a:tcPr/>
                </a:tc>
                <a:tc>
                  <a:txBody>
                    <a:bodyPr/>
                    <a:lstStyle/>
                    <a:p>
                      <a:r>
                        <a:rPr lang="en-US" dirty="0"/>
                        <a:t>Masks, eye protection, gloves, aprons, and other protective equipment and clothing are designed to protect you while you work.  USE THEM!</a:t>
                      </a:r>
                    </a:p>
                  </a:txBody>
                  <a:tcPr/>
                </a:tc>
                <a:extLst>
                  <a:ext uri="{0D108BD9-81ED-4DB2-BD59-A6C34878D82A}">
                    <a16:rowId xmlns:a16="http://schemas.microsoft.com/office/drawing/2014/main" val="3772824056"/>
                  </a:ext>
                </a:extLst>
              </a:tr>
            </a:tbl>
          </a:graphicData>
        </a:graphic>
      </p:graphicFrame>
      <p:sp>
        <p:nvSpPr>
          <p:cNvPr id="3" name="Content Placeholder 2"/>
          <p:cNvSpPr>
            <a:spLocks noGrp="1"/>
          </p:cNvSpPr>
          <p:nvPr>
            <p:ph idx="1"/>
          </p:nvPr>
        </p:nvSpPr>
        <p:spPr>
          <a:xfrm>
            <a:off x="438151" y="1263703"/>
            <a:ext cx="8694419" cy="1456637"/>
          </a:xfrm>
        </p:spPr>
        <p:txBody>
          <a:bodyPr>
            <a:normAutofit/>
          </a:bodyPr>
          <a:lstStyle/>
          <a:p>
            <a:r>
              <a:rPr lang="en-US" dirty="0"/>
              <a:t>There are a number of ways that you can safeguard your health and physical safety when using hazardous materials. These measures include:</a:t>
            </a:r>
          </a:p>
        </p:txBody>
      </p:sp>
      <p:sp>
        <p:nvSpPr>
          <p:cNvPr id="2" name="Title 1"/>
          <p:cNvSpPr>
            <a:spLocks noGrp="1"/>
          </p:cNvSpPr>
          <p:nvPr>
            <p:ph type="title"/>
          </p:nvPr>
        </p:nvSpPr>
        <p:spPr>
          <a:xfrm>
            <a:off x="328930" y="0"/>
            <a:ext cx="8445500" cy="1016000"/>
          </a:xfrm>
        </p:spPr>
        <p:txBody>
          <a:bodyPr/>
          <a:lstStyle/>
          <a:p>
            <a:r>
              <a:rPr lang="en-US" sz="3600" dirty="0"/>
              <a:t>Controlling Physical and Health Hazards</a:t>
            </a:r>
          </a:p>
        </p:txBody>
      </p:sp>
    </p:spTree>
    <p:extLst>
      <p:ext uri="{BB962C8B-B14F-4D97-AF65-F5344CB8AC3E}">
        <p14:creationId xmlns:p14="http://schemas.microsoft.com/office/powerpoint/2010/main" val="7336512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title="Table for controlling hazards"/>
          <p:cNvGraphicFramePr>
            <a:graphicFrameLocks noGrp="1"/>
          </p:cNvGraphicFramePr>
          <p:nvPr>
            <p:extLst>
              <p:ext uri="{D42A27DB-BD31-4B8C-83A1-F6EECF244321}">
                <p14:modId xmlns:p14="http://schemas.microsoft.com/office/powerpoint/2010/main" val="3913425811"/>
              </p:ext>
            </p:extLst>
          </p:nvPr>
        </p:nvGraphicFramePr>
        <p:xfrm>
          <a:off x="328930" y="2720340"/>
          <a:ext cx="10403840" cy="3383280"/>
        </p:xfrm>
        <a:graphic>
          <a:graphicData uri="http://schemas.openxmlformats.org/drawingml/2006/table">
            <a:tbl>
              <a:tblPr firstRow="1" bandRow="1">
                <a:tableStyleId>{5C22544A-7EE6-4342-B048-85BDC9FD1C3A}</a:tableStyleId>
              </a:tblPr>
              <a:tblGrid>
                <a:gridCol w="3397250">
                  <a:extLst>
                    <a:ext uri="{9D8B030D-6E8A-4147-A177-3AD203B41FA5}">
                      <a16:colId xmlns:a16="http://schemas.microsoft.com/office/drawing/2014/main" val="199715459"/>
                    </a:ext>
                  </a:extLst>
                </a:gridCol>
                <a:gridCol w="7006590">
                  <a:extLst>
                    <a:ext uri="{9D8B030D-6E8A-4147-A177-3AD203B41FA5}">
                      <a16:colId xmlns:a16="http://schemas.microsoft.com/office/drawing/2014/main" val="4281614860"/>
                    </a:ext>
                  </a:extLst>
                </a:gridCol>
              </a:tblGrid>
              <a:tr h="0">
                <a:tc>
                  <a:txBody>
                    <a:bodyPr/>
                    <a:lstStyle/>
                    <a:p>
                      <a:r>
                        <a:rPr lang="en-US" dirty="0"/>
                        <a:t>Method</a:t>
                      </a:r>
                    </a:p>
                  </a:txBody>
                  <a:tcPr/>
                </a:tc>
                <a:tc>
                  <a:txBody>
                    <a:bodyPr/>
                    <a:lstStyle/>
                    <a:p>
                      <a:endParaRPr lang="en-US" dirty="0"/>
                    </a:p>
                  </a:txBody>
                  <a:tcPr/>
                </a:tc>
                <a:extLst>
                  <a:ext uri="{0D108BD9-81ED-4DB2-BD59-A6C34878D82A}">
                    <a16:rowId xmlns:a16="http://schemas.microsoft.com/office/drawing/2014/main" val="990628540"/>
                  </a:ext>
                </a:extLst>
              </a:tr>
              <a:tr h="370840">
                <a:tc>
                  <a:txBody>
                    <a:bodyPr/>
                    <a:lstStyle/>
                    <a:p>
                      <a:r>
                        <a:rPr lang="en-US" dirty="0"/>
                        <a:t>Training and communication</a:t>
                      </a:r>
                    </a:p>
                  </a:txBody>
                  <a:tcPr/>
                </a:tc>
                <a:tc>
                  <a:txBody>
                    <a:bodyPr/>
                    <a:lstStyle/>
                    <a:p>
                      <a:r>
                        <a:rPr lang="en-US" dirty="0"/>
                        <a:t>If</a:t>
                      </a:r>
                      <a:r>
                        <a:rPr lang="en-US" baseline="0" dirty="0"/>
                        <a:t> you don’t know how to work with a chemical, ask! Make sure everyone in your work area knows the possible hazards.</a:t>
                      </a:r>
                      <a:endParaRPr lang="en-US" dirty="0"/>
                    </a:p>
                  </a:txBody>
                  <a:tcPr/>
                </a:tc>
                <a:extLst>
                  <a:ext uri="{0D108BD9-81ED-4DB2-BD59-A6C34878D82A}">
                    <a16:rowId xmlns:a16="http://schemas.microsoft.com/office/drawing/2014/main" val="3214933557"/>
                  </a:ext>
                </a:extLst>
              </a:tr>
              <a:tr h="370840">
                <a:tc>
                  <a:txBody>
                    <a:bodyPr/>
                    <a:lstStyle/>
                    <a:p>
                      <a:r>
                        <a:rPr lang="en-US" dirty="0"/>
                        <a:t>Environmental</a:t>
                      </a:r>
                      <a:r>
                        <a:rPr lang="en-US" baseline="0" dirty="0"/>
                        <a:t> monitoring</a:t>
                      </a:r>
                      <a:endParaRPr lang="en-US" dirty="0"/>
                    </a:p>
                  </a:txBody>
                  <a:tcPr/>
                </a:tc>
                <a:tc>
                  <a:txBody>
                    <a:bodyPr/>
                    <a:lstStyle/>
                    <a:p>
                      <a:r>
                        <a:rPr lang="en-US" dirty="0"/>
                        <a:t>REM regularly monitors labs to insure exposure limits are not reached.  You should notify REM of any materials used</a:t>
                      </a:r>
                      <a:r>
                        <a:rPr lang="en-US" baseline="0" dirty="0"/>
                        <a:t> where they are likely to cause high exposure.</a:t>
                      </a:r>
                      <a:endParaRPr lang="en-US" dirty="0"/>
                    </a:p>
                  </a:txBody>
                  <a:tcPr/>
                </a:tc>
                <a:extLst>
                  <a:ext uri="{0D108BD9-81ED-4DB2-BD59-A6C34878D82A}">
                    <a16:rowId xmlns:a16="http://schemas.microsoft.com/office/drawing/2014/main" val="1567606901"/>
                  </a:ext>
                </a:extLst>
              </a:tr>
              <a:tr h="370840">
                <a:tc>
                  <a:txBody>
                    <a:bodyPr/>
                    <a:lstStyle/>
                    <a:p>
                      <a:r>
                        <a:rPr lang="en-US" dirty="0"/>
                        <a:t>Personal</a:t>
                      </a:r>
                      <a:r>
                        <a:rPr lang="en-US" baseline="0" dirty="0"/>
                        <a:t> monitoring</a:t>
                      </a:r>
                      <a:endParaRPr lang="en-US" dirty="0"/>
                    </a:p>
                  </a:txBody>
                  <a:tcPr/>
                </a:tc>
                <a:tc>
                  <a:txBody>
                    <a:bodyPr/>
                    <a:lstStyle/>
                    <a:p>
                      <a:r>
                        <a:rPr lang="en-US" dirty="0"/>
                        <a:t>Be on the lookout for any physical symptoms which would indicate that you or your coworkers have been overexposed to any hazardous chemical. Symptoms, such as skin rashes, dizziness, eye or throat irritations or strong odors, should be reported to your supervisor.</a:t>
                      </a:r>
                    </a:p>
                  </a:txBody>
                  <a:tcPr/>
                </a:tc>
                <a:extLst>
                  <a:ext uri="{0D108BD9-81ED-4DB2-BD59-A6C34878D82A}">
                    <a16:rowId xmlns:a16="http://schemas.microsoft.com/office/drawing/2014/main" val="3687173451"/>
                  </a:ext>
                </a:extLst>
              </a:tr>
            </a:tbl>
          </a:graphicData>
        </a:graphic>
      </p:graphicFrame>
      <p:sp>
        <p:nvSpPr>
          <p:cNvPr id="3" name="Content Placeholder 2"/>
          <p:cNvSpPr>
            <a:spLocks noGrp="1"/>
          </p:cNvSpPr>
          <p:nvPr>
            <p:ph idx="1"/>
          </p:nvPr>
        </p:nvSpPr>
        <p:spPr>
          <a:xfrm>
            <a:off x="438151" y="1263703"/>
            <a:ext cx="8694419" cy="1456637"/>
          </a:xfrm>
        </p:spPr>
        <p:txBody>
          <a:bodyPr>
            <a:normAutofit/>
          </a:bodyPr>
          <a:lstStyle/>
          <a:p>
            <a:r>
              <a:rPr lang="en-US" dirty="0"/>
              <a:t>There are a number of ways that you can safeguard your health and physical safety when using hazardous materials. These measures include:</a:t>
            </a:r>
          </a:p>
        </p:txBody>
      </p:sp>
      <p:sp>
        <p:nvSpPr>
          <p:cNvPr id="2" name="Title 1"/>
          <p:cNvSpPr>
            <a:spLocks noGrp="1"/>
          </p:cNvSpPr>
          <p:nvPr>
            <p:ph type="title"/>
          </p:nvPr>
        </p:nvSpPr>
        <p:spPr>
          <a:xfrm>
            <a:off x="328930" y="0"/>
            <a:ext cx="8445500" cy="1016000"/>
          </a:xfrm>
        </p:spPr>
        <p:txBody>
          <a:bodyPr/>
          <a:lstStyle/>
          <a:p>
            <a:r>
              <a:rPr lang="en-US" sz="3600" dirty="0"/>
              <a:t>Controlling Physical and Health Hazards</a:t>
            </a:r>
          </a:p>
        </p:txBody>
      </p:sp>
    </p:spTree>
    <p:extLst>
      <p:ext uri="{BB962C8B-B14F-4D97-AF65-F5344CB8AC3E}">
        <p14:creationId xmlns:p14="http://schemas.microsoft.com/office/powerpoint/2010/main" val="40684475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Section 5 </a:t>
            </a:r>
          </a:p>
        </p:txBody>
      </p:sp>
      <p:sp>
        <p:nvSpPr>
          <p:cNvPr id="3" name="Subtitle 2"/>
          <p:cNvSpPr>
            <a:spLocks noGrp="1"/>
          </p:cNvSpPr>
          <p:nvPr>
            <p:ph type="subTitle" idx="1"/>
          </p:nvPr>
        </p:nvSpPr>
        <p:spPr/>
        <p:txBody>
          <a:bodyPr/>
          <a:lstStyle/>
          <a:p>
            <a:r>
              <a:rPr lang="en-US" dirty="0"/>
              <a:t>Additional Hazards in the PHYS Building</a:t>
            </a:r>
          </a:p>
        </p:txBody>
      </p:sp>
    </p:spTree>
    <p:extLst>
      <p:ext uri="{BB962C8B-B14F-4D97-AF65-F5344CB8AC3E}">
        <p14:creationId xmlns:p14="http://schemas.microsoft.com/office/powerpoint/2010/main" val="2893527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Hazards in PHYS</a:t>
            </a:r>
          </a:p>
        </p:txBody>
      </p:sp>
      <p:sp>
        <p:nvSpPr>
          <p:cNvPr id="3" name="Content Placeholder 2"/>
          <p:cNvSpPr>
            <a:spLocks noGrp="1"/>
          </p:cNvSpPr>
          <p:nvPr>
            <p:ph idx="1"/>
          </p:nvPr>
        </p:nvSpPr>
        <p:spPr>
          <a:xfrm>
            <a:off x="838201" y="1115112"/>
            <a:ext cx="9963149" cy="5411417"/>
          </a:xfrm>
        </p:spPr>
        <p:txBody>
          <a:bodyPr>
            <a:normAutofit fontScale="92500" lnSpcReduction="10000"/>
          </a:bodyPr>
          <a:lstStyle/>
          <a:p>
            <a:r>
              <a:rPr lang="en-US" dirty="0"/>
              <a:t>As an employee of the Department of Physics and Astronomy, you may occasionally have reasons to be in areas that have hazards beyond chemical exposure.  The most frequent hazards to be aware of are:</a:t>
            </a:r>
          </a:p>
          <a:p>
            <a:pPr marL="457200" indent="-457200">
              <a:buFont typeface="Arial" panose="020B0604020202020204" pitchFamily="34" charset="0"/>
              <a:buChar char="•"/>
            </a:pPr>
            <a:r>
              <a:rPr lang="en-US" dirty="0"/>
              <a:t>Lasers</a:t>
            </a:r>
          </a:p>
          <a:p>
            <a:pPr marL="457200" indent="-457200">
              <a:buFont typeface="Arial" panose="020B0604020202020204" pitchFamily="34" charset="0"/>
              <a:buChar char="•"/>
            </a:pPr>
            <a:r>
              <a:rPr lang="en-US" dirty="0"/>
              <a:t>Radiation sources</a:t>
            </a:r>
          </a:p>
          <a:p>
            <a:pPr marL="457200" indent="-457200">
              <a:buFont typeface="Arial" panose="020B0604020202020204" pitchFamily="34" charset="0"/>
              <a:buChar char="•"/>
            </a:pPr>
            <a:r>
              <a:rPr lang="en-US" dirty="0"/>
              <a:t>Cryogenic liquids</a:t>
            </a:r>
          </a:p>
          <a:p>
            <a:pPr marL="457200" indent="-457200">
              <a:buFont typeface="Arial" panose="020B0604020202020204" pitchFamily="34" charset="0"/>
              <a:buChar char="•"/>
            </a:pPr>
            <a:r>
              <a:rPr lang="en-US" dirty="0"/>
              <a:t>Machine shops</a:t>
            </a:r>
          </a:p>
          <a:p>
            <a:r>
              <a:rPr lang="en-US" b="1" dirty="0">
                <a:solidFill>
                  <a:srgbClr val="FF0000"/>
                </a:solidFill>
              </a:rPr>
              <a:t>The following section addresses what you need to know if you are a non-user in an area where these items are found.  If you plan to use any of these in your regular duties, you will need to receive training from REM.</a:t>
            </a:r>
          </a:p>
        </p:txBody>
      </p:sp>
    </p:spTree>
    <p:extLst>
      <p:ext uri="{BB962C8B-B14F-4D97-AF65-F5344CB8AC3E}">
        <p14:creationId xmlns:p14="http://schemas.microsoft.com/office/powerpoint/2010/main" val="24261179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in Laser </a:t>
            </a:r>
            <a:r>
              <a:rPr lang="en-US" dirty="0" err="1"/>
              <a:t>LAbs</a:t>
            </a:r>
            <a:endParaRPr lang="en-US" dirty="0"/>
          </a:p>
        </p:txBody>
      </p:sp>
      <p:sp>
        <p:nvSpPr>
          <p:cNvPr id="3" name="Content Placeholder 2"/>
          <p:cNvSpPr>
            <a:spLocks noGrp="1"/>
          </p:cNvSpPr>
          <p:nvPr>
            <p:ph idx="1"/>
          </p:nvPr>
        </p:nvSpPr>
        <p:spPr>
          <a:xfrm>
            <a:off x="838201" y="1115112"/>
            <a:ext cx="10397489" cy="5319978"/>
          </a:xfrm>
        </p:spPr>
        <p:txBody>
          <a:bodyPr>
            <a:normAutofit/>
          </a:bodyPr>
          <a:lstStyle/>
          <a:p>
            <a:r>
              <a:rPr lang="en-US" dirty="0"/>
              <a:t>Areas with Class 3B or 4 lasers should have a sign or light on the door warning you that they are present and when they are in use. </a:t>
            </a:r>
          </a:p>
          <a:p>
            <a:pPr marL="457200" indent="-457200">
              <a:buFont typeface="Arial" panose="020B0604020202020204" pitchFamily="34" charset="0"/>
              <a:buChar char="•"/>
            </a:pPr>
            <a:r>
              <a:rPr lang="en-US" dirty="0"/>
              <a:t>Direct exposure to a Class 3B lasers can result in eye damage.</a:t>
            </a:r>
          </a:p>
          <a:p>
            <a:pPr marL="457200" indent="-457200">
              <a:buFont typeface="Arial" panose="020B0604020202020204" pitchFamily="34" charset="0"/>
              <a:buChar char="•"/>
            </a:pPr>
            <a:r>
              <a:rPr lang="en-US" dirty="0"/>
              <a:t>Exposure to direct beam or scattered light from a Class 4 laser can result in eye and skin damage.</a:t>
            </a:r>
          </a:p>
          <a:p>
            <a:r>
              <a:rPr lang="en-US" dirty="0"/>
              <a:t>Use caution when entering these areas and do so only when the laser users are aware of your presence.  Laser light is not always visible when in use.</a:t>
            </a:r>
          </a:p>
          <a:p>
            <a:r>
              <a:rPr lang="en-US" dirty="0"/>
              <a:t>Do not touch any laser equipment unless you have been certified by REM. </a:t>
            </a:r>
          </a:p>
        </p:txBody>
      </p:sp>
    </p:spTree>
    <p:extLst>
      <p:ext uri="{BB962C8B-B14F-4D97-AF65-F5344CB8AC3E}">
        <p14:creationId xmlns:p14="http://schemas.microsoft.com/office/powerpoint/2010/main" val="29443962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adioactive material sig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66910" y="1115113"/>
            <a:ext cx="2625089" cy="189990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29591" y="1115112"/>
            <a:ext cx="8443807" cy="5331407"/>
          </a:xfrm>
        </p:spPr>
        <p:txBody>
          <a:bodyPr>
            <a:normAutofit fontScale="85000" lnSpcReduction="20000"/>
          </a:bodyPr>
          <a:lstStyle/>
          <a:p>
            <a:r>
              <a:rPr lang="en-US" dirty="0"/>
              <a:t>Radiation use areas will be labeled on the door, work area, and storage area.</a:t>
            </a:r>
          </a:p>
          <a:p>
            <a:r>
              <a:rPr lang="en-US" dirty="0"/>
              <a:t>Use caution when entering these areas and do so only when the users are aware of your presence. As a “non-radiation” worker, your exposure limits are 2% of those of “radiation” workers.  </a:t>
            </a:r>
          </a:p>
          <a:p>
            <a:r>
              <a:rPr lang="en-US" dirty="0"/>
              <a:t>Assume you do not know where radiation sources have been used within the lab.  </a:t>
            </a:r>
          </a:p>
          <a:p>
            <a:r>
              <a:rPr lang="en-US" dirty="0"/>
              <a:t>Do not bring food or drink into radiation areas where a “No eating or drinking” sign is on the outside door.  Ingestion of radioactive materials can result in damage at the cellular level.</a:t>
            </a:r>
          </a:p>
          <a:p>
            <a:r>
              <a:rPr lang="en-US" dirty="0"/>
              <a:t>Do not place personal items on work spaces where radioactive materials are used.</a:t>
            </a:r>
          </a:p>
          <a:p>
            <a:r>
              <a:rPr lang="en-US" dirty="0"/>
              <a:t>Wash your hands after leaving the area.</a:t>
            </a:r>
          </a:p>
        </p:txBody>
      </p:sp>
      <p:sp>
        <p:nvSpPr>
          <p:cNvPr id="2" name="Title 1"/>
          <p:cNvSpPr>
            <a:spLocks noGrp="1"/>
          </p:cNvSpPr>
          <p:nvPr>
            <p:ph type="title"/>
          </p:nvPr>
        </p:nvSpPr>
        <p:spPr/>
        <p:txBody>
          <a:bodyPr/>
          <a:lstStyle/>
          <a:p>
            <a:r>
              <a:rPr lang="en-US" dirty="0"/>
              <a:t>Safety in Radiation Areas</a:t>
            </a:r>
          </a:p>
        </p:txBody>
      </p:sp>
    </p:spTree>
    <p:extLst>
      <p:ext uri="{BB962C8B-B14F-4D97-AF65-F5344CB8AC3E}">
        <p14:creationId xmlns:p14="http://schemas.microsoft.com/office/powerpoint/2010/main" val="39161055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Cryogenic liquids</a:t>
            </a:r>
          </a:p>
        </p:txBody>
      </p:sp>
      <p:sp>
        <p:nvSpPr>
          <p:cNvPr id="3" name="Content Placeholder 2"/>
          <p:cNvSpPr>
            <a:spLocks noGrp="1"/>
          </p:cNvSpPr>
          <p:nvPr>
            <p:ph idx="1"/>
          </p:nvPr>
        </p:nvSpPr>
        <p:spPr>
          <a:xfrm>
            <a:off x="838201" y="1115112"/>
            <a:ext cx="10603229" cy="5091377"/>
          </a:xfrm>
        </p:spPr>
        <p:txBody>
          <a:bodyPr>
            <a:normAutofit lnSpcReduction="10000"/>
          </a:bodyPr>
          <a:lstStyle/>
          <a:p>
            <a:r>
              <a:rPr lang="en-US" dirty="0"/>
              <a:t>Many labs in PHYS use cryogenic liquids (having a temperature of −150 °C or lower.)  The most commonly encountered cryogens in PHYS are liquid nitrogen, liquid oxygen, liquid argon, and liquid helium.</a:t>
            </a:r>
          </a:p>
          <a:p>
            <a:r>
              <a:rPr lang="en-US" dirty="0"/>
              <a:t>Cryogens can cause terrible "burns" (death of living tissue caused by the extreme cold) on skin and eyes.</a:t>
            </a:r>
          </a:p>
          <a:p>
            <a:r>
              <a:rPr lang="en-US" dirty="0"/>
              <a:t>Asphyxiation is a potential hazard in closed areas when nitrogen, argon, and helium are in use.  You do not have any warning with these gases.  You simply pass out.</a:t>
            </a:r>
          </a:p>
          <a:p>
            <a:r>
              <a:rPr lang="en-US" dirty="0"/>
              <a:t>Do not handle cryogenics unless you have been trained by the users of the laboratory you are visiting.</a:t>
            </a:r>
          </a:p>
        </p:txBody>
      </p:sp>
    </p:spTree>
    <p:extLst>
      <p:ext uri="{BB962C8B-B14F-4D97-AF65-F5344CB8AC3E}">
        <p14:creationId xmlns:p14="http://schemas.microsoft.com/office/powerpoint/2010/main" val="16514856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in Machine Shops</a:t>
            </a:r>
          </a:p>
        </p:txBody>
      </p:sp>
      <p:sp>
        <p:nvSpPr>
          <p:cNvPr id="3" name="Content Placeholder 2"/>
          <p:cNvSpPr>
            <a:spLocks noGrp="1"/>
          </p:cNvSpPr>
          <p:nvPr>
            <p:ph idx="1"/>
          </p:nvPr>
        </p:nvSpPr>
        <p:spPr>
          <a:xfrm>
            <a:off x="838201" y="1115112"/>
            <a:ext cx="10603229" cy="4645608"/>
          </a:xfrm>
        </p:spPr>
        <p:txBody>
          <a:bodyPr>
            <a:normAutofit lnSpcReduction="10000"/>
          </a:bodyPr>
          <a:lstStyle/>
          <a:p>
            <a:r>
              <a:rPr lang="en-US" dirty="0"/>
              <a:t>When entering the machine shops in the Physics Building it’s important that you follow the following procedures: </a:t>
            </a:r>
          </a:p>
          <a:p>
            <a:r>
              <a:rPr lang="en-US" dirty="0"/>
              <a:t>Wear safety glasses while in the shop</a:t>
            </a:r>
          </a:p>
          <a:p>
            <a:r>
              <a:rPr lang="en-US" dirty="0"/>
              <a:t>No loose clothing may be worn in the shop including ties, scarves and loose sleeves.   Open-toed shoes, short pants, or skirts are also prohibited. </a:t>
            </a:r>
          </a:p>
          <a:p>
            <a:r>
              <a:rPr lang="en-US" dirty="0"/>
              <a:t>Do not operate any of the equipment</a:t>
            </a:r>
          </a:p>
          <a:p>
            <a:r>
              <a:rPr lang="en-US" dirty="0"/>
              <a:t>Do not startle or approach anyone operating equipment.  If you must speak with them, wait until they complete their task.</a:t>
            </a:r>
          </a:p>
          <a:p>
            <a:endParaRPr lang="en-US" dirty="0"/>
          </a:p>
        </p:txBody>
      </p:sp>
    </p:spTree>
    <p:extLst>
      <p:ext uri="{BB962C8B-B14F-4D97-AF65-F5344CB8AC3E}">
        <p14:creationId xmlns:p14="http://schemas.microsoft.com/office/powerpoint/2010/main" val="28335321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1716088"/>
            <a:ext cx="10439400" cy="4501832"/>
          </a:xfrm>
        </p:spPr>
        <p:txBody>
          <a:bodyPr>
            <a:normAutofit lnSpcReduction="10000"/>
          </a:bodyPr>
          <a:lstStyle/>
          <a:p>
            <a:r>
              <a:rPr lang="en-US" dirty="0"/>
              <a:t>You have now completed all of the training materials for HAZCOM safety in the department.  </a:t>
            </a:r>
          </a:p>
          <a:p>
            <a:r>
              <a:rPr lang="en-US" dirty="0"/>
              <a:t>Please visit </a:t>
            </a:r>
            <a:r>
              <a:rPr lang="en-US" dirty="0">
                <a:hlinkClick r:id="rId2"/>
              </a:rPr>
              <a:t>https://purdue.qualtrics.com/jfe/form/SV_1TWTZPO6ZhsMG2h</a:t>
            </a:r>
            <a:r>
              <a:rPr lang="en-US" dirty="0"/>
              <a:t> </a:t>
            </a:r>
          </a:p>
          <a:p>
            <a:r>
              <a:rPr lang="en-US" dirty="0"/>
              <a:t>to take the course test.  You must pass the test at the 90% level.</a:t>
            </a:r>
          </a:p>
        </p:txBody>
      </p:sp>
    </p:spTree>
    <p:extLst>
      <p:ext uri="{BB962C8B-B14F-4D97-AF65-F5344CB8AC3E}">
        <p14:creationId xmlns:p14="http://schemas.microsoft.com/office/powerpoint/2010/main" val="1211339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8640" y="0"/>
            <a:ext cx="8785860" cy="1016000"/>
          </a:xfrm>
        </p:spPr>
        <p:txBody>
          <a:bodyPr/>
          <a:lstStyle/>
          <a:p>
            <a:r>
              <a:rPr lang="en-US" sz="4800" dirty="0"/>
              <a:t>Hazard Communication Manual</a:t>
            </a:r>
          </a:p>
        </p:txBody>
      </p:sp>
      <p:sp>
        <p:nvSpPr>
          <p:cNvPr id="6" name="Content Placeholder 5"/>
          <p:cNvSpPr>
            <a:spLocks noGrp="1"/>
          </p:cNvSpPr>
          <p:nvPr>
            <p:ph idx="1"/>
          </p:nvPr>
        </p:nvSpPr>
        <p:spPr>
          <a:xfrm>
            <a:off x="889000" y="2800350"/>
            <a:ext cx="10045700" cy="3536950"/>
          </a:xfrm>
        </p:spPr>
        <p:txBody>
          <a:bodyPr>
            <a:normAutofit/>
          </a:bodyPr>
          <a:lstStyle/>
          <a:p>
            <a:r>
              <a:rPr lang="en-US" dirty="0"/>
              <a:t>The department is required to maintain a hard copy of its Hazard Communication Program. You can find copies in rooms S153, 144, 162, 217D, and 370.</a:t>
            </a:r>
          </a:p>
        </p:txBody>
      </p:sp>
    </p:spTree>
    <p:extLst>
      <p:ext uri="{BB962C8B-B14F-4D97-AF65-F5344CB8AC3E}">
        <p14:creationId xmlns:p14="http://schemas.microsoft.com/office/powerpoint/2010/main" val="4174579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Section 1 </a:t>
            </a:r>
          </a:p>
        </p:txBody>
      </p:sp>
      <p:sp>
        <p:nvSpPr>
          <p:cNvPr id="3" name="Subtitle 2"/>
          <p:cNvSpPr>
            <a:spLocks noGrp="1"/>
          </p:cNvSpPr>
          <p:nvPr>
            <p:ph type="subTitle" idx="1"/>
          </p:nvPr>
        </p:nvSpPr>
        <p:spPr/>
        <p:txBody>
          <a:bodyPr/>
          <a:lstStyle/>
          <a:p>
            <a:r>
              <a:rPr lang="en-US" dirty="0"/>
              <a:t>Building Emergency Plan</a:t>
            </a:r>
          </a:p>
        </p:txBody>
      </p:sp>
    </p:spTree>
    <p:extLst>
      <p:ext uri="{BB962C8B-B14F-4D97-AF65-F5344CB8AC3E}">
        <p14:creationId xmlns:p14="http://schemas.microsoft.com/office/powerpoint/2010/main" val="226783138"/>
      </p:ext>
    </p:extLst>
  </p:cSld>
  <p:clrMapOvr>
    <a:masterClrMapping/>
  </p:clrMapOvr>
</p:sld>
</file>

<file path=ppt/theme/theme1.xml><?xml version="1.0" encoding="utf-8"?>
<a:theme xmlns:a="http://schemas.openxmlformats.org/drawingml/2006/main" name="MM_PPT_Temp1_Normal_Alternate_Fonts">
  <a:themeElements>
    <a:clrScheme name="Purdue Brand Colors Accessible">
      <a:dk1>
        <a:srgbClr val="000000"/>
      </a:dk1>
      <a:lt1>
        <a:srgbClr val="FFFFFF"/>
      </a:lt1>
      <a:dk2>
        <a:srgbClr val="B1810B"/>
      </a:dk2>
      <a:lt2>
        <a:srgbClr val="BAA892"/>
      </a:lt2>
      <a:accent1>
        <a:srgbClr val="4D4038"/>
      </a:accent1>
      <a:accent2>
        <a:srgbClr val="FF9B1A"/>
      </a:accent2>
      <a:accent3>
        <a:srgbClr val="BAA892"/>
      </a:accent3>
      <a:accent4>
        <a:srgbClr val="FFD100"/>
      </a:accent4>
      <a:accent5>
        <a:srgbClr val="6B4536"/>
      </a:accent5>
      <a:accent6>
        <a:srgbClr val="5B6870"/>
      </a:accent6>
      <a:hlink>
        <a:srgbClr val="B1810B"/>
      </a:hlink>
      <a:folHlink>
        <a:srgbClr val="B1810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1" id="{9CEB2052-4770-7940-AE3E-2449DE1F99F7}" vid="{29D09F12-152B-B24F-B283-6FF75577CF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MM_PPT_Temp1_Normal_Alternate_Fonts</Template>
  <TotalTime>24575</TotalTime>
  <Words>5321</Words>
  <Application>Microsoft Macintosh PowerPoint</Application>
  <PresentationFormat>Widescreen</PresentationFormat>
  <Paragraphs>492</Paragraphs>
  <Slides>79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79</vt:i4>
      </vt:variant>
    </vt:vector>
  </HeadingPairs>
  <TitlesOfParts>
    <vt:vector size="84" baseType="lpstr">
      <vt:lpstr>Arial</vt:lpstr>
      <vt:lpstr>Arial Bold</vt:lpstr>
      <vt:lpstr>Calibri</vt:lpstr>
      <vt:lpstr>Impact</vt:lpstr>
      <vt:lpstr>MM_PPT_Temp1_Normal_Alternate_Fonts</vt:lpstr>
      <vt:lpstr>Hazard Communication Program</vt:lpstr>
      <vt:lpstr>PowerPoint Presentation</vt:lpstr>
      <vt:lpstr>Rights and Responsibilities</vt:lpstr>
      <vt:lpstr>Responsibilities - Employee</vt:lpstr>
      <vt:lpstr>Responsibilities - Department</vt:lpstr>
      <vt:lpstr>Responsibilities - Purdue</vt:lpstr>
      <vt:lpstr>Employee Rights</vt:lpstr>
      <vt:lpstr>Hazard Communication Manual</vt:lpstr>
      <vt:lpstr>Section 1 </vt:lpstr>
      <vt:lpstr>Physics Building Emergency Plan</vt:lpstr>
      <vt:lpstr>Introduction</vt:lpstr>
      <vt:lpstr>Response to Alarms</vt:lpstr>
      <vt:lpstr>PRIME Lab Alarms</vt:lpstr>
      <vt:lpstr>Emergency Evacuation Procedures</vt:lpstr>
      <vt:lpstr>Emergency Assembly Area</vt:lpstr>
      <vt:lpstr>Shelter in Place Procedures</vt:lpstr>
      <vt:lpstr>Shelter In Place – Severe Weather</vt:lpstr>
      <vt:lpstr>Shelter in Place – Hazardous Materials</vt:lpstr>
      <vt:lpstr>Shelter in Place – Active Shooter</vt:lpstr>
      <vt:lpstr>Section 2</vt:lpstr>
      <vt:lpstr>Chemical health and physical hazards</vt:lpstr>
      <vt:lpstr>Routes of Entry</vt:lpstr>
      <vt:lpstr>Symptoms of Over-Exposure</vt:lpstr>
      <vt:lpstr>Chemical Exposure Assessment</vt:lpstr>
      <vt:lpstr>Medical Consultation</vt:lpstr>
      <vt:lpstr>Section 3</vt:lpstr>
      <vt:lpstr>Introduction</vt:lpstr>
      <vt:lpstr>Container Labels and SDS’s</vt:lpstr>
      <vt:lpstr>Container Labels and SDS’s</vt:lpstr>
      <vt:lpstr>PowerPoint Presentation</vt:lpstr>
      <vt:lpstr>Label Content - Pictograms</vt:lpstr>
      <vt:lpstr>Label contents - pictograms</vt:lpstr>
      <vt:lpstr>Label contents - pictograms </vt:lpstr>
      <vt:lpstr>Label contents - pictograms</vt:lpstr>
      <vt:lpstr>Label contents - pictograms </vt:lpstr>
      <vt:lpstr>Label contents - pictograms</vt:lpstr>
      <vt:lpstr>Label contents - pictograms </vt:lpstr>
      <vt:lpstr>Label contents - pictograms </vt:lpstr>
      <vt:lpstr>Label contents - pictograms</vt:lpstr>
      <vt:lpstr>Label contents - pictograms</vt:lpstr>
      <vt:lpstr>LabEl contents - pictograms</vt:lpstr>
      <vt:lpstr>Label contents – signal words</vt:lpstr>
      <vt:lpstr>Label contents – the hazard statement</vt:lpstr>
      <vt:lpstr>Label contents – precautionary statements</vt:lpstr>
      <vt:lpstr>Label contents – precautionary statements</vt:lpstr>
      <vt:lpstr>PowerPoint Presentation</vt:lpstr>
      <vt:lpstr>Label contents – Additional Issues</vt:lpstr>
      <vt:lpstr>Label contents – secondary container labeling</vt:lpstr>
      <vt:lpstr>Safety Data Sheet Contents</vt:lpstr>
      <vt:lpstr>SDS Sections</vt:lpstr>
      <vt:lpstr>SDS Section 1 - Identification</vt:lpstr>
      <vt:lpstr>SDS Section 2 – Hazards Identification</vt:lpstr>
      <vt:lpstr>SDS Section 3 – Composition </vt:lpstr>
      <vt:lpstr>SDS Section 4 – First Aid</vt:lpstr>
      <vt:lpstr>SDS Section 5 – Fire-fighting Measures</vt:lpstr>
      <vt:lpstr>SDS Section 6 – Accidental Release</vt:lpstr>
      <vt:lpstr>SDS Section 7 - Handling</vt:lpstr>
      <vt:lpstr>SDS Section 8 – Exposure Control</vt:lpstr>
      <vt:lpstr>SDS Section 9 – Physical/Chemical Properties</vt:lpstr>
      <vt:lpstr>SDS Section 10 – Stability and Reactivity </vt:lpstr>
      <vt:lpstr>SDS Section 11 - Toxicology</vt:lpstr>
      <vt:lpstr>SDS Section 12 - Ecology</vt:lpstr>
      <vt:lpstr>SDS Section 13 - Disposal</vt:lpstr>
      <vt:lpstr>SDS Section 14 - Transport</vt:lpstr>
      <vt:lpstr>SDS Section 15 - Regulatory</vt:lpstr>
      <vt:lpstr>SDS Section 16 - Other</vt:lpstr>
      <vt:lpstr>Safety data sheet contents - additional issues </vt:lpstr>
      <vt:lpstr>Chemical lists &amp; safety data sheet access </vt:lpstr>
      <vt:lpstr>Working with Hazardous Chemicals</vt:lpstr>
      <vt:lpstr>Section 4</vt:lpstr>
      <vt:lpstr>Controlling Physical and Health Hazards</vt:lpstr>
      <vt:lpstr>Controlling Physical and Health Hazards</vt:lpstr>
      <vt:lpstr>Section 5 </vt:lpstr>
      <vt:lpstr>Additional Hazards in PHYS</vt:lpstr>
      <vt:lpstr>Safety in Laser LAbs</vt:lpstr>
      <vt:lpstr>Safety in Radiation Areas</vt:lpstr>
      <vt:lpstr>Cryogenic liquids</vt:lpstr>
      <vt:lpstr>Safety in Machine Shops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Hazard Communication Program</dc:title>
  <dc:creator>Fornes, William L</dc:creator>
  <cp:lastModifiedBy>Afra, Boshra</cp:lastModifiedBy>
  <cp:revision>203</cp:revision>
  <cp:lastPrinted>2017-05-10T14:47:05Z</cp:lastPrinted>
  <dcterms:created xsi:type="dcterms:W3CDTF">2017-04-26T14:50:22Z</dcterms:created>
  <dcterms:modified xsi:type="dcterms:W3CDTF">2021-03-31T03:00:45Z</dcterms:modified>
</cp:coreProperties>
</file>