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33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0" r:id="rId24"/>
    <p:sldId id="268" r:id="rId25"/>
    <p:sldId id="269" r:id="rId26"/>
    <p:sldId id="271" r:id="rId27"/>
    <p:sldId id="272" r:id="rId28"/>
    <p:sldId id="273" r:id="rId29"/>
    <p:sldId id="274" r:id="rId30"/>
    <p:sldId id="275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62" autoAdjust="0"/>
  </p:normalViewPr>
  <p:slideViewPr>
    <p:cSldViewPr>
      <p:cViewPr varScale="1">
        <p:scale>
          <a:sx n="82" d="100"/>
          <a:sy n="82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D540-B9BF-4462-A369-BDB5564F9E82}" type="datetimeFigureOut">
              <a:rPr lang="en-US" smtClean="0"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CA00-93C6-4449-A0AD-1A77A3644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4CA00-93C6-4449-A0AD-1A77A364474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4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7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980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654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930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557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43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649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9166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09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94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49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2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073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520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566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835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3034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013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6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3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650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55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65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947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008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82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5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6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2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7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17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33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4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9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13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8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07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8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225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14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6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00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7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543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28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77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72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13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89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40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66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59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93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1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76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4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254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0953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16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144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5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662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12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7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99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46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192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36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63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55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92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71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93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72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05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8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77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3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241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34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121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44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81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97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09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4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9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58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19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900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24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7693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853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2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464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546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57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76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01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65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801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345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12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399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6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591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20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737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47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0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728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096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67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383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1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56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9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3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7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4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7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6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36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60FD-0B3C-485A-80A7-480EA0B5C589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7/19/2012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A5176-70D5-4807-9966-606898B32EBE}" type="slidenum">
              <a:rPr lang="en-US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75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 Ultra-High-Energy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Cosmic Ray Experiment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Glenn </a:t>
            </a:r>
            <a:r>
              <a:rPr lang="en-US" dirty="0" err="1" smtClean="0">
                <a:solidFill>
                  <a:srgbClr val="002060"/>
                </a:solidFill>
              </a:rPr>
              <a:t>Sembroski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QuarkNet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Summer Workshop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July 24,2012</a:t>
            </a:r>
          </a:p>
        </p:txBody>
      </p:sp>
    </p:spTree>
    <p:extLst>
      <p:ext uri="{BB962C8B-B14F-4D97-AF65-F5344CB8AC3E}">
        <p14:creationId xmlns:p14="http://schemas.microsoft.com/office/powerpoint/2010/main" val="10504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Pierre Auger Observatory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251" y="1752600"/>
            <a:ext cx="5993780" cy="5406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From original CR spectrum plot, CR intensity above 10</a:t>
            </a:r>
            <a:r>
              <a:rPr lang="en-US" sz="2800" baseline="30000" dirty="0" smtClean="0">
                <a:solidFill>
                  <a:srgbClr val="FFFFFF"/>
                </a:solidFill>
              </a:rPr>
              <a:t>18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  is  ~1particle/km</a:t>
            </a:r>
            <a:r>
              <a:rPr lang="en-US" sz="2800" baseline="30000" dirty="0" smtClean="0">
                <a:solidFill>
                  <a:srgbClr val="FFFFFF"/>
                </a:solidFill>
              </a:rPr>
              <a:t>2</a:t>
            </a:r>
            <a:r>
              <a:rPr lang="en-US" sz="2800" dirty="0" smtClean="0">
                <a:solidFill>
                  <a:srgbClr val="FFFFFF"/>
                </a:solidFill>
              </a:rPr>
              <a:t>/year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We need a really big detector.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Satellites are way to small” ~1m</a:t>
            </a:r>
            <a:r>
              <a:rPr lang="en-US" sz="2800" baseline="30000" dirty="0" smtClean="0">
                <a:solidFill>
                  <a:srgbClr val="FFFFFF"/>
                </a:solidFill>
              </a:rPr>
              <a:t>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We need a </a:t>
            </a:r>
            <a:r>
              <a:rPr lang="en-US" sz="2800" dirty="0" smtClean="0">
                <a:solidFill>
                  <a:schemeClr val="bg1"/>
                </a:solidFill>
              </a:rPr>
              <a:t>detection area the size of Rhode Island — over 3,000 km</a:t>
            </a:r>
            <a:r>
              <a:rPr lang="en-US" sz="2800" baseline="30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 (1,200 </a:t>
            </a:r>
            <a:r>
              <a:rPr lang="en-US" sz="2800" dirty="0" err="1" smtClean="0">
                <a:solidFill>
                  <a:schemeClr val="bg1"/>
                </a:solidFill>
              </a:rPr>
              <a:t>sq</a:t>
            </a:r>
            <a:r>
              <a:rPr lang="en-US" sz="2800" dirty="0" smtClean="0">
                <a:solidFill>
                  <a:schemeClr val="bg1"/>
                </a:solidFill>
              </a:rPr>
              <a:t> mi) — in order to record a large number of these events.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That sounds very expensive!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baseline="300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Pierre Auger Observatory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But we can take advantage of the fact that energetic particles entering the earth’s atmosphere create particle cascades.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 10</a:t>
            </a:r>
            <a:r>
              <a:rPr lang="en-US" sz="2800" baseline="30000" dirty="0" smtClean="0">
                <a:solidFill>
                  <a:srgbClr val="FFFFFF"/>
                </a:solidFill>
              </a:rPr>
              <a:t>20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 particle creates a cascade with many millions of particles spread over an area of up to 16 </a:t>
            </a:r>
            <a:r>
              <a:rPr lang="en-US" sz="2800" dirty="0" err="1" smtClean="0">
                <a:solidFill>
                  <a:srgbClr val="FFFFFF"/>
                </a:solidFill>
              </a:rPr>
              <a:t>sq</a:t>
            </a:r>
            <a:r>
              <a:rPr lang="en-US" sz="2800" dirty="0" smtClean="0">
                <a:solidFill>
                  <a:srgbClr val="FFFFFF"/>
                </a:solidFill>
              </a:rPr>
              <a:t> km.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The  atmosphere is part of the detector.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Large spread of particles allows us to “sparsely” sample the showers.</a:t>
            </a:r>
            <a:endParaRPr lang="en-US" sz="2800" baseline="3000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71800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Pierre Auger Observatory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799" y="2286000"/>
            <a:ext cx="7260877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Auger has 1600 10m </a:t>
            </a:r>
            <a:r>
              <a:rPr lang="en-US" sz="2800" dirty="0" err="1" smtClean="0">
                <a:solidFill>
                  <a:srgbClr val="FFFFFF"/>
                </a:solidFill>
              </a:rPr>
              <a:t>sq</a:t>
            </a:r>
            <a:r>
              <a:rPr lang="en-US" sz="2800" dirty="0" smtClean="0">
                <a:solidFill>
                  <a:srgbClr val="FFFFFF"/>
                </a:solidFill>
              </a:rPr>
              <a:t> surface detectors (SD) spread over 3000 </a:t>
            </a:r>
            <a:r>
              <a:rPr lang="en-US" sz="2800" dirty="0" err="1" smtClean="0">
                <a:solidFill>
                  <a:srgbClr val="FFFFFF"/>
                </a:solidFill>
              </a:rPr>
              <a:t>sq</a:t>
            </a:r>
            <a:r>
              <a:rPr lang="en-US" sz="2800" dirty="0" smtClean="0">
                <a:solidFill>
                  <a:srgbClr val="FFFFFF"/>
                </a:solidFill>
              </a:rPr>
              <a:t> km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SD Detectors are place on a grid with 1.6 km spacing.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Array is in a desert in remote, dark, isolated, arid area of Argentina.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Can see Galactic center.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Pierre Auger Observatory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8643" y="1437190"/>
            <a:ext cx="7260877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Second </a:t>
            </a:r>
            <a:r>
              <a:rPr lang="en-US" sz="2800" dirty="0">
                <a:solidFill>
                  <a:srgbClr val="FFFFFF"/>
                </a:solidFill>
              </a:rPr>
              <a:t>detector system consists of 4 atmosphere shower track florescence detectors  overlooking SD array.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baseline="30000" dirty="0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562167" cy="331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5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Surface Detector (SD)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4495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Uses “Water Cherenkov” technique to detect charged shower particles.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V=C charged particle generates Cherenkov light (mostly blue) when going through 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Water in SD has area 10m</a:t>
            </a:r>
            <a:r>
              <a:rPr lang="en-US" sz="2800" baseline="30000" dirty="0" smtClean="0">
                <a:solidFill>
                  <a:srgbClr val="FFFFFF"/>
                </a:solidFill>
              </a:rPr>
              <a:t>2</a:t>
            </a:r>
            <a:r>
              <a:rPr lang="en-US" sz="2800" dirty="0" smtClean="0">
                <a:solidFill>
                  <a:srgbClr val="FFFFFF"/>
                </a:solidFill>
              </a:rPr>
              <a:t>, Depth of 1.2 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3- 9 inch diameter PMTs view water volume.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Can detect individual </a:t>
            </a:r>
            <a:r>
              <a:rPr lang="en-US" sz="2800" dirty="0" err="1" smtClean="0">
                <a:solidFill>
                  <a:srgbClr val="FFFFFF"/>
                </a:solidFill>
              </a:rPr>
              <a:t>muons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  <a:endParaRPr lang="en-US" sz="2800" baseline="300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66" y="2209800"/>
            <a:ext cx="4186512" cy="314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SD Trigger and Data Acquisition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344" y="1371600"/>
            <a:ext cx="4495800" cy="5550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Trigger requires 3 fold coincidence between </a:t>
            </a:r>
            <a:r>
              <a:rPr lang="en-US" sz="2800" dirty="0" err="1" smtClean="0">
                <a:solidFill>
                  <a:srgbClr val="FFFFFF"/>
                </a:solidFill>
              </a:rPr>
              <a:t>pmts</a:t>
            </a:r>
            <a:r>
              <a:rPr lang="en-US" sz="2800" dirty="0" smtClean="0">
                <a:solidFill>
                  <a:srgbClr val="FFFFFF"/>
                </a:solidFill>
              </a:rPr>
              <a:t> at 1.75 single </a:t>
            </a:r>
            <a:r>
              <a:rPr lang="en-US" sz="2800" dirty="0" err="1" smtClean="0">
                <a:solidFill>
                  <a:srgbClr val="FFFFFF"/>
                </a:solidFill>
              </a:rPr>
              <a:t>muon</a:t>
            </a:r>
            <a:r>
              <a:rPr lang="en-US" sz="2800" dirty="0" smtClean="0">
                <a:solidFill>
                  <a:srgbClr val="FFFFFF"/>
                </a:solidFill>
              </a:rPr>
              <a:t> pulse height (TH-T1 trigger).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Second stage of trigger is Time-Over-Threshold trigger (TOT-T2).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TOT requires 2 of 3 </a:t>
            </a:r>
            <a:r>
              <a:rPr lang="en-US" sz="2800" dirty="0" err="1" smtClean="0">
                <a:solidFill>
                  <a:srgbClr val="FFFFFF"/>
                </a:solidFill>
              </a:rPr>
              <a:t>pmt’s</a:t>
            </a:r>
            <a:r>
              <a:rPr lang="en-US" sz="2800" dirty="0" smtClean="0">
                <a:solidFill>
                  <a:srgbClr val="FFFFFF"/>
                </a:solidFill>
              </a:rPr>
              <a:t> with coincident pulses &gt; 300 ns long. Insures we have a real shower.</a:t>
            </a:r>
          </a:p>
          <a:p>
            <a:endParaRPr lang="en-US" sz="2800" baseline="300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02" y="2362200"/>
            <a:ext cx="44291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SD Trigger and Data Acquisition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148456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T2 Trigger  along with time-stamp sent to central  data acquisition station (CDAS).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 T3 array trigger is formed in the CDAS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T3 requires coincidence of 3 SD T2 triggers.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Also requires the 3 SD are “neighbors”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 Produces about 1600 events /day.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Upon declaration of T3 , CDAS requests event data from relevant SD’s and stores for later offline analysis.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sz="2800" baseline="30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Data Analysis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322" y="1143000"/>
            <a:ext cx="81484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Offline analysis uses measurement (and fitting) to lateral distribution of particle density to estimate energy of shower.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Timing information used to estimate shower (and thus primary) direction.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Stereo Florescence detectors also provide energy and direction info but only have  13% live time (moonless nights).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Note that simulations are used to “calibrate” the analysis.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Thus there is probably some unknown systematic error in the energy estimation.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Data Results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1049977"/>
            <a:ext cx="74676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Data Taking began in 2004.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Array completed in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As of 2011 Auger detected &gt; 64000 events with energies above 3 x 10 </a:t>
            </a:r>
            <a:r>
              <a:rPr lang="en-US" sz="3200" baseline="30000" dirty="0" smtClean="0">
                <a:solidFill>
                  <a:schemeClr val="bg1"/>
                </a:solidFill>
              </a:rPr>
              <a:t>18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ev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&gt;5000 events with energies above 10 </a:t>
            </a:r>
            <a:r>
              <a:rPr lang="en-US" sz="3200" baseline="30000" dirty="0" smtClean="0">
                <a:solidFill>
                  <a:schemeClr val="bg1"/>
                </a:solidFill>
              </a:rPr>
              <a:t>19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ev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Highest energy seen from Auger is ~ 2.1 X 10 </a:t>
            </a:r>
            <a:r>
              <a:rPr lang="en-US" sz="3200" baseline="30000" dirty="0" smtClean="0">
                <a:solidFill>
                  <a:schemeClr val="bg1"/>
                </a:solidFill>
              </a:rPr>
              <a:t>20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ev</a:t>
            </a:r>
            <a:r>
              <a:rPr lang="en-US" sz="3200" dirty="0" smtClean="0">
                <a:solidFill>
                  <a:schemeClr val="bg1"/>
                </a:solidFill>
              </a:rPr>
              <a:t>. With an uncertainty of ~ 25 %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Data Results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1049977"/>
            <a:ext cx="74676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No statistically relevant correlation found to AGN or other extra galactic sources.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No clustering found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No correlation with galactic sources found.</a:t>
            </a:r>
          </a:p>
          <a:p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Big Question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Which has become the Big Mystery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4008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 do Cosmic Rays come from?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multi-part question.  i.e. Lots of small mysteries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Different answers for different energy regimes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Different answers for different Cosmic-Ray particle types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Improvements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1049977"/>
            <a:ext cx="74676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rgbClr val="FFFFFF"/>
                </a:solidFill>
              </a:rPr>
              <a:t>AMIGA:Auger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</a:rPr>
              <a:t>Muons</a:t>
            </a:r>
            <a:r>
              <a:rPr lang="en-US" sz="3200" dirty="0" smtClean="0">
                <a:solidFill>
                  <a:srgbClr val="FFFFFF"/>
                </a:solidFill>
              </a:rPr>
              <a:t> and Infill for the Ground Array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30 m2 plastic scintillators buried ∼ 3.0 m underground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Infill detector: </a:t>
            </a:r>
            <a:r>
              <a:rPr lang="en-US" sz="3200" dirty="0">
                <a:solidFill>
                  <a:srgbClr val="FFFFFF"/>
                </a:solidFill>
              </a:rPr>
              <a:t>A</a:t>
            </a:r>
            <a:r>
              <a:rPr lang="en-US" sz="3200" dirty="0" smtClean="0">
                <a:solidFill>
                  <a:srgbClr val="FFFFFF"/>
                </a:solidFill>
              </a:rPr>
              <a:t>ddition of SD on a graded fine scale  spacing 433,750 and 1500 m apart.</a:t>
            </a:r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4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Auger Improvements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1049977"/>
            <a:ext cx="746760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 prototype </a:t>
            </a:r>
            <a:r>
              <a:rPr lang="en-US" sz="3200" dirty="0" err="1" smtClean="0">
                <a:solidFill>
                  <a:srgbClr val="FFFFFF"/>
                </a:solidFill>
              </a:rPr>
              <a:t>radiotelescope</a:t>
            </a:r>
            <a:r>
              <a:rPr lang="en-US" sz="3200" dirty="0" smtClean="0">
                <a:solidFill>
                  <a:srgbClr val="FFFFFF"/>
                </a:solidFill>
              </a:rPr>
              <a:t> array (AERA — Auger Engineering Radio Array) for detecting </a:t>
            </a:r>
            <a:r>
              <a:rPr lang="en-US" sz="3200" dirty="0" err="1" smtClean="0">
                <a:solidFill>
                  <a:srgbClr val="FFFFFF"/>
                </a:solidFill>
              </a:rPr>
              <a:t>radioemission</a:t>
            </a:r>
            <a:r>
              <a:rPr lang="en-US" sz="3200" dirty="0" smtClean="0">
                <a:solidFill>
                  <a:srgbClr val="FFFFFF"/>
                </a:solidFill>
              </a:rPr>
              <a:t> from the shower cascade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Auger North? Colorado/Kansas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  <a:p>
            <a:endParaRPr lang="en-US" sz="32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Charged Cosmic Rays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11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288" y="1696844"/>
            <a:ext cx="396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Measured spectrum has lots of features which raise 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Why does the spectrum follow a power law: Energy </a:t>
            </a:r>
            <a:r>
              <a:rPr lang="en-US" sz="2000" baseline="30000" dirty="0" smtClean="0">
                <a:solidFill>
                  <a:schemeClr val="bg1"/>
                </a:solidFill>
              </a:rPr>
              <a:t>- alpha  </a:t>
            </a:r>
            <a:r>
              <a:rPr lang="en-US" sz="2000" dirty="0" smtClean="0">
                <a:solidFill>
                  <a:schemeClr val="bg1"/>
                </a:solidFill>
              </a:rPr>
              <a:t>where alpha is typically  around 2.5?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Why is there a “Knee”?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Why is there an “Ankle”?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s there a cutoff at ultra-high energies, and if so why there and not lower(GZK effect)?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Just how can you make Cosmic Rays of ultra high energies?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Another Question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905000"/>
            <a:ext cx="59937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How was this spectrum measured?</a:t>
            </a: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Depends on energy range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Taken ~100 years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Balloon born detectors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Rocket born detectors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Satellite born detectors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Ground base detectors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All use different/same techniques and methods.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Too Many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251" y="1415951"/>
            <a:ext cx="59937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Concentrate on the highest energy cosmic rays. What do we know?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488" y="2514600"/>
            <a:ext cx="5176652" cy="344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 so many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251" y="1752600"/>
            <a:ext cx="59937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Lots of structure.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Why does the spectrum not continue?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Why does it NOT stop at the GZK cutoff (next slide)?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What can be the source?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Is there a time dependence?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 direction dependence?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Galactic source or Extra-Galactic.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/>
          <a:lstStyle/>
          <a:p>
            <a:r>
              <a:rPr lang="en-US" dirty="0" smtClean="0"/>
              <a:t>Greisen-</a:t>
            </a:r>
            <a:r>
              <a:rPr lang="en-US" dirty="0" err="1" smtClean="0"/>
              <a:t>Zatsepin</a:t>
            </a:r>
            <a:r>
              <a:rPr lang="en-US" dirty="0" smtClean="0"/>
              <a:t>-</a:t>
            </a:r>
            <a:r>
              <a:rPr lang="en-US" dirty="0" err="1" smtClean="0"/>
              <a:t>Kuzmin</a:t>
            </a:r>
            <a:r>
              <a:rPr lang="en-US" dirty="0" smtClean="0"/>
              <a:t> (GZK) cutoff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57200" y="1823766"/>
            <a:ext cx="4038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Arial"/>
              </a:rPr>
              <a:t>A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very high energies, a proton can “collide” with a low energy photon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universe is full of low energy photons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cosmic microwave background radiation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Very (and Ultra)  high energy protons can’t travel very far without interacting with the CMB photons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4254500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941" y="282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GZK Mystery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251" y="1143000"/>
            <a:ext cx="599378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It has been proposed that cosmic rays with  energies &lt;3 x 10</a:t>
            </a:r>
            <a:r>
              <a:rPr lang="en-US" sz="2800" baseline="30000" dirty="0" smtClean="0">
                <a:solidFill>
                  <a:srgbClr val="FFFFFF"/>
                </a:solidFill>
              </a:rPr>
              <a:t>18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  are galactic in origin (or at least “local”)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Above this energy random deflections by the galactic magnetic fields are ineffectual in changing CR direction.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Above </a:t>
            </a:r>
            <a:r>
              <a:rPr lang="en-US" sz="2800" dirty="0">
                <a:solidFill>
                  <a:srgbClr val="FFFFFF"/>
                </a:solidFill>
              </a:rPr>
              <a:t>3 x 10</a:t>
            </a:r>
            <a:r>
              <a:rPr lang="en-US" sz="2800" baseline="30000" dirty="0">
                <a:solidFill>
                  <a:srgbClr val="FFFFFF"/>
                </a:solidFill>
              </a:rPr>
              <a:t>18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ev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presently measured CR do NOT appear to come from the galactic plane but appear to come from random directions in the sky. (Well, maybe random..)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27000" r="-1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GZK Mystery cont.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2251" y="1752600"/>
            <a:ext cx="59937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GZK effect implies that all CR with energies above 10</a:t>
            </a:r>
            <a:r>
              <a:rPr lang="en-US" sz="2800" baseline="30000" dirty="0" smtClean="0">
                <a:solidFill>
                  <a:srgbClr val="FFFFFF"/>
                </a:solidFill>
              </a:rPr>
              <a:t>20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 from extra-galactic sources would be “scattered” down to energies below</a:t>
            </a:r>
            <a:r>
              <a:rPr lang="en-US" sz="2800" dirty="0" smtClean="0">
                <a:solidFill>
                  <a:srgbClr val="FFFFFF"/>
                </a:solidFill>
              </a:rPr>
              <a:t> 10</a:t>
            </a:r>
            <a:r>
              <a:rPr lang="en-US" sz="2800" baseline="30000" dirty="0" smtClean="0">
                <a:solidFill>
                  <a:srgbClr val="FFFFFF"/>
                </a:solidFill>
              </a:rPr>
              <a:t>20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However, we have seen a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number of CR with energies above </a:t>
            </a:r>
            <a:r>
              <a:rPr lang="en-US" sz="2800" dirty="0" smtClean="0">
                <a:solidFill>
                  <a:srgbClr val="FFFFFF"/>
                </a:solidFill>
              </a:rPr>
              <a:t>10</a:t>
            </a:r>
            <a:r>
              <a:rPr lang="en-US" sz="2800" baseline="30000" dirty="0" smtClean="0">
                <a:solidFill>
                  <a:srgbClr val="FFFFFF"/>
                </a:solidFill>
              </a:rPr>
              <a:t>20 </a:t>
            </a:r>
            <a:r>
              <a:rPr lang="en-US" sz="2800" dirty="0" err="1" smtClean="0">
                <a:solidFill>
                  <a:srgbClr val="FFFFFF"/>
                </a:solidFill>
              </a:rPr>
              <a:t>ev</a:t>
            </a:r>
            <a:r>
              <a:rPr lang="en-US" sz="2800" dirty="0" smtClean="0">
                <a:solidFill>
                  <a:srgbClr val="FFFFFF"/>
                </a:solidFill>
              </a:rPr>
              <a:t> .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2800" dirty="0" smtClean="0">
                <a:solidFill>
                  <a:srgbClr val="FFFFFF"/>
                </a:solidFill>
              </a:rPr>
              <a:t>Solution: </a:t>
            </a:r>
            <a:r>
              <a:rPr lang="en-US" sz="4000" dirty="0" smtClean="0">
                <a:solidFill>
                  <a:srgbClr val="FF0000"/>
                </a:solidFill>
              </a:rPr>
              <a:t>We Need More Data!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5833</TotalTime>
  <Words>1016</Words>
  <Application>Microsoft Office PowerPoint</Application>
  <PresentationFormat>On-screen Show (4:3)</PresentationFormat>
  <Paragraphs>145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An Ultra-High-Energy  Cosmic Ray Experiment</vt:lpstr>
      <vt:lpstr>The Big Question Which has become the Big Mystery</vt:lpstr>
      <vt:lpstr>Charged Cosmic Rays</vt:lpstr>
      <vt:lpstr>Another Question</vt:lpstr>
      <vt:lpstr>Too Many Questions</vt:lpstr>
      <vt:lpstr>Not so many Questions</vt:lpstr>
      <vt:lpstr>Greisen-Zatsepin-Kuzmin (GZK) cutoff</vt:lpstr>
      <vt:lpstr>GZK Mystery </vt:lpstr>
      <vt:lpstr>GZK Mystery cont. </vt:lpstr>
      <vt:lpstr>Pierre Auger Observatory </vt:lpstr>
      <vt:lpstr>Pierre Auger Observatory cont. </vt:lpstr>
      <vt:lpstr>Pierre Auger Observatory cont. </vt:lpstr>
      <vt:lpstr>Pierre Auger Observatory cont. </vt:lpstr>
      <vt:lpstr>Auger Surface Detector (SD) </vt:lpstr>
      <vt:lpstr>Auger SD Trigger and Data Acquisition </vt:lpstr>
      <vt:lpstr>Auger SD Trigger and Data Acquisition cont. </vt:lpstr>
      <vt:lpstr>Auger Data Analysis </vt:lpstr>
      <vt:lpstr>Auger Data Results </vt:lpstr>
      <vt:lpstr>Auger Data Results cont. </vt:lpstr>
      <vt:lpstr>Auger Improvements </vt:lpstr>
      <vt:lpstr>Auger Improvements cont.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sembrosk</dc:creator>
  <cp:lastModifiedBy>sembrosk</cp:lastModifiedBy>
  <cp:revision>40</cp:revision>
  <dcterms:created xsi:type="dcterms:W3CDTF">2012-07-19T14:16:34Z</dcterms:created>
  <dcterms:modified xsi:type="dcterms:W3CDTF">2012-07-23T15:30:07Z</dcterms:modified>
</cp:coreProperties>
</file>