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6" r:id="rId21"/>
    <p:sldId id="277" r:id="rId22"/>
    <p:sldId id="278" r:id="rId23"/>
    <p:sldId id="279" r:id="rId24"/>
    <p:sldId id="280" r:id="rId25"/>
    <p:sldId id="285" r:id="rId26"/>
    <p:sldId id="281" r:id="rId27"/>
    <p:sldId id="283" r:id="rId28"/>
    <p:sldId id="282" r:id="rId29"/>
    <p:sldId id="284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BE692-126E-488E-9322-D9236A6323D6}" type="datetimeFigureOut">
              <a:rPr lang="en-US" smtClean="0"/>
              <a:t>7/27/2012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95AC7-4733-4D8A-9F63-5ADAE7D4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4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2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9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9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9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4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1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3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0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5EB2-AFE8-4249-945D-EC94EDE7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1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r>
              <a:rPr lang="en-US" dirty="0" smtClean="0"/>
              <a:t>The Higgs Boson Observation</a:t>
            </a:r>
            <a:br>
              <a:rPr lang="en-US" dirty="0" smtClean="0"/>
            </a:br>
            <a:r>
              <a:rPr lang="en-US" dirty="0" smtClean="0"/>
              <a:t>(probably)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19400"/>
            <a:ext cx="6400800" cy="1752600"/>
          </a:xfrm>
        </p:spPr>
        <p:txBody>
          <a:bodyPr/>
          <a:lstStyle/>
          <a:p>
            <a:r>
              <a:rPr lang="en-US" dirty="0" smtClean="0"/>
              <a:t>Not just another fundamental particle…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0400" y="436304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Matthew Jones</a:t>
            </a:r>
          </a:p>
          <a:p>
            <a:pPr algn="ctr"/>
            <a:r>
              <a:rPr lang="en-US" dirty="0" smtClean="0"/>
              <a:t>Purdue University</a:t>
            </a:r>
          </a:p>
          <a:p>
            <a:pPr algn="ctr"/>
            <a:r>
              <a:rPr lang="en-US" dirty="0" smtClean="0"/>
              <a:t>27-July-2012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04730"/>
            <a:ext cx="6172200" cy="462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550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640"/>
            <a:ext cx="3886200" cy="48125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can now describe any configuration of electrons in terms of the field, at each point in space, as a function of time.</a:t>
            </a:r>
          </a:p>
          <a:p>
            <a:r>
              <a:rPr lang="en-US" sz="2800" dirty="0" smtClean="0"/>
              <a:t>The excitations can come and go, but the field is always there.</a:t>
            </a:r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11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2386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3639"/>
            <a:ext cx="4238625" cy="242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7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Gauge Invariance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The “</a:t>
                </a:r>
                <a:r>
                  <a:rPr lang="en-US" sz="2800" dirty="0" smtClean="0"/>
                  <a:t>wave function</a:t>
                </a:r>
                <a:r>
                  <a:rPr lang="en-US" sz="2800" dirty="0" smtClean="0"/>
                  <a:t>” actually contains </a:t>
                </a:r>
                <a:r>
                  <a:rPr lang="en-US" sz="2800" i="1" dirty="0" smtClean="0"/>
                  <a:t>too much</a:t>
                </a:r>
                <a:r>
                  <a:rPr lang="en-US" sz="2800" dirty="0" smtClean="0"/>
                  <a:t> information: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a complex valued function</a:t>
                </a:r>
              </a:p>
              <a:p>
                <a:pPr lvl="1"/>
                <a:r>
                  <a:rPr lang="en-US" sz="2400" dirty="0" smtClean="0"/>
                  <a:t>Probability is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so we can add an arbitrary phase and still get the same answer.</a:t>
                </a:r>
              </a:p>
              <a:p>
                <a:r>
                  <a:rPr lang="en-US" sz="2800" dirty="0" smtClean="0"/>
                  <a:t>Any model should be insensitive to the phase we choose (gauge invariance).</a:t>
                </a:r>
                <a:endParaRPr lang="en-US" sz="2800" dirty="0"/>
              </a:p>
              <a:p>
                <a:r>
                  <a:rPr lang="en-US" sz="2800" dirty="0" smtClean="0"/>
                  <a:t>Can we make a model that is unchanged if we arbitrarily change the phase at each point in space?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  <a:blipFill rotWithShape="1">
                <a:blip r:embed="rId2"/>
                <a:stretch>
                  <a:fillRect l="-1259" t="-1154" b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5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Gauge Invariance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Some terms remain unchanged…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𝜓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Other terms get messed up…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𝑖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We can make the model invariant by adding </a:t>
                </a:r>
                <a:r>
                  <a:rPr lang="en-US" i="1" dirty="0" smtClean="0"/>
                  <a:t>another field </a:t>
                </a:r>
                <a:r>
                  <a:rPr lang="en-US" dirty="0" smtClean="0"/>
                  <a:t>also changes and cancels the nasty terms.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1">
                <a:blip r:embed="rId2"/>
                <a:stretch>
                  <a:fillRect l="-1481"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7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Gauge Invariance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extra field has to be spin-1 for this to work</a:t>
            </a:r>
          </a:p>
          <a:p>
            <a:pPr lvl="1"/>
            <a:r>
              <a:rPr lang="en-US" sz="2400" dirty="0" smtClean="0"/>
              <a:t>We call it a “gauge boson”</a:t>
            </a:r>
          </a:p>
          <a:p>
            <a:pPr lvl="1"/>
            <a:r>
              <a:rPr lang="en-US" sz="2400" dirty="0" smtClean="0"/>
              <a:t>It also has to be massless.</a:t>
            </a:r>
          </a:p>
          <a:p>
            <a:r>
              <a:rPr lang="en-US" sz="2800" dirty="0" smtClean="0"/>
              <a:t>Its interaction with an electron field is completely constrained except for an unknown constant</a:t>
            </a:r>
          </a:p>
          <a:p>
            <a:pPr lvl="1"/>
            <a:r>
              <a:rPr lang="en-US" sz="2400" dirty="0" smtClean="0"/>
              <a:t>But we can measure it in an experiment</a:t>
            </a:r>
          </a:p>
          <a:p>
            <a:r>
              <a:rPr lang="en-US" sz="2800" dirty="0" smtClean="0"/>
              <a:t>It has all the properties of the electromagnetic field.</a:t>
            </a:r>
          </a:p>
          <a:p>
            <a:pPr lvl="1"/>
            <a:r>
              <a:rPr lang="en-US" sz="2400" dirty="0" smtClean="0"/>
              <a:t>The constant is the charge of an electron</a:t>
            </a:r>
          </a:p>
          <a:p>
            <a:r>
              <a:rPr lang="en-US" sz="2800" dirty="0" smtClean="0"/>
              <a:t>This is Quantum Electrodynamics: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 relativistic quantum field theory of electrons, positrons and photons.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0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Quantum </a:t>
            </a:r>
            <a:r>
              <a:rPr lang="en-US" dirty="0" err="1" smtClean="0"/>
              <a:t>Chromodynamics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Quarks carry one of three “color charges”</a:t>
            </a:r>
          </a:p>
          <a:p>
            <a:pPr lvl="1"/>
            <a:r>
              <a:rPr lang="en-US" dirty="0" smtClean="0"/>
              <a:t>But we can’t observe them directly…  the hadrons are colorless combinations of quarks.</a:t>
            </a:r>
          </a:p>
          <a:p>
            <a:r>
              <a:rPr lang="en-US" dirty="0" smtClean="0"/>
              <a:t>We can define how to label the colors differently at each point in space.</a:t>
            </a:r>
          </a:p>
          <a:p>
            <a:r>
              <a:rPr lang="en-US" dirty="0" smtClean="0"/>
              <a:t>To keep the model unchanged we have to add new particles:</a:t>
            </a:r>
          </a:p>
          <a:p>
            <a:pPr lvl="1"/>
            <a:r>
              <a:rPr lang="en-US" dirty="0" smtClean="0"/>
              <a:t>We need to add 8 of them</a:t>
            </a:r>
          </a:p>
          <a:p>
            <a:pPr lvl="1"/>
            <a:r>
              <a:rPr lang="en-US" dirty="0" smtClean="0"/>
              <a:t>We call them “gluons”</a:t>
            </a:r>
          </a:p>
          <a:p>
            <a:pPr lvl="1"/>
            <a:r>
              <a:rPr lang="en-US" dirty="0" smtClean="0"/>
              <a:t>They must have spin-1</a:t>
            </a:r>
          </a:p>
          <a:p>
            <a:pPr lvl="1"/>
            <a:r>
              <a:rPr lang="en-US" dirty="0" smtClean="0"/>
              <a:t>They must be massless</a:t>
            </a:r>
          </a:p>
          <a:p>
            <a:r>
              <a:rPr lang="en-US" dirty="0" smtClean="0"/>
              <a:t>As far as we can tell, they are…</a:t>
            </a:r>
          </a:p>
          <a:p>
            <a:r>
              <a:rPr lang="en-US" dirty="0" smtClean="0"/>
              <a:t>This seems to be a perfect description of the strong force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4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Weak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QED and QCD work so well that we use these ideas to describe other “symmetries”…</a:t>
            </a:r>
          </a:p>
          <a:p>
            <a:r>
              <a:rPr lang="en-US" dirty="0" smtClean="0"/>
              <a:t>As far as the weak interaction is concerned, the up and down quarks are the same.</a:t>
            </a:r>
          </a:p>
          <a:p>
            <a:pPr lvl="1"/>
            <a:r>
              <a:rPr lang="en-US" dirty="0" smtClean="0"/>
              <a:t>We can tell them apart by means of their electric charge, but the weak force doesn’t care about electric charge.</a:t>
            </a:r>
          </a:p>
          <a:p>
            <a:r>
              <a:rPr lang="en-US" dirty="0" smtClean="0"/>
              <a:t>Same with the electron and the electron neutrino</a:t>
            </a:r>
          </a:p>
          <a:p>
            <a:pPr lvl="1"/>
            <a:r>
              <a:rPr lang="en-US" dirty="0" smtClean="0"/>
              <a:t>We can tell them apart because they have different mass and charge, but the weak interaction doesn’t care.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3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electron (spin ½) looks like a little magnet: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quantum mechanics it can be in one of two states: up or down</a:t>
            </a:r>
          </a:p>
          <a:p>
            <a:pPr lvl="1"/>
            <a:r>
              <a:rPr lang="en-US" dirty="0" smtClean="0"/>
              <a:t>Remember the hydrogen atom and Pauli’s exclusion principle?</a:t>
            </a:r>
          </a:p>
          <a:p>
            <a:r>
              <a:rPr lang="en-US" dirty="0" smtClean="0"/>
              <a:t>Either way, we still call it an electron and nature might not care which way we label as “up”.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235">
            <a:off x="3627210" y="1792159"/>
            <a:ext cx="1292498" cy="158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Weak Interactions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The weak interaction doesn’t care which quarks are “up” or “down”</a:t>
                </a:r>
              </a:p>
              <a:p>
                <a:pPr lvl="1"/>
                <a:r>
                  <a:rPr lang="en-US" sz="2400" dirty="0" smtClean="0"/>
                  <a:t>We could define this differently at each point in space</a:t>
                </a:r>
              </a:p>
              <a:p>
                <a:r>
                  <a:rPr lang="en-US" sz="2800" dirty="0" smtClean="0"/>
                  <a:t>To make the theory invariant we have to add new particles:</a:t>
                </a:r>
              </a:p>
              <a:p>
                <a:pPr lvl="1"/>
                <a:r>
                  <a:rPr lang="en-US" sz="2400" dirty="0" smtClean="0"/>
                  <a:t>This time there are three of them: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They have to have spin 1</a:t>
                </a:r>
              </a:p>
              <a:p>
                <a:pPr lvl="1"/>
                <a:r>
                  <a:rPr lang="en-US" sz="2400" dirty="0" smtClean="0"/>
                  <a:t>They have to be massless</a:t>
                </a:r>
              </a:p>
              <a:p>
                <a:r>
                  <a:rPr lang="en-US" sz="2800" dirty="0" smtClean="0"/>
                  <a:t>Experimental measurements show that they are not massless… in fact they are extremely massive!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=80 </m:t>
                      </m:r>
                      <m:r>
                        <a:rPr lang="en-US" sz="2800" b="0" i="1" smtClean="0">
                          <a:latin typeface="Cambria Math"/>
                        </a:rPr>
                        <m:t>𝐺𝑒𝑉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𝑍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=91 </m:t>
                      </m:r>
                      <m:r>
                        <a:rPr lang="en-US" sz="2800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  <a:blipFill rotWithShape="1">
                <a:blip r:embed="rId2"/>
                <a:stretch>
                  <a:fillRect l="-1259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07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Higgs Mechanism (1968)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65532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Suppose the weak gauge bosons really were massless</a:t>
            </a:r>
          </a:p>
          <a:p>
            <a:r>
              <a:rPr lang="en-US" sz="2800" dirty="0" smtClean="0"/>
              <a:t>Add another set of fields that they interact with which gives the same effect as mass:</a:t>
            </a:r>
          </a:p>
          <a:p>
            <a:pPr lvl="1"/>
            <a:r>
              <a:rPr lang="en-US" sz="2400" dirty="0" smtClean="0"/>
              <a:t>A massless particle travels at the speed of light</a:t>
            </a:r>
          </a:p>
          <a:p>
            <a:pPr lvl="1"/>
            <a:r>
              <a:rPr lang="en-US" sz="2400" dirty="0" smtClean="0"/>
              <a:t>Massless particles that “stick” to the Higgs field are slowed down</a:t>
            </a:r>
          </a:p>
          <a:p>
            <a:pPr lvl="1"/>
            <a:r>
              <a:rPr lang="en-US" sz="2400" dirty="0" smtClean="0"/>
              <a:t>Photons and gluons don’t couple to the Higgs field so they remain massless.</a:t>
            </a:r>
          </a:p>
          <a:p>
            <a:r>
              <a:rPr lang="en-US" sz="2800" dirty="0" smtClean="0"/>
              <a:t>But, we need to find a non-zero Higgs field at each point in space,</a:t>
            </a:r>
          </a:p>
          <a:p>
            <a:pPr lvl="1"/>
            <a:r>
              <a:rPr lang="en-US" sz="2400" dirty="0" smtClean="0"/>
              <a:t>While keeping the whole model gauge invariant…</a:t>
            </a:r>
          </a:p>
          <a:p>
            <a:pPr lvl="1"/>
            <a:r>
              <a:rPr lang="en-US" sz="2400" dirty="0" smtClean="0"/>
              <a:t>How can we do this?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19</a:t>
            </a:fld>
            <a:endParaRPr lang="en-US"/>
          </a:p>
        </p:txBody>
      </p:sp>
      <p:pic>
        <p:nvPicPr>
          <p:cNvPr id="4100" name="Picture 4" descr="http://binaryapi.ap.org/9d427895aac646c6b74b51583371f888/46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30" y="1524000"/>
            <a:ext cx="1724025" cy="25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3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75004685"/>
                  </p:ext>
                </p:extLst>
              </p:nvPr>
            </p:nvGraphicFramePr>
            <p:xfrm>
              <a:off x="457200" y="1600200"/>
              <a:ext cx="6248400" cy="23169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2100"/>
                    <a:gridCol w="1562100"/>
                    <a:gridCol w="1562100"/>
                    <a:gridCol w="1562100"/>
                  </a:tblGrid>
                  <a:tr h="5351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Charge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r>
                            <a:rPr lang="en-US" baseline="30000" dirty="0" smtClean="0"/>
                            <a:t>st</a:t>
                          </a:r>
                          <a:r>
                            <a:rPr lang="en-US" dirty="0" smtClean="0"/>
                            <a:t> family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r>
                            <a:rPr lang="en-US" baseline="30000" dirty="0" smtClean="0"/>
                            <a:t>nd</a:t>
                          </a:r>
                          <a:r>
                            <a:rPr lang="en-US" dirty="0" smtClean="0"/>
                            <a:t> family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r>
                            <a:rPr lang="en-US" baseline="30000" dirty="0" smtClean="0"/>
                            <a:t>rd</a:t>
                          </a:r>
                          <a:r>
                            <a:rPr lang="en-US" dirty="0" smtClean="0"/>
                            <a:t> family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8850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32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320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200" b="0" i="1" smtClean="0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3200" b="0" i="1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32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320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2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32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32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320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2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3200" b="0" i="1" smtClean="0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</a:tr>
                  <a:tr h="789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32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320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3200" i="1" smtClean="0">
                                                  <a:latin typeface="Cambria Math"/>
                                                </a:rPr>
                                                <m:t>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3200" b="0" i="1" smtClean="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32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320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3200" i="1" smtClean="0">
                                                  <a:latin typeface="Cambria Math"/>
                                                </a:rPr>
                                                <m:t>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𝜇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3200" b="0" i="1" smtClean="0">
                                              <a:latin typeface="Cambria Math"/>
                                            </a:rPr>
                                            <m:t>μ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32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320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3200" i="1" smtClean="0">
                                                  <a:latin typeface="Cambria Math"/>
                                                </a:rPr>
                                                <m:t>ν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3200" i="1" smtClean="0">
                                                  <a:latin typeface="Cambria Math"/>
                                                </a:rPr>
                                                <m:t>τ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3200" b="0" i="1" smtClean="0">
                                              <a:latin typeface="Cambria Math"/>
                                            </a:rPr>
                                            <m:t>τ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75004685"/>
                  </p:ext>
                </p:extLst>
              </p:nvPr>
            </p:nvGraphicFramePr>
            <p:xfrm>
              <a:off x="457200" y="1600200"/>
              <a:ext cx="6248400" cy="23169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2100"/>
                    <a:gridCol w="1562100"/>
                    <a:gridCol w="1562100"/>
                    <a:gridCol w="1562100"/>
                  </a:tblGrid>
                  <a:tr h="5351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Charge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r>
                            <a:rPr lang="en-US" baseline="30000" dirty="0" smtClean="0"/>
                            <a:t>st</a:t>
                          </a:r>
                          <a:r>
                            <a:rPr lang="en-US" dirty="0" smtClean="0"/>
                            <a:t> family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r>
                            <a:rPr lang="en-US" baseline="30000" dirty="0" smtClean="0"/>
                            <a:t>nd</a:t>
                          </a:r>
                          <a:r>
                            <a:rPr lang="en-US" dirty="0" smtClean="0"/>
                            <a:t> family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r>
                            <a:rPr lang="en-US" baseline="30000" dirty="0" smtClean="0"/>
                            <a:t>rd</a:t>
                          </a:r>
                          <a:r>
                            <a:rPr lang="en-US" dirty="0" smtClean="0"/>
                            <a:t> family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8850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4138" r="-300391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611" t="-64138" r="-199222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391" t="-64138" r="-100000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391" t="-64138" b="-101379"/>
                          </a:stretch>
                        </a:blipFill>
                      </a:tcPr>
                    </a:tc>
                  </a:tr>
                  <a:tr h="8967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61905" r="-300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611" t="-161905" r="-199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391" t="-161905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391" t="-1619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2</a:t>
            </a:fld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6858000" y="2133600"/>
            <a:ext cx="228600" cy="838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36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Quarks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6863993" y="3062556"/>
            <a:ext cx="228600" cy="838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39000" y="3288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Leptons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19400" y="4191000"/>
                <a:ext cx="1919308" cy="590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191000"/>
                <a:ext cx="1919308" cy="5909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750354" y="478199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8 gluons</a:t>
            </a:r>
            <a:endParaRPr lang="en-US" sz="3200" dirty="0"/>
          </a:p>
        </p:txBody>
      </p:sp>
      <p:sp>
        <p:nvSpPr>
          <p:cNvPr id="15" name="Right Brace 14"/>
          <p:cNvSpPr/>
          <p:nvPr/>
        </p:nvSpPr>
        <p:spPr>
          <a:xfrm>
            <a:off x="6902093" y="4294404"/>
            <a:ext cx="228600" cy="838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39000" y="4390338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Gauge bosons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52174" y="5486400"/>
                <a:ext cx="8537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74" y="5486400"/>
                <a:ext cx="85376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867400" y="5517177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Higgs Boson</a:t>
            </a:r>
            <a:endParaRPr lang="en-US" sz="3200" dirty="0"/>
          </a:p>
        </p:txBody>
      </p:sp>
      <p:sp>
        <p:nvSpPr>
          <p:cNvPr id="19" name="Right Arrow 18"/>
          <p:cNvSpPr/>
          <p:nvPr/>
        </p:nvSpPr>
        <p:spPr>
          <a:xfrm flipH="1">
            <a:off x="4343400" y="5624899"/>
            <a:ext cx="133949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8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382000" cy="46783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Interactions ↔ Forces ↔ Potential energy</a:t>
                </a:r>
                <a:endParaRPr lang="en-US" sz="2800" dirty="0"/>
              </a:p>
              <a:p>
                <a:r>
                  <a:rPr lang="en-US" sz="2800" dirty="0" smtClean="0"/>
                  <a:t>The lowest energy is at the bottom of a potential well: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In this case the minimum is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…  no good.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382000" cy="4678363"/>
              </a:xfrm>
              <a:blipFill rotWithShape="1">
                <a:blip r:embed="rId2"/>
                <a:stretch>
                  <a:fillRect l="-1236" t="-1173" r="-655" b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20</a:t>
            </a:fld>
            <a:endParaRPr lang="en-US"/>
          </a:p>
        </p:txBody>
      </p:sp>
      <p:pic>
        <p:nvPicPr>
          <p:cNvPr id="6146" name="Picture 2" descr="http://www.sciencewriter.net/ncd/parabol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800"/>
          <a:stretch/>
        </p:blipFill>
        <p:spPr bwMode="auto">
          <a:xfrm>
            <a:off x="3289645" y="2849880"/>
            <a:ext cx="2676525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2200" y="3992880"/>
                <a:ext cx="412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992880"/>
                <a:ext cx="41261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5007" y="24384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007" y="2438400"/>
                <a:ext cx="685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625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245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potential doesn’t </a:t>
            </a:r>
            <a:r>
              <a:rPr lang="en-US" sz="2800" i="1" dirty="0" smtClean="0"/>
              <a:t>have</a:t>
            </a:r>
            <a:r>
              <a:rPr lang="en-US" sz="2800" dirty="0" smtClean="0"/>
              <a:t> to be a parabola: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It looks parabolic near the point of minimum energy</a:t>
            </a:r>
          </a:p>
          <a:p>
            <a:r>
              <a:rPr lang="en-US" sz="2800" dirty="0" smtClean="0"/>
              <a:t>This time, the field is not zero!</a:t>
            </a:r>
          </a:p>
          <a:p>
            <a:pPr lvl="1"/>
            <a:r>
              <a:rPr lang="en-US" sz="2400" dirty="0" smtClean="0"/>
              <a:t>We call this the “vacuum expectation value”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21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51" y="1981200"/>
            <a:ext cx="394987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961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 with massless quarks and leptons</a:t>
            </a:r>
          </a:p>
          <a:p>
            <a:r>
              <a:rPr lang="en-US" dirty="0" smtClean="0"/>
              <a:t>Group them into up-down pairs</a:t>
            </a:r>
          </a:p>
          <a:p>
            <a:r>
              <a:rPr lang="en-US" dirty="0" smtClean="0"/>
              <a:t>Add massless gauge bosons</a:t>
            </a:r>
          </a:p>
          <a:p>
            <a:r>
              <a:rPr lang="en-US" dirty="0" smtClean="0"/>
              <a:t>Add a Higgs field</a:t>
            </a:r>
          </a:p>
          <a:p>
            <a:pPr lvl="1"/>
            <a:r>
              <a:rPr lang="en-US" dirty="0" smtClean="0"/>
              <a:t>Give it a potential energy with a non-zero vacuum expectation value</a:t>
            </a:r>
          </a:p>
          <a:p>
            <a:r>
              <a:rPr lang="en-US" dirty="0" smtClean="0"/>
              <a:t>Voila!</a:t>
            </a:r>
          </a:p>
          <a:p>
            <a:pPr lvl="1"/>
            <a:r>
              <a:rPr lang="en-US" dirty="0" smtClean="0"/>
              <a:t>Massive quarks and leptons</a:t>
            </a:r>
          </a:p>
          <a:p>
            <a:pPr lvl="1"/>
            <a:r>
              <a:rPr lang="en-US" dirty="0" smtClean="0"/>
              <a:t>Massive gauge bosons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73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In most cases, “mass” has been replaced by “couplings” to the Higgs field: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→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:r>
                  <a:rPr lang="en-US" i="1" dirty="0" smtClean="0">
                    <a:latin typeface="Cambria Math"/>
                    <a:ea typeface="Cambria Math"/>
                  </a:rPr>
                  <a:t>Etc…</a:t>
                </a:r>
                <a:endParaRPr lang="en-US" b="0" i="1" dirty="0" smtClean="0">
                  <a:latin typeface="Cambria Math"/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Some non-trivial predictions: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sub>
                          </m:sSub>
                        </m:e>
                      </m:func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   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Ratios constrained by the “weak mixing angle”</a:t>
                </a:r>
              </a:p>
              <a:p>
                <a:pPr lvl="1"/>
                <a:r>
                  <a:rPr lang="en-US" dirty="0" smtClean="0">
                    <a:ea typeface="Cambria Math"/>
                  </a:rPr>
                  <a:t>Excellent agreement with experimental data!</a:t>
                </a:r>
              </a:p>
              <a:p>
                <a:r>
                  <a:rPr lang="en-US" dirty="0" smtClean="0">
                    <a:ea typeface="Cambria Math"/>
                  </a:rPr>
                  <a:t>Testing this was the primary purpose of the LEP collider program at CERN in the 1990’s.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  <a:blipFill rotWithShape="1">
                <a:blip r:embed="rId2"/>
                <a:stretch>
                  <a:fillRect l="-1037" t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6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38508" r="47351" b="-1774"/>
          <a:stretch/>
        </p:blipFill>
        <p:spPr bwMode="auto">
          <a:xfrm>
            <a:off x="700381" y="3346114"/>
            <a:ext cx="2180637" cy="167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43000" y="2971800"/>
            <a:ext cx="1295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Where’s the Higgs?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602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the Higgs field is real, we should be able to excite it and make a Higgs boson</a:t>
            </a:r>
          </a:p>
          <a:p>
            <a:r>
              <a:rPr lang="en-US" sz="2400" dirty="0" smtClean="0"/>
              <a:t>We don’t know its mass…</a:t>
            </a:r>
          </a:p>
          <a:p>
            <a:r>
              <a:rPr lang="en-US" sz="2400" dirty="0" smtClean="0"/>
              <a:t>How it decays depends on its mass… but it likes to couple to heavy things…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2" y="3491166"/>
            <a:ext cx="2411557" cy="1421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0" y="3461349"/>
            <a:ext cx="609600" cy="24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67878" y="4660068"/>
            <a:ext cx="609600" cy="24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48979" y="422280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</a:t>
            </a:r>
            <a:endParaRPr lang="en-US" sz="1400" dirty="0"/>
          </a:p>
        </p:txBody>
      </p:sp>
      <p:pic>
        <p:nvPicPr>
          <p:cNvPr id="8197" name="Picture 5" descr="http://1.bp.blogspot.com/-YYT8hHQKGng/TqmvfFYRs9I/AAAAAAAAAa8/gxePYWArsuQ/hToaa_diagrams.gif?imgmax=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46114"/>
            <a:ext cx="2895600" cy="1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43000" y="5517349"/>
                <a:ext cx="1371600" cy="37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17349"/>
                <a:ext cx="1371600" cy="375424"/>
              </a:xfrm>
              <a:prstGeom prst="rect">
                <a:avLst/>
              </a:prstGeom>
              <a:blipFill rotWithShape="1">
                <a:blip r:embed="rId5"/>
                <a:stretch>
                  <a:fillRect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77478" y="5345668"/>
                <a:ext cx="15422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algn="ctr"/>
                <a:r>
                  <a:rPr lang="en-US" dirty="0"/>
                  <a:t>o</a:t>
                </a:r>
                <a:r>
                  <a:rPr lang="en-US" dirty="0" smtClean="0"/>
                  <a:t>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478" y="5345668"/>
                <a:ext cx="1542221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05600" y="5619621"/>
                <a:ext cx="1371600" cy="37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𝛾𝛾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619621"/>
                <a:ext cx="1371600" cy="375424"/>
              </a:xfrm>
              <a:prstGeom prst="rect">
                <a:avLst/>
              </a:prstGeom>
              <a:blipFill rotWithShape="1"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812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How Would the Higgs Decay?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799"/>
            <a:ext cx="7848600" cy="527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937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Searches at the </a:t>
            </a:r>
            <a:r>
              <a:rPr lang="en-US" dirty="0" err="1" smtClean="0"/>
              <a:t>Tevatron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26</a:t>
            </a:fld>
            <a:endParaRPr lang="en-US"/>
          </a:p>
        </p:txBody>
      </p:sp>
      <p:pic>
        <p:nvPicPr>
          <p:cNvPr id="1028" name="Picture 4" descr="http://tevnphwg.fnal.gov/results/SM_Higgs_Summer_12/tevxsbayes19jun20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734175" cy="504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124200" y="5943600"/>
            <a:ext cx="2971800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5400000">
            <a:off x="6585466" y="402582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Better description of the data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372061" y="2524344"/>
            <a:ext cx="0" cy="25908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667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Higgs Searches at the LHC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𝛾𝛾</m:t>
                    </m:r>
                  </m:oMath>
                </a14:m>
                <a:r>
                  <a:rPr lang="en-US" dirty="0" smtClean="0"/>
                  <a:t> is rare, but very clean: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1">
                <a:blip r:embed="rId2"/>
                <a:stretch>
                  <a:fillRect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27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87" y="2057400"/>
            <a:ext cx="575588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655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Observation at the 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28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6937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3122"/>
            <a:ext cx="371129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3000" y="4953000"/>
                <a:ext cx="3406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𝑀</m:t>
                      </m:r>
                      <m:r>
                        <a:rPr lang="en-US" i="1" dirty="0" smtClean="0">
                          <a:latin typeface="Cambria Math"/>
                        </a:rPr>
                        <m:t> = 125.3 ± 0.4 ± 0.5 </m:t>
                      </m:r>
                      <m:r>
                        <m:rPr>
                          <m:sty m:val="p"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953000"/>
                <a:ext cx="340649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32076" y="4953000"/>
                <a:ext cx="3406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 ~ 126.5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076" y="4953000"/>
                <a:ext cx="340649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394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Is it the Higgs?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to check?</a:t>
            </a:r>
          </a:p>
          <a:p>
            <a:pPr lvl="1"/>
            <a:r>
              <a:rPr lang="en-US" dirty="0" smtClean="0"/>
              <a:t>Is its coupling strength proportional to mass?</a:t>
            </a:r>
          </a:p>
          <a:p>
            <a:pPr lvl="1"/>
            <a:r>
              <a:rPr lang="en-US" dirty="0" smtClean="0"/>
              <a:t>Is it spin zero?</a:t>
            </a:r>
          </a:p>
          <a:p>
            <a:pPr lvl="1"/>
            <a:r>
              <a:rPr lang="en-US" dirty="0" smtClean="0"/>
              <a:t>Does it decay in all the ways we expect?</a:t>
            </a:r>
          </a:p>
          <a:p>
            <a:r>
              <a:rPr lang="en-US" dirty="0" smtClean="0"/>
              <a:t>Still some open questions:</a:t>
            </a:r>
          </a:p>
          <a:p>
            <a:pPr lvl="1"/>
            <a:r>
              <a:rPr lang="en-US" dirty="0" smtClean="0"/>
              <a:t>The Higgs couples to itself… what keeps the Higgs mass from getting too big?</a:t>
            </a:r>
          </a:p>
          <a:p>
            <a:pPr lvl="1"/>
            <a:r>
              <a:rPr lang="en-US" dirty="0" smtClean="0"/>
              <a:t>Neutrinos do have mass…</a:t>
            </a:r>
            <a:endParaRPr lang="en-US" dirty="0"/>
          </a:p>
          <a:p>
            <a:pPr lvl="1"/>
            <a:r>
              <a:rPr lang="en-US" dirty="0" smtClean="0"/>
              <a:t>Still no good ideas for quantizing gravity or explaining dark matter</a:t>
            </a:r>
          </a:p>
          <a:p>
            <a:pPr lvl="1"/>
            <a:r>
              <a:rPr lang="en-US" dirty="0" smtClean="0"/>
              <a:t>As usual, we can solve these problems by adding new particles to the theory.</a:t>
            </a:r>
          </a:p>
          <a:p>
            <a:pPr lvl="2"/>
            <a:r>
              <a:rPr lang="en-US" dirty="0" smtClean="0"/>
              <a:t>  So far we see no evidence for any of them.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8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Why the Higgs Boson?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Quarks:</a:t>
            </a:r>
          </a:p>
          <a:p>
            <a:pPr lvl="1"/>
            <a:r>
              <a:rPr lang="en-US" dirty="0" smtClean="0"/>
              <a:t>Charm quark: 1974</a:t>
            </a:r>
          </a:p>
          <a:p>
            <a:pPr lvl="1"/>
            <a:r>
              <a:rPr lang="en-US" dirty="0" smtClean="0"/>
              <a:t>Bottom quark: 1978</a:t>
            </a:r>
          </a:p>
          <a:p>
            <a:pPr lvl="1"/>
            <a:r>
              <a:rPr lang="en-US" dirty="0" smtClean="0"/>
              <a:t>Top quark: 1994</a:t>
            </a:r>
          </a:p>
          <a:p>
            <a:r>
              <a:rPr lang="en-US" dirty="0" smtClean="0"/>
              <a:t>Leptons:</a:t>
            </a:r>
          </a:p>
          <a:p>
            <a:pPr lvl="1"/>
            <a:r>
              <a:rPr lang="en-US" dirty="0" smtClean="0"/>
              <a:t>Tau lepton: 1975</a:t>
            </a:r>
          </a:p>
          <a:p>
            <a:pPr lvl="1"/>
            <a:r>
              <a:rPr lang="en-US" dirty="0" smtClean="0"/>
              <a:t>Tau neutrino: 2000</a:t>
            </a:r>
          </a:p>
          <a:p>
            <a:r>
              <a:rPr lang="en-US" dirty="0" smtClean="0"/>
              <a:t>Weak Vector Bosons:</a:t>
            </a:r>
          </a:p>
          <a:p>
            <a:pPr lvl="1"/>
            <a:r>
              <a:rPr lang="en-US" dirty="0" smtClean="0"/>
              <a:t>W and Z: 1983</a:t>
            </a:r>
          </a:p>
          <a:p>
            <a:r>
              <a:rPr lang="en-US" dirty="0" smtClean="0"/>
              <a:t>The Higgs boson has been “predicted” to exist for almost 50 years</a:t>
            </a:r>
          </a:p>
          <a:p>
            <a:pPr lvl="1"/>
            <a:r>
              <a:rPr lang="en-US" dirty="0" smtClean="0"/>
              <a:t>Why was it predicted even before we knew about quarks?</a:t>
            </a:r>
          </a:p>
          <a:p>
            <a:pPr lvl="1"/>
            <a:r>
              <a:rPr lang="en-US" dirty="0" smtClean="0"/>
              <a:t>The Standard Model already describes all experimental data with exquisite precision…</a:t>
            </a:r>
          </a:p>
          <a:p>
            <a:pPr lvl="1"/>
            <a:r>
              <a:rPr lang="en-US" dirty="0" smtClean="0"/>
              <a:t>Why do we need/want the Higgs?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3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4438736" cy="321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7" y="1033669"/>
            <a:ext cx="27908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495631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M ≈ 125 </a:t>
            </a:r>
            <a:r>
              <a:rPr lang="en-US" sz="5400" dirty="0" err="1" smtClean="0"/>
              <a:t>GeV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6928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Quantum Field Theory in </a:t>
            </a:r>
            <a:r>
              <a:rPr lang="en-US" dirty="0" smtClean="0"/>
              <a:t>30 </a:t>
            </a:r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Over the years, our description of the most fundamental laws of Nature has evolved…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9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Democritus of </a:t>
            </a:r>
            <a:r>
              <a:rPr lang="en-US" dirty="0" err="1" smtClean="0"/>
              <a:t>Abdera</a:t>
            </a:r>
            <a:r>
              <a:rPr lang="en-US" dirty="0" smtClean="0"/>
              <a:t> (c. 460-370 BC)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638800" cy="4830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Speculated that matter must ultimately be composed of infinitely small components 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atomos</a:t>
            </a:r>
            <a:r>
              <a:rPr lang="en-US" sz="2800" i="1" dirty="0" smtClean="0"/>
              <a:t>)</a:t>
            </a:r>
          </a:p>
          <a:p>
            <a:r>
              <a:rPr lang="en-US" sz="2800" dirty="0" smtClean="0"/>
              <a:t>Just as atoms are supposed to </a:t>
            </a:r>
            <a:r>
              <a:rPr lang="en-US" sz="2800" i="1" dirty="0" smtClean="0"/>
              <a:t>exist</a:t>
            </a:r>
            <a:r>
              <a:rPr lang="en-US" sz="2800" dirty="0" smtClean="0"/>
              <a:t>, so does the space between them (</a:t>
            </a:r>
            <a:r>
              <a:rPr lang="en-US" sz="2800" i="1" dirty="0" smtClean="0"/>
              <a:t>vacuum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Atoms would move according to physical laws and not by “divine justice or moral law”.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48" y="1828800"/>
            <a:ext cx="27908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52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Classical Mechanics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6</a:t>
            </a:fld>
            <a:endParaRPr lang="en-US"/>
          </a:p>
        </p:txBody>
      </p:sp>
      <p:pic>
        <p:nvPicPr>
          <p:cNvPr id="1028" name="Picture 4" descr="http://upload.wikimedia.org/wikipedia/commons/thumb/c/cc/Galileo.arp.300pix.jpg/225px-Galileo.arp.300p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1315278"/>
            <a:ext cx="21431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1295400"/>
            <a:ext cx="191038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6599" y="1318591"/>
                <a:ext cx="2722861" cy="1436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599" y="1318591"/>
                <a:ext cx="2722861" cy="14366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66660" y="2824641"/>
                <a:ext cx="3330014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3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660" y="2824641"/>
                <a:ext cx="3330014" cy="11294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55333" y="4419600"/>
                <a:ext cx="63653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“Equations of Motion” determine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Action at a distance…  Gravitational “field”.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33" y="4419600"/>
                <a:ext cx="6365392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820" t="-5732" r="-1628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38200" y="5791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Special relativity modifies the form of these equations but the idea is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Classical Field Theory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34488"/>
            <a:ext cx="2209756" cy="275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biographyonline.net/scientists/images/michael-farada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4549"/>
            <a:ext cx="2261361" cy="28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rregularwebcomic.net/annotations/annot1420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13876"/>
            <a:ext cx="2797290" cy="23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4976191"/>
            <a:ext cx="632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“Equations of Motion” for the field itself!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054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Quantum Mechanics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8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447366" cy="21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nobelprize.org/nobel_prizes/physics/laureates/1933/schrodinger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68287"/>
            <a:ext cx="15430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1676400"/>
                <a:ext cx="3884012" cy="91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676400"/>
                <a:ext cx="3884012" cy="9115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8400" y="2753139"/>
                <a:ext cx="4399922" cy="969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753139"/>
                <a:ext cx="4399922" cy="9696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09600" y="4114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“Equations of Motion” determine the “state” of a particle.</a:t>
            </a:r>
          </a:p>
          <a:p>
            <a:pPr algn="ctr"/>
            <a:r>
              <a:rPr lang="en-US" sz="2400" dirty="0" smtClean="0"/>
              <a:t>The “state” determines the </a:t>
            </a:r>
            <a:r>
              <a:rPr lang="en-US" sz="2400" i="1" dirty="0" smtClean="0"/>
              <a:t>probability</a:t>
            </a:r>
            <a:r>
              <a:rPr lang="en-US" sz="2400" dirty="0" smtClean="0"/>
              <a:t> of an observation.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181600"/>
            <a:ext cx="807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Quantum mechanics + special relativity imply that particles can be created and destroyed which makes calculations awkward.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592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Quantum Field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particle is not fundamental – the field is:</a:t>
            </a:r>
          </a:p>
          <a:p>
            <a:pPr lvl="1"/>
            <a:r>
              <a:rPr lang="en-US" sz="2400" dirty="0" smtClean="0"/>
              <a:t>The photon is a quantum </a:t>
            </a:r>
            <a:r>
              <a:rPr lang="en-US" sz="2400" i="1" dirty="0" smtClean="0"/>
              <a:t>excitation</a:t>
            </a:r>
            <a:r>
              <a:rPr lang="en-US" sz="2400" dirty="0" smtClean="0"/>
              <a:t> of the electromagnetic field</a:t>
            </a:r>
          </a:p>
          <a:p>
            <a:pPr lvl="1"/>
            <a:r>
              <a:rPr lang="en-US" sz="2400" dirty="0" smtClean="0"/>
              <a:t>An electron could be a quantum excitation of the “electron field”</a:t>
            </a:r>
          </a:p>
          <a:p>
            <a:r>
              <a:rPr lang="en-US" sz="2800" dirty="0" smtClean="0"/>
              <a:t>We need equations of motion that tell us what the field is doing at each point in space</a:t>
            </a:r>
          </a:p>
          <a:p>
            <a:pPr lvl="1"/>
            <a:r>
              <a:rPr lang="en-US" sz="2400" dirty="0" smtClean="0"/>
              <a:t>Even if there is no electron, there is still an electron field…</a:t>
            </a:r>
          </a:p>
          <a:p>
            <a:pPr lvl="1"/>
            <a:r>
              <a:rPr lang="en-US" sz="2400" dirty="0" smtClean="0"/>
              <a:t>One, two, or more electrons are just different ways to excite the field.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QuarkNet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5EB2-AFE8-4249-945D-EC94EDE7B2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9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2032</Words>
  <Application>Microsoft Office PowerPoint</Application>
  <PresentationFormat>On-screen Show (4:3)</PresentationFormat>
  <Paragraphs>299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Higgs Boson Observation (probably)</vt:lpstr>
      <vt:lpstr>The Standard Model</vt:lpstr>
      <vt:lpstr>Why the Higgs Boson?</vt:lpstr>
      <vt:lpstr>Quantum Field Theory in 30 Minutes</vt:lpstr>
      <vt:lpstr>Democritus of Abdera (c. 460-370 BC)</vt:lpstr>
      <vt:lpstr>Classical Mechanics</vt:lpstr>
      <vt:lpstr>Classical Field Theory</vt:lpstr>
      <vt:lpstr>Quantum Mechanics</vt:lpstr>
      <vt:lpstr>Quantum Field Theory</vt:lpstr>
      <vt:lpstr>Example</vt:lpstr>
      <vt:lpstr>Example</vt:lpstr>
      <vt:lpstr>Gauge Invariance</vt:lpstr>
      <vt:lpstr>Gauge Invariance</vt:lpstr>
      <vt:lpstr>Gauge Invariance</vt:lpstr>
      <vt:lpstr>Quantum Chromodynamics</vt:lpstr>
      <vt:lpstr>Weak Interactions</vt:lpstr>
      <vt:lpstr>Example</vt:lpstr>
      <vt:lpstr>Weak Interactions</vt:lpstr>
      <vt:lpstr>The Higgs Mechanism (1968)</vt:lpstr>
      <vt:lpstr>Potential Energy</vt:lpstr>
      <vt:lpstr>Potential Energy</vt:lpstr>
      <vt:lpstr>The Standard Model</vt:lpstr>
      <vt:lpstr>The Standard Model</vt:lpstr>
      <vt:lpstr>Where’s the Higgs?</vt:lpstr>
      <vt:lpstr>How Would the Higgs Decay?</vt:lpstr>
      <vt:lpstr>Searches at the Tevatron</vt:lpstr>
      <vt:lpstr>Higgs Searches at the LHC</vt:lpstr>
      <vt:lpstr>Recent Observation at the LHC</vt:lpstr>
      <vt:lpstr>Is it the Higgs?</vt:lpstr>
      <vt:lpstr>PowerPoint Presentation</vt:lpstr>
    </vt:vector>
  </TitlesOfParts>
  <Company>Purdue University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Higgs Boson Observation (probably)</dc:title>
  <dc:creator>Matthew Jones</dc:creator>
  <cp:lastModifiedBy>Matthew Jones</cp:lastModifiedBy>
  <cp:revision>44</cp:revision>
  <dcterms:created xsi:type="dcterms:W3CDTF">2012-07-25T14:32:15Z</dcterms:created>
  <dcterms:modified xsi:type="dcterms:W3CDTF">2012-07-27T10:56:58Z</dcterms:modified>
</cp:coreProperties>
</file>