
<file path=[Content_Types].xml><?xml version="1.0" encoding="utf-8"?>
<Types xmlns="http://schemas.openxmlformats.org/package/2006/content-types">
  <Override PartName="/ppt/embeddings/oleObject60.bin" ContentType="application/vnd.openxmlformats-officedocument.oleObject"/>
  <Override PartName="/ppt/embeddings/oleObject70.bin" ContentType="application/vnd.openxmlformats-officedocument.oleObject"/>
  <Override PartName="/ppt/notesSlides/notesSlide16.xml" ContentType="application/vnd.openxmlformats-officedocument.presentationml.notesSlide+xml"/>
  <Override PartName="/ppt/slides/slide18.xml" ContentType="application/vnd.openxmlformats-officedocument.presentationml.slide+xml"/>
  <Override PartName="/ppt/embeddings/oleObject47.bin" ContentType="application/vnd.openxmlformats-officedocument.oleObject"/>
  <Override PartName="/ppt/notesSlides/notesSlide26.xml" ContentType="application/vnd.openxmlformats-officedocument.presentationml.notesSlide+xml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slideLayouts/slideLayout43.xml" ContentType="application/vnd.openxmlformats-officedocument.presentationml.slideLayout+xml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embeddings/oleObject42.bin" ContentType="application/vnd.openxmlformats-officedocument.oleObject"/>
  <Override PartName="/ppt/notesSlides/notesSlide21.xml" ContentType="application/vnd.openxmlformats-officedocument.presentationml.notesSlide+xml"/>
  <Override PartName="/ppt/embeddings/oleObject7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embeddings/oleObject52.bin" ContentType="application/vnd.openxmlformats-officedocument.oleObject"/>
  <Override PartName="/ppt/slides/slide32.xml" ContentType="application/vnd.openxmlformats-officedocument.presentationml.slide+xml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embeddings/oleObject38.bin" ContentType="application/vnd.openxmlformats-officedocument.oleObject"/>
  <Override PartName="/ppt/embeddings/oleObject61.bin" ContentType="application/vnd.openxmlformats-officedocument.oleObject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embeddings/oleObject48.bin" ContentType="application/vnd.openxmlformats-officedocument.oleObject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embeddings/oleObject58.bin" ContentType="application/vnd.openxmlformats-officedocument.oleObject"/>
  <Override PartName="/ppt/embeddings/oleObject67.bin" ContentType="application/vnd.openxmlformats-officedocument.oleObject"/>
  <Override PartName="/ppt/slideLayouts/slideLayout16.xml" ContentType="application/vnd.openxmlformats-officedocument.presentationml.slideLayout+xml"/>
  <Override PartName="/docProps/custom.xml" ContentType="application/vnd.openxmlformats-officedocument.custom-properties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slideLayouts/slideLayout44.xml" ContentType="application/vnd.openxmlformats-officedocument.presentationml.slideLayout+xml"/>
  <Override PartName="/ppt/embeddings/oleObject24.bin" ContentType="application/vnd.openxmlformats-officedocument.oleObject"/>
  <Override PartName="/ppt/notesSlides/notesSlide8.xml" ContentType="application/vnd.openxmlformats-officedocument.presentationml.notesSlide+xml"/>
  <Override PartName="/ppt/embeddings/oleObject34.bin" ContentType="application/vnd.openxmlformats-officedocument.oleObject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notesSlides/notesSlide22.xml" ContentType="application/vnd.openxmlformats-officedocument.presentationml.notesSlide+xml"/>
  <Override PartName="/ppt/embeddings/oleObject8.bin" ContentType="application/vnd.openxmlformats-officedocument.oleObject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embeddings/oleObject53.bin" ContentType="application/vnd.openxmlformats-officedocument.oleObject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notesSlides/notesSlide18.xml" ContentType="application/vnd.openxmlformats-officedocument.presentationml.notesSlide+xml"/>
  <Override PartName="/ppt/embeddings/oleObject62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embeddings/oleObject59.bin" ContentType="application/vnd.openxmlformats-officedocument.oleObject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slideLayouts/slideLayout30.xml" ContentType="application/vnd.openxmlformats-officedocument.presentationml.slideLayout+xml"/>
  <Override PartName="/ppt/embeddings/oleObject10.bin" ContentType="application/vnd.openxmlformats-officedocument.oleObject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slideLayouts/slideLayout45.xml" ContentType="application/vnd.openxmlformats-officedocument.presentationml.slideLayout+xml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5.bin" ContentType="application/vnd.openxmlformats-officedocument.oleObject"/>
  <Override PartName="/ppt/slides/slide15.xml" ContentType="application/vnd.openxmlformats-officedocument.presentationml.slide+xml"/>
  <Override PartName="/ppt/embeddings/oleObject44.bin" ContentType="application/vnd.openxmlformats-officedocument.oleObject"/>
  <Override PartName="/ppt/notesSlides/notesSlide23.xml" ContentType="application/vnd.openxmlformats-officedocument.presentationml.notesSlide+xml"/>
  <Override PartName="/ppt/embeddings/oleObject9.bin" ContentType="application/vnd.openxmlformats-officedocument.oleObject"/>
  <Override PartName="/ppt/slides/slide25.xml" ContentType="application/vnd.openxmlformats-officedocument.presentationml.slide+xml"/>
  <Override PartName="/ppt/embeddings/oleObject54.bin" ContentType="application/vnd.openxmlformats-officedocument.oleObject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embeddings/oleObject63.bin" ContentType="application/vnd.openxmlformats-officedocument.oleObject"/>
  <Override PartName="/ppt/notesSlides/notesSlide1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embeddings/oleObject69.bin" ContentType="application/vnd.openxmlformats-officedocument.oleObject"/>
  <Override PartName="/ppt/slideLayouts/slideLayout31.xml" ContentType="application/vnd.openxmlformats-officedocument.presentationml.slideLayout+xml"/>
  <Override PartName="/ppt/embeddings/oleObject11.bin" ContentType="application/vnd.openxmlformats-officedocument.oleObject"/>
  <Override PartName="/ppt/slideLayouts/slideLayout40.xml" ContentType="application/vnd.openxmlformats-officedocument.presentationml.slideLayout+xml"/>
  <Override PartName="/ppt/embeddings/oleObject20.bin" ContentType="application/vnd.openxmlformats-officedocument.oleObject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embeddings/oleObject30.bin" ContentType="application/vnd.openxmlformats-officedocument.oleObject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embeddings/oleObject45.bin" ContentType="application/vnd.openxmlformats-officedocument.oleObject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embeddings/oleObject55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64.bin" ContentType="application/vnd.openxmlformats-officedocument.oleObject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embeddings/oleObject12.bin" ContentType="application/vnd.openxmlformats-officedocument.oleObject"/>
  <Override PartName="/ppt/slideLayouts/slideLayout41.xml" ContentType="application/vnd.openxmlformats-officedocument.presentationml.slideLayout+xml"/>
  <Override PartName="/ppt/embeddings/oleObject21.bin" ContentType="application/vnd.openxmlformats-officedocument.oleObject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embeddings/oleObject31.bin" ContentType="application/vnd.openxmlformats-officedocument.oleObject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embeddings/oleObject40.bin" ContentType="application/vnd.openxmlformats-officedocument.oleObject"/>
  <Override PartName="/ppt/slideLayouts/slideLayout38.xml" ContentType="application/vnd.openxmlformats-officedocument.presentationml.slideLayout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slides/slide21.xml" ContentType="application/vnd.openxmlformats-officedocument.presentationml.slide+xml"/>
  <Override PartName="/ppt/embeddings/oleObject50.bin" ContentType="application/vnd.openxmlformats-officedocument.oleObject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embeddings/oleObject46.bin" ContentType="application/vnd.openxmlformats-officedocument.oleObject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embeddings/oleObject56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embeddings/oleObject22.bin" ContentType="application/vnd.openxmlformats-officedocument.oleObject"/>
  <Override PartName="/ppt/theme/theme6.xml" ContentType="application/vnd.openxmlformats-officedocument.theme+xml"/>
  <Override PartName="/ppt/embeddings/oleObject32.bin" ContentType="application/vnd.openxmlformats-officedocument.oleObject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slideLayouts/slideLayout39.xml" ContentType="application/vnd.openxmlformats-officedocument.presentationml.slideLayout+xml"/>
  <Override PartName="/ppt/embeddings/oleObject6.bin" ContentType="application/vnd.openxmlformats-officedocument.oleObject"/>
  <Override PartName="/ppt/notesSlides/notesSlide20.xml" ContentType="application/vnd.openxmlformats-officedocument.presentationml.notesSlide+xml"/>
  <Override PartName="/ppt/embeddings/oleObject18.bin" ContentType="application/vnd.openxmlformats-officedocument.oleObject"/>
  <Override PartName="/ppt/slides/slide22.xml" ContentType="application/vnd.openxmlformats-officedocument.presentationml.slide+xml"/>
  <Override PartName="/ppt/embeddings/oleObject51.bin" ContentType="application/vnd.openxmlformats-officedocument.oleObject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5" r:id="rId1"/>
    <p:sldMasterId id="2147483657" r:id="rId2"/>
    <p:sldMasterId id="2147483672" r:id="rId3"/>
    <p:sldMasterId id="2147483674" r:id="rId4"/>
  </p:sldMasterIdLst>
  <p:notesMasterIdLst>
    <p:notesMasterId r:id="rId40"/>
  </p:notesMasterIdLst>
  <p:handoutMasterIdLst>
    <p:handoutMasterId r:id="rId41"/>
  </p:handoutMasterIdLst>
  <p:sldIdLst>
    <p:sldId id="256" r:id="rId5"/>
    <p:sldId id="308" r:id="rId6"/>
    <p:sldId id="397" r:id="rId7"/>
    <p:sldId id="420" r:id="rId8"/>
    <p:sldId id="423" r:id="rId9"/>
    <p:sldId id="336" r:id="rId10"/>
    <p:sldId id="416" r:id="rId11"/>
    <p:sldId id="338" r:id="rId12"/>
    <p:sldId id="382" r:id="rId13"/>
    <p:sldId id="417" r:id="rId14"/>
    <p:sldId id="430" r:id="rId15"/>
    <p:sldId id="344" r:id="rId16"/>
    <p:sldId id="418" r:id="rId17"/>
    <p:sldId id="364" r:id="rId18"/>
    <p:sldId id="425" r:id="rId19"/>
    <p:sldId id="426" r:id="rId20"/>
    <p:sldId id="386" r:id="rId21"/>
    <p:sldId id="387" r:id="rId22"/>
    <p:sldId id="427" r:id="rId23"/>
    <p:sldId id="390" r:id="rId24"/>
    <p:sldId id="428" r:id="rId25"/>
    <p:sldId id="391" r:id="rId26"/>
    <p:sldId id="433" r:id="rId27"/>
    <p:sldId id="431" r:id="rId28"/>
    <p:sldId id="432" r:id="rId29"/>
    <p:sldId id="424" r:id="rId30"/>
    <p:sldId id="422" r:id="rId31"/>
    <p:sldId id="362" r:id="rId32"/>
    <p:sldId id="343" r:id="rId33"/>
    <p:sldId id="348" r:id="rId34"/>
    <p:sldId id="350" r:id="rId35"/>
    <p:sldId id="373" r:id="rId36"/>
    <p:sldId id="434" r:id="rId37"/>
    <p:sldId id="405" r:id="rId38"/>
    <p:sldId id="421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DC0890"/>
    <a:srgbClr val="808080"/>
    <a:srgbClr val="BE263F"/>
    <a:srgbClr val="CE32A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2112" y="-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5760"/>
    </p:cViewPr>
  </p:sorterViewPr>
  <p:notesViewPr>
    <p:cSldViewPr>
      <p:cViewPr varScale="1">
        <p:scale>
          <a:sx n="60" d="100"/>
          <a:sy n="60" d="100"/>
        </p:scale>
        <p:origin x="-186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ict"/><Relationship Id="rId4" Type="http://schemas.openxmlformats.org/officeDocument/2006/relationships/image" Target="../media/image93.pict"/><Relationship Id="rId5" Type="http://schemas.openxmlformats.org/officeDocument/2006/relationships/image" Target="../media/image94.pict"/><Relationship Id="rId6" Type="http://schemas.openxmlformats.org/officeDocument/2006/relationships/image" Target="../media/image95.pict"/><Relationship Id="rId7" Type="http://schemas.openxmlformats.org/officeDocument/2006/relationships/image" Target="../media/image96.pict"/><Relationship Id="rId1" Type="http://schemas.openxmlformats.org/officeDocument/2006/relationships/image" Target="../media/image90.pict"/><Relationship Id="rId2" Type="http://schemas.openxmlformats.org/officeDocument/2006/relationships/image" Target="../media/image91.pict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pict"/><Relationship Id="rId2" Type="http://schemas.openxmlformats.org/officeDocument/2006/relationships/image" Target="../media/image99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ict"/><Relationship Id="rId4" Type="http://schemas.openxmlformats.org/officeDocument/2006/relationships/image" Target="../media/image108.pict"/><Relationship Id="rId5" Type="http://schemas.openxmlformats.org/officeDocument/2006/relationships/image" Target="../media/image109.pict"/><Relationship Id="rId6" Type="http://schemas.openxmlformats.org/officeDocument/2006/relationships/image" Target="../media/image110.pict"/><Relationship Id="rId7" Type="http://schemas.openxmlformats.org/officeDocument/2006/relationships/image" Target="../media/image111.pict"/><Relationship Id="rId1" Type="http://schemas.openxmlformats.org/officeDocument/2006/relationships/image" Target="../media/image105.pict"/><Relationship Id="rId2" Type="http://schemas.openxmlformats.org/officeDocument/2006/relationships/image" Target="../media/image106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pict"/><Relationship Id="rId2" Type="http://schemas.openxmlformats.org/officeDocument/2006/relationships/image" Target="../media/image113.pict"/><Relationship Id="rId3" Type="http://schemas.openxmlformats.org/officeDocument/2006/relationships/image" Target="../media/image114.pict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ict"/><Relationship Id="rId4" Type="http://schemas.openxmlformats.org/officeDocument/2006/relationships/image" Target="../media/image122.pict"/><Relationship Id="rId5" Type="http://schemas.openxmlformats.org/officeDocument/2006/relationships/image" Target="../media/image123.pict"/><Relationship Id="rId6" Type="http://schemas.openxmlformats.org/officeDocument/2006/relationships/image" Target="../media/image124.pict"/><Relationship Id="rId7" Type="http://schemas.openxmlformats.org/officeDocument/2006/relationships/image" Target="../media/image125.pict"/><Relationship Id="rId8" Type="http://schemas.openxmlformats.org/officeDocument/2006/relationships/image" Target="../media/image70.pict"/><Relationship Id="rId9" Type="http://schemas.openxmlformats.org/officeDocument/2006/relationships/image" Target="../media/image126.pict"/><Relationship Id="rId10" Type="http://schemas.openxmlformats.org/officeDocument/2006/relationships/image" Target="../media/image127.pict"/><Relationship Id="rId1" Type="http://schemas.openxmlformats.org/officeDocument/2006/relationships/image" Target="../media/image59.pict"/><Relationship Id="rId2" Type="http://schemas.openxmlformats.org/officeDocument/2006/relationships/image" Target="../media/image60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pict"/><Relationship Id="rId2" Type="http://schemas.openxmlformats.org/officeDocument/2006/relationships/image" Target="../media/image130.pict"/><Relationship Id="rId3" Type="http://schemas.openxmlformats.org/officeDocument/2006/relationships/image" Target="../media/image131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pict"/><Relationship Id="rId2" Type="http://schemas.openxmlformats.org/officeDocument/2006/relationships/image" Target="../media/image137.pict"/><Relationship Id="rId3" Type="http://schemas.openxmlformats.org/officeDocument/2006/relationships/image" Target="../media/image138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ict"/><Relationship Id="rId4" Type="http://schemas.openxmlformats.org/officeDocument/2006/relationships/image" Target="../media/image151.pict"/><Relationship Id="rId5" Type="http://schemas.openxmlformats.org/officeDocument/2006/relationships/image" Target="../media/image152.pict"/><Relationship Id="rId1" Type="http://schemas.openxmlformats.org/officeDocument/2006/relationships/image" Target="../media/image148.pict"/><Relationship Id="rId2" Type="http://schemas.openxmlformats.org/officeDocument/2006/relationships/image" Target="../media/image14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ict"/><Relationship Id="rId2" Type="http://schemas.openxmlformats.org/officeDocument/2006/relationships/image" Target="../media/image59.pict"/><Relationship Id="rId3" Type="http://schemas.openxmlformats.org/officeDocument/2006/relationships/image" Target="../media/image60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ict"/><Relationship Id="rId4" Type="http://schemas.openxmlformats.org/officeDocument/2006/relationships/image" Target="../media/image67.pict"/><Relationship Id="rId5" Type="http://schemas.openxmlformats.org/officeDocument/2006/relationships/image" Target="../media/image68.pict"/><Relationship Id="rId1" Type="http://schemas.openxmlformats.org/officeDocument/2006/relationships/image" Target="../media/image64.pict"/><Relationship Id="rId2" Type="http://schemas.openxmlformats.org/officeDocument/2006/relationships/image" Target="../media/image6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ict"/><Relationship Id="rId2" Type="http://schemas.openxmlformats.org/officeDocument/2006/relationships/image" Target="../media/image70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ict"/><Relationship Id="rId2" Type="http://schemas.openxmlformats.org/officeDocument/2006/relationships/image" Target="../media/image75.pict"/><Relationship Id="rId3" Type="http://schemas.openxmlformats.org/officeDocument/2006/relationships/image" Target="../media/image7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ict"/><Relationship Id="rId2" Type="http://schemas.openxmlformats.org/officeDocument/2006/relationships/image" Target="../media/image82.pict"/><Relationship Id="rId3" Type="http://schemas.openxmlformats.org/officeDocument/2006/relationships/image" Target="../media/image83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4B4E1D-CC3B-2C47-A663-7CFB6A61A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单击此处编辑母版文本样式</a:t>
            </a:r>
            <a:endParaRPr lang="en-US" altLang="ja-JP"/>
          </a:p>
          <a:p>
            <a:pPr lvl="1"/>
            <a:r>
              <a:rPr lang="ja-JP" altLang="en-US"/>
              <a:t>第二级</a:t>
            </a:r>
            <a:endParaRPr lang="en-US" altLang="ja-JP"/>
          </a:p>
          <a:p>
            <a:pPr lvl="2"/>
            <a:r>
              <a:rPr lang="ja-JP" altLang="en-US"/>
              <a:t>第三级</a:t>
            </a:r>
            <a:endParaRPr lang="en-US" altLang="ja-JP"/>
          </a:p>
          <a:p>
            <a:pPr lvl="3"/>
            <a:r>
              <a:rPr lang="ja-JP" altLang="en-US"/>
              <a:t>第四级</a:t>
            </a:r>
            <a:endParaRPr lang="en-US" altLang="ja-JP"/>
          </a:p>
          <a:p>
            <a:pPr lvl="4"/>
            <a:r>
              <a:rPr lang="ja-JP" altLang="en-US"/>
              <a:t>第五级</a:t>
            </a:r>
            <a:endParaRPr lang="en-US"/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E11CD53-90D1-A849-BC65-58FE24C72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CD2523-C07F-5941-8A0A-233370AB0BA6}" type="slidenum">
              <a:rPr lang="en-US"/>
              <a:pPr/>
              <a:t>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0E2AA-EF95-184C-ADCE-160C74E114FE}" type="slidenum">
              <a:rPr lang="en-US">
                <a:latin typeface="Times" charset="0"/>
              </a:rPr>
              <a:pPr/>
              <a:t>11</a:t>
            </a:fld>
            <a:endParaRPr lang="en-US">
              <a:latin typeface="Times" charset="0"/>
            </a:endParaRPr>
          </a:p>
        </p:txBody>
      </p:sp>
      <p:sp>
        <p:nvSpPr>
          <p:cNvPr id="167939" name="Rectangle 1026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03E42-B5E4-B242-8701-1D7A959F048C}" type="slidenum">
              <a:rPr lang="en-US"/>
              <a:pPr/>
              <a:t>14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344E3-12B3-AB44-9AAF-25CCDA60A111}" type="slidenum">
              <a:rPr lang="en-US"/>
              <a:pPr/>
              <a:t>15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09211-E90B-594B-878D-0D2EBF6C6E78}" type="slidenum">
              <a:rPr lang="en-US">
                <a:latin typeface="Times" charset="0"/>
              </a:rPr>
              <a:pPr/>
              <a:t>16</a:t>
            </a:fld>
            <a:endParaRPr lang="en-US">
              <a:latin typeface="Times" charset="0"/>
            </a:endParaRPr>
          </a:p>
        </p:txBody>
      </p:sp>
      <p:sp>
        <p:nvSpPr>
          <p:cNvPr id="126979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E344E3-12B3-AB44-9AAF-25CCDA60A111}" type="slidenum">
              <a:rPr lang="en-US"/>
              <a:pPr/>
              <a:t>17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EFF76-AAAA-6243-B057-E1793FAE7054}" type="slidenum">
              <a:rPr lang="en-US"/>
              <a:pPr/>
              <a:t>18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EFF76-AAAA-6243-B057-E1793FAE7054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573949-8766-474E-AA89-E6B1E6468BB3}" type="slidenum">
              <a:rPr lang="en-US"/>
              <a:pPr/>
              <a:t>20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A4433-4568-EC46-887E-84CC4627F8B7}" type="slidenum">
              <a:rPr lang="en-US"/>
              <a:pPr/>
              <a:t>25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A34E9-712F-4C4D-9F70-DD2106FECC5A}" type="slidenum">
              <a:rPr lang="en-US"/>
              <a:pPr/>
              <a:t>26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39213-56C9-CB4E-BE4B-8311ECE31F1D}" type="slidenum">
              <a:rPr lang="en-US"/>
              <a:pPr/>
              <a:t>3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39213-56C9-CB4E-BE4B-8311ECE31F1D}" type="slidenum">
              <a:rPr lang="en-US"/>
              <a:pPr/>
              <a:t>27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CC407-F8CD-AA4A-BB06-E4B9172FAA2A}" type="slidenum">
              <a:rPr lang="en-US">
                <a:latin typeface="Times" charset="0"/>
              </a:rPr>
              <a:pPr/>
              <a:t>29</a:t>
            </a:fld>
            <a:endParaRPr lang="en-US">
              <a:latin typeface="Times" charset="0"/>
            </a:endParaRPr>
          </a:p>
        </p:txBody>
      </p:sp>
      <p:sp>
        <p:nvSpPr>
          <p:cNvPr id="12288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1952D-E8D3-CF47-9877-780FA3B44962}" type="slidenum">
              <a:rPr lang="en-US">
                <a:latin typeface="Times" charset="0"/>
              </a:rPr>
              <a:pPr/>
              <a:t>30</a:t>
            </a:fld>
            <a:endParaRPr lang="en-US">
              <a:latin typeface="Times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DB693-1A4D-E343-8C01-DC0C86C99B38}" type="slidenum">
              <a:rPr lang="en-US">
                <a:latin typeface="Times" charset="0"/>
              </a:rPr>
              <a:pPr/>
              <a:t>31</a:t>
            </a:fld>
            <a:endParaRPr lang="en-US">
              <a:latin typeface="Times" charset="0"/>
            </a:endParaRPr>
          </a:p>
        </p:txBody>
      </p:sp>
      <p:sp>
        <p:nvSpPr>
          <p:cNvPr id="13312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2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40D3D-DC79-A24B-B7DB-CE3EF9DEC8AC}" type="slidenum">
              <a:rPr lang="en-US">
                <a:latin typeface="Times" charset="0"/>
              </a:rPr>
              <a:pPr/>
              <a:t>33</a:t>
            </a:fld>
            <a:endParaRPr lang="en-US">
              <a:latin typeface="Times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60A46-46C5-784E-9512-6846E4E2A7CD}" type="slidenum">
              <a:rPr lang="en-US"/>
              <a:pPr/>
              <a:t>34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08F6B9-EC92-AE47-913E-5AC84D663A9D}" type="slidenum">
              <a:rPr lang="en-US"/>
              <a:pPr/>
              <a:t>35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769420-BAB8-E34C-9DB2-AB79BABABAC3}" type="slidenum">
              <a:rPr lang="en-US"/>
              <a:pPr/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000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AA4433-4568-EC46-887E-84CC4627F8B7}" type="slidenum">
              <a:rPr lang="en-US"/>
              <a:pPr/>
              <a:t>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DF38C-2653-3347-B2DE-49B632533164}" type="slidenum">
              <a:rPr lang="en-US">
                <a:latin typeface="Times" charset="0"/>
              </a:rPr>
              <a:pPr/>
              <a:t>6</a:t>
            </a:fld>
            <a:endParaRPr lang="en-US">
              <a:latin typeface="Times" charset="0"/>
            </a:endParaRPr>
          </a:p>
        </p:txBody>
      </p:sp>
      <p:sp>
        <p:nvSpPr>
          <p:cNvPr id="9728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DF38C-2653-3347-B2DE-49B632533164}" type="slidenum">
              <a:rPr lang="en-US">
                <a:latin typeface="Times" charset="0"/>
              </a:rPr>
              <a:pPr/>
              <a:t>7</a:t>
            </a:fld>
            <a:endParaRPr lang="en-US">
              <a:latin typeface="Times" charset="0"/>
            </a:endParaRPr>
          </a:p>
        </p:txBody>
      </p:sp>
      <p:sp>
        <p:nvSpPr>
          <p:cNvPr id="97283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EDB028-C41E-B047-AFE8-53ED1523107A}" type="slidenum">
              <a:rPr lang="en-US">
                <a:latin typeface="Times" charset="0"/>
              </a:rPr>
              <a:pPr/>
              <a:t>8</a:t>
            </a:fld>
            <a:endParaRPr lang="en-US">
              <a:latin typeface="Times" charset="0"/>
            </a:endParaRPr>
          </a:p>
        </p:txBody>
      </p:sp>
      <p:sp>
        <p:nvSpPr>
          <p:cNvPr id="9933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933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DF447-7E5B-DE4F-9CD9-FED32AFD372F}" type="slidenum">
              <a:rPr lang="en-US"/>
              <a:pPr/>
              <a:t>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DF447-7E5B-DE4F-9CD9-FED32AFD372F}" type="slidenum">
              <a:rPr lang="en-US"/>
              <a:pPr/>
              <a:t>10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676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19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单击此处编辑母版标题样式</a:t>
            </a:r>
            <a:endParaRPr lang="en-US"/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ja-JP" altLang="en-US"/>
              <a:t>单击此处编辑母版副标题样式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D35B558-2F62-2F42-A27A-A38F2D96F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6BC63-1F0A-904C-B029-A87DEBFE5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A4E9F-EDF1-184E-AA30-22140E98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D22D5-68DF-DA47-A147-983CBE988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BF56B-2C1B-0340-86D6-4CFB9409F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829E2-3F23-FC4C-B716-3750357E2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96000-7A92-CA45-8DA4-5D0DBAACC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6B0DA-A43C-D042-AD28-620F7DF9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4169-152B-3D4F-B333-9569749D3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69FC-D032-8142-BD46-A1E790759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1C7A-99C4-AE4E-922B-BB698024E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AD670-B926-9F4C-A516-2D9DF72A3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E3C7-EDC8-3540-9771-73A894DD0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CF43-0A54-8041-B044-38A4AF947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F3498-8F9C-2F4B-B8D3-C7E32A3A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E4AA3-A215-AB44-8563-4CC6C85B8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ja-JP" altLang="en-US"/>
              <a:t>单击此处编辑母版副标题样式</a:t>
            </a:r>
            <a:endParaRPr lang="en-US"/>
          </a:p>
        </p:txBody>
      </p:sp>
      <p:sp>
        <p:nvSpPr>
          <p:cNvPr id="13722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单击此处编辑母版标题样式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A01C-D2BB-664C-A4E8-79DEE41C5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20CE4-D3A3-AC44-A50D-97703280B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D3449-1E90-A541-A7A9-67A090F41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406A2-B4AB-A641-A865-A3C973AC1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F5A6-AC09-AB4E-B2D0-5E76EF9B7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54CA6-BE1D-0146-B2E5-111AB131B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9DF97-8E19-1E40-B218-AED36DD7D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A71A8-42F1-A045-817E-0BC2B7197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EADF-CAE3-DD44-9A76-3408841C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892FB-EAF1-AD4E-8603-E38A227A2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6195-D5E3-A543-BD8D-EB2161BF1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3E24-9837-014E-8E93-657C73B35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8519-B4FA-D04C-8EB7-5A358BAB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92DA2-87DE-C244-B63C-38D67D30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85246-8AE9-B748-A3A2-95E8549BC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3A153-7725-AA49-8A12-1F764AFFB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983D5-CF71-4840-9D2A-014B3166A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8DD6-7F4D-CD4A-9186-1BAF6746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6B832-E436-E348-A5DF-96FCA678B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68555-180B-5347-B6F7-D6BFAD3AE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408F-B6BC-2A4B-B19D-B81B8A9C6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E82F5-6B06-AD4E-8E17-5E945B432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DA30-2F4B-D64B-B44E-F4A4025A9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9A502-14FA-834B-9298-63DD49106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46EA-EFCA-0447-93D1-B72FE2A9F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49C9E-71A5-494F-BD77-C46FC4F18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EFE90-F5F2-0144-A0BC-7E7529EFB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FF07-DBBD-C14B-B197-CCAE373BF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87DBA-98D9-AA40-BE8C-3E431A2E5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ltGray">
          <a:xfrm>
            <a:off x="417513" y="60960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ltGray">
          <a:xfrm>
            <a:off x="800100" y="60960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ltGray">
          <a:xfrm>
            <a:off x="541338" y="990600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ltGray">
          <a:xfrm>
            <a:off x="911225" y="103187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ltGray">
          <a:xfrm>
            <a:off x="127000" y="95885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gray">
          <a:xfrm>
            <a:off x="762000" y="166688"/>
            <a:ext cx="31750" cy="1052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gray">
          <a:xfrm>
            <a:off x="442913" y="111125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-533400"/>
            <a:ext cx="7793037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单击此处编辑母版标题样式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单击此处编辑母版文本样式</a:t>
            </a:r>
            <a:endParaRPr lang="en-US" altLang="ja-JP"/>
          </a:p>
          <a:p>
            <a:pPr lvl="1"/>
            <a:r>
              <a:rPr lang="ja-JP" altLang="en-US"/>
              <a:t>第二级</a:t>
            </a:r>
            <a:endParaRPr lang="en-US" altLang="ja-JP"/>
          </a:p>
          <a:p>
            <a:pPr lvl="2"/>
            <a:r>
              <a:rPr lang="ja-JP" altLang="en-US"/>
              <a:t>第三级</a:t>
            </a:r>
            <a:endParaRPr lang="en-US" altLang="ja-JP"/>
          </a:p>
          <a:p>
            <a:pPr lvl="3"/>
            <a:r>
              <a:rPr lang="ja-JP" altLang="en-US"/>
              <a:t>第四级</a:t>
            </a:r>
            <a:endParaRPr lang="en-US" altLang="ja-JP"/>
          </a:p>
          <a:p>
            <a:pPr lvl="4"/>
            <a:r>
              <a:rPr lang="ja-JP" altLang="en-US"/>
              <a:t>第五级</a:t>
            </a:r>
            <a:endParaRPr lang="en-US"/>
          </a:p>
        </p:txBody>
      </p:sp>
      <p:sp>
        <p:nvSpPr>
          <p:cNvPr id="809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DF91E9-8968-FD4A-B904-5F709058C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11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单击此处编辑母版标题样式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单击此处编辑母版文本样式</a:t>
            </a:r>
            <a:endParaRPr lang="en-US" altLang="ja-JP"/>
          </a:p>
          <a:p>
            <a:pPr lvl="1"/>
            <a:r>
              <a:rPr lang="ja-JP" altLang="en-US"/>
              <a:t>第二级</a:t>
            </a:r>
            <a:endParaRPr lang="en-US" altLang="ja-JP"/>
          </a:p>
          <a:p>
            <a:pPr lvl="2"/>
            <a:r>
              <a:rPr lang="ja-JP" altLang="en-US"/>
              <a:t>第三级</a:t>
            </a:r>
            <a:endParaRPr lang="en-US" altLang="ja-JP"/>
          </a:p>
          <a:p>
            <a:pPr lvl="3"/>
            <a:r>
              <a:rPr lang="ja-JP" altLang="en-US"/>
              <a:t>第四级</a:t>
            </a:r>
            <a:endParaRPr lang="en-US" altLang="ja-JP"/>
          </a:p>
          <a:p>
            <a:pPr lvl="4"/>
            <a:r>
              <a:rPr lang="ja-JP" altLang="en-US"/>
              <a:t>第五级</a:t>
            </a:r>
            <a:endParaRPr lang="en-US"/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BC8F960-8767-CD44-884A-1E2D1C8AB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136195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latin typeface="Arial" charset="0"/>
              </a:endParaRPr>
            </a:p>
          </p:txBody>
        </p:sp>
        <p:pic>
          <p:nvPicPr>
            <p:cNvPr id="27657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单击此处编辑母版标题样式</a:t>
            </a:r>
            <a:endParaRPr lang="en-US"/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单击此处编辑母版文本样式</a:t>
            </a:r>
            <a:endParaRPr lang="en-US" altLang="ja-JP"/>
          </a:p>
          <a:p>
            <a:pPr lvl="1"/>
            <a:r>
              <a:rPr lang="ja-JP" altLang="en-US"/>
              <a:t>第二级</a:t>
            </a:r>
            <a:endParaRPr lang="en-US" altLang="ja-JP"/>
          </a:p>
          <a:p>
            <a:pPr lvl="2"/>
            <a:r>
              <a:rPr lang="ja-JP" altLang="en-US"/>
              <a:t>第三级</a:t>
            </a:r>
            <a:endParaRPr lang="en-US" altLang="ja-JP"/>
          </a:p>
          <a:p>
            <a:pPr lvl="3"/>
            <a:r>
              <a:rPr lang="ja-JP" altLang="en-US"/>
              <a:t>第四级</a:t>
            </a:r>
            <a:endParaRPr lang="en-US" altLang="ja-JP"/>
          </a:p>
          <a:p>
            <a:pPr lvl="4"/>
            <a:r>
              <a:rPr lang="ja-JP" altLang="en-US"/>
              <a:t>第五级</a:t>
            </a:r>
            <a:endParaRPr lang="en-US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0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E011DEB-AB52-7242-9874-ECF63359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2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-11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单击此处编辑母版标题样式</a:t>
            </a: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单击此处编辑母版文本样式</a:t>
            </a:r>
            <a:endParaRPr lang="en-US" altLang="ja-JP"/>
          </a:p>
          <a:p>
            <a:pPr lvl="1"/>
            <a:r>
              <a:rPr lang="ja-JP" altLang="en-US"/>
              <a:t>第二级</a:t>
            </a:r>
            <a:endParaRPr lang="en-US" altLang="ja-JP"/>
          </a:p>
          <a:p>
            <a:pPr lvl="2"/>
            <a:r>
              <a:rPr lang="ja-JP" altLang="en-US"/>
              <a:t>第三级</a:t>
            </a:r>
            <a:endParaRPr lang="en-US" altLang="ja-JP"/>
          </a:p>
          <a:p>
            <a:pPr lvl="3"/>
            <a:r>
              <a:rPr lang="ja-JP" altLang="en-US"/>
              <a:t>第四级</a:t>
            </a:r>
            <a:endParaRPr lang="en-US" altLang="ja-JP"/>
          </a:p>
          <a:p>
            <a:pPr lvl="4"/>
            <a:r>
              <a:rPr lang="ja-JP" altLang="en-US"/>
              <a:t>第五级</a:t>
            </a:r>
            <a:endParaRPr lang="en-US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76808191-6116-814C-849A-A50BE9BA9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8.bin"/><Relationship Id="rId5" Type="http://schemas.openxmlformats.org/officeDocument/2006/relationships/oleObject" Target="../embeddings/oleObject9.bin"/><Relationship Id="rId6" Type="http://schemas.openxmlformats.org/officeDocument/2006/relationships/oleObject" Target="../embeddings/oleObject10.bin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1.bin"/><Relationship Id="rId5" Type="http://schemas.openxmlformats.org/officeDocument/2006/relationships/oleObject" Target="../embeddings/oleObject12.bin"/><Relationship Id="rId6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oleObject" Target="../embeddings/oleObject18.bin"/><Relationship Id="rId5" Type="http://schemas.openxmlformats.org/officeDocument/2006/relationships/image" Target="../media/image77.png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79.jpeg"/><Relationship Id="rId5" Type="http://schemas.openxmlformats.org/officeDocument/2006/relationships/image" Target="../media/image80.png"/><Relationship Id="rId6" Type="http://schemas.openxmlformats.org/officeDocument/2006/relationships/oleObject" Target="../embeddings/oleObject2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3.bin"/><Relationship Id="rId12" Type="http://schemas.openxmlformats.org/officeDocument/2006/relationships/oleObject" Target="../embeddings/oleObject24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Relationship Id="rId11" Type="http://schemas.openxmlformats.org/officeDocument/2006/relationships/image" Target="../media/image97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6" Type="http://schemas.openxmlformats.org/officeDocument/2006/relationships/image" Target="../media/image100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8" Type="http://schemas.openxmlformats.org/officeDocument/2006/relationships/oleObject" Target="../embeddings/oleObject39.bin"/><Relationship Id="rId9" Type="http://schemas.openxmlformats.org/officeDocument/2006/relationships/oleObject" Target="../embeddings/oleObject4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4" Type="http://schemas.openxmlformats.org/officeDocument/2006/relationships/oleObject" Target="../embeddings/oleObject41.bin"/><Relationship Id="rId5" Type="http://schemas.openxmlformats.org/officeDocument/2006/relationships/oleObject" Target="../embeddings/oleObject42.bin"/><Relationship Id="rId6" Type="http://schemas.openxmlformats.org/officeDocument/2006/relationships/oleObject" Target="../embeddings/oleObject43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4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0.bin"/><Relationship Id="rId12" Type="http://schemas.openxmlformats.org/officeDocument/2006/relationships/oleObject" Target="../embeddings/oleObject51.bin"/><Relationship Id="rId13" Type="http://schemas.openxmlformats.org/officeDocument/2006/relationships/oleObject" Target="../embeddings/oleObject52.bin"/><Relationship Id="rId14" Type="http://schemas.openxmlformats.org/officeDocument/2006/relationships/oleObject" Target="../embeddings/oleObject53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44.bin"/><Relationship Id="rId5" Type="http://schemas.openxmlformats.org/officeDocument/2006/relationships/oleObject" Target="../embeddings/oleObject45.bin"/><Relationship Id="rId6" Type="http://schemas.openxmlformats.org/officeDocument/2006/relationships/image" Target="../media/image128.png"/><Relationship Id="rId7" Type="http://schemas.openxmlformats.org/officeDocument/2006/relationships/oleObject" Target="../embeddings/oleObject46.bin"/><Relationship Id="rId8" Type="http://schemas.openxmlformats.org/officeDocument/2006/relationships/oleObject" Target="../embeddings/oleObject47.bin"/><Relationship Id="rId9" Type="http://schemas.openxmlformats.org/officeDocument/2006/relationships/oleObject" Target="../embeddings/oleObject48.bin"/><Relationship Id="rId10" Type="http://schemas.openxmlformats.org/officeDocument/2006/relationships/oleObject" Target="../embeddings/oleObject4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pdf"/><Relationship Id="rId8" Type="http://schemas.openxmlformats.org/officeDocument/2006/relationships/image" Target="../media/image8.png"/><Relationship Id="rId9" Type="http://schemas.openxmlformats.org/officeDocument/2006/relationships/image" Target="../media/image9.pdf"/><Relationship Id="rId10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132.png"/><Relationship Id="rId5" Type="http://schemas.openxmlformats.org/officeDocument/2006/relationships/image" Target="../media/image133.png"/><Relationship Id="rId6" Type="http://schemas.openxmlformats.org/officeDocument/2006/relationships/image" Target="../media/image134.png"/><Relationship Id="rId7" Type="http://schemas.openxmlformats.org/officeDocument/2006/relationships/oleObject" Target="../embeddings/oleObject54.bin"/><Relationship Id="rId8" Type="http://schemas.openxmlformats.org/officeDocument/2006/relationships/oleObject" Target="../embeddings/oleObject55.bin"/><Relationship Id="rId9" Type="http://schemas.openxmlformats.org/officeDocument/2006/relationships/image" Target="../media/image135.png"/><Relationship Id="rId10" Type="http://schemas.openxmlformats.org/officeDocument/2006/relationships/oleObject" Target="../embeddings/oleObject56.bin"/><Relationship Id="rId11" Type="http://schemas.openxmlformats.org/officeDocument/2006/relationships/oleObject" Target="../embeddings/oleObject57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39.png"/><Relationship Id="rId5" Type="http://schemas.openxmlformats.org/officeDocument/2006/relationships/oleObject" Target="../embeddings/oleObject58.bin"/><Relationship Id="rId6" Type="http://schemas.openxmlformats.org/officeDocument/2006/relationships/oleObject" Target="../embeddings/oleObject59.bin"/><Relationship Id="rId7" Type="http://schemas.openxmlformats.org/officeDocument/2006/relationships/oleObject" Target="../embeddings/oleObject60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4" Type="http://schemas.openxmlformats.org/officeDocument/2006/relationships/oleObject" Target="../embeddings/oleObject61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143.png"/><Relationship Id="rId5" Type="http://schemas.openxmlformats.org/officeDocument/2006/relationships/image" Target="../media/image144.png"/><Relationship Id="rId6" Type="http://schemas.openxmlformats.org/officeDocument/2006/relationships/image" Target="../media/image145.png"/><Relationship Id="rId7" Type="http://schemas.openxmlformats.org/officeDocument/2006/relationships/image" Target="../media/image146.png"/><Relationship Id="rId8" Type="http://schemas.openxmlformats.org/officeDocument/2006/relationships/image" Target="../media/image147.png"/><Relationship Id="rId9" Type="http://schemas.openxmlformats.org/officeDocument/2006/relationships/oleObject" Target="../embeddings/oleObject62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9.bin"/><Relationship Id="rId12" Type="http://schemas.openxmlformats.org/officeDocument/2006/relationships/oleObject" Target="../embeddings/oleObject70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153.png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df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4.wmf"/><Relationship Id="rId4" Type="http://schemas.openxmlformats.org/officeDocument/2006/relationships/image" Target="../media/image155.pdf"/><Relationship Id="rId5" Type="http://schemas.openxmlformats.org/officeDocument/2006/relationships/image" Target="../media/image156.png"/><Relationship Id="rId6" Type="http://schemas.openxmlformats.org/officeDocument/2006/relationships/image" Target="../media/image157.wmf"/><Relationship Id="rId7" Type="http://schemas.openxmlformats.org/officeDocument/2006/relationships/image" Target="../media/image158.wmf"/><Relationship Id="rId8" Type="http://schemas.openxmlformats.org/officeDocument/2006/relationships/image" Target="../media/image159.wmf"/><Relationship Id="rId9" Type="http://schemas.openxmlformats.org/officeDocument/2006/relationships/image" Target="../media/image7.pdf"/><Relationship Id="rId10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df"/><Relationship Id="rId20" Type="http://schemas.openxmlformats.org/officeDocument/2006/relationships/image" Target="../media/image33.png"/><Relationship Id="rId21" Type="http://schemas.openxmlformats.org/officeDocument/2006/relationships/image" Target="../media/image34.pdf"/><Relationship Id="rId22" Type="http://schemas.openxmlformats.org/officeDocument/2006/relationships/image" Target="../media/image35.png"/><Relationship Id="rId23" Type="http://schemas.openxmlformats.org/officeDocument/2006/relationships/image" Target="../media/image36.pdf"/><Relationship Id="rId24" Type="http://schemas.openxmlformats.org/officeDocument/2006/relationships/image" Target="../media/image37.png"/><Relationship Id="rId25" Type="http://schemas.openxmlformats.org/officeDocument/2006/relationships/image" Target="../media/image38.pdf"/><Relationship Id="rId26" Type="http://schemas.openxmlformats.org/officeDocument/2006/relationships/image" Target="../media/image39.png"/><Relationship Id="rId27" Type="http://schemas.openxmlformats.org/officeDocument/2006/relationships/image" Target="../media/image40.pdf"/><Relationship Id="rId28" Type="http://schemas.openxmlformats.org/officeDocument/2006/relationships/image" Target="../media/image41.png"/><Relationship Id="rId29" Type="http://schemas.openxmlformats.org/officeDocument/2006/relationships/image" Target="../media/image42.pdf"/><Relationship Id="rId30" Type="http://schemas.openxmlformats.org/officeDocument/2006/relationships/image" Target="../media/image43.png"/><Relationship Id="rId31" Type="http://schemas.openxmlformats.org/officeDocument/2006/relationships/image" Target="../media/image44.pdf"/><Relationship Id="rId32" Type="http://schemas.openxmlformats.org/officeDocument/2006/relationships/image" Target="../media/image45.png"/><Relationship Id="rId10" Type="http://schemas.openxmlformats.org/officeDocument/2006/relationships/image" Target="../media/image23.png"/><Relationship Id="rId11" Type="http://schemas.openxmlformats.org/officeDocument/2006/relationships/image" Target="../media/image24.pdf"/><Relationship Id="rId12" Type="http://schemas.openxmlformats.org/officeDocument/2006/relationships/image" Target="../media/image25.png"/><Relationship Id="rId13" Type="http://schemas.openxmlformats.org/officeDocument/2006/relationships/image" Target="../media/image26.pdf"/><Relationship Id="rId14" Type="http://schemas.openxmlformats.org/officeDocument/2006/relationships/image" Target="../media/image27.png"/><Relationship Id="rId15" Type="http://schemas.openxmlformats.org/officeDocument/2006/relationships/image" Target="../media/image28.pdf"/><Relationship Id="rId16" Type="http://schemas.openxmlformats.org/officeDocument/2006/relationships/image" Target="../media/image29.png"/><Relationship Id="rId17" Type="http://schemas.openxmlformats.org/officeDocument/2006/relationships/image" Target="../media/image30.pdf"/><Relationship Id="rId18" Type="http://schemas.openxmlformats.org/officeDocument/2006/relationships/image" Target="../media/image31.png"/><Relationship Id="rId19" Type="http://schemas.openxmlformats.org/officeDocument/2006/relationships/image" Target="../media/image32.pd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d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df"/><Relationship Id="rId8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53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8" Type="http://schemas.openxmlformats.org/officeDocument/2006/relationships/image" Target="../media/image54.png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609600" y="5638800"/>
            <a:ext cx="8001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folHlink"/>
                </a:solidFill>
              </a:rPr>
              <a:t>Heavy Quark Production in Heavy Ion Collisions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folHlink"/>
                </a:solidFill>
              </a:rPr>
              <a:t>Purdue, January 4-6, 2010</a:t>
            </a:r>
          </a:p>
          <a:p>
            <a:pPr algn="ctr">
              <a:spcBef>
                <a:spcPct val="50000"/>
              </a:spcBef>
            </a:pPr>
            <a:endParaRPr lang="en-US" sz="2400" dirty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 txBox="1">
            <a:spLocks noChangeArrowheads="1"/>
          </p:cNvSpPr>
          <p:nvPr/>
        </p:nvSpPr>
        <p:spPr bwMode="auto">
          <a:xfrm>
            <a:off x="838200" y="28956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36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/>
              <a:t>C</a:t>
            </a:r>
            <a:r>
              <a:rPr lang="en-US" sz="2000" dirty="0" smtClean="0"/>
              <a:t>redit </a:t>
            </a:r>
            <a:r>
              <a:rPr lang="en-US" sz="2000" dirty="0"/>
              <a:t>goes to </a:t>
            </a:r>
            <a:r>
              <a:rPr lang="en-US" sz="2000" dirty="0" smtClean="0"/>
              <a:t>my </a:t>
            </a:r>
            <a:r>
              <a:rPr lang="en-US" sz="2000" dirty="0"/>
              <a:t>collaborators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u="sng" dirty="0" smtClean="0"/>
              <a:t>R</a:t>
            </a:r>
            <a:r>
              <a:rPr lang="en-US" sz="2000" u="sng" dirty="0"/>
              <a:t>. </a:t>
            </a:r>
            <a:r>
              <a:rPr lang="en-US" sz="2000" u="sng" dirty="0" smtClean="0"/>
              <a:t>Sharma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u="sng" dirty="0"/>
              <a:t>B. W. </a:t>
            </a:r>
            <a:r>
              <a:rPr lang="en-US" sz="2000" u="sng" dirty="0" smtClean="0"/>
              <a:t>Zhang</a:t>
            </a:r>
            <a:endParaRPr lang="zh-CN" altLang="en-US" sz="2000" u="sng" dirty="0" smtClean="0">
              <a:ea typeface="宋体" charset="-122"/>
              <a:cs typeface="宋体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000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3200" dirty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2209800"/>
            <a:ext cx="28194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dirty="0" smtClean="0"/>
              <a:t>Ivan Vitev</a:t>
            </a:r>
            <a:endParaRPr lang="zh-CN" altLang="en-US" sz="2400" dirty="0" smtClean="0">
              <a:ea typeface="宋体" charset="-122"/>
              <a:cs typeface="宋体" charset="-122"/>
            </a:endParaRP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 smtClean="0"/>
          </a:p>
        </p:txBody>
      </p:sp>
      <p:sp>
        <p:nvSpPr>
          <p:cNvPr id="54277" name="Rectangle 3"/>
          <p:cNvSpPr txBox="1">
            <a:spLocks noChangeArrowheads="1"/>
          </p:cNvSpPr>
          <p:nvPr/>
        </p:nvSpPr>
        <p:spPr bwMode="auto">
          <a:xfrm>
            <a:off x="838200" y="4343400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1600" dirty="0"/>
              <a:t> </a:t>
            </a:r>
            <a:r>
              <a:rPr lang="en-US" dirty="0"/>
              <a:t>Phys. Rev. </a:t>
            </a:r>
            <a:r>
              <a:rPr lang="en-US" dirty="0" smtClean="0"/>
              <a:t>C 80, 054902 (2009),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dirty="0" smtClean="0"/>
              <a:t>  </a:t>
            </a:r>
            <a:r>
              <a:rPr lang="en-US" dirty="0" err="1" smtClean="0"/>
              <a:t>Rishi</a:t>
            </a:r>
            <a:r>
              <a:rPr lang="en-US" dirty="0" smtClean="0"/>
              <a:t> </a:t>
            </a:r>
            <a:r>
              <a:rPr lang="en-US" dirty="0" smtClean="0"/>
              <a:t>Sharma</a:t>
            </a:r>
            <a:r>
              <a:rPr lang="en-US" dirty="0"/>
              <a:t>, IV, Ben-Wei Zhang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dirty="0"/>
              <a:t> Phys. </a:t>
            </a:r>
            <a:r>
              <a:rPr lang="en-US" dirty="0" err="1"/>
              <a:t>Lett</a:t>
            </a:r>
            <a:r>
              <a:rPr lang="en-US" dirty="0"/>
              <a:t>. B 649, 139 (2007),</a:t>
            </a:r>
            <a:r>
              <a:rPr lang="en-US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dirty="0" smtClean="0"/>
              <a:t>  </a:t>
            </a:r>
            <a:r>
              <a:rPr lang="en-US" dirty="0" err="1" smtClean="0"/>
              <a:t>Azfar</a:t>
            </a:r>
            <a:r>
              <a:rPr lang="en-US" dirty="0" smtClean="0"/>
              <a:t> </a:t>
            </a:r>
            <a:r>
              <a:rPr lang="en-US" dirty="0" err="1"/>
              <a:t>Adil</a:t>
            </a:r>
            <a:r>
              <a:rPr lang="en-US" dirty="0"/>
              <a:t>, IV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zh-CN" altLang="en-US" sz="2000" dirty="0">
              <a:ea typeface="宋体" charset="-122"/>
              <a:cs typeface="宋体" charset="-12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000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3200" dirty="0"/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3200" dirty="0"/>
          </a:p>
        </p:txBody>
      </p:sp>
      <p:sp>
        <p:nvSpPr>
          <p:cNvPr id="54278" name="Title 7"/>
          <p:cNvSpPr>
            <a:spLocks noGrp="1"/>
          </p:cNvSpPr>
          <p:nvPr>
            <p:ph type="ctrTitle"/>
          </p:nvPr>
        </p:nvSpPr>
        <p:spPr>
          <a:xfrm>
            <a:off x="1143000" y="762000"/>
            <a:ext cx="7391400" cy="2300288"/>
          </a:xfrm>
        </p:spPr>
        <p:txBody>
          <a:bodyPr/>
          <a:lstStyle/>
          <a:p>
            <a:pPr algn="ctr"/>
            <a:r>
              <a:rPr lang="en-US" sz="4800" dirty="0" smtClean="0">
                <a:latin typeface="Arial" charset="0"/>
              </a:rPr>
              <a:t>A light</a:t>
            </a:r>
            <a:r>
              <a:rPr lang="en-US" sz="4800" dirty="0" smtClean="0">
                <a:latin typeface="Arial" charset="0"/>
              </a:rPr>
              <a:t>-</a:t>
            </a:r>
            <a:r>
              <a:rPr lang="en-US" sz="4800" dirty="0" smtClean="0">
                <a:latin typeface="Arial" charset="0"/>
              </a:rPr>
              <a:t>cone</a:t>
            </a:r>
            <a:r>
              <a:rPr lang="en-US" sz="4800" dirty="0" smtClean="0">
                <a:latin typeface="Arial" charset="0"/>
              </a:rPr>
              <a:t> </a:t>
            </a:r>
            <a:r>
              <a:rPr lang="en-US" sz="4800" dirty="0" err="1" smtClean="0">
                <a:latin typeface="Arial" charset="0"/>
              </a:rPr>
              <a:t>wavefunction</a:t>
            </a:r>
            <a:r>
              <a:rPr lang="en-US" sz="4800" dirty="0" smtClean="0">
                <a:latin typeface="Arial" charset="0"/>
              </a:rPr>
              <a:t> approach to heavy meson dynamics in the QGP</a:t>
            </a:r>
            <a:r>
              <a:rPr lang="en-US" sz="4800" b="1" dirty="0" smtClean="0">
                <a:latin typeface="Arial" charset="0"/>
              </a:rPr>
              <a:t/>
            </a:r>
            <a:br>
              <a:rPr lang="en-US" sz="4800" b="1" dirty="0" smtClean="0">
                <a:latin typeface="Arial" charset="0"/>
              </a:rPr>
            </a:br>
            <a:endParaRPr lang="en-US" sz="4800" b="1" dirty="0" smtClean="0">
              <a:latin typeface="Arial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3505200"/>
            <a:ext cx="350589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3152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III. D and B Mesons </a:t>
            </a:r>
            <a:br>
              <a:rPr lang="en-US" sz="3600" dirty="0" smtClean="0"/>
            </a:br>
            <a:r>
              <a:rPr lang="en-US" sz="3600" dirty="0" smtClean="0"/>
              <a:t>Near the Phase Transition </a:t>
            </a: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4191000" y="2315414"/>
          <a:ext cx="4648200" cy="1494586"/>
        </p:xfrm>
        <a:graphic>
          <a:graphicData uri="http://schemas.openxmlformats.org/presentationml/2006/ole">
            <p:oleObj spid="_x0000_s272386" name="Equation" r:id="rId4" imgW="2806700" imgH="901700" progId="Equation.DSMT4">
              <p:embed/>
            </p:oleObj>
          </a:graphicData>
        </a:graphic>
      </p:graphicFrame>
      <p:graphicFrame>
        <p:nvGraphicFramePr>
          <p:cNvPr id="100355" name="Object 3"/>
          <p:cNvGraphicFramePr>
            <a:graphicFrameLocks noChangeAspect="1"/>
          </p:cNvGraphicFramePr>
          <p:nvPr/>
        </p:nvGraphicFramePr>
        <p:xfrm>
          <a:off x="5229225" y="1654175"/>
          <a:ext cx="1704975" cy="555625"/>
        </p:xfrm>
        <a:graphic>
          <a:graphicData uri="http://schemas.openxmlformats.org/presentationml/2006/ole">
            <p:oleObj spid="_x0000_s272387" name="Equation" r:id="rId5" imgW="1206500" imgH="393700" progId="Equation.DSMT4">
              <p:embed/>
            </p:oleObj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7543800" y="1752600"/>
          <a:ext cx="758825" cy="288925"/>
        </p:xfrm>
        <a:graphic>
          <a:graphicData uri="http://schemas.openxmlformats.org/presentationml/2006/ole">
            <p:oleObj spid="_x0000_s272388" name="Equation" r:id="rId6" imgW="431800" imgH="165100" progId="Equation.DSMT4">
              <p:embed/>
            </p:oleObj>
          </a:graphicData>
        </a:graphic>
      </p:graphicFrame>
      <p:sp>
        <p:nvSpPr>
          <p:cNvPr id="100359" name="Text Box 12"/>
          <p:cNvSpPr txBox="1">
            <a:spLocks noChangeArrowheads="1"/>
          </p:cNvSpPr>
          <p:nvPr/>
        </p:nvSpPr>
        <p:spPr bwMode="auto">
          <a:xfrm>
            <a:off x="5105400" y="1262062"/>
            <a:ext cx="1673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</a:rPr>
              <a:t>Coulomb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0360" name="Text Box 12"/>
          <p:cNvSpPr txBox="1">
            <a:spLocks noChangeArrowheads="1"/>
          </p:cNvSpPr>
          <p:nvPr/>
        </p:nvSpPr>
        <p:spPr bwMode="auto">
          <a:xfrm>
            <a:off x="7470775" y="1219200"/>
            <a:ext cx="1673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charset="0"/>
              </a:rPr>
              <a:t>Linear</a:t>
            </a:r>
            <a:endParaRPr lang="en-US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00361" name="Rectangle 3"/>
          <p:cNvSpPr txBox="1">
            <a:spLocks noChangeArrowheads="1"/>
          </p:cNvSpPr>
          <p:nvPr/>
        </p:nvSpPr>
        <p:spPr bwMode="auto">
          <a:xfrm>
            <a:off x="304800" y="1371600"/>
            <a:ext cx="42672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Relativistic – Dirac equation</a:t>
            </a:r>
            <a:endParaRPr lang="en-US" sz="2000" dirty="0"/>
          </a:p>
        </p:txBody>
      </p:sp>
      <p:sp>
        <p:nvSpPr>
          <p:cNvPr id="100364" name="Rectangle 3"/>
          <p:cNvSpPr txBox="1">
            <a:spLocks noChangeArrowheads="1"/>
          </p:cNvSpPr>
          <p:nvPr/>
        </p:nvSpPr>
        <p:spPr bwMode="auto">
          <a:xfrm>
            <a:off x="609600" y="39624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/>
              <a:t>B, D can </a:t>
            </a:r>
            <a:r>
              <a:rPr lang="en-US" sz="2000" dirty="0" smtClean="0"/>
              <a:t>survive color screening </a:t>
            </a:r>
            <a:r>
              <a:rPr lang="en-US" sz="2000" dirty="0"/>
              <a:t>to </a:t>
            </a:r>
            <a:r>
              <a:rPr lang="en-US" sz="2000" dirty="0" smtClean="0"/>
              <a:t>~ 1.5 </a:t>
            </a:r>
            <a:r>
              <a:rPr lang="en-US" sz="2000" dirty="0"/>
              <a:t>– 2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depending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on the effective light quark mass</a:t>
            </a:r>
            <a:endParaRPr lang="en-US" sz="2000" baseline="-25000" dirty="0"/>
          </a:p>
        </p:txBody>
      </p:sp>
      <p:pic>
        <p:nvPicPr>
          <p:cNvPr id="100365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889" y="4712766"/>
            <a:ext cx="3937311" cy="214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6" name="Text Box 6"/>
          <p:cNvSpPr txBox="1">
            <a:spLocks noChangeArrowheads="1"/>
          </p:cNvSpPr>
          <p:nvPr/>
        </p:nvSpPr>
        <p:spPr bwMode="auto">
          <a:xfrm>
            <a:off x="1219200" y="2057400"/>
            <a:ext cx="1828800" cy="36988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M. Avila </a:t>
            </a:r>
            <a:r>
              <a:rPr lang="en-US" dirty="0"/>
              <a:t>(1994)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079" y="2895600"/>
            <a:ext cx="2909521" cy="838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0600" y="4868890"/>
            <a:ext cx="3886200" cy="183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8131175" cy="488950"/>
          </a:xfrm>
          <a:noFill/>
        </p:spPr>
        <p:txBody>
          <a:bodyPr anchor="ctr"/>
          <a:lstStyle/>
          <a:p>
            <a:pPr eaLnBrk="1" hangingPunct="1"/>
            <a:r>
              <a:rPr lang="en-US" sz="4000" dirty="0" smtClean="0">
                <a:ea typeface="ＭＳ Ｐゴシック" charset="-128"/>
                <a:cs typeface="ＭＳ Ｐゴシック" charset="-128"/>
              </a:rPr>
              <a:t>IV. Light Cone 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Wave Functions</a:t>
            </a:r>
          </a:p>
        </p:txBody>
      </p:sp>
      <p:sp>
        <p:nvSpPr>
          <p:cNvPr id="166921" name="Text Box 8"/>
          <p:cNvSpPr txBox="1">
            <a:spLocks noChangeArrowheads="1"/>
          </p:cNvSpPr>
          <p:nvPr/>
        </p:nvSpPr>
        <p:spPr bwMode="auto">
          <a:xfrm>
            <a:off x="3203575" y="3733800"/>
            <a:ext cx="4586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9900"/>
                </a:solidFill>
                <a:latin typeface="Arial" charset="0"/>
              </a:rPr>
              <a:t>Composite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hadron</a:t>
            </a:r>
            <a:r>
              <a:rPr lang="en-US" dirty="0">
                <a:latin typeface="Arial" charset="0"/>
              </a:rPr>
              <a:t> creation operator:</a:t>
            </a:r>
          </a:p>
        </p:txBody>
      </p:sp>
      <p:sp>
        <p:nvSpPr>
          <p:cNvPr id="166922" name="Text Box 12"/>
          <p:cNvSpPr txBox="1">
            <a:spLocks noChangeArrowheads="1"/>
          </p:cNvSpPr>
          <p:nvPr/>
        </p:nvSpPr>
        <p:spPr bwMode="auto">
          <a:xfrm>
            <a:off x="485775" y="4908550"/>
            <a:ext cx="8415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The normalization then becomes</a:t>
            </a:r>
            <a:endParaRPr lang="en-US">
              <a:latin typeface="Arial" charset="0"/>
            </a:endParaRPr>
          </a:p>
        </p:txBody>
      </p:sp>
      <p:sp>
        <p:nvSpPr>
          <p:cNvPr id="166923" name="Text Box 15"/>
          <p:cNvSpPr txBox="1">
            <a:spLocks noChangeArrowheads="1"/>
          </p:cNvSpPr>
          <p:nvPr/>
        </p:nvSpPr>
        <p:spPr bwMode="auto">
          <a:xfrm>
            <a:off x="914400" y="1371600"/>
            <a:ext cx="7073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</a:t>
            </a:r>
            <a:r>
              <a:rPr lang="en-US" sz="2400" dirty="0">
                <a:latin typeface="Arial" charset="0"/>
              </a:rPr>
              <a:t>Expansion in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Fock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components</a:t>
            </a:r>
          </a:p>
        </p:txBody>
      </p:sp>
      <p:graphicFrame>
        <p:nvGraphicFramePr>
          <p:cNvPr id="166914" name="Object 2"/>
          <p:cNvGraphicFramePr>
            <a:graphicFrameLocks noChangeAspect="1"/>
          </p:cNvGraphicFramePr>
          <p:nvPr/>
        </p:nvGraphicFramePr>
        <p:xfrm>
          <a:off x="360363" y="2133600"/>
          <a:ext cx="8512175" cy="1371600"/>
        </p:xfrm>
        <a:graphic>
          <a:graphicData uri="http://schemas.openxmlformats.org/presentationml/2006/ole">
            <p:oleObj spid="_x0000_s522242" name="Equation" r:id="rId4" imgW="5753100" imgH="927100" progId="Equation.DSMT4">
              <p:embed/>
            </p:oleObj>
          </a:graphicData>
        </a:graphic>
      </p:graphicFrame>
      <p:sp>
        <p:nvSpPr>
          <p:cNvPr id="166924" name="Rectangle 19"/>
          <p:cNvSpPr>
            <a:spLocks noChangeArrowheads="1"/>
          </p:cNvSpPr>
          <p:nvPr/>
        </p:nvSpPr>
        <p:spPr bwMode="auto">
          <a:xfrm>
            <a:off x="2009775" y="-538163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/>
        </p:nvGraphicFramePr>
        <p:xfrm>
          <a:off x="717550" y="3505200"/>
          <a:ext cx="9112250" cy="304800"/>
        </p:xfrm>
        <a:graphic>
          <a:graphicData uri="http://schemas.openxmlformats.org/presentationml/2006/ole">
            <p:oleObj spid="_x0000_s522243" name="Equation" r:id="rId5" imgW="114300" imgH="304800" progId="Equation.DSMT4">
              <p:embed/>
            </p:oleObj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457200" y="4267200"/>
          <a:ext cx="5429250" cy="469900"/>
        </p:xfrm>
        <a:graphic>
          <a:graphicData uri="http://schemas.openxmlformats.org/presentationml/2006/ole">
            <p:oleObj spid="_x0000_s522244" name="Equation" r:id="rId6" imgW="3670300" imgH="317500" progId="Equation.DSMT4">
              <p:embed/>
            </p:oleObj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1841500" y="5286375"/>
          <a:ext cx="7069138" cy="1020763"/>
        </p:xfrm>
        <a:graphic>
          <a:graphicData uri="http://schemas.openxmlformats.org/presentationml/2006/ole">
            <p:oleObj spid="_x0000_s522245" name="Equation" r:id="rId7" imgW="5181600" imgH="749300" progId="Equation.DSMT4">
              <p:embed/>
            </p:oleObj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/>
        </p:nvGraphicFramePr>
        <p:xfrm>
          <a:off x="7135813" y="3897313"/>
          <a:ext cx="879475" cy="368300"/>
        </p:xfrm>
        <a:graphic>
          <a:graphicData uri="http://schemas.openxmlformats.org/presentationml/2006/ole">
            <p:oleObj spid="_x0000_s522246" name="Equation" r:id="rId8" imgW="5461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itle 1"/>
          <p:cNvSpPr>
            <a:spLocks noGrp="1"/>
          </p:cNvSpPr>
          <p:nvPr>
            <p:ph type="title"/>
          </p:nvPr>
        </p:nvSpPr>
        <p:spPr>
          <a:xfrm>
            <a:off x="1066800" y="214312"/>
            <a:ext cx="7793037" cy="928688"/>
          </a:xfrm>
        </p:spPr>
        <p:txBody>
          <a:bodyPr/>
          <a:lstStyle/>
          <a:p>
            <a:pPr algn="ctr"/>
            <a:r>
              <a:rPr lang="en-US" sz="3600" dirty="0" smtClean="0">
                <a:ea typeface="ＭＳ Ｐゴシック" charset="-128"/>
                <a:cs typeface="ＭＳ Ｐゴシック" charset="-128"/>
              </a:rPr>
              <a:t>IV. Parton Distribution Functions </a:t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>at Non-zero T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4343400" y="2743200"/>
          <a:ext cx="4437062" cy="685800"/>
        </p:xfrm>
        <a:graphic>
          <a:graphicData uri="http://schemas.openxmlformats.org/presentationml/2006/ole">
            <p:oleObj spid="_x0000_s102402" name="Equation" r:id="rId3" imgW="3098800" imgH="495300" progId="Equation.DSMT4">
              <p:embed/>
            </p:oleObj>
          </a:graphicData>
        </a:graphic>
      </p:graphicFrame>
      <p:sp>
        <p:nvSpPr>
          <p:cNvPr id="102405" name="Text Box 1027"/>
          <p:cNvSpPr txBox="1">
            <a:spLocks noChangeArrowheads="1"/>
          </p:cNvSpPr>
          <p:nvPr/>
        </p:nvSpPr>
        <p:spPr bwMode="auto">
          <a:xfrm>
            <a:off x="304801" y="34290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•"/>
            </a:pPr>
            <a:r>
              <a:rPr lang="en-US" sz="2000" dirty="0">
                <a:latin typeface="Arial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Light cone gauge A</a:t>
            </a:r>
            <a:r>
              <a:rPr lang="en-US" sz="2000" baseline="30000" dirty="0">
                <a:solidFill>
                  <a:srgbClr val="000000"/>
                </a:solidFill>
                <a:latin typeface="Arial" charset="0"/>
              </a:rPr>
              <a:t>+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=0 , 0&lt;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&lt;1</a:t>
            </a:r>
          </a:p>
        </p:txBody>
      </p:sp>
      <p:sp>
        <p:nvSpPr>
          <p:cNvPr id="102408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3429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       </a:t>
            </a:r>
            <a:endParaRPr lang="en-US" sz="5400"/>
          </a:p>
        </p:txBody>
      </p:sp>
      <p:sp>
        <p:nvSpPr>
          <p:cNvPr id="102410" name="TextBox 21"/>
          <p:cNvSpPr txBox="1">
            <a:spLocks noChangeArrowheads="1"/>
          </p:cNvSpPr>
          <p:nvPr/>
        </p:nvSpPr>
        <p:spPr bwMode="auto">
          <a:xfrm>
            <a:off x="838200" y="2830512"/>
            <a:ext cx="2241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Distribution function</a:t>
            </a:r>
          </a:p>
        </p:txBody>
      </p:sp>
      <p:sp>
        <p:nvSpPr>
          <p:cNvPr id="102414" name="Text Box 6"/>
          <p:cNvSpPr txBox="1">
            <a:spLocks noChangeArrowheads="1"/>
          </p:cNvSpPr>
          <p:nvPr/>
        </p:nvSpPr>
        <p:spPr bwMode="auto">
          <a:xfrm>
            <a:off x="1752600" y="6248400"/>
            <a:ext cx="3124200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Sharma, IV, Zhang (2009)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lum contrast="3000"/>
          </a:blip>
          <a:stretch>
            <a:fillRect/>
          </a:stretch>
        </p:blipFill>
        <p:spPr>
          <a:xfrm>
            <a:off x="381000" y="5622383"/>
            <a:ext cx="4191000" cy="54981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495800" y="3352800"/>
            <a:ext cx="4495800" cy="3352800"/>
            <a:chOff x="4648200" y="1517650"/>
            <a:chExt cx="4343400" cy="2832100"/>
          </a:xfrm>
        </p:grpSpPr>
        <p:pic>
          <p:nvPicPr>
            <p:cNvPr id="102407" name="Picture 17"/>
            <p:cNvPicPr>
              <a:picLocks noChangeAspect="1"/>
            </p:cNvPicPr>
            <p:nvPr/>
          </p:nvPicPr>
          <p:blipFill>
            <a:blip r:embed="rId5"/>
            <a:srcRect b="52963"/>
            <a:stretch>
              <a:fillRect/>
            </a:stretch>
          </p:blipFill>
          <p:spPr bwMode="auto">
            <a:xfrm>
              <a:off x="4648200" y="1517650"/>
              <a:ext cx="4343400" cy="236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7"/>
            <p:cNvPicPr>
              <a:picLocks noChangeAspect="1"/>
            </p:cNvPicPr>
            <p:nvPr/>
          </p:nvPicPr>
          <p:blipFill>
            <a:blip r:embed="rId5"/>
            <a:srcRect t="90794"/>
            <a:stretch>
              <a:fillRect/>
            </a:stretch>
          </p:blipFill>
          <p:spPr bwMode="auto">
            <a:xfrm>
              <a:off x="4648200" y="3886200"/>
              <a:ext cx="4343400" cy="463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Even though the physical situation of mesons in a co-moving plasma is nor realized it is interesting to investigate theoretically the </a:t>
            </a:r>
            <a:r>
              <a:rPr lang="en-US" sz="2000" dirty="0" err="1" smtClean="0"/>
              <a:t>PDFs</a:t>
            </a:r>
            <a:r>
              <a:rPr lang="en-US" sz="2000" dirty="0" smtClean="0"/>
              <a:t> and </a:t>
            </a:r>
            <a:r>
              <a:rPr lang="en-US" sz="2000" dirty="0" err="1" smtClean="0"/>
              <a:t>FFs</a:t>
            </a:r>
            <a:r>
              <a:rPr lang="en-US" sz="2000" dirty="0" smtClean="0"/>
              <a:t> at finite temperature</a:t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lum contrast="12000"/>
          </a:blip>
          <a:stretch>
            <a:fillRect/>
          </a:stretch>
        </p:blipFill>
        <p:spPr>
          <a:xfrm>
            <a:off x="228600" y="3886200"/>
            <a:ext cx="4375506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114800" y="44958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06" name="Object 6"/>
          <p:cNvGraphicFramePr>
            <a:graphicFrameLocks noChangeAspect="1"/>
          </p:cNvGraphicFramePr>
          <p:nvPr/>
        </p:nvGraphicFramePr>
        <p:xfrm>
          <a:off x="609600" y="4953000"/>
          <a:ext cx="3362325" cy="608012"/>
        </p:xfrm>
        <a:graphic>
          <a:graphicData uri="http://schemas.openxmlformats.org/presentationml/2006/ole">
            <p:oleObj spid="_x0000_s102406" name="Equation" r:id="rId7" imgW="3390900" imgH="596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7" name="Picture 17"/>
          <p:cNvPicPr>
            <a:picLocks noChangeAspect="1"/>
          </p:cNvPicPr>
          <p:nvPr/>
        </p:nvPicPr>
        <p:blipFill>
          <a:blip r:embed="rId3"/>
          <a:srcRect t="47037"/>
          <a:stretch>
            <a:fillRect/>
          </a:stretch>
        </p:blipFill>
        <p:spPr bwMode="auto">
          <a:xfrm>
            <a:off x="4267200" y="2590800"/>
            <a:ext cx="4724400" cy="281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03" name="Object 3"/>
          <p:cNvGraphicFramePr>
            <a:graphicFrameLocks noChangeAspect="1"/>
          </p:cNvGraphicFramePr>
          <p:nvPr/>
        </p:nvGraphicFramePr>
        <p:xfrm>
          <a:off x="4953000" y="1219200"/>
          <a:ext cx="3652838" cy="1219200"/>
        </p:xfrm>
        <a:graphic>
          <a:graphicData uri="http://schemas.openxmlformats.org/presentationml/2006/ole">
            <p:oleObj spid="_x0000_s274435" name="Equation" r:id="rId4" imgW="2667000" imgH="901700" progId="Equation.DSMT4">
              <p:embed/>
            </p:oleObj>
          </a:graphicData>
        </a:graphic>
      </p:graphicFrame>
      <p:sp>
        <p:nvSpPr>
          <p:cNvPr id="102409" name="Rectangle 3"/>
          <p:cNvSpPr txBox="1">
            <a:spLocks noChangeArrowheads="1"/>
          </p:cNvSpPr>
          <p:nvPr/>
        </p:nvSpPr>
        <p:spPr bwMode="auto">
          <a:xfrm>
            <a:off x="381000" y="1295400"/>
            <a:ext cx="3886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       </a:t>
            </a:r>
            <a:endParaRPr lang="en-US" sz="5400"/>
          </a:p>
        </p:txBody>
      </p:sp>
      <p:sp>
        <p:nvSpPr>
          <p:cNvPr id="102411" name="TextBox 22"/>
          <p:cNvSpPr txBox="1">
            <a:spLocks noChangeArrowheads="1"/>
          </p:cNvSpPr>
          <p:nvPr/>
        </p:nvSpPr>
        <p:spPr bwMode="auto">
          <a:xfrm>
            <a:off x="914400" y="1306512"/>
            <a:ext cx="2551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Fragmentation function</a:t>
            </a:r>
          </a:p>
        </p:txBody>
      </p:sp>
      <p:pic>
        <p:nvPicPr>
          <p:cNvPr id="102412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514600"/>
            <a:ext cx="351078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4" name="Text Box 6"/>
          <p:cNvSpPr txBox="1">
            <a:spLocks noChangeArrowheads="1"/>
          </p:cNvSpPr>
          <p:nvPr/>
        </p:nvSpPr>
        <p:spPr bwMode="auto">
          <a:xfrm>
            <a:off x="4419600" y="5486400"/>
            <a:ext cx="2362200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Sharma et al. (</a:t>
            </a:r>
            <a:r>
              <a:rPr lang="en-US" dirty="0"/>
              <a:t>2009)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17563" y="214312"/>
            <a:ext cx="8250237" cy="928688"/>
          </a:xfrm>
        </p:spPr>
        <p:txBody>
          <a:bodyPr/>
          <a:lstStyle/>
          <a:p>
            <a:pPr algn="ctr"/>
            <a:r>
              <a:rPr lang="en-US" sz="3600" dirty="0" smtClean="0">
                <a:ea typeface="ＭＳ Ｐゴシック" charset="-128"/>
                <a:cs typeface="ＭＳ Ｐゴシック" charset="-128"/>
              </a:rPr>
              <a:t>IV. Heavy Quark </a:t>
            </a:r>
            <a:br>
              <a:rPr lang="en-US" sz="3600" dirty="0" smtClean="0">
                <a:ea typeface="ＭＳ Ｐゴシック" charset="-128"/>
                <a:cs typeface="ＭＳ Ｐゴシック" charset="-128"/>
              </a:rPr>
            </a:br>
            <a:r>
              <a:rPr lang="en-US" sz="3600" dirty="0" smtClean="0">
                <a:ea typeface="ＭＳ Ｐゴシック" charset="-128"/>
                <a:cs typeface="ＭＳ Ｐゴシック" charset="-128"/>
              </a:rPr>
              <a:t>Fragmentation Functions at Non-zero T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609600" y="17526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/>
              <a:t>At tree level:   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476500" y="1809750"/>
          <a:ext cx="1638300" cy="342900"/>
        </p:xfrm>
        <a:graphic>
          <a:graphicData uri="http://schemas.openxmlformats.org/presentationml/2006/ole">
            <p:oleObj spid="_x0000_s274438" name="Equation" r:id="rId6" imgW="1092200" imgH="228600" progId="Equation.DSMT4">
              <p:embed/>
            </p:oleObj>
          </a:graphicData>
        </a:graphic>
      </p:graphicFrame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09600" y="2133600"/>
            <a:ext cx="3657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/>
              <a:t>The leading contribution:   </a:t>
            </a:r>
            <a:endParaRPr lang="en-US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6576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Ma (1993), </a:t>
            </a:r>
            <a:r>
              <a:rPr lang="en-US" dirty="0" err="1" smtClean="0"/>
              <a:t>Braaten</a:t>
            </a:r>
            <a:r>
              <a:rPr lang="en-US" dirty="0" smtClean="0"/>
              <a:t> et al. (1995)</a:t>
            </a:r>
            <a:endParaRPr lang="en-US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553200" y="5448300"/>
            <a:ext cx="1600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/>
              <a:t>Includes: </a:t>
            </a:r>
            <a:endParaRPr lang="en-US" dirty="0"/>
          </a:p>
        </p:txBody>
      </p:sp>
      <p:graphicFrame>
        <p:nvGraphicFramePr>
          <p:cNvPr id="274439" name="Object 7"/>
          <p:cNvGraphicFramePr>
            <a:graphicFrameLocks noChangeAspect="1"/>
          </p:cNvGraphicFramePr>
          <p:nvPr/>
        </p:nvGraphicFramePr>
        <p:xfrm>
          <a:off x="8001000" y="5486400"/>
          <a:ext cx="952500" cy="342900"/>
        </p:xfrm>
        <a:graphic>
          <a:graphicData uri="http://schemas.openxmlformats.org/presentationml/2006/ole">
            <p:oleObj spid="_x0000_s274439" name="Equation" r:id="rId7" imgW="635000" imgH="228600" progId="Equation.DSMT4">
              <p:embed/>
            </p:oleObj>
          </a:graphicData>
        </a:graphic>
      </p:graphicFrame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04800" y="4876800"/>
            <a:ext cx="38862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1600" dirty="0" smtClean="0"/>
              <a:t>Keep the leading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dependence in the meson </a:t>
            </a:r>
            <a:r>
              <a:rPr lang="en-US" sz="1600" dirty="0" err="1" smtClean="0"/>
              <a:t>wavefunction</a:t>
            </a:r>
            <a:r>
              <a:rPr lang="en-US" sz="1600" dirty="0" smtClean="0"/>
              <a:t>. Complexity</a:t>
            </a:r>
            <a:r>
              <a:rPr lang="en-US" sz="1600" dirty="0" smtClean="0"/>
              <a:t> ~10^3 terms</a:t>
            </a:r>
            <a:endParaRPr lang="en-US" sz="1600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228600" y="5943600"/>
            <a:ext cx="8305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/>
              <a:t>The only calculation of </a:t>
            </a:r>
            <a:r>
              <a:rPr lang="en-US" dirty="0" smtClean="0">
                <a:solidFill>
                  <a:srgbClr val="FF0000"/>
                </a:solidFill>
              </a:rPr>
              <a:t>“modified fragmentation functions”. </a:t>
            </a:r>
            <a:r>
              <a:rPr lang="en-US" dirty="0" smtClean="0"/>
              <a:t>The shape is the same as in the vacuum. Quenching comes from energy loss - not universal.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3820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IV. The Inapplicability of </a:t>
            </a:r>
            <a:br>
              <a:rPr lang="en-US" sz="3600" dirty="0" smtClean="0"/>
            </a:br>
            <a:r>
              <a:rPr lang="en-US" sz="3600" dirty="0" smtClean="0"/>
              <a:t>Simple Mesons in Equilibrium Models   </a:t>
            </a:r>
          </a:p>
        </p:txBody>
      </p:sp>
      <p:pic>
        <p:nvPicPr>
          <p:cNvPr id="103428" name="Picture 8" descr="mo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133600"/>
            <a:ext cx="2819400" cy="272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3"/>
          <p:cNvSpPr txBox="1">
            <a:spLocks noChangeArrowheads="1"/>
          </p:cNvSpPr>
          <p:nvPr/>
        </p:nvSpPr>
        <p:spPr bwMode="auto">
          <a:xfrm>
            <a:off x="533400" y="5867400"/>
            <a:ext cx="82296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/>
              <a:t>It is </a:t>
            </a:r>
            <a:r>
              <a:rPr lang="en-US" sz="2000" dirty="0">
                <a:solidFill>
                  <a:srgbClr val="FF0000"/>
                </a:solidFill>
              </a:rPr>
              <a:t>not the screening</a:t>
            </a:r>
            <a:r>
              <a:rPr lang="en-US" sz="2000" dirty="0"/>
              <a:t>, but the </a:t>
            </a:r>
            <a:r>
              <a:rPr lang="en-US" sz="2000" dirty="0">
                <a:solidFill>
                  <a:srgbClr val="FF0000"/>
                </a:solidFill>
              </a:rPr>
              <a:t>subsequent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collisional</a:t>
            </a:r>
            <a:r>
              <a:rPr lang="en-US" sz="2000" dirty="0" smtClean="0">
                <a:solidFill>
                  <a:srgbClr val="FF0000"/>
                </a:solidFill>
              </a:rPr>
              <a:t> dissociation</a:t>
            </a:r>
            <a:r>
              <a:rPr lang="en-US" sz="2000" dirty="0" smtClean="0"/>
              <a:t> </a:t>
            </a:r>
            <a:r>
              <a:rPr lang="en-US" sz="2000" dirty="0"/>
              <a:t>that reduce the rates of </a:t>
            </a:r>
            <a:r>
              <a:rPr lang="en-US" sz="2000" dirty="0" smtClean="0"/>
              <a:t>open heavy </a:t>
            </a:r>
            <a:r>
              <a:rPr lang="en-US" sz="2000" dirty="0"/>
              <a:t>flavor and </a:t>
            </a:r>
            <a:r>
              <a:rPr lang="en-US" sz="2000" dirty="0" err="1"/>
              <a:t>quarkonia</a:t>
            </a:r>
            <a:endParaRPr lang="en-US" sz="2000" dirty="0"/>
          </a:p>
        </p:txBody>
      </p:sp>
      <p:pic>
        <p:nvPicPr>
          <p:cNvPr id="103430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2192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 rot="10800000" flipV="1">
            <a:off x="3276600" y="2362199"/>
            <a:ext cx="3352800" cy="15239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32" name="Rectangle 3"/>
          <p:cNvSpPr txBox="1">
            <a:spLocks noChangeArrowheads="1"/>
          </p:cNvSpPr>
          <p:nvPr/>
        </p:nvSpPr>
        <p:spPr bwMode="auto">
          <a:xfrm>
            <a:off x="4648200" y="1295400"/>
            <a:ext cx="40386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Incompatible</a:t>
            </a:r>
            <a:r>
              <a:rPr lang="en-US" sz="2000" dirty="0"/>
              <a:t> with equilibrium + boost </a:t>
            </a:r>
            <a:r>
              <a:rPr lang="en-US" sz="2000" dirty="0" smtClean="0"/>
              <a:t>assumption </a:t>
            </a:r>
            <a:r>
              <a:rPr lang="en-US" sz="2000" dirty="0" err="1" smtClean="0"/>
              <a:t>AdS</a:t>
            </a:r>
            <a:r>
              <a:rPr lang="en-US" sz="2000" dirty="0" smtClean="0"/>
              <a:t>/CFT</a:t>
            </a:r>
            <a:endParaRPr lang="en-US" sz="2000" dirty="0"/>
          </a:p>
        </p:txBody>
      </p:sp>
      <p:sp>
        <p:nvSpPr>
          <p:cNvPr id="103433" name="TextBox 15"/>
          <p:cNvSpPr txBox="1">
            <a:spLocks noChangeArrowheads="1"/>
          </p:cNvSpPr>
          <p:nvPr/>
        </p:nvSpPr>
        <p:spPr bwMode="auto">
          <a:xfrm>
            <a:off x="762000" y="5345668"/>
            <a:ext cx="807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Theoretically                      . Leads to “instant” </a:t>
            </a:r>
            <a:r>
              <a:rPr lang="en-US" dirty="0" err="1" smtClean="0"/>
              <a:t>wavefunction</a:t>
            </a:r>
            <a:r>
              <a:rPr lang="en-US" dirty="0" smtClean="0"/>
              <a:t> approximation     </a:t>
            </a:r>
            <a:endParaRPr lang="en-US" dirty="0"/>
          </a:p>
        </p:txBody>
      </p:sp>
      <p:graphicFrame>
        <p:nvGraphicFramePr>
          <p:cNvPr id="103426" name="Object 2"/>
          <p:cNvGraphicFramePr>
            <a:graphicFrameLocks noChangeAspect="1"/>
          </p:cNvGraphicFramePr>
          <p:nvPr/>
        </p:nvGraphicFramePr>
        <p:xfrm>
          <a:off x="2408238" y="5334000"/>
          <a:ext cx="1328737" cy="419100"/>
        </p:xfrm>
        <a:graphic>
          <a:graphicData uri="http://schemas.openxmlformats.org/presentationml/2006/ole">
            <p:oleObj spid="_x0000_s103426" name="Equation" r:id="rId6" imgW="723900" imgH="228600" progId="Equation.DSMT4">
              <p:embed/>
            </p:oleObj>
          </a:graphicData>
        </a:graphic>
      </p:graphicFrame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762000" y="4687669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 smtClean="0"/>
              <a:t> The J/ψ yield suggests that the LQCD based results with the equilibrium</a:t>
            </a:r>
          </a:p>
          <a:p>
            <a:r>
              <a:rPr lang="en-US" dirty="0" smtClean="0"/>
              <a:t>dissociation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8486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   V. Calculating the Heavy Meson Dissociation Probability</a:t>
            </a:r>
          </a:p>
        </p:txBody>
      </p:sp>
      <p:pic>
        <p:nvPicPr>
          <p:cNvPr id="10752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304594"/>
            <a:ext cx="3863342" cy="20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2435050"/>
            <a:ext cx="3904180" cy="152734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1295400"/>
            <a:ext cx="4038600" cy="106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Calculate the kernel for the system evolution in the GLV approach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5800" y="4114800"/>
            <a:ext cx="80010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One can </a:t>
            </a:r>
            <a:r>
              <a:rPr lang="en-US" sz="2000" dirty="0" err="1" smtClean="0"/>
              <a:t>resum</a:t>
            </a:r>
            <a:r>
              <a:rPr lang="en-US" sz="2000" dirty="0" smtClean="0"/>
              <a:t> the interactions in impact parameter space 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6096000"/>
            <a:ext cx="5181600" cy="639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4724400"/>
            <a:ext cx="4114800" cy="6061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400" y="4750324"/>
            <a:ext cx="2971800" cy="888476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924800" y="3399865"/>
          <a:ext cx="533400" cy="486335"/>
        </p:xfrm>
        <a:graphic>
          <a:graphicData uri="http://schemas.openxmlformats.org/presentationml/2006/ole">
            <p:oleObj spid="_x0000_s399364" name="Equation" r:id="rId9" imgW="431800" imgH="393700" progId="Equation.DSMT4">
              <p:embed/>
            </p:oleObj>
          </a:graphicData>
        </a:graphic>
      </p:graphicFrame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724400" y="34290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sz="1600" dirty="0" smtClean="0">
                <a:solidFill>
                  <a:srgbClr val="0000FF"/>
                </a:solidFill>
              </a:rPr>
              <a:t>Opacity (mean # scatterings):  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33400" y="62484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Master equation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33400" y="5715000"/>
            <a:ext cx="3657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>
                <a:solidFill>
                  <a:srgbClr val="0000FF"/>
                </a:solidFill>
              </a:rPr>
              <a:t>Rutherford tail enhancement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7100" y="5783328"/>
            <a:ext cx="2349500" cy="312672"/>
          </a:xfrm>
          <a:prstGeom prst="rect">
            <a:avLst/>
          </a:prstGeom>
        </p:spPr>
      </p:pic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4222377" y="5715000"/>
          <a:ext cx="425823" cy="381000"/>
        </p:xfrm>
        <a:graphic>
          <a:graphicData uri="http://schemas.openxmlformats.org/presentationml/2006/ole">
            <p:oleObj spid="_x0000_s399365" name="Equation" r:id="rId11" imgW="241300" imgH="215900" progId="Equation.DSMT4">
              <p:embed/>
            </p:oleObj>
          </a:graphicData>
        </a:graphic>
      </p:graphicFrame>
      <p:graphicFrame>
        <p:nvGraphicFramePr>
          <p:cNvPr id="399366" name="Object 6"/>
          <p:cNvGraphicFramePr>
            <a:graphicFrameLocks noChangeAspect="1"/>
          </p:cNvGraphicFramePr>
          <p:nvPr/>
        </p:nvGraphicFramePr>
        <p:xfrm>
          <a:off x="7619999" y="5791200"/>
          <a:ext cx="893763" cy="281870"/>
        </p:xfrm>
        <a:graphic>
          <a:graphicData uri="http://schemas.openxmlformats.org/presentationml/2006/ole">
            <p:oleObj spid="_x0000_s399366" name="Equation" r:id="rId12" imgW="685800" imgH="2159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6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F26ACAAD-563C-444F-A77D-44C6C5EDBA7F}" type="slidenum">
              <a:rPr lang="en-US" smtClean="0">
                <a:latin typeface="Times" charset="0"/>
              </a:rPr>
              <a:pPr algn="l"/>
              <a:t>16</a:t>
            </a:fld>
            <a:endParaRPr lang="en-US" smtClean="0">
              <a:latin typeface="Times" charset="0"/>
            </a:endParaRPr>
          </a:p>
        </p:txBody>
      </p:sp>
      <p:sp>
        <p:nvSpPr>
          <p:cNvPr id="125963" name="Oval 2"/>
          <p:cNvSpPr>
            <a:spLocks noChangeArrowheads="1"/>
          </p:cNvSpPr>
          <p:nvPr/>
        </p:nvSpPr>
        <p:spPr bwMode="auto">
          <a:xfrm>
            <a:off x="5961062" y="4748213"/>
            <a:ext cx="212725" cy="4333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4" name="Oval 3"/>
          <p:cNvSpPr>
            <a:spLocks noChangeArrowheads="1"/>
          </p:cNvSpPr>
          <p:nvPr/>
        </p:nvSpPr>
        <p:spPr bwMode="auto">
          <a:xfrm>
            <a:off x="5943600" y="3986212"/>
            <a:ext cx="206375" cy="4333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5" name="Oval 4"/>
          <p:cNvSpPr>
            <a:spLocks noChangeArrowheads="1"/>
          </p:cNvSpPr>
          <p:nvPr/>
        </p:nvSpPr>
        <p:spPr bwMode="auto">
          <a:xfrm>
            <a:off x="8077201" y="3962400"/>
            <a:ext cx="3048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67" name="Text Box 6"/>
          <p:cNvSpPr txBox="1">
            <a:spLocks noChangeArrowheads="1"/>
          </p:cNvSpPr>
          <p:nvPr/>
        </p:nvSpPr>
        <p:spPr bwMode="auto">
          <a:xfrm>
            <a:off x="838200" y="3733800"/>
            <a:ext cx="44116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Heavy meson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000" dirty="0" err="1" smtClean="0">
                <a:solidFill>
                  <a:srgbClr val="0000FF"/>
                </a:solidFill>
                <a:latin typeface="Arial" charset="0"/>
              </a:rPr>
              <a:t>acoplanarity</a:t>
            </a:r>
            <a:r>
              <a:rPr lang="en-US" sz="2000" dirty="0">
                <a:latin typeface="Arial" charset="0"/>
              </a:rPr>
              <a:t>:</a:t>
            </a:r>
            <a:endParaRPr lang="en-US" sz="2000" dirty="0">
              <a:solidFill>
                <a:srgbClr val="1865FF"/>
              </a:solidFill>
              <a:latin typeface="Arial" charset="0"/>
            </a:endParaRPr>
          </a:p>
        </p:txBody>
      </p:sp>
      <p:graphicFrame>
        <p:nvGraphicFramePr>
          <p:cNvPr id="125954" name="Object 2"/>
          <p:cNvGraphicFramePr>
            <a:graphicFrameLocks noChangeAspect="1"/>
          </p:cNvGraphicFramePr>
          <p:nvPr/>
        </p:nvGraphicFramePr>
        <p:xfrm>
          <a:off x="3048000" y="3747948"/>
          <a:ext cx="1646445" cy="693738"/>
        </p:xfrm>
        <a:graphic>
          <a:graphicData uri="http://schemas.openxmlformats.org/presentationml/2006/ole">
            <p:oleObj spid="_x0000_s401410" name="Equation" r:id="rId4" imgW="1295400" imgH="546100" progId="Equation.DSMT4">
              <p:embed/>
            </p:oleObj>
          </a:graphicData>
        </a:graphic>
      </p:graphicFrame>
      <p:sp>
        <p:nvSpPr>
          <p:cNvPr id="125968" name="Text Box 8"/>
          <p:cNvSpPr txBox="1">
            <a:spLocks noChangeArrowheads="1"/>
          </p:cNvSpPr>
          <p:nvPr/>
        </p:nvSpPr>
        <p:spPr bwMode="auto">
          <a:xfrm>
            <a:off x="609600" y="1508125"/>
            <a:ext cx="232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 charset="0"/>
              </a:rPr>
              <a:t>Initial condition:</a:t>
            </a:r>
            <a:endParaRPr lang="en-US" dirty="0">
              <a:latin typeface="Arial" charset="0"/>
            </a:endParaRPr>
          </a:p>
        </p:txBody>
      </p:sp>
      <p:sp>
        <p:nvSpPr>
          <p:cNvPr id="125969" name="Rectangle 9"/>
          <p:cNvSpPr>
            <a:spLocks noChangeArrowheads="1"/>
          </p:cNvSpPr>
          <p:nvPr/>
        </p:nvSpPr>
        <p:spPr bwMode="auto">
          <a:xfrm>
            <a:off x="8221663" y="1654175"/>
            <a:ext cx="652462" cy="471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71" name="Text Box 11"/>
          <p:cNvSpPr txBox="1">
            <a:spLocks noChangeArrowheads="1"/>
          </p:cNvSpPr>
          <p:nvPr/>
        </p:nvSpPr>
        <p:spPr bwMode="auto">
          <a:xfrm>
            <a:off x="793750" y="4495800"/>
            <a:ext cx="50736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Broadening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(separation)</a:t>
            </a:r>
            <a:r>
              <a:rPr lang="en-US" sz="2000" dirty="0" smtClean="0">
                <a:latin typeface="Arial" charset="0"/>
              </a:rPr>
              <a:t> </a:t>
            </a:r>
          </a:p>
          <a:p>
            <a:r>
              <a:rPr lang="en-US" sz="2000" dirty="0" smtClean="0">
                <a:latin typeface="Arial" charset="0"/>
              </a:rPr>
              <a:t>  the </a:t>
            </a:r>
            <a:r>
              <a:rPr lang="en-US" sz="2000" dirty="0" err="1" smtClean="0">
                <a:latin typeface="Arial" charset="0"/>
              </a:rPr>
              <a:t>q</a:t>
            </a:r>
            <a:r>
              <a:rPr lang="en-US" sz="2000" dirty="0" err="1">
                <a:latin typeface="Arial" charset="0"/>
              </a:rPr>
              <a:t>-</a:t>
            </a:r>
            <a:r>
              <a:rPr lang="en-US" sz="2000" dirty="0" err="1" smtClean="0">
                <a:latin typeface="Arial" charset="0"/>
              </a:rPr>
              <a:t>qbar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pair:</a:t>
            </a:r>
          </a:p>
        </p:txBody>
      </p:sp>
      <p:graphicFrame>
        <p:nvGraphicFramePr>
          <p:cNvPr id="125956" name="Object 4"/>
          <p:cNvGraphicFramePr>
            <a:graphicFrameLocks noChangeAspect="1"/>
          </p:cNvGraphicFramePr>
          <p:nvPr/>
        </p:nvGraphicFramePr>
        <p:xfrm>
          <a:off x="2895600" y="2068513"/>
          <a:ext cx="5908675" cy="903287"/>
        </p:xfrm>
        <a:graphic>
          <a:graphicData uri="http://schemas.openxmlformats.org/presentationml/2006/ole">
            <p:oleObj spid="_x0000_s401412" name="Equation" r:id="rId5" imgW="5143500" imgH="787400" progId="Equation.DSMT4">
              <p:embed/>
            </p:oleObj>
          </a:graphicData>
        </a:graphic>
      </p:graphicFrame>
      <p:graphicFrame>
        <p:nvGraphicFramePr>
          <p:cNvPr id="125957" name="Object 5"/>
          <p:cNvGraphicFramePr>
            <a:graphicFrameLocks noChangeAspect="1"/>
          </p:cNvGraphicFramePr>
          <p:nvPr/>
        </p:nvGraphicFramePr>
        <p:xfrm>
          <a:off x="2895600" y="1252537"/>
          <a:ext cx="3894137" cy="652463"/>
        </p:xfrm>
        <a:graphic>
          <a:graphicData uri="http://schemas.openxmlformats.org/presentationml/2006/ole">
            <p:oleObj spid="_x0000_s401413" name="Equation" r:id="rId6" imgW="3632200" imgH="609600" progId="Equation.DSMT4">
              <p:embed/>
            </p:oleObj>
          </a:graphicData>
        </a:graphic>
      </p:graphicFrame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029325" y="3910012"/>
            <a:ext cx="2276475" cy="428625"/>
            <a:chOff x="827" y="3040"/>
            <a:chExt cx="1079" cy="222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835" y="3040"/>
              <a:ext cx="1071" cy="98"/>
              <a:chOff x="835" y="3040"/>
              <a:chExt cx="1071" cy="98"/>
            </a:xfrm>
          </p:grpSpPr>
          <p:cxnSp>
            <p:nvCxnSpPr>
              <p:cNvPr id="125989" name="AutoShape 17"/>
              <p:cNvCxnSpPr>
                <a:cxnSpLocks noChangeShapeType="1"/>
              </p:cNvCxnSpPr>
              <p:nvPr/>
            </p:nvCxnSpPr>
            <p:spPr bwMode="auto">
              <a:xfrm>
                <a:off x="835" y="3131"/>
                <a:ext cx="38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5990" name="Line 18"/>
              <p:cNvSpPr>
                <a:spLocks noChangeShapeType="1"/>
              </p:cNvSpPr>
              <p:nvPr/>
            </p:nvSpPr>
            <p:spPr bwMode="auto">
              <a:xfrm flipV="1">
                <a:off x="1217" y="3040"/>
                <a:ext cx="341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91" name="Line 19"/>
              <p:cNvSpPr>
                <a:spLocks noChangeShapeType="1"/>
              </p:cNvSpPr>
              <p:nvPr/>
            </p:nvSpPr>
            <p:spPr bwMode="auto">
              <a:xfrm>
                <a:off x="1558" y="3047"/>
                <a:ext cx="348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827" y="3164"/>
              <a:ext cx="1071" cy="98"/>
              <a:chOff x="835" y="3040"/>
              <a:chExt cx="1071" cy="98"/>
            </a:xfrm>
          </p:grpSpPr>
          <p:cxnSp>
            <p:nvCxnSpPr>
              <p:cNvPr id="125986" name="AutoShape 21"/>
              <p:cNvCxnSpPr>
                <a:cxnSpLocks noChangeShapeType="1"/>
              </p:cNvCxnSpPr>
              <p:nvPr/>
            </p:nvCxnSpPr>
            <p:spPr bwMode="auto">
              <a:xfrm>
                <a:off x="835" y="3131"/>
                <a:ext cx="382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25987" name="Line 22"/>
              <p:cNvSpPr>
                <a:spLocks noChangeShapeType="1"/>
              </p:cNvSpPr>
              <p:nvPr/>
            </p:nvSpPr>
            <p:spPr bwMode="auto">
              <a:xfrm flipV="1">
                <a:off x="1217" y="3040"/>
                <a:ext cx="341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988" name="Line 23"/>
              <p:cNvSpPr>
                <a:spLocks noChangeShapeType="1"/>
              </p:cNvSpPr>
              <p:nvPr/>
            </p:nvSpPr>
            <p:spPr bwMode="auto">
              <a:xfrm>
                <a:off x="1558" y="3047"/>
                <a:ext cx="348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048375" y="4495800"/>
            <a:ext cx="1952625" cy="912813"/>
            <a:chOff x="3694" y="3012"/>
            <a:chExt cx="973" cy="499"/>
          </a:xfrm>
        </p:grpSpPr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694" y="3012"/>
              <a:ext cx="967" cy="194"/>
              <a:chOff x="2894" y="2977"/>
              <a:chExt cx="967" cy="146"/>
            </a:xfrm>
          </p:grpSpPr>
          <p:sp>
            <p:nvSpPr>
              <p:cNvPr id="125981" name="Line 26"/>
              <p:cNvSpPr>
                <a:spLocks noChangeShapeType="1"/>
              </p:cNvSpPr>
              <p:nvPr/>
            </p:nvSpPr>
            <p:spPr bwMode="auto">
              <a:xfrm>
                <a:off x="2894" y="312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5982" name="AutoShape 27"/>
              <p:cNvCxnSpPr>
                <a:cxnSpLocks noChangeShapeType="1"/>
                <a:stCxn id="125981" idx="1"/>
              </p:cNvCxnSpPr>
              <p:nvPr/>
            </p:nvCxnSpPr>
            <p:spPr bwMode="auto">
              <a:xfrm flipV="1">
                <a:off x="3256" y="3082"/>
                <a:ext cx="313" cy="4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5983" name="AutoShape 28"/>
              <p:cNvCxnSpPr>
                <a:cxnSpLocks noChangeShapeType="1"/>
              </p:cNvCxnSpPr>
              <p:nvPr/>
            </p:nvCxnSpPr>
            <p:spPr bwMode="auto">
              <a:xfrm flipV="1">
                <a:off x="3569" y="2977"/>
                <a:ext cx="292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grpSp>
          <p:nvGrpSpPr>
            <p:cNvPr id="7" name="Group 29"/>
            <p:cNvGrpSpPr>
              <a:grpSpLocks/>
            </p:cNvGrpSpPr>
            <p:nvPr/>
          </p:nvGrpSpPr>
          <p:grpSpPr bwMode="auto">
            <a:xfrm flipV="1">
              <a:off x="3700" y="3323"/>
              <a:ext cx="967" cy="188"/>
              <a:chOff x="2894" y="2977"/>
              <a:chExt cx="967" cy="146"/>
            </a:xfrm>
          </p:grpSpPr>
          <p:sp>
            <p:nvSpPr>
              <p:cNvPr id="125978" name="Line 30"/>
              <p:cNvSpPr>
                <a:spLocks noChangeShapeType="1"/>
              </p:cNvSpPr>
              <p:nvPr/>
            </p:nvSpPr>
            <p:spPr bwMode="auto">
              <a:xfrm>
                <a:off x="2894" y="3123"/>
                <a:ext cx="3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5979" name="AutoShape 31"/>
              <p:cNvCxnSpPr>
                <a:cxnSpLocks noChangeShapeType="1"/>
                <a:stCxn id="125978" idx="1"/>
              </p:cNvCxnSpPr>
              <p:nvPr/>
            </p:nvCxnSpPr>
            <p:spPr bwMode="auto">
              <a:xfrm flipV="1">
                <a:off x="3256" y="3082"/>
                <a:ext cx="313" cy="4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25980" name="AutoShape 32"/>
              <p:cNvCxnSpPr>
                <a:cxnSpLocks noChangeShapeType="1"/>
              </p:cNvCxnSpPr>
              <p:nvPr/>
            </p:nvCxnSpPr>
            <p:spPr bwMode="auto">
              <a:xfrm flipV="1">
                <a:off x="3569" y="2977"/>
                <a:ext cx="292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</p:grpSp>
      <p:graphicFrame>
        <p:nvGraphicFramePr>
          <p:cNvPr id="125958" name="Object 6"/>
          <p:cNvGraphicFramePr>
            <a:graphicFrameLocks noChangeAspect="1"/>
          </p:cNvGraphicFramePr>
          <p:nvPr/>
        </p:nvGraphicFramePr>
        <p:xfrm>
          <a:off x="5008563" y="3276600"/>
          <a:ext cx="114300" cy="165100"/>
        </p:xfrm>
        <a:graphic>
          <a:graphicData uri="http://schemas.openxmlformats.org/presentationml/2006/ole">
            <p:oleObj spid="_x0000_s401414" name="Equation" r:id="rId7" imgW="114300" imgH="165100" progId="Equation.DSMT4">
              <p:embed/>
            </p:oleObj>
          </a:graphicData>
        </a:graphic>
      </p:graphicFrame>
      <p:graphicFrame>
        <p:nvGraphicFramePr>
          <p:cNvPr id="125959" name="Object 7"/>
          <p:cNvGraphicFramePr>
            <a:graphicFrameLocks noChangeAspect="1"/>
          </p:cNvGraphicFramePr>
          <p:nvPr/>
        </p:nvGraphicFramePr>
        <p:xfrm>
          <a:off x="4041775" y="5943600"/>
          <a:ext cx="4873625" cy="406400"/>
        </p:xfrm>
        <a:graphic>
          <a:graphicData uri="http://schemas.openxmlformats.org/presentationml/2006/ole">
            <p:oleObj spid="_x0000_s401415" name="Equation" r:id="rId8" imgW="3340100" imgH="279400" progId="Equation.DSMT4">
              <p:embed/>
            </p:oleObj>
          </a:graphicData>
        </a:graphic>
      </p:graphicFrame>
      <p:graphicFrame>
        <p:nvGraphicFramePr>
          <p:cNvPr id="125960" name="Object 8"/>
          <p:cNvGraphicFramePr>
            <a:graphicFrameLocks noChangeAspect="1"/>
          </p:cNvGraphicFramePr>
          <p:nvPr/>
        </p:nvGraphicFramePr>
        <p:xfrm>
          <a:off x="6278562" y="3784600"/>
          <a:ext cx="266700" cy="236537"/>
        </p:xfrm>
        <a:graphic>
          <a:graphicData uri="http://schemas.openxmlformats.org/presentationml/2006/ole">
            <p:oleObj spid="_x0000_s401416" name="Equation" r:id="rId9" imgW="228600" imgH="203200" progId="Equation.DSMT4">
              <p:embed/>
            </p:oleObj>
          </a:graphicData>
        </a:graphic>
      </p:graphicFrame>
      <p:graphicFrame>
        <p:nvGraphicFramePr>
          <p:cNvPr id="125961" name="Object 9"/>
          <p:cNvGraphicFramePr>
            <a:graphicFrameLocks noChangeAspect="1"/>
          </p:cNvGraphicFramePr>
          <p:nvPr/>
        </p:nvGraphicFramePr>
        <p:xfrm>
          <a:off x="7980362" y="4868863"/>
          <a:ext cx="325438" cy="236537"/>
        </p:xfrm>
        <a:graphic>
          <a:graphicData uri="http://schemas.openxmlformats.org/presentationml/2006/ole">
            <p:oleObj spid="_x0000_s401417" name="Equation" r:id="rId10" imgW="279400" imgH="203200" progId="Equation.DSMT4">
              <p:embed/>
            </p:oleObj>
          </a:graphicData>
        </a:graphic>
      </p:graphicFrame>
      <p:pic>
        <p:nvPicPr>
          <p:cNvPr id="40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2000" y="5334000"/>
            <a:ext cx="2895600" cy="130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V. The Physics of In-medium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Heavy Meson Scattering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642938" y="2270125"/>
            <a:ext cx="232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latin typeface="Arial" charset="0"/>
              </a:rPr>
              <a:t>Result:</a:t>
            </a:r>
            <a:endParaRPr lang="en-US" dirty="0">
              <a:latin typeface="Arial" charset="0"/>
            </a:endParaRPr>
          </a:p>
        </p:txBody>
      </p: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533400" y="3200400"/>
            <a:ext cx="8229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Two physics effects arise form meson broadening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  VI.  Coupled Rate Equations and Initial Conditions</a:t>
            </a: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990600" y="1427335"/>
          <a:ext cx="4343401" cy="2382665"/>
        </p:xfrm>
        <a:graphic>
          <a:graphicData uri="http://schemas.openxmlformats.org/presentationml/2006/ole">
            <p:oleObj spid="_x0000_s107522" name="Equation" r:id="rId4" imgW="3759200" imgH="2070100" progId="Equation.DSMT4">
              <p:embed/>
            </p:oleObj>
          </a:graphicData>
        </a:graphic>
      </p:graphicFrame>
      <p:sp>
        <p:nvSpPr>
          <p:cNvPr id="107526" name="Rectangle 3"/>
          <p:cNvSpPr txBox="1">
            <a:spLocks noChangeArrowheads="1"/>
          </p:cNvSpPr>
          <p:nvPr/>
        </p:nvSpPr>
        <p:spPr bwMode="auto">
          <a:xfrm>
            <a:off x="381000" y="4267200"/>
            <a:ext cx="7391400" cy="91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/>
              <a:t>The subtlety is how to include </a:t>
            </a:r>
            <a:r>
              <a:rPr lang="en-US" sz="2000" dirty="0" err="1"/>
              <a:t>partonic</a:t>
            </a:r>
            <a:r>
              <a:rPr lang="en-US" sz="2000" dirty="0"/>
              <a:t> energy loss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/>
              <a:t>It</a:t>
            </a:r>
            <a:r>
              <a:rPr lang="en-US" sz="2000" dirty="0">
                <a:solidFill>
                  <a:srgbClr val="FF0000"/>
                </a:solidFill>
              </a:rPr>
              <a:t> cannot be incorporated as drag/</a:t>
            </a:r>
            <a:r>
              <a:rPr lang="en-US" sz="2000" dirty="0" smtClean="0">
                <a:solidFill>
                  <a:srgbClr val="FF0000"/>
                </a:solidFill>
              </a:rPr>
              <a:t>diffusion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7527" name="Rectangle 3"/>
          <p:cNvSpPr txBox="1">
            <a:spLocks noChangeArrowheads="1"/>
          </p:cNvSpPr>
          <p:nvPr/>
        </p:nvSpPr>
        <p:spPr bwMode="auto">
          <a:xfrm>
            <a:off x="381000" y="5410200"/>
            <a:ext cx="37338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/>
              <a:t>We include it approximately as </a:t>
            </a:r>
            <a:r>
              <a:rPr lang="en-US" sz="2000" dirty="0">
                <a:solidFill>
                  <a:srgbClr val="0000FF"/>
                </a:solidFill>
              </a:rPr>
              <a:t>MODIFIED INITIAL CONDITION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67494" y="2704306"/>
            <a:ext cx="2209800" cy="1588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4267200" y="5334000"/>
          <a:ext cx="4710113" cy="1219200"/>
        </p:xfrm>
        <a:graphic>
          <a:graphicData uri="http://schemas.openxmlformats.org/presentationml/2006/ole">
            <p:oleObj spid="_x0000_s107523" name="Equation" r:id="rId5" imgW="2832100" imgH="736600" progId="Equation.DSMT4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553200" y="6248400"/>
            <a:ext cx="2362200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Sharma et al. (</a:t>
            </a:r>
            <a:r>
              <a:rPr lang="en-US" dirty="0"/>
              <a:t>2009)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477000" y="3744913"/>
            <a:ext cx="2057400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Adil</a:t>
            </a:r>
            <a:r>
              <a:rPr lang="en-US" dirty="0" smtClean="0"/>
              <a:t>, IV  (2007)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5867400" y="1143000"/>
            <a:ext cx="2819400" cy="2554679"/>
            <a:chOff x="5715000" y="651681"/>
            <a:chExt cx="2819400" cy="29359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rcRect r="46635" b="53285"/>
            <a:stretch>
              <a:fillRect/>
            </a:stretch>
          </p:blipFill>
          <p:spPr>
            <a:xfrm>
              <a:off x="5715000" y="651681"/>
              <a:ext cx="2819400" cy="24384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rcRect t="89051" r="48077"/>
            <a:stretch>
              <a:fillRect/>
            </a:stretch>
          </p:blipFill>
          <p:spPr>
            <a:xfrm>
              <a:off x="5715000" y="3016155"/>
              <a:ext cx="2743200" cy="571500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543800" y="2209800"/>
            <a:ext cx="1219200" cy="381000"/>
          </a:xfrm>
          <a:prstGeom prst="ellipse">
            <a:avLst/>
          </a:prstGeom>
          <a:noFill/>
          <a:ln w="158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3246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    </a:t>
            </a:r>
            <a:r>
              <a:rPr lang="en-US" sz="3600" dirty="0" smtClean="0"/>
              <a:t>VI. Numerical Results for  </a:t>
            </a:r>
            <a:br>
              <a:rPr lang="en-US" sz="3600" dirty="0" smtClean="0"/>
            </a:br>
            <a:r>
              <a:rPr lang="en-US" sz="3600" dirty="0" smtClean="0"/>
              <a:t>   D/B mesons at RHIC</a:t>
            </a:r>
          </a:p>
        </p:txBody>
      </p:sp>
      <p:pic>
        <p:nvPicPr>
          <p:cNvPr id="10957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" y="2209800"/>
            <a:ext cx="4075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3820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/>
              <a:t>D/B mesons</a:t>
            </a:r>
            <a:r>
              <a:rPr lang="en-US" sz="2000" dirty="0" smtClean="0"/>
              <a:t> (and </a:t>
            </a:r>
            <a:r>
              <a:rPr lang="en-US" sz="2000" dirty="0"/>
              <a:t>non-photonic </a:t>
            </a:r>
            <a:r>
              <a:rPr lang="en-US" sz="2000" dirty="0" smtClean="0"/>
              <a:t>electrons): show similar suppression </a:t>
            </a:r>
            <a:r>
              <a:rPr lang="en-US" sz="2000" dirty="0" err="1" smtClean="0"/>
              <a:t>Au</a:t>
            </a:r>
            <a:r>
              <a:rPr lang="en-US" sz="2000" dirty="0" err="1"/>
              <a:t>+Au</a:t>
            </a:r>
            <a:r>
              <a:rPr lang="en-US" sz="2000" dirty="0"/>
              <a:t>, </a:t>
            </a:r>
            <a:r>
              <a:rPr lang="en-US" sz="2000" dirty="0" err="1"/>
              <a:t>Cu+Cu</a:t>
            </a:r>
            <a:r>
              <a:rPr lang="en-US" sz="2000" dirty="0"/>
              <a:t> at RHIC</a:t>
            </a:r>
          </a:p>
        </p:txBody>
      </p:sp>
      <p:sp>
        <p:nvSpPr>
          <p:cNvPr id="109574" name="Rectangle 3"/>
          <p:cNvSpPr txBox="1">
            <a:spLocks noChangeArrowheads="1"/>
          </p:cNvSpPr>
          <p:nvPr/>
        </p:nvSpPr>
        <p:spPr bwMode="auto">
          <a:xfrm>
            <a:off x="4495800" y="2286000"/>
            <a:ext cx="42672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/>
              <a:t>Cronin effect is very important.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/>
              <a:t>Reduces the suppression at intermediate p</a:t>
            </a:r>
            <a:r>
              <a:rPr lang="en-US" sz="2000" baseline="-25000"/>
              <a:t>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57600"/>
            <a:ext cx="3429000" cy="2590800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486400" y="6321623"/>
            <a:ext cx="2362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M. </a:t>
            </a:r>
            <a:r>
              <a:rPr lang="en-US" sz="1400" dirty="0" err="1" smtClean="0">
                <a:latin typeface="Arial" pitchFamily="-106" charset="0"/>
              </a:rPr>
              <a:t>Aggarwal</a:t>
            </a:r>
            <a:r>
              <a:rPr lang="en-US" sz="1400" dirty="0" smtClean="0">
                <a:latin typeface="Arial" pitchFamily="-106" charset="0"/>
              </a:rPr>
              <a:t> et al. (2010)</a:t>
            </a:r>
            <a:endParaRPr lang="en-US" sz="1400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63246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     </a:t>
            </a:r>
            <a:r>
              <a:rPr lang="en-US" sz="3600" dirty="0" smtClean="0"/>
              <a:t>VI. RHIC Results </a:t>
            </a:r>
            <a:br>
              <a:rPr lang="en-US" sz="3600" dirty="0" smtClean="0"/>
            </a:br>
            <a:r>
              <a:rPr lang="en-US" sz="3600" dirty="0" smtClean="0"/>
              <a:t>on Non-photonic Electrons</a:t>
            </a:r>
          </a:p>
        </p:txBody>
      </p:sp>
      <p:pic>
        <p:nvPicPr>
          <p:cNvPr id="10957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3283" y="2438400"/>
            <a:ext cx="503451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382000" cy="762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Employ a full simulation of the D and B meson semi-</a:t>
            </a:r>
            <a:r>
              <a:rPr lang="en-US" sz="2000" dirty="0" err="1" smtClean="0"/>
              <a:t>leptonic</a:t>
            </a:r>
            <a:r>
              <a:rPr lang="en-US" sz="2000" dirty="0" smtClean="0"/>
              <a:t> decay,. PYTHIA </a:t>
            </a:r>
            <a:r>
              <a:rPr lang="en-US" sz="2000" dirty="0" err="1" smtClean="0"/>
              <a:t>subroutin.e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000" dirty="0"/>
          </a:p>
        </p:txBody>
      </p:sp>
      <p:sp>
        <p:nvSpPr>
          <p:cNvPr id="109574" name="Rectangle 3"/>
          <p:cNvSpPr txBox="1">
            <a:spLocks noChangeArrowheads="1"/>
          </p:cNvSpPr>
          <p:nvPr/>
        </p:nvSpPr>
        <p:spPr bwMode="auto">
          <a:xfrm>
            <a:off x="228600" y="2819400"/>
            <a:ext cx="3810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The predicted suppression is still slightly smaller than the quenching of inclusive particles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It is compatible with the experimental data within the error bars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Improved direct measurements are needed to pinpoint the magnitude and relative contribution of B/D </a:t>
            </a:r>
            <a:endParaRPr lang="en-US" sz="2000" baseline="-25000" dirty="0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91200" y="6248400"/>
            <a:ext cx="2362200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600" dirty="0" smtClean="0">
                <a:latin typeface="Arial" pitchFamily="-106" charset="0"/>
              </a:rPr>
              <a:t>R. Sharma et al. (2010)</a:t>
            </a:r>
            <a:endParaRPr lang="en-US" sz="1600" dirty="0">
              <a:latin typeface="Arial" pitchFamily="-10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2220913"/>
            <a:ext cx="29718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T. </a:t>
            </a:r>
            <a:r>
              <a:rPr lang="en-US" dirty="0" err="1" smtClean="0"/>
              <a:t>Sjostrand</a:t>
            </a:r>
            <a:r>
              <a:rPr lang="en-US" dirty="0" smtClean="0"/>
              <a:t> et al (2006)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93038" cy="990600"/>
          </a:xfrm>
        </p:spPr>
        <p:txBody>
          <a:bodyPr/>
          <a:lstStyle/>
          <a:p>
            <a:pPr eaLnBrk="1" hangingPunct="1"/>
            <a:r>
              <a:rPr lang="en-US" dirty="0"/>
              <a:t>      Outline of this Talk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7696200" cy="5181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Motivation, light particle quenching and the non-photonic electron puzzle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 alternative mechanism for open heavy flavor suppression 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Heavy mesons near the phase transition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Distribution and fragmentation functions for open heavy </a:t>
            </a:r>
            <a:r>
              <a:rPr lang="en-US" sz="2400" dirty="0" smtClean="0"/>
              <a:t>flavor at </a:t>
            </a:r>
            <a:r>
              <a:rPr lang="en-US" sz="2400" dirty="0" smtClean="0"/>
              <a:t>zero and finite T</a:t>
            </a:r>
            <a:r>
              <a:rPr lang="en-US" sz="2400" dirty="0" smtClean="0"/>
              <a:t>  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Calculation of the</a:t>
            </a:r>
            <a:r>
              <a:rPr lang="en-US" sz="2400" dirty="0" smtClean="0"/>
              <a:t> in-medium heavy </a:t>
            </a:r>
            <a:r>
              <a:rPr lang="en-US" sz="2400" dirty="0" smtClean="0"/>
              <a:t>meson dissociation </a:t>
            </a:r>
            <a:r>
              <a:rPr lang="en-US" sz="2400" dirty="0" smtClean="0"/>
              <a:t>probability (GLV approach).   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Heavy flavor dynamics at RHIC and the LHC, examples for inclusive</a:t>
            </a:r>
            <a:r>
              <a:rPr lang="en-US" sz="2400" dirty="0" smtClean="0"/>
              <a:t> D/B and decay </a:t>
            </a:r>
            <a:r>
              <a:rPr lang="en-US" sz="2400" dirty="0" err="1" smtClean="0"/>
              <a:t>e</a:t>
            </a:r>
            <a:r>
              <a:rPr lang="en-US" sz="2400" baseline="30000" dirty="0" smtClean="0"/>
              <a:t>±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5715000" cy="9144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 VI. Open Heavy Flavor Suppression at the LHC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54" y="1447800"/>
            <a:ext cx="4259246" cy="5187468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1295400" y="2438400"/>
            <a:ext cx="152400" cy="30480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5029200" y="1447800"/>
            <a:ext cx="3810000" cy="5105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The main effect is the increased suppression in the intermediate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range 5 </a:t>
            </a:r>
            <a:r>
              <a:rPr lang="en-US" sz="2000" dirty="0" err="1" smtClean="0"/>
              <a:t>GeV</a:t>
            </a:r>
            <a:r>
              <a:rPr lang="en-US" sz="2000" dirty="0" smtClean="0"/>
              <a:t> to 30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At low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the predicted D/B (electron) suppression is smaller than the one for light particles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At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&gt; 40 </a:t>
            </a:r>
            <a:r>
              <a:rPr lang="en-US" sz="2000" dirty="0" err="1" smtClean="0"/>
              <a:t>GeV</a:t>
            </a:r>
            <a:r>
              <a:rPr lang="en-US" sz="2000" dirty="0" smtClean="0"/>
              <a:t> they become comparable. (Residual matching model dependence)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 smtClean="0"/>
              <a:t>LHC is critical to cover the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range needed for </a:t>
            </a:r>
            <a:r>
              <a:rPr lang="en-US" sz="2000" dirty="0" err="1" smtClean="0"/>
              <a:t>b</a:t>
            </a:r>
            <a:r>
              <a:rPr lang="en-US" sz="2000" dirty="0" smtClean="0"/>
              <a:t>-quark, B-meson dynamics  </a:t>
            </a:r>
            <a:endParaRPr 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88962" y="-76200"/>
            <a:ext cx="7793038" cy="990600"/>
          </a:xfrm>
        </p:spPr>
        <p:txBody>
          <a:bodyPr/>
          <a:lstStyle/>
          <a:p>
            <a:pPr eaLnBrk="1" hangingPunct="1"/>
            <a:r>
              <a:rPr lang="en-US" dirty="0"/>
              <a:t>  </a:t>
            </a:r>
            <a:r>
              <a:rPr lang="en-US" dirty="0" smtClean="0"/>
              <a:t>            Conclusions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6388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Theoretical predictions of leading light particle suppression in the GLV approach have worked very well from SPS to the LHC  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 contrast, the suppression of non-photonic electrons is significantly </a:t>
            </a:r>
            <a:r>
              <a:rPr lang="en-US" sz="2400" dirty="0" err="1" smtClean="0"/>
              <a:t>underpredicted</a:t>
            </a:r>
            <a:r>
              <a:rPr lang="en-US" sz="2400" dirty="0" smtClean="0"/>
              <a:t>. The problem is in the B mesons. Common to all </a:t>
            </a:r>
            <a:r>
              <a:rPr lang="en-US" sz="2400" dirty="0" err="1" smtClean="0"/>
              <a:t>e</a:t>
            </a:r>
            <a:r>
              <a:rPr lang="en-US" sz="2400" dirty="0" smtClean="0"/>
              <a:t>-loss approaches   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Color screening by itself does not imply disappearance of </a:t>
            </a:r>
            <a:r>
              <a:rPr lang="en-US" sz="2400" dirty="0" err="1" smtClean="0"/>
              <a:t>quarkonia</a:t>
            </a:r>
            <a:r>
              <a:rPr lang="en-US" sz="2400" dirty="0" smtClean="0"/>
              <a:t> to ~ 2T</a:t>
            </a:r>
            <a:r>
              <a:rPr lang="en-US" sz="2400" baseline="-25000" dirty="0" smtClean="0"/>
              <a:t>c </a:t>
            </a:r>
            <a:r>
              <a:rPr lang="en-US" sz="2400" dirty="0" smtClean="0"/>
              <a:t>and heavy mesons to 1.5- 2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  Presented first calculations of heavy meson distribution and fragmentation functions at zero and finite temperature (beyond the point like approximation)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There is no universal (T) medium modification of fragmentation functions. Suppression comes from processed that are/emulate energy loss    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17562" y="-76200"/>
            <a:ext cx="7793038" cy="990600"/>
          </a:xfrm>
        </p:spPr>
        <p:txBody>
          <a:bodyPr/>
          <a:lstStyle/>
          <a:p>
            <a:pPr eaLnBrk="1" hangingPunct="1"/>
            <a:r>
              <a:rPr lang="en-US" dirty="0"/>
              <a:t>      </a:t>
            </a:r>
            <a:r>
              <a:rPr lang="en-US" dirty="0" smtClean="0"/>
              <a:t>Conclusions (continued)</a:t>
            </a:r>
            <a:endParaRPr lang="en-US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77200" cy="5410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Theoretical and phenomenological considerations suggest that for energetic mesons fragmentation may not be affected by the thermal medium.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Calculated the dissociation probability of mesons moving through the medium associated with its </a:t>
            </a:r>
            <a:r>
              <a:rPr lang="en-US" sz="2400" dirty="0" err="1" smtClean="0"/>
              <a:t>collisional</a:t>
            </a:r>
            <a:r>
              <a:rPr lang="en-US" sz="2400" dirty="0" smtClean="0"/>
              <a:t> interactions 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/>
              <a:t>Partonic</a:t>
            </a:r>
            <a:r>
              <a:rPr lang="en-US" sz="2400" dirty="0" smtClean="0"/>
              <a:t> energy loss and meson dissociation are now combined. This is not straightforward – as quenched quark initial conditions   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main prediction remains equal and large B and D meson suppression. Matches smoothly onto the quenching region. Compatible with RHIC results. </a:t>
            </a:r>
          </a:p>
          <a:p>
            <a:pPr eaLnBrk="1" hangingPunct="1">
              <a:lnSpc>
                <a:spcPct val="90000"/>
              </a:lnSpc>
            </a:pPr>
            <a:endParaRPr lang="en-US" sz="8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Predictions for LHC presented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7" name="Title 1"/>
          <p:cNvSpPr>
            <a:spLocks noGrp="1"/>
          </p:cNvSpPr>
          <p:nvPr>
            <p:ph type="title"/>
          </p:nvPr>
        </p:nvSpPr>
        <p:spPr>
          <a:xfrm>
            <a:off x="1350963" y="-533400"/>
            <a:ext cx="7793037" cy="14620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IV. QCD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on the Light Front</a:t>
            </a:r>
          </a:p>
        </p:txBody>
      </p:sp>
      <p:sp>
        <p:nvSpPr>
          <p:cNvPr id="165899" name="Text Box 8"/>
          <p:cNvSpPr txBox="1">
            <a:spLocks noChangeArrowheads="1"/>
          </p:cNvSpPr>
          <p:nvPr/>
        </p:nvSpPr>
        <p:spPr bwMode="auto">
          <a:xfrm>
            <a:off x="431800" y="3962400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 charset="0"/>
              </a:rPr>
              <a:t>Commutation relations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2400" dirty="0">
                <a:solidFill>
                  <a:srgbClr val="009900"/>
                </a:solidFill>
                <a:latin typeface="Arial" charset="0"/>
              </a:rPr>
              <a:t>normalization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of states</a:t>
            </a:r>
          </a:p>
          <a:p>
            <a:r>
              <a:rPr lang="en-US" sz="2400" dirty="0">
                <a:latin typeface="Arial" charset="0"/>
              </a:rPr>
              <a:t> </a:t>
            </a:r>
          </a:p>
        </p:txBody>
      </p:sp>
      <p:sp>
        <p:nvSpPr>
          <p:cNvPr id="165900" name="Text Box 8"/>
          <p:cNvSpPr txBox="1">
            <a:spLocks noChangeArrowheads="1"/>
          </p:cNvSpPr>
          <p:nvPr/>
        </p:nvSpPr>
        <p:spPr bwMode="auto">
          <a:xfrm>
            <a:off x="2335213" y="5562600"/>
            <a:ext cx="13160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Arial Rounded MT Bold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States:</a:t>
            </a:r>
          </a:p>
          <a:p>
            <a:endParaRPr lang="en-US" sz="1600" dirty="0">
              <a:latin typeface="Arial" charset="0"/>
            </a:endParaRPr>
          </a:p>
        </p:txBody>
      </p:sp>
      <p:graphicFrame>
        <p:nvGraphicFramePr>
          <p:cNvPr id="165890" name="Object 2"/>
          <p:cNvGraphicFramePr>
            <a:graphicFrameLocks noChangeAspect="1"/>
          </p:cNvGraphicFramePr>
          <p:nvPr/>
        </p:nvGraphicFramePr>
        <p:xfrm>
          <a:off x="2476500" y="1573212"/>
          <a:ext cx="6438900" cy="717550"/>
        </p:xfrm>
        <a:graphic>
          <a:graphicData uri="http://schemas.openxmlformats.org/presentationml/2006/ole">
            <p:oleObj spid="_x0000_s527362" name="Equation" r:id="rId3" imgW="4216400" imgH="469900" progId="Equation.DSMT4">
              <p:embed/>
            </p:oleObj>
          </a:graphicData>
        </a:graphic>
      </p:graphicFrame>
      <p:graphicFrame>
        <p:nvGraphicFramePr>
          <p:cNvPr id="165891" name="Object 3"/>
          <p:cNvGraphicFramePr>
            <a:graphicFrameLocks noChangeAspect="1"/>
          </p:cNvGraphicFramePr>
          <p:nvPr/>
        </p:nvGraphicFramePr>
        <p:xfrm>
          <a:off x="2492375" y="3173412"/>
          <a:ext cx="6459538" cy="717550"/>
        </p:xfrm>
        <a:graphic>
          <a:graphicData uri="http://schemas.openxmlformats.org/presentationml/2006/ole">
            <p:oleObj spid="_x0000_s527363" name="Equation" r:id="rId4" imgW="4229100" imgH="469900" progId="Equation.DSMT4">
              <p:embed/>
            </p:oleObj>
          </a:graphicData>
        </a:graphic>
      </p:graphicFrame>
      <p:graphicFrame>
        <p:nvGraphicFramePr>
          <p:cNvPr id="165892" name="Object 4"/>
          <p:cNvGraphicFramePr>
            <a:graphicFrameLocks noChangeAspect="1"/>
          </p:cNvGraphicFramePr>
          <p:nvPr/>
        </p:nvGraphicFramePr>
        <p:xfrm>
          <a:off x="2451100" y="2335212"/>
          <a:ext cx="6438900" cy="717550"/>
        </p:xfrm>
        <a:graphic>
          <a:graphicData uri="http://schemas.openxmlformats.org/presentationml/2006/ole">
            <p:oleObj spid="_x0000_s527364" name="Equation" r:id="rId5" imgW="4216400" imgH="469900" progId="Equation.DSMT4">
              <p:embed/>
            </p:oleObj>
          </a:graphicData>
        </a:graphic>
      </p:graphicFrame>
      <p:sp>
        <p:nvSpPr>
          <p:cNvPr id="165901" name="Text Box 8"/>
          <p:cNvSpPr txBox="1">
            <a:spLocks noChangeArrowheads="1"/>
          </p:cNvSpPr>
          <p:nvPr/>
        </p:nvSpPr>
        <p:spPr bwMode="auto">
          <a:xfrm>
            <a:off x="546100" y="2055812"/>
            <a:ext cx="15875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Arial Rounded MT Bold" charset="0"/>
              </a:rPr>
              <a:t> </a:t>
            </a:r>
            <a:r>
              <a:rPr lang="en-US" dirty="0">
                <a:latin typeface="Arial" charset="0"/>
              </a:rPr>
              <a:t>Quarks</a:t>
            </a:r>
          </a:p>
          <a:p>
            <a:pPr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Anti-quarks</a:t>
            </a:r>
          </a:p>
          <a:p>
            <a:pPr>
              <a:buFontTx/>
              <a:buChar char="•"/>
            </a:pPr>
            <a:endParaRPr lang="en-US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Gluons</a:t>
            </a:r>
          </a:p>
          <a:p>
            <a:r>
              <a:rPr lang="en-US" dirty="0">
                <a:latin typeface="Arial" charset="0"/>
              </a:rPr>
              <a:t> </a:t>
            </a:r>
          </a:p>
        </p:txBody>
      </p:sp>
      <p:sp>
        <p:nvSpPr>
          <p:cNvPr id="165902" name="Text Box 8"/>
          <p:cNvSpPr txBox="1">
            <a:spLocks noChangeArrowheads="1"/>
          </p:cNvSpPr>
          <p:nvPr/>
        </p:nvSpPr>
        <p:spPr bwMode="auto">
          <a:xfrm>
            <a:off x="76200" y="1447800"/>
            <a:ext cx="8001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 charset="0"/>
              </a:rPr>
              <a:t>The free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theory</a:t>
            </a:r>
          </a:p>
          <a:p>
            <a:r>
              <a:rPr lang="en-US" sz="2400" dirty="0">
                <a:latin typeface="Arial" charset="0"/>
              </a:rPr>
              <a:t> </a:t>
            </a:r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398463" y="4519613"/>
          <a:ext cx="4046537" cy="357187"/>
        </p:xfrm>
        <a:graphic>
          <a:graphicData uri="http://schemas.openxmlformats.org/presentationml/2006/ole">
            <p:oleObj spid="_x0000_s527365" name="Equation" r:id="rId6" imgW="3162300" imgH="279400" progId="Equation.DSMT4">
              <p:embed/>
            </p:oleObj>
          </a:graphicData>
        </a:graphic>
      </p:graphicFrame>
      <p:graphicFrame>
        <p:nvGraphicFramePr>
          <p:cNvPr id="165894" name="Object 6"/>
          <p:cNvGraphicFramePr>
            <a:graphicFrameLocks noChangeAspect="1"/>
          </p:cNvGraphicFramePr>
          <p:nvPr/>
        </p:nvGraphicFramePr>
        <p:xfrm>
          <a:off x="4711700" y="4495800"/>
          <a:ext cx="4030663" cy="357187"/>
        </p:xfrm>
        <a:graphic>
          <a:graphicData uri="http://schemas.openxmlformats.org/presentationml/2006/ole">
            <p:oleObj spid="_x0000_s527366" name="Equation" r:id="rId7" imgW="3149600" imgH="279400" progId="Equation.DSMT4">
              <p:embed/>
            </p:oleObj>
          </a:graphicData>
        </a:graphic>
      </p:graphicFrame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419100" y="5037137"/>
          <a:ext cx="4030663" cy="373063"/>
        </p:xfrm>
        <a:graphic>
          <a:graphicData uri="http://schemas.openxmlformats.org/presentationml/2006/ole">
            <p:oleObj spid="_x0000_s527367" name="Equation" r:id="rId8" imgW="3149600" imgH="292100" progId="Equation.DSMT4">
              <p:embed/>
            </p:oleObj>
          </a:graphicData>
        </a:graphic>
      </p:graphicFrame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3541713" y="5486400"/>
          <a:ext cx="4967287" cy="598488"/>
        </p:xfrm>
        <a:graphic>
          <a:graphicData uri="http://schemas.openxmlformats.org/presentationml/2006/ole">
            <p:oleObj spid="_x0000_s527368" name="Equation" r:id="rId9" imgW="3683000" imgH="444500" progId="Equation.DSMT4">
              <p:embed/>
            </p:oleObj>
          </a:graphicData>
        </a:graphic>
      </p:graphicFrame>
      <p:sp>
        <p:nvSpPr>
          <p:cNvPr id="165903" name="Text Box 8"/>
          <p:cNvSpPr txBox="1">
            <a:spLocks noChangeArrowheads="1"/>
          </p:cNvSpPr>
          <p:nvPr/>
        </p:nvSpPr>
        <p:spPr bwMode="auto">
          <a:xfrm>
            <a:off x="3630613" y="6103938"/>
            <a:ext cx="4889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 Implicit: quark flavor, (</a:t>
            </a:r>
            <a:r>
              <a:rPr lang="en-US" sz="1600" dirty="0" err="1">
                <a:latin typeface="Arial" charset="0"/>
              </a:rPr>
              <a:t>anti)symmetrization</a:t>
            </a:r>
            <a:endParaRPr lang="en-US" sz="1600" dirty="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600" dirty="0">
                <a:latin typeface="Arial" charset="0"/>
              </a:rPr>
              <a:t>  Normalization trivially obtained from above</a:t>
            </a:r>
            <a:endParaRPr lang="en-US" dirty="0">
              <a:latin typeface="Arial" charset="0"/>
            </a:endParaRPr>
          </a:p>
          <a:p>
            <a:endParaRPr lang="en-US" sz="1600" dirty="0">
              <a:latin typeface="Arial" charset="0"/>
            </a:endParaRPr>
          </a:p>
        </p:txBody>
      </p:sp>
      <p:sp>
        <p:nvSpPr>
          <p:cNvPr id="165904" name="Rounded Rectangle 21"/>
          <p:cNvSpPr>
            <a:spLocks noChangeArrowheads="1"/>
          </p:cNvSpPr>
          <p:nvPr/>
        </p:nvSpPr>
        <p:spPr bwMode="auto">
          <a:xfrm>
            <a:off x="2349500" y="1524000"/>
            <a:ext cx="6688138" cy="24558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94417" y="56409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r>
              <a:rPr lang="en-US">
                <a:latin typeface="Arial Rounded MT Bold" charset="0"/>
              </a:rPr>
              <a:t> </a:t>
            </a:r>
          </a:p>
        </p:txBody>
      </p:sp>
      <p:sp>
        <p:nvSpPr>
          <p:cNvPr id="593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5113E4-E26A-CE47-ABD0-358400C1A2F2}" type="slidenum">
              <a:rPr lang="en-US"/>
              <a:pPr/>
              <a:t>24</a:t>
            </a:fld>
            <a:endParaRPr lang="en-US" sz="1800"/>
          </a:p>
        </p:txBody>
      </p:sp>
      <p:sp>
        <p:nvSpPr>
          <p:cNvPr id="59399" name="Text Box 12"/>
          <p:cNvSpPr txBox="1">
            <a:spLocks noChangeArrowheads="1"/>
          </p:cNvSpPr>
          <p:nvPr/>
        </p:nvSpPr>
        <p:spPr bwMode="auto">
          <a:xfrm>
            <a:off x="5937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59400" name="Text Box 15"/>
          <p:cNvSpPr txBox="1">
            <a:spLocks noChangeArrowheads="1"/>
          </p:cNvSpPr>
          <p:nvPr/>
        </p:nvSpPr>
        <p:spPr bwMode="auto">
          <a:xfrm>
            <a:off x="3716338" y="2003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800">
              <a:latin typeface="Times" charset="0"/>
            </a:endParaRPr>
          </a:p>
        </p:txBody>
      </p:sp>
      <p:sp>
        <p:nvSpPr>
          <p:cNvPr id="59401" name="Text Box 19"/>
          <p:cNvSpPr txBox="1">
            <a:spLocks noChangeArrowheads="1"/>
          </p:cNvSpPr>
          <p:nvPr/>
        </p:nvSpPr>
        <p:spPr bwMode="auto">
          <a:xfrm>
            <a:off x="4567238" y="250825"/>
            <a:ext cx="285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tabLst>
                <a:tab pos="2225675" algn="l"/>
              </a:tabLst>
            </a:pPr>
            <a:r>
              <a:rPr lang="en-US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9402" name="Text Box 20"/>
          <p:cNvSpPr txBox="1">
            <a:spLocks noChangeArrowheads="1"/>
          </p:cNvSpPr>
          <p:nvPr/>
        </p:nvSpPr>
        <p:spPr bwMode="auto">
          <a:xfrm>
            <a:off x="1397423" y="152400"/>
            <a:ext cx="69270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tabLst>
                <a:tab pos="2225675" algn="l"/>
              </a:tabLst>
            </a:pPr>
            <a:r>
              <a:rPr lang="en-US" sz="4400" dirty="0" smtClean="0">
                <a:solidFill>
                  <a:srgbClr val="262673"/>
                </a:solidFill>
              </a:rPr>
              <a:t>I. High </a:t>
            </a:r>
            <a:r>
              <a:rPr lang="en-US" sz="4400" dirty="0" err="1">
                <a:solidFill>
                  <a:srgbClr val="262673"/>
                </a:solidFill>
              </a:rPr>
              <a:t>p</a:t>
            </a:r>
            <a:r>
              <a:rPr lang="en-US" sz="4400" baseline="-25000" dirty="0" err="1">
                <a:solidFill>
                  <a:srgbClr val="262673"/>
                </a:solidFill>
              </a:rPr>
              <a:t>T</a:t>
            </a:r>
            <a:r>
              <a:rPr lang="en-US" sz="4400" dirty="0">
                <a:solidFill>
                  <a:srgbClr val="262673"/>
                </a:solidFill>
              </a:rPr>
              <a:t> (E</a:t>
            </a:r>
            <a:r>
              <a:rPr lang="en-US" sz="4400" baseline="-25000" dirty="0">
                <a:solidFill>
                  <a:srgbClr val="262673"/>
                </a:solidFill>
              </a:rPr>
              <a:t>T</a:t>
            </a:r>
            <a:r>
              <a:rPr lang="en-US" sz="4400" dirty="0">
                <a:solidFill>
                  <a:srgbClr val="262673"/>
                </a:solidFill>
              </a:rPr>
              <a:t>) Observables</a:t>
            </a:r>
          </a:p>
        </p:txBody>
      </p:sp>
      <p:pic>
        <p:nvPicPr>
          <p:cNvPr id="59403" name="Picture 36" descr="PbPb-New-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667001"/>
            <a:ext cx="42052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4" name="Text Box 37"/>
          <p:cNvSpPr txBox="1">
            <a:spLocks noChangeArrowheads="1"/>
          </p:cNvSpPr>
          <p:nvPr/>
        </p:nvSpPr>
        <p:spPr bwMode="auto">
          <a:xfrm>
            <a:off x="293687" y="4244876"/>
            <a:ext cx="4278313" cy="230832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 smtClean="0"/>
              <a:t> Some </a:t>
            </a:r>
            <a:r>
              <a:rPr lang="en-US" dirty="0"/>
              <a:t>models’ R</a:t>
            </a:r>
            <a:r>
              <a:rPr lang="en-US" baseline="-25000" dirty="0"/>
              <a:t>AA</a:t>
            </a:r>
            <a:r>
              <a:rPr lang="en-US" dirty="0"/>
              <a:t> varies with the underlying power law spectrum</a:t>
            </a:r>
            <a:r>
              <a:rPr lang="en-US" dirty="0" smtClean="0"/>
              <a:t> </a:t>
            </a:r>
          </a:p>
          <a:p>
            <a:pPr>
              <a:buFontTx/>
              <a:buChar char="•"/>
            </a:pPr>
            <a:r>
              <a:rPr lang="en-US" dirty="0"/>
              <a:t> High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 suppression at the LHC can be comparable and smaller than at RHIC </a:t>
            </a:r>
            <a:r>
              <a:rPr lang="en-US" dirty="0" smtClean="0"/>
              <a:t> </a:t>
            </a:r>
          </a:p>
          <a:p>
            <a:pPr>
              <a:buFontTx/>
              <a:buChar char="•"/>
            </a:pPr>
            <a:r>
              <a:rPr lang="en-US" dirty="0"/>
              <a:t> Complete absorption models produce a constant R</a:t>
            </a:r>
            <a:r>
              <a:rPr lang="en-US" baseline="-25000" dirty="0"/>
              <a:t>AA </a:t>
            </a:r>
            <a:endParaRPr lang="en-US" sz="800" baseline="-25000" dirty="0"/>
          </a:p>
          <a:p>
            <a:endParaRPr lang="en-US" dirty="0"/>
          </a:p>
        </p:txBody>
      </p:sp>
      <p:sp>
        <p:nvSpPr>
          <p:cNvPr id="59405" name="Text Box 72"/>
          <p:cNvSpPr txBox="1">
            <a:spLocks noChangeArrowheads="1"/>
          </p:cNvSpPr>
          <p:nvPr/>
        </p:nvSpPr>
        <p:spPr bwMode="auto">
          <a:xfrm>
            <a:off x="381000" y="1995487"/>
            <a:ext cx="1522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CC0000"/>
                </a:solidFill>
              </a:rPr>
              <a:t>Power laws</a:t>
            </a:r>
            <a:r>
              <a:rPr lang="en-US" sz="2000" dirty="0"/>
              <a:t>:</a:t>
            </a:r>
            <a:r>
              <a:rPr lang="en-US" dirty="0"/>
              <a:t> </a:t>
            </a:r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3810000" y="1981200"/>
          <a:ext cx="2227263" cy="593725"/>
        </p:xfrm>
        <a:graphic>
          <a:graphicData uri="http://schemas.openxmlformats.org/presentationml/2006/ole">
            <p:oleObj spid="_x0000_s524290" name="Equation" r:id="rId4" imgW="1714500" imgH="457200" progId="Equation.DSMT4">
              <p:embed/>
            </p:oleObj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941512" y="2057400"/>
          <a:ext cx="1639888" cy="300038"/>
        </p:xfrm>
        <a:graphic>
          <a:graphicData uri="http://schemas.openxmlformats.org/presentationml/2006/ole">
            <p:oleObj spid="_x0000_s524291" name="Equation" r:id="rId5" imgW="1320800" imgH="241300" progId="Equation.DSMT4">
              <p:embed/>
            </p:oleObj>
          </a:graphicData>
        </a:graphic>
      </p:graphicFrame>
      <p:sp>
        <p:nvSpPr>
          <p:cNvPr id="59406" name="Text Box 76"/>
          <p:cNvSpPr txBox="1">
            <a:spLocks noChangeArrowheads="1"/>
          </p:cNvSpPr>
          <p:nvPr/>
        </p:nvSpPr>
        <p:spPr bwMode="auto">
          <a:xfrm>
            <a:off x="6172200" y="1944687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CC0000"/>
                </a:solidFill>
              </a:rPr>
              <a:t>Quenching factor </a:t>
            </a:r>
          </a:p>
          <a:p>
            <a:pPr algn="ctr"/>
            <a:r>
              <a:rPr lang="en-US" dirty="0">
                <a:solidFill>
                  <a:srgbClr val="CC0000"/>
                </a:solidFill>
              </a:rPr>
              <a:t>correlated to spectra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780214" y="2895602"/>
            <a:ext cx="611187" cy="15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86401" y="6019801"/>
            <a:ext cx="4572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6782594" y="5638007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219200" y="2660650"/>
          <a:ext cx="2514600" cy="1377950"/>
        </p:xfrm>
        <a:graphic>
          <a:graphicData uri="http://schemas.openxmlformats.org/presentationml/2006/ole">
            <p:oleObj spid="_x0000_s524292" name="Equation" r:id="rId6" imgW="1739900" imgH="952500" progId="Equation.DSMT4">
              <p:embed/>
            </p:oleObj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3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high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particle suppression (quenching)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5334000"/>
            <a:ext cx="5029200" cy="12954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4400" dirty="0"/>
              <a:t>     </a:t>
            </a:r>
          </a:p>
          <a:p>
            <a:pPr eaLnBrk="1" hangingPunct="1">
              <a:buFont typeface="Wingdings" charset="2"/>
              <a:buNone/>
            </a:pPr>
            <a:r>
              <a:rPr lang="en-US" sz="4400" dirty="0"/>
              <a:t>            </a:t>
            </a:r>
            <a:endParaRPr lang="en-US" sz="5400" dirty="0"/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93038" cy="8382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I. The Open Heavy Flavor</a:t>
            </a:r>
            <a:br>
              <a:rPr lang="en-US" sz="3600" dirty="0" smtClean="0"/>
            </a:br>
            <a:r>
              <a:rPr lang="en-US" sz="3600" dirty="0" smtClean="0"/>
              <a:t>Quenching Puzzle</a:t>
            </a:r>
          </a:p>
        </p:txBody>
      </p:sp>
      <p:pic>
        <p:nvPicPr>
          <p:cNvPr id="942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295401"/>
            <a:ext cx="4381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3810000" cy="2209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Large suppression of non-photonic electrons – incompatible with </a:t>
            </a:r>
            <a:r>
              <a:rPr lang="en-US" sz="2000" dirty="0" err="1" smtClean="0"/>
              <a:t>radiative/collisional</a:t>
            </a:r>
            <a:r>
              <a:rPr lang="en-US" sz="2000" dirty="0" smtClean="0"/>
              <a:t> </a:t>
            </a:r>
            <a:r>
              <a:rPr lang="en-US" sz="2000" dirty="0" err="1" smtClean="0"/>
              <a:t>e</a:t>
            </a:r>
            <a:r>
              <a:rPr lang="en-US" sz="2000" dirty="0" smtClean="0"/>
              <a:t>-loss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8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… one can fit heavy flavor only (no doubt) </a:t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4215" name="TextBox 6"/>
          <p:cNvSpPr txBox="1">
            <a:spLocks noChangeArrowheads="1"/>
          </p:cNvSpPr>
          <p:nvPr/>
        </p:nvSpPr>
        <p:spPr bwMode="auto">
          <a:xfrm>
            <a:off x="4191001" y="54864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But it </a:t>
            </a:r>
            <a:r>
              <a:rPr lang="en-US" sz="2000" dirty="0">
                <a:solidFill>
                  <a:srgbClr val="FF0000"/>
                </a:solidFill>
              </a:rPr>
              <a:t>doesn’t work</a:t>
            </a:r>
            <a:r>
              <a:rPr lang="en-US" sz="2000" dirty="0"/>
              <a:t>. Data favors B meson</a:t>
            </a:r>
            <a:r>
              <a:rPr lang="en-US" sz="2000" dirty="0" smtClean="0"/>
              <a:t> suppression </a:t>
            </a:r>
            <a:r>
              <a:rPr lang="en-US" sz="2000" dirty="0"/>
              <a:t>comparable to that of D mesons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733800"/>
            <a:ext cx="3429000" cy="2590800"/>
          </a:xfrm>
          <a:prstGeom prst="rect">
            <a:avLst/>
          </a:prstGeom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990600" y="6400800"/>
            <a:ext cx="2362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M. </a:t>
            </a:r>
            <a:r>
              <a:rPr lang="en-US" sz="1400" dirty="0" err="1" smtClean="0">
                <a:latin typeface="Arial" pitchFamily="-106" charset="0"/>
              </a:rPr>
              <a:t>Aggarwal</a:t>
            </a:r>
            <a:r>
              <a:rPr lang="en-US" sz="1400" dirty="0" smtClean="0">
                <a:latin typeface="Arial" pitchFamily="-106" charset="0"/>
              </a:rPr>
              <a:t> et al. (2010)</a:t>
            </a:r>
            <a:endParaRPr lang="en-US" sz="1400" dirty="0">
              <a:latin typeface="Arial" pitchFamily="-106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715000" y="4800600"/>
            <a:ext cx="2362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M. </a:t>
            </a:r>
            <a:r>
              <a:rPr lang="en-US" sz="1400" dirty="0" err="1" smtClean="0">
                <a:latin typeface="Arial" pitchFamily="-106" charset="0"/>
              </a:rPr>
              <a:t>Djordjevic</a:t>
            </a:r>
            <a:r>
              <a:rPr lang="en-US" sz="1400" dirty="0" smtClean="0">
                <a:latin typeface="Arial" pitchFamily="-106" charset="0"/>
              </a:rPr>
              <a:t> et al. (</a:t>
            </a:r>
            <a:r>
              <a:rPr lang="en-US" sz="1400" dirty="0" smtClean="0">
                <a:latin typeface="Arial" pitchFamily="-106" charset="0"/>
              </a:rPr>
              <a:t>2006)</a:t>
            </a:r>
            <a:endParaRPr lang="en-US" sz="1400" dirty="0">
              <a:latin typeface="Arial" pitchFamily="-10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76200"/>
            <a:ext cx="6324600" cy="990600"/>
          </a:xfrm>
        </p:spPr>
        <p:txBody>
          <a:bodyPr/>
          <a:lstStyle/>
          <a:p>
            <a:pPr eaLnBrk="1" hangingPunct="1"/>
            <a:r>
              <a:rPr lang="en-US" smtClean="0"/>
              <a:t>“Instant” Approximation</a:t>
            </a:r>
          </a:p>
        </p:txBody>
      </p:sp>
      <p:pic>
        <p:nvPicPr>
          <p:cNvPr id="105475" name="Picture 2"/>
          <p:cNvPicPr>
            <a:picLocks noChangeAspect="1"/>
          </p:cNvPicPr>
          <p:nvPr/>
        </p:nvPicPr>
        <p:blipFill>
          <a:blip r:embed="rId3"/>
          <a:srcRect t="2686"/>
          <a:stretch>
            <a:fillRect/>
          </a:stretch>
        </p:blipFill>
        <p:spPr bwMode="auto">
          <a:xfrm>
            <a:off x="228600" y="1600200"/>
            <a:ext cx="43465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572000"/>
            <a:ext cx="39624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Rectangle 3"/>
          <p:cNvSpPr txBox="1">
            <a:spLocks noChangeArrowheads="1"/>
          </p:cNvSpPr>
          <p:nvPr/>
        </p:nvSpPr>
        <p:spPr bwMode="auto">
          <a:xfrm>
            <a:off x="381000" y="5791200"/>
            <a:ext cx="41148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/>
              <a:t>Compatible with measured multiplicities</a:t>
            </a:r>
          </a:p>
        </p:txBody>
      </p:sp>
      <p:pic>
        <p:nvPicPr>
          <p:cNvPr id="10547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6775" y="2209800"/>
            <a:ext cx="4162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9" name="Rectangle 3"/>
          <p:cNvSpPr txBox="1">
            <a:spLocks noChangeArrowheads="1"/>
          </p:cNvSpPr>
          <p:nvPr/>
        </p:nvSpPr>
        <p:spPr bwMode="auto">
          <a:xfrm>
            <a:off x="4724400" y="1295400"/>
            <a:ext cx="4114800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/>
              <a:t>Full treatment of cold nuclear matter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7793038" cy="1157288"/>
          </a:xfrm>
        </p:spPr>
        <p:txBody>
          <a:bodyPr/>
          <a:lstStyle/>
          <a:p>
            <a:pPr eaLnBrk="1" hangingPunct="1"/>
            <a:r>
              <a:rPr lang="en-US" dirty="0"/>
              <a:t>      </a:t>
            </a:r>
            <a:r>
              <a:rPr lang="en-US" dirty="0" smtClean="0"/>
              <a:t> Results from the LHC</a:t>
            </a:r>
            <a:endParaRPr lang="en-US" baseline="-25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400" smtClean="0"/>
              <a:t>So far has worked very well versus p</a:t>
            </a:r>
            <a:r>
              <a:rPr lang="en-US" sz="2400" baseline="-25000" smtClean="0"/>
              <a:t>T</a:t>
            </a:r>
            <a:r>
              <a:rPr lang="en-US" sz="2400" smtClean="0"/>
              <a:t>, root(s), centrality, …</a:t>
            </a:r>
          </a:p>
        </p:txBody>
      </p:sp>
      <p:sp>
        <p:nvSpPr>
          <p:cNvPr id="60421" name="TextBox 6"/>
          <p:cNvSpPr txBox="1">
            <a:spLocks noChangeArrowheads="1"/>
          </p:cNvSpPr>
          <p:nvPr/>
        </p:nvSpPr>
        <p:spPr bwMode="auto">
          <a:xfrm>
            <a:off x="6248400" y="6335713"/>
            <a:ext cx="1897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Leading particles</a:t>
            </a:r>
          </a:p>
        </p:txBody>
      </p:sp>
      <p:sp>
        <p:nvSpPr>
          <p:cNvPr id="60422" name="Rectangle 11"/>
          <p:cNvSpPr txBox="1">
            <a:spLocks noChangeArrowheads="1"/>
          </p:cNvSpPr>
          <p:nvPr/>
        </p:nvSpPr>
        <p:spPr bwMode="auto">
          <a:xfrm>
            <a:off x="381000" y="29718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400" dirty="0"/>
              <a:t>Advantage of R</a:t>
            </a:r>
            <a:r>
              <a:rPr lang="en-US" sz="2400" baseline="-25000" dirty="0"/>
              <a:t>AA</a:t>
            </a:r>
            <a:r>
              <a:rPr lang="en-US" sz="2400" dirty="0"/>
              <a:t> : providing useful information of the hot / dense medium, with a simple physics picture.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400" dirty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228600" y="5316537"/>
            <a:ext cx="4495800" cy="7794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Gyulassy-Levai-Vitev(GLV) formalism</a:t>
            </a:r>
          </a:p>
          <a:p>
            <a:pPr>
              <a:spcBef>
                <a:spcPct val="50000"/>
              </a:spcBef>
            </a:pPr>
            <a:r>
              <a:rPr lang="en-US"/>
              <a:t>Gyulassy, Levai, IV, NPB 594(2001)371</a:t>
            </a:r>
          </a:p>
        </p:txBody>
      </p:sp>
      <p:pic>
        <p:nvPicPr>
          <p:cNvPr id="8" name="Picture 7" descr="VitevMG2002-vsAlice20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43"/>
            <a:ext cx="9144000" cy="67985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 </a:t>
            </a:r>
            <a:r>
              <a:rPr lang="en-US">
                <a:latin typeface="Arial Rounded MT Bold" charset="0"/>
              </a:rPr>
              <a:t> 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C6F33B-9CDE-DB45-8155-3EDBD807A5C4}" type="slidenum">
              <a:rPr lang="en-US"/>
              <a:pPr/>
              <a:t>28</a:t>
            </a:fld>
            <a:endParaRPr lang="en-US" sz="1800"/>
          </a:p>
        </p:txBody>
      </p:sp>
      <p:sp>
        <p:nvSpPr>
          <p:cNvPr id="118788" name="Text Box 12"/>
          <p:cNvSpPr txBox="1">
            <a:spLocks noChangeArrowheads="1"/>
          </p:cNvSpPr>
          <p:nvPr/>
        </p:nvSpPr>
        <p:spPr bwMode="auto">
          <a:xfrm>
            <a:off x="593725" y="798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Arial" charset="0"/>
            </a:endParaRPr>
          </a:p>
        </p:txBody>
      </p:sp>
      <p:sp>
        <p:nvSpPr>
          <p:cNvPr id="118789" name="Text Box 15"/>
          <p:cNvSpPr txBox="1">
            <a:spLocks noChangeArrowheads="1"/>
          </p:cNvSpPr>
          <p:nvPr/>
        </p:nvSpPr>
        <p:spPr bwMode="auto">
          <a:xfrm>
            <a:off x="3716338" y="200342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800">
              <a:latin typeface="Times" charset="0"/>
            </a:endParaRPr>
          </a:p>
        </p:txBody>
      </p:sp>
      <p:sp>
        <p:nvSpPr>
          <p:cNvPr id="118790" name="Text Box 19"/>
          <p:cNvSpPr txBox="1">
            <a:spLocks noChangeArrowheads="1"/>
          </p:cNvSpPr>
          <p:nvPr/>
        </p:nvSpPr>
        <p:spPr bwMode="auto">
          <a:xfrm>
            <a:off x="4567238" y="250825"/>
            <a:ext cx="285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tabLst>
                <a:tab pos="2225675" algn="l"/>
              </a:tabLst>
            </a:pPr>
            <a:r>
              <a:rPr lang="en-US" sz="32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8791" name="Text Box 20"/>
          <p:cNvSpPr txBox="1">
            <a:spLocks noChangeArrowheads="1"/>
          </p:cNvSpPr>
          <p:nvPr/>
        </p:nvSpPr>
        <p:spPr bwMode="auto">
          <a:xfrm>
            <a:off x="1414463" y="250825"/>
            <a:ext cx="6662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tabLst>
                <a:tab pos="2225675" algn="l"/>
              </a:tabLst>
            </a:pPr>
            <a:r>
              <a:rPr lang="en-US" sz="3200">
                <a:solidFill>
                  <a:srgbClr val="262673"/>
                </a:solidFill>
              </a:rPr>
              <a:t>Gluon Feedback to Single Inclusives </a:t>
            </a:r>
          </a:p>
        </p:txBody>
      </p:sp>
      <p:pic>
        <p:nvPicPr>
          <p:cNvPr id="118792" name="Picture 22" descr="ModPTf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922713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3" name="Text Box 37"/>
          <p:cNvSpPr txBox="1">
            <a:spLocks noChangeArrowheads="1"/>
          </p:cNvSpPr>
          <p:nvPr/>
        </p:nvSpPr>
        <p:spPr bwMode="auto">
          <a:xfrm>
            <a:off x="446088" y="2590800"/>
            <a:ext cx="4278312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The redistribution of the lost energy is </a:t>
            </a:r>
          </a:p>
          <a:p>
            <a:r>
              <a:rPr lang="en-US"/>
              <a:t>   very important at the LHC. 100% </a:t>
            </a:r>
          </a:p>
          <a:p>
            <a:r>
              <a:rPr lang="en-US"/>
              <a:t>   correction and p</a:t>
            </a:r>
            <a:r>
              <a:rPr lang="en-US" baseline="-25000"/>
              <a:t>T</a:t>
            </a:r>
            <a:r>
              <a:rPr lang="en-US"/>
              <a:t>&lt;15 GeV affected </a:t>
            </a:r>
          </a:p>
        </p:txBody>
      </p:sp>
      <p:sp>
        <p:nvSpPr>
          <p:cNvPr id="118794" name="Text Box 37"/>
          <p:cNvSpPr txBox="1">
            <a:spLocks noChangeArrowheads="1"/>
          </p:cNvSpPr>
          <p:nvPr/>
        </p:nvSpPr>
        <p:spPr bwMode="auto">
          <a:xfrm>
            <a:off x="457200" y="1600200"/>
            <a:ext cx="4278313" cy="3698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Note that  N</a:t>
            </a:r>
            <a:r>
              <a:rPr lang="en-US" baseline="-25000"/>
              <a:t>bin</a:t>
            </a:r>
            <a:r>
              <a:rPr lang="en-US"/>
              <a:t> / (N</a:t>
            </a:r>
            <a:r>
              <a:rPr lang="en-US" baseline="-25000"/>
              <a:t>part</a:t>
            </a:r>
            <a:r>
              <a:rPr lang="en-US"/>
              <a:t>/2) = 0.11</a:t>
            </a:r>
          </a:p>
        </p:txBody>
      </p:sp>
      <p:sp>
        <p:nvSpPr>
          <p:cNvPr id="118795" name="Text Box 37"/>
          <p:cNvSpPr txBox="1">
            <a:spLocks noChangeArrowheads="1"/>
          </p:cNvSpPr>
          <p:nvPr/>
        </p:nvSpPr>
        <p:spPr bwMode="auto">
          <a:xfrm>
            <a:off x="457200" y="4953000"/>
            <a:ext cx="4278313" cy="923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/>
              <a:t> Can quickly eliminate some models or </a:t>
            </a:r>
          </a:p>
          <a:p>
            <a:r>
              <a:rPr lang="en-US"/>
              <a:t>indicate very interesting new possibilities for modeling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76600" y="3581400"/>
            <a:ext cx="25908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7BE68B40-6B8E-374C-A47E-65F0A9A8DFCC}" type="slidenum">
              <a:rPr lang="en-US" smtClean="0">
                <a:latin typeface="Times" charset="0"/>
              </a:rPr>
              <a:pPr algn="l"/>
              <a:t>29</a:t>
            </a:fld>
            <a:endParaRPr lang="en-US" smtClean="0">
              <a:latin typeface="Times" charset="0"/>
            </a:endParaRPr>
          </a:p>
        </p:txBody>
      </p:sp>
      <p:sp>
        <p:nvSpPr>
          <p:cNvPr id="12186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90513" y="134938"/>
            <a:ext cx="8343900" cy="8382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Calculating the Meson Wave Function </a:t>
            </a:r>
          </a:p>
        </p:txBody>
      </p:sp>
      <p:sp>
        <p:nvSpPr>
          <p:cNvPr id="121870" name="Text Box 1028"/>
          <p:cNvSpPr txBox="1">
            <a:spLocks noChangeArrowheads="1"/>
          </p:cNvSpPr>
          <p:nvPr/>
        </p:nvSpPr>
        <p:spPr bwMode="auto">
          <a:xfrm>
            <a:off x="393700" y="1016000"/>
            <a:ext cx="74517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>
              <a:buFontTx/>
              <a:buChar char="•"/>
            </a:pPr>
            <a:r>
              <a:rPr lang="en-US" sz="2000">
                <a:latin typeface="Arial" charset="0"/>
              </a:rPr>
              <a:t> </a:t>
            </a:r>
            <a:r>
              <a:rPr lang="en-US" sz="2200">
                <a:latin typeface="Arial" charset="0"/>
              </a:rPr>
              <a:t>Relativistic Dirac equation</a:t>
            </a:r>
          </a:p>
        </p:txBody>
      </p:sp>
      <p:sp>
        <p:nvSpPr>
          <p:cNvPr id="121871" name="Text Box 12"/>
          <p:cNvSpPr txBox="1">
            <a:spLocks noChangeArrowheads="1"/>
          </p:cNvSpPr>
          <p:nvPr/>
        </p:nvSpPr>
        <p:spPr bwMode="auto">
          <a:xfrm>
            <a:off x="4894263" y="6059488"/>
            <a:ext cx="4249737" cy="244475"/>
          </a:xfrm>
          <a:prstGeom prst="rect">
            <a:avLst/>
          </a:prstGeom>
          <a:noFill/>
          <a:ln w="50800">
            <a:noFill/>
            <a:miter lim="800000"/>
            <a:headEnd/>
            <a:tailEnd type="non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 Rounded MT Bold" charset="0"/>
              </a:rPr>
              <a:t>M. Avila, Phys. Rev. D49 (1994)</a:t>
            </a:r>
            <a:endParaRPr lang="en-US" sz="1600" b="1">
              <a:latin typeface="Arial Rounded MT Bold" charset="0"/>
            </a:endParaRPr>
          </a:p>
        </p:txBody>
      </p:sp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4876800" y="1295400"/>
          <a:ext cx="1704975" cy="555625"/>
        </p:xfrm>
        <a:graphic>
          <a:graphicData uri="http://schemas.openxmlformats.org/presentationml/2006/ole">
            <p:oleObj spid="_x0000_s121858" name="Equation" r:id="rId4" imgW="1206500" imgH="393700" progId="Equation.DSMT4">
              <p:embed/>
            </p:oleObj>
          </a:graphicData>
        </a:graphic>
      </p:graphicFrame>
      <p:graphicFrame>
        <p:nvGraphicFramePr>
          <p:cNvPr id="121859" name="Object 3"/>
          <p:cNvGraphicFramePr>
            <a:graphicFrameLocks noChangeAspect="1"/>
          </p:cNvGraphicFramePr>
          <p:nvPr/>
        </p:nvGraphicFramePr>
        <p:xfrm>
          <a:off x="7643813" y="1343025"/>
          <a:ext cx="758825" cy="288925"/>
        </p:xfrm>
        <a:graphic>
          <a:graphicData uri="http://schemas.openxmlformats.org/presentationml/2006/ole">
            <p:oleObj spid="_x0000_s121859" name="Equation" r:id="rId5" imgW="431800" imgH="165100" progId="Equation.DSMT4">
              <p:embed/>
            </p:oleObj>
          </a:graphicData>
        </a:graphic>
      </p:graphicFrame>
      <p:pic>
        <p:nvPicPr>
          <p:cNvPr id="12187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863" y="3624263"/>
            <a:ext cx="4826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1860" name="Object 4"/>
          <p:cNvGraphicFramePr>
            <a:graphicFrameLocks noChangeAspect="1"/>
          </p:cNvGraphicFramePr>
          <p:nvPr/>
        </p:nvGraphicFramePr>
        <p:xfrm>
          <a:off x="4903788" y="2205038"/>
          <a:ext cx="4038600" cy="1298575"/>
        </p:xfrm>
        <a:graphic>
          <a:graphicData uri="http://schemas.openxmlformats.org/presentationml/2006/ole">
            <p:oleObj spid="_x0000_s121860" name="Equation" r:id="rId7" imgW="2806700" imgH="901700" progId="Equation.DSMT4">
              <p:embed/>
            </p:oleObj>
          </a:graphicData>
        </a:graphic>
      </p:graphicFrame>
      <p:sp>
        <p:nvSpPr>
          <p:cNvPr id="121873" name="Text Box 12"/>
          <p:cNvSpPr txBox="1">
            <a:spLocks noChangeArrowheads="1"/>
          </p:cNvSpPr>
          <p:nvPr/>
        </p:nvSpPr>
        <p:spPr bwMode="auto">
          <a:xfrm>
            <a:off x="6157913" y="1712913"/>
            <a:ext cx="1673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9900"/>
                </a:solidFill>
                <a:latin typeface="Arial" charset="0"/>
              </a:rPr>
              <a:t>Reduces </a:t>
            </a:r>
            <a:r>
              <a:rPr lang="en-US" sz="1600">
                <a:latin typeface="Arial" charset="0"/>
              </a:rPr>
              <a:t>to: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1874" name="Text Box 12"/>
          <p:cNvSpPr txBox="1">
            <a:spLocks noChangeArrowheads="1"/>
          </p:cNvSpPr>
          <p:nvPr/>
        </p:nvSpPr>
        <p:spPr bwMode="auto">
          <a:xfrm>
            <a:off x="531813" y="2679700"/>
            <a:ext cx="16732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charset="0"/>
              </a:rPr>
              <a:t> Radial density: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21861" name="Object 5"/>
          <p:cNvGraphicFramePr>
            <a:graphicFrameLocks noChangeAspect="1"/>
          </p:cNvGraphicFramePr>
          <p:nvPr/>
        </p:nvGraphicFramePr>
        <p:xfrm>
          <a:off x="2362200" y="2687638"/>
          <a:ext cx="1554163" cy="336550"/>
        </p:xfrm>
        <a:graphic>
          <a:graphicData uri="http://schemas.openxmlformats.org/presentationml/2006/ole">
            <p:oleObj spid="_x0000_s121861" name="Equation" r:id="rId8" imgW="1054100" imgH="228600" progId="Equation.DSMT4">
              <p:embed/>
            </p:oleObj>
          </a:graphicData>
        </a:graphic>
      </p:graphicFrame>
      <p:graphicFrame>
        <p:nvGraphicFramePr>
          <p:cNvPr id="121862" name="Object 6"/>
          <p:cNvGraphicFramePr>
            <a:graphicFrameLocks noChangeAspect="1"/>
          </p:cNvGraphicFramePr>
          <p:nvPr/>
        </p:nvGraphicFramePr>
        <p:xfrm>
          <a:off x="819150" y="3262313"/>
          <a:ext cx="358775" cy="377825"/>
        </p:xfrm>
        <a:graphic>
          <a:graphicData uri="http://schemas.openxmlformats.org/presentationml/2006/ole">
            <p:oleObj spid="_x0000_s121862" name="Equation" r:id="rId9" imgW="215900" imgH="228600" progId="Equation.DSMT4">
              <p:embed/>
            </p:oleObj>
          </a:graphicData>
        </a:graphic>
      </p:graphicFrame>
      <p:sp>
        <p:nvSpPr>
          <p:cNvPr id="121875" name="Text Box 12"/>
          <p:cNvSpPr txBox="1">
            <a:spLocks noChangeArrowheads="1"/>
          </p:cNvSpPr>
          <p:nvPr/>
        </p:nvSpPr>
        <p:spPr bwMode="auto">
          <a:xfrm>
            <a:off x="898525" y="2316163"/>
            <a:ext cx="1673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9900"/>
                </a:solidFill>
                <a:latin typeface="Arial" charset="0"/>
              </a:rPr>
              <a:t>Reduces </a:t>
            </a:r>
            <a:r>
              <a:rPr lang="en-US" sz="1600">
                <a:latin typeface="Arial" charset="0"/>
              </a:rPr>
              <a:t>to: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21863" name="Object 7"/>
          <p:cNvGraphicFramePr>
            <a:graphicFrameLocks noChangeAspect="1"/>
          </p:cNvGraphicFramePr>
          <p:nvPr/>
        </p:nvGraphicFramePr>
        <p:xfrm>
          <a:off x="401638" y="3244850"/>
          <a:ext cx="360362" cy="381000"/>
        </p:xfrm>
        <a:graphic>
          <a:graphicData uri="http://schemas.openxmlformats.org/presentationml/2006/ole">
            <p:oleObj spid="_x0000_s121863" name="Equation" r:id="rId10" imgW="215900" imgH="228600" progId="Equation.DSMT4">
              <p:embed/>
            </p:oleObj>
          </a:graphicData>
        </a:graphic>
      </p:graphicFrame>
      <p:graphicFrame>
        <p:nvGraphicFramePr>
          <p:cNvPr id="121864" name="Object 8"/>
          <p:cNvGraphicFramePr>
            <a:graphicFrameLocks noChangeAspect="1"/>
          </p:cNvGraphicFramePr>
          <p:nvPr/>
        </p:nvGraphicFramePr>
        <p:xfrm>
          <a:off x="2535238" y="1641475"/>
          <a:ext cx="1825625" cy="490538"/>
        </p:xfrm>
        <a:graphic>
          <a:graphicData uri="http://schemas.openxmlformats.org/presentationml/2006/ole">
            <p:oleObj spid="_x0000_s121864" name="Equation" r:id="rId11" imgW="2082800" imgH="558800" progId="Equation.DSMT4">
              <p:embed/>
            </p:oleObj>
          </a:graphicData>
        </a:graphic>
      </p:graphicFrame>
      <p:sp>
        <p:nvSpPr>
          <p:cNvPr id="121876" name="Text Box 12"/>
          <p:cNvSpPr txBox="1">
            <a:spLocks noChangeArrowheads="1"/>
          </p:cNvSpPr>
          <p:nvPr/>
        </p:nvSpPr>
        <p:spPr bwMode="auto">
          <a:xfrm>
            <a:off x="4999038" y="955675"/>
            <a:ext cx="1673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Coulomb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21877" name="Text Box 12"/>
          <p:cNvSpPr txBox="1">
            <a:spLocks noChangeArrowheads="1"/>
          </p:cNvSpPr>
          <p:nvPr/>
        </p:nvSpPr>
        <p:spPr bwMode="auto">
          <a:xfrm>
            <a:off x="7470775" y="969963"/>
            <a:ext cx="1673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Linear</a:t>
            </a: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21865" name="Object 9"/>
          <p:cNvGraphicFramePr>
            <a:graphicFrameLocks noChangeAspect="1"/>
          </p:cNvGraphicFramePr>
          <p:nvPr/>
        </p:nvGraphicFramePr>
        <p:xfrm>
          <a:off x="5618163" y="5018088"/>
          <a:ext cx="3362325" cy="608012"/>
        </p:xfrm>
        <a:graphic>
          <a:graphicData uri="http://schemas.openxmlformats.org/presentationml/2006/ole">
            <p:oleObj spid="_x0000_s121865" name="Equation" r:id="rId12" imgW="3390900" imgH="596900" progId="Equation.DSMT4">
              <p:embed/>
            </p:oleObj>
          </a:graphicData>
        </a:graphic>
      </p:graphicFrame>
      <p:graphicFrame>
        <p:nvGraphicFramePr>
          <p:cNvPr id="121866" name="Object 10"/>
          <p:cNvGraphicFramePr>
            <a:graphicFrameLocks noChangeAspect="1"/>
          </p:cNvGraphicFramePr>
          <p:nvPr/>
        </p:nvGraphicFramePr>
        <p:xfrm>
          <a:off x="1481138" y="3302000"/>
          <a:ext cx="3276600" cy="287338"/>
        </p:xfrm>
        <a:graphic>
          <a:graphicData uri="http://schemas.openxmlformats.org/presentationml/2006/ole">
            <p:oleObj spid="_x0000_s121866" name="Equation" r:id="rId13" imgW="2603500" imgH="228600" progId="Equation.DSMT4">
              <p:embed/>
            </p:oleObj>
          </a:graphicData>
        </a:graphic>
      </p:graphicFrame>
      <p:sp>
        <p:nvSpPr>
          <p:cNvPr id="121878" name="Rounded Rectangle 26"/>
          <p:cNvSpPr>
            <a:spLocks noChangeArrowheads="1"/>
          </p:cNvSpPr>
          <p:nvPr/>
        </p:nvSpPr>
        <p:spPr bwMode="auto">
          <a:xfrm>
            <a:off x="306388" y="3238500"/>
            <a:ext cx="995362" cy="4333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1867" name="Object 11"/>
          <p:cNvGraphicFramePr>
            <a:graphicFrameLocks noChangeAspect="1"/>
          </p:cNvGraphicFramePr>
          <p:nvPr/>
        </p:nvGraphicFramePr>
        <p:xfrm>
          <a:off x="1131888" y="1489075"/>
          <a:ext cx="1217612" cy="796925"/>
        </p:xfrm>
        <a:graphic>
          <a:graphicData uri="http://schemas.openxmlformats.org/presentationml/2006/ole">
            <p:oleObj spid="_x0000_s121867" name="Equation" r:id="rId14" imgW="1435100" imgH="939800" progId="Equation.DSMT4">
              <p:embed/>
            </p:oleObj>
          </a:graphicData>
        </a:graphic>
      </p:graphicFrame>
      <p:sp>
        <p:nvSpPr>
          <p:cNvPr id="121879" name="Text Box 12"/>
          <p:cNvSpPr txBox="1">
            <a:spLocks noChangeArrowheads="1"/>
          </p:cNvSpPr>
          <p:nvPr/>
        </p:nvSpPr>
        <p:spPr bwMode="auto">
          <a:xfrm>
            <a:off x="5761038" y="4214813"/>
            <a:ext cx="2970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Boost with large P</a:t>
            </a:r>
            <a:r>
              <a:rPr lang="en-US" sz="1600" baseline="30000">
                <a:latin typeface="Arial" charset="0"/>
              </a:rPr>
              <a:t>+  - </a:t>
            </a:r>
            <a:r>
              <a:rPr lang="en-US" sz="1600">
                <a:latin typeface="Arial" charset="0"/>
              </a:rPr>
              <a:t>end up at the same longitudinal rapidity</a:t>
            </a:r>
            <a:endParaRPr lang="en-US" baseline="3000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42888"/>
            <a:ext cx="7945438" cy="1157288"/>
          </a:xfrm>
        </p:spPr>
        <p:txBody>
          <a:bodyPr/>
          <a:lstStyle/>
          <a:p>
            <a:pPr eaLnBrk="1" hangingPunct="1"/>
            <a:r>
              <a:rPr lang="en-US" dirty="0"/>
              <a:t>      </a:t>
            </a:r>
            <a:r>
              <a:rPr lang="en-US" dirty="0" smtClean="0"/>
              <a:t> I. Light </a:t>
            </a:r>
            <a:r>
              <a:rPr lang="en-US" dirty="0"/>
              <a:t>Particle Quenching</a:t>
            </a:r>
            <a:endParaRPr lang="en-US" baseline="-25000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400" dirty="0" smtClean="0"/>
              <a:t>So far has worked very well versus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, </a:t>
            </a:r>
            <a:r>
              <a:rPr lang="en-US" sz="2400" dirty="0" err="1" smtClean="0"/>
              <a:t>root(s</a:t>
            </a:r>
            <a:r>
              <a:rPr lang="en-US" sz="2400" dirty="0" smtClean="0"/>
              <a:t>), centrality, …</a:t>
            </a:r>
          </a:p>
        </p:txBody>
      </p:sp>
      <p:pic>
        <p:nvPicPr>
          <p:cNvPr id="60420" name="Picture 5" descr="Raa-p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371600"/>
            <a:ext cx="420528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Rectangle 11"/>
          <p:cNvSpPr txBox="1">
            <a:spLocks noChangeArrowheads="1"/>
          </p:cNvSpPr>
          <p:nvPr/>
        </p:nvSpPr>
        <p:spPr bwMode="auto">
          <a:xfrm>
            <a:off x="304800" y="3886200"/>
            <a:ext cx="426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Arial"/>
              <a:buChar char="•"/>
            </a:pPr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: provides </a:t>
            </a:r>
            <a:r>
              <a:rPr lang="en-US" dirty="0"/>
              <a:t>useful information</a:t>
            </a:r>
            <a:r>
              <a:rPr lang="en-US" dirty="0" smtClean="0"/>
              <a:t> for </a:t>
            </a:r>
            <a:r>
              <a:rPr lang="en-US" dirty="0"/>
              <a:t>the hot / dense </a:t>
            </a:r>
            <a:r>
              <a:rPr lang="en-US" dirty="0" smtClean="0"/>
              <a:t>medium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endParaRPr lang="en-US" sz="2400" dirty="0"/>
          </a:p>
        </p:txBody>
      </p:sp>
      <p:sp>
        <p:nvSpPr>
          <p:cNvPr id="60423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4419600" cy="7794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Gyulassy-Levai-</a:t>
            </a:r>
            <a:r>
              <a:rPr lang="en-US" dirty="0" err="1" smtClean="0"/>
              <a:t>Vitev</a:t>
            </a:r>
            <a:r>
              <a:rPr lang="en-US" dirty="0" smtClean="0"/>
              <a:t> (</a:t>
            </a:r>
            <a:r>
              <a:rPr lang="en-US" dirty="0"/>
              <a:t>GLV) formalism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Gyulassy</a:t>
            </a:r>
            <a:r>
              <a:rPr lang="en-US" dirty="0" smtClean="0"/>
              <a:t> et al</a:t>
            </a:r>
            <a:r>
              <a:rPr lang="en-US" dirty="0" smtClean="0"/>
              <a:t>, </a:t>
            </a:r>
            <a:r>
              <a:rPr lang="en-US" dirty="0" smtClean="0"/>
              <a:t>(</a:t>
            </a:r>
            <a:r>
              <a:rPr lang="en-US" dirty="0"/>
              <a:t>2001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53200" y="6260068"/>
            <a:ext cx="14478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IV 2005</a:t>
            </a:r>
            <a:endParaRPr lang="en-US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762000" y="6472237"/>
          <a:ext cx="2286000" cy="385763"/>
        </p:xfrm>
        <a:graphic>
          <a:graphicData uri="http://schemas.openxmlformats.org/presentationml/2006/ole">
            <p:oleObj spid="_x0000_s63490" name="Equation" r:id="rId5" imgW="1879560" imgH="279360" progId="Equation.DSMT4">
              <p:embed/>
            </p:oleObj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3270250" y="6428925"/>
          <a:ext cx="2216150" cy="352875"/>
        </p:xfrm>
        <a:graphic>
          <a:graphicData uri="http://schemas.openxmlformats.org/presentationml/2006/ole">
            <p:oleObj spid="_x0000_s63491" name="Equation" r:id="rId6" imgW="1917700" imgH="304800" progId="Equation.DSMT4">
              <p:embed/>
            </p:oleObj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90600" y="4549140"/>
          <a:ext cx="3276600" cy="177546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LHC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T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.75-1.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1.4-1.8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.75-.42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.39-.25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1128712" y="5840412"/>
            <a:ext cx="771525" cy="406400"/>
          </a:xfrm>
          <a:prstGeom prst="rect">
            <a:avLst/>
          </a:prstGeom>
          <a:noFill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990600" y="5410200"/>
            <a:ext cx="1052512" cy="34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606EA3B2-CEEF-8D4C-BA01-4DE6C583EA62}" type="slidenum">
              <a:rPr lang="en-US" smtClean="0">
                <a:latin typeface="Times" charset="0"/>
              </a:rPr>
              <a:pPr algn="l"/>
              <a:t>30</a:t>
            </a:fld>
            <a:endParaRPr lang="en-US" smtClean="0">
              <a:latin typeface="Times" charset="0"/>
            </a:endParaRPr>
          </a:p>
        </p:txBody>
      </p:sp>
      <p:sp>
        <p:nvSpPr>
          <p:cNvPr id="1280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304800"/>
            <a:ext cx="8343900" cy="838200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charset="-128"/>
                <a:cs typeface="ＭＳ Ｐゴシック" charset="-128"/>
              </a:rPr>
              <a:t>Heavy Quark Production and Correlations</a:t>
            </a:r>
            <a:endParaRPr lang="en-US" sz="3600" dirty="0">
              <a:solidFill>
                <a:srgbClr val="CC00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28008" name="Picture 5" descr="D-fra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4775" y="2819400"/>
            <a:ext cx="318293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Picture 6" descr="LHC-B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1688" y="2417763"/>
            <a:ext cx="39243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010" name="Group 7"/>
          <p:cNvGrpSpPr>
            <a:grpSpLocks/>
          </p:cNvGrpSpPr>
          <p:nvPr/>
        </p:nvGrpSpPr>
        <p:grpSpPr bwMode="auto">
          <a:xfrm>
            <a:off x="855663" y="1039813"/>
            <a:ext cx="1568450" cy="1385887"/>
            <a:chOff x="352" y="1468"/>
            <a:chExt cx="1645" cy="1206"/>
          </a:xfrm>
        </p:grpSpPr>
        <p:pic>
          <p:nvPicPr>
            <p:cNvPr id="128018" name="Picture 8" descr="QuarksGlue"/>
            <p:cNvPicPr>
              <a:picLocks noChangeAspect="1" noChangeArrowheads="1"/>
            </p:cNvPicPr>
            <p:nvPr/>
          </p:nvPicPr>
          <p:blipFill>
            <a:blip r:embed="rId6"/>
            <a:srcRect r="47047" b="51900"/>
            <a:stretch>
              <a:fillRect/>
            </a:stretch>
          </p:blipFill>
          <p:spPr bwMode="auto">
            <a:xfrm>
              <a:off x="410" y="1547"/>
              <a:ext cx="1226" cy="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9" name="Oval 9"/>
            <p:cNvSpPr>
              <a:spLocks noChangeArrowheads="1"/>
            </p:cNvSpPr>
            <p:nvPr/>
          </p:nvSpPr>
          <p:spPr bwMode="auto">
            <a:xfrm>
              <a:off x="352" y="1512"/>
              <a:ext cx="1292" cy="1001"/>
            </a:xfrm>
            <a:prstGeom prst="ellipse">
              <a:avLst/>
            </a:prstGeom>
            <a:noFill/>
            <a:ln w="222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20" name="Line 10"/>
            <p:cNvSpPr>
              <a:spLocks noChangeShapeType="1"/>
            </p:cNvSpPr>
            <p:nvPr/>
          </p:nvSpPr>
          <p:spPr bwMode="auto">
            <a:xfrm flipV="1">
              <a:off x="1306" y="1563"/>
              <a:ext cx="257" cy="188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21" name="Line 11"/>
            <p:cNvSpPr>
              <a:spLocks noChangeShapeType="1"/>
            </p:cNvSpPr>
            <p:nvPr/>
          </p:nvSpPr>
          <p:spPr bwMode="auto">
            <a:xfrm>
              <a:off x="1353" y="2238"/>
              <a:ext cx="235" cy="160"/>
            </a:xfrm>
            <a:prstGeom prst="line">
              <a:avLst/>
            </a:prstGeom>
            <a:noFill/>
            <a:ln w="53975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8004" name="Object 4"/>
            <p:cNvGraphicFramePr>
              <a:graphicFrameLocks noChangeAspect="1"/>
            </p:cNvGraphicFramePr>
            <p:nvPr/>
          </p:nvGraphicFramePr>
          <p:xfrm>
            <a:off x="1630" y="1468"/>
            <a:ext cx="184" cy="184"/>
          </p:xfrm>
          <a:graphic>
            <a:graphicData uri="http://schemas.openxmlformats.org/presentationml/2006/ole">
              <p:oleObj spid="_x0000_s128004" name="Equation" r:id="rId7" imgW="165282" imgH="165282" progId="Equation.DSMT4">
                <p:embed/>
              </p:oleObj>
            </a:graphicData>
          </a:graphic>
        </p:graphicFrame>
        <p:graphicFrame>
          <p:nvGraphicFramePr>
            <p:cNvPr id="128005" name="Object 5"/>
            <p:cNvGraphicFramePr>
              <a:graphicFrameLocks noChangeAspect="1"/>
            </p:cNvGraphicFramePr>
            <p:nvPr/>
          </p:nvGraphicFramePr>
          <p:xfrm>
            <a:off x="1388" y="2419"/>
            <a:ext cx="609" cy="255"/>
          </p:xfrm>
          <a:graphic>
            <a:graphicData uri="http://schemas.openxmlformats.org/presentationml/2006/ole">
              <p:oleObj spid="_x0000_s128005" name="Equation" r:id="rId8" imgW="546260" imgH="228898" progId="Equation.DSMT4">
                <p:embed/>
              </p:oleObj>
            </a:graphicData>
          </a:graphic>
        </p:graphicFrame>
      </p:grpSp>
      <p:grpSp>
        <p:nvGrpSpPr>
          <p:cNvPr id="128011" name="Group 14"/>
          <p:cNvGrpSpPr>
            <a:grpSpLocks/>
          </p:cNvGrpSpPr>
          <p:nvPr/>
        </p:nvGrpSpPr>
        <p:grpSpPr bwMode="auto">
          <a:xfrm>
            <a:off x="2719388" y="915988"/>
            <a:ext cx="1778000" cy="1449387"/>
            <a:chOff x="1890" y="1295"/>
            <a:chExt cx="1466" cy="1273"/>
          </a:xfrm>
        </p:grpSpPr>
        <p:sp>
          <p:nvSpPr>
            <p:cNvPr id="128014" name="Rectangle 15"/>
            <p:cNvSpPr>
              <a:spLocks noChangeArrowheads="1"/>
            </p:cNvSpPr>
            <p:nvPr/>
          </p:nvSpPr>
          <p:spPr bwMode="auto">
            <a:xfrm>
              <a:off x="3123" y="1295"/>
              <a:ext cx="233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28015" name="Picture 16" descr="Gluons"/>
            <p:cNvPicPr>
              <a:picLocks noChangeAspect="1" noChangeArrowheads="1"/>
            </p:cNvPicPr>
            <p:nvPr/>
          </p:nvPicPr>
          <p:blipFill>
            <a:blip r:embed="rId9"/>
            <a:srcRect r="49260" b="53400"/>
            <a:stretch>
              <a:fillRect/>
            </a:stretch>
          </p:blipFill>
          <p:spPr bwMode="auto">
            <a:xfrm>
              <a:off x="1890" y="1610"/>
              <a:ext cx="1153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6" name="Line 17"/>
            <p:cNvSpPr>
              <a:spLocks noChangeShapeType="1"/>
            </p:cNvSpPr>
            <p:nvPr/>
          </p:nvSpPr>
          <p:spPr bwMode="auto">
            <a:xfrm flipV="1">
              <a:off x="2776" y="1584"/>
              <a:ext cx="228" cy="229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017" name="Line 18"/>
            <p:cNvSpPr>
              <a:spLocks noChangeShapeType="1"/>
            </p:cNvSpPr>
            <p:nvPr/>
          </p:nvSpPr>
          <p:spPr bwMode="auto">
            <a:xfrm>
              <a:off x="2871" y="2279"/>
              <a:ext cx="195" cy="194"/>
            </a:xfrm>
            <a:prstGeom prst="line">
              <a:avLst/>
            </a:prstGeom>
            <a:noFill/>
            <a:ln w="539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28002" name="Object 2"/>
            <p:cNvGraphicFramePr>
              <a:graphicFrameLocks noChangeAspect="1"/>
            </p:cNvGraphicFramePr>
            <p:nvPr/>
          </p:nvGraphicFramePr>
          <p:xfrm>
            <a:off x="3051" y="1458"/>
            <a:ext cx="184" cy="184"/>
          </p:xfrm>
          <a:graphic>
            <a:graphicData uri="http://schemas.openxmlformats.org/presentationml/2006/ole">
              <p:oleObj spid="_x0000_s128002" name="Equation" r:id="rId10" imgW="165282" imgH="165282" progId="Equation.DSMT4">
                <p:embed/>
              </p:oleObj>
            </a:graphicData>
          </a:graphic>
        </p:graphicFrame>
        <p:graphicFrame>
          <p:nvGraphicFramePr>
            <p:cNvPr id="128003" name="Object 3"/>
            <p:cNvGraphicFramePr>
              <a:graphicFrameLocks noChangeAspect="1"/>
            </p:cNvGraphicFramePr>
            <p:nvPr/>
          </p:nvGraphicFramePr>
          <p:xfrm>
            <a:off x="3130" y="2355"/>
            <a:ext cx="184" cy="213"/>
          </p:xfrm>
          <a:graphic>
            <a:graphicData uri="http://schemas.openxmlformats.org/presentationml/2006/ole">
              <p:oleObj spid="_x0000_s128003" name="Equation" r:id="rId11" imgW="165353" imgH="190731" progId="Equation.DSMT4">
                <p:embed/>
              </p:oleObj>
            </a:graphicData>
          </a:graphic>
        </p:graphicFrame>
      </p:grpSp>
      <p:sp>
        <p:nvSpPr>
          <p:cNvPr id="128012" name="Text Box 21"/>
          <p:cNvSpPr txBox="1">
            <a:spLocks noChangeArrowheads="1"/>
          </p:cNvSpPr>
          <p:nvPr/>
        </p:nvSpPr>
        <p:spPr bwMode="auto">
          <a:xfrm>
            <a:off x="4905375" y="1676400"/>
            <a:ext cx="4064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Possibility for </a:t>
            </a:r>
            <a:r>
              <a:rPr lang="en-US" sz="1600">
                <a:solidFill>
                  <a:srgbClr val="004AA5"/>
                </a:solidFill>
                <a:latin typeface="Arial" charset="0"/>
              </a:rPr>
              <a:t>novel studies </a:t>
            </a:r>
            <a:r>
              <a:rPr lang="en-US" sz="1600">
                <a:latin typeface="Arial" charset="0"/>
              </a:rPr>
              <a:t>of</a:t>
            </a:r>
            <a:r>
              <a:rPr lang="en-US" sz="1600">
                <a:solidFill>
                  <a:srgbClr val="004AA5"/>
                </a:solidFill>
                <a:latin typeface="Arial" charset="0"/>
              </a:rPr>
              <a:t> </a:t>
            </a:r>
            <a:r>
              <a:rPr lang="en-US" sz="1600">
                <a:solidFill>
                  <a:srgbClr val="009900"/>
                </a:solidFill>
                <a:latin typeface="Arial" charset="0"/>
              </a:rPr>
              <a:t>heavy </a:t>
            </a:r>
          </a:p>
          <a:p>
            <a:r>
              <a:rPr lang="en-US" sz="1600">
                <a:solidFill>
                  <a:srgbClr val="009900"/>
                </a:solidFill>
                <a:latin typeface="Arial" charset="0"/>
              </a:rPr>
              <a:t>   quark-triggered  (D and B) jets</a:t>
            </a:r>
            <a:r>
              <a:rPr lang="en-US" sz="1600">
                <a:latin typeface="Arial" charset="0"/>
              </a:rPr>
              <a:t>: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hadron </a:t>
            </a:r>
          </a:p>
          <a:p>
            <a:r>
              <a:rPr lang="en-US" sz="1600">
                <a:solidFill>
                  <a:srgbClr val="FF0000"/>
                </a:solidFill>
                <a:latin typeface="Arial" charset="0"/>
              </a:rPr>
              <a:t>   composition</a:t>
            </a:r>
            <a:r>
              <a:rPr lang="en-US" sz="1600">
                <a:latin typeface="Arial" charset="0"/>
              </a:rPr>
              <a:t> of associated yields</a:t>
            </a:r>
          </a:p>
        </p:txBody>
      </p:sp>
      <p:sp>
        <p:nvSpPr>
          <p:cNvPr id="128013" name="Text Box 23"/>
          <p:cNvSpPr txBox="1">
            <a:spLocks noChangeArrowheads="1"/>
          </p:cNvSpPr>
          <p:nvPr/>
        </p:nvSpPr>
        <p:spPr bwMode="auto">
          <a:xfrm>
            <a:off x="4930775" y="1028700"/>
            <a:ext cx="406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Arial" charset="0"/>
              </a:rPr>
              <a:t> </a:t>
            </a:r>
            <a:r>
              <a:rPr lang="en-US" sz="1600">
                <a:solidFill>
                  <a:srgbClr val="009900"/>
                </a:solidFill>
                <a:latin typeface="Arial" charset="0"/>
              </a:rPr>
              <a:t>Fast convergence</a:t>
            </a:r>
            <a:r>
              <a:rPr lang="en-US" sz="1600">
                <a:latin typeface="Arial" charset="0"/>
              </a:rPr>
              <a:t> of the perturbative</a:t>
            </a:r>
          </a:p>
          <a:p>
            <a:r>
              <a:rPr lang="en-US" sz="1600">
                <a:latin typeface="Arial" charset="0"/>
              </a:rPr>
              <a:t> 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6D231346-5239-F749-8493-284752863258}" type="slidenum">
              <a:rPr lang="en-US" smtClean="0">
                <a:latin typeface="Times" charset="0"/>
              </a:rPr>
              <a:pPr algn="l"/>
              <a:t>31</a:t>
            </a:fld>
            <a:endParaRPr lang="en-US" smtClean="0">
              <a:latin typeface="Times" charset="0"/>
            </a:endParaRPr>
          </a:p>
        </p:txBody>
      </p:sp>
      <p:pic>
        <p:nvPicPr>
          <p:cNvPr id="132102" name="Picture 2" descr="CentSupp-Ne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1155700"/>
            <a:ext cx="37973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03" name="Rectangle 3"/>
          <p:cNvSpPr>
            <a:spLocks noChangeArrowheads="1"/>
          </p:cNvSpPr>
          <p:nvPr/>
        </p:nvSpPr>
        <p:spPr bwMode="auto">
          <a:xfrm>
            <a:off x="365125" y="365125"/>
            <a:ext cx="83312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24459C"/>
                </a:solidFill>
                <a:latin typeface="Arial" charset="0"/>
              </a:rPr>
              <a:t>Quenching of Non-Photonic Electrons </a:t>
            </a:r>
          </a:p>
        </p:txBody>
      </p:sp>
      <p:sp>
        <p:nvSpPr>
          <p:cNvPr id="132104" name="Text Box 4"/>
          <p:cNvSpPr txBox="1">
            <a:spLocks noChangeArrowheads="1"/>
          </p:cNvSpPr>
          <p:nvPr/>
        </p:nvSpPr>
        <p:spPr bwMode="auto">
          <a:xfrm>
            <a:off x="490538" y="4287838"/>
            <a:ext cx="456406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Arial Rounded MT Bold" charset="0"/>
              </a:rPr>
              <a:t> </a:t>
            </a:r>
            <a:r>
              <a:rPr lang="en-US">
                <a:solidFill>
                  <a:srgbClr val="004AA5"/>
                </a:solidFill>
                <a:latin typeface="Arial" charset="0"/>
              </a:rPr>
              <a:t>B-mesons</a:t>
            </a:r>
            <a:r>
              <a:rPr lang="en-US">
                <a:latin typeface="Arial" charset="0"/>
              </a:rPr>
              <a:t> are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included. </a:t>
            </a:r>
            <a:r>
              <a:rPr lang="en-US">
                <a:latin typeface="Arial" charset="0"/>
              </a:rPr>
              <a:t>They give a  </a:t>
            </a:r>
          </a:p>
          <a:p>
            <a:r>
              <a:rPr lang="en-US">
                <a:solidFill>
                  <a:srgbClr val="FF0000"/>
                </a:solidFill>
                <a:latin typeface="Arial" charset="0"/>
              </a:rPr>
              <a:t>  major contribution</a:t>
            </a:r>
            <a:r>
              <a:rPr lang="en-US">
                <a:latin typeface="Arial" charset="0"/>
              </a:rPr>
              <a:t> to (e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+e</a:t>
            </a:r>
            <a:r>
              <a:rPr lang="en-US" baseline="30000">
                <a:latin typeface="Arial" charset="0"/>
              </a:rPr>
              <a:t>-</a:t>
            </a:r>
            <a:r>
              <a:rPr lang="en-US">
                <a:latin typeface="Arial" charset="0"/>
              </a:rPr>
              <a:t>)</a:t>
            </a:r>
          </a:p>
          <a:p>
            <a:endParaRPr lang="en-US" sz="1600">
              <a:latin typeface="Arial" charset="0"/>
            </a:endParaRPr>
          </a:p>
        </p:txBody>
      </p:sp>
      <p:sp>
        <p:nvSpPr>
          <p:cNvPr id="132105" name="Text Box 5"/>
          <p:cNvSpPr txBox="1">
            <a:spLocks noChangeArrowheads="1"/>
          </p:cNvSpPr>
          <p:nvPr/>
        </p:nvSpPr>
        <p:spPr bwMode="auto">
          <a:xfrm>
            <a:off x="514350" y="3530600"/>
            <a:ext cx="4713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Arial Rounded MT Bold" charset="0"/>
              </a:rPr>
              <a:t> </a:t>
            </a:r>
            <a:r>
              <a:rPr lang="en-US">
                <a:solidFill>
                  <a:srgbClr val="004AA5"/>
                </a:solidFill>
                <a:latin typeface="Arial" charset="0"/>
              </a:rPr>
              <a:t>Similar</a:t>
            </a:r>
            <a:r>
              <a:rPr lang="en-US">
                <a:latin typeface="Arial" charset="0"/>
              </a:rPr>
              <a:t> to light       , however,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different </a:t>
            </a:r>
          </a:p>
          <a:p>
            <a:r>
              <a:rPr lang="en-US">
                <a:solidFill>
                  <a:srgbClr val="FF0000"/>
                </a:solidFill>
                <a:latin typeface="Arial" charset="0"/>
              </a:rPr>
              <a:t>  physics mechanism</a:t>
            </a: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/>
        </p:nvGraphicFramePr>
        <p:xfrm>
          <a:off x="906463" y="2540000"/>
          <a:ext cx="3325812" cy="782638"/>
        </p:xfrm>
        <a:graphic>
          <a:graphicData uri="http://schemas.openxmlformats.org/presentationml/2006/ole">
            <p:oleObj spid="_x0000_s132098" name="Equation" r:id="rId5" imgW="2159397" imgH="508397" progId="Equation.DSMT4">
              <p:embed/>
            </p:oleObj>
          </a:graphicData>
        </a:graphic>
      </p:graphicFrame>
      <p:sp>
        <p:nvSpPr>
          <p:cNvPr id="132106" name="Rectangle 7"/>
          <p:cNvSpPr>
            <a:spLocks noChangeArrowheads="1"/>
          </p:cNvSpPr>
          <p:nvPr/>
        </p:nvSpPr>
        <p:spPr bwMode="auto">
          <a:xfrm>
            <a:off x="2741613" y="8636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07" name="Text Box 8"/>
          <p:cNvSpPr txBox="1">
            <a:spLocks noChangeArrowheads="1"/>
          </p:cNvSpPr>
          <p:nvPr/>
        </p:nvSpPr>
        <p:spPr bwMode="auto">
          <a:xfrm>
            <a:off x="466725" y="1138238"/>
            <a:ext cx="4564063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Arial Rounded MT Bold" charset="0"/>
              </a:rPr>
              <a:t>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Full semi-leptonic decays</a:t>
            </a:r>
            <a:r>
              <a:rPr lang="en-US">
                <a:latin typeface="Arial" charset="0"/>
              </a:rPr>
              <a:t> of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C- and B- </a:t>
            </a:r>
          </a:p>
          <a:p>
            <a:r>
              <a:rPr lang="en-US">
                <a:solidFill>
                  <a:srgbClr val="CC0000"/>
                </a:solidFill>
                <a:latin typeface="Arial" charset="0"/>
              </a:rPr>
              <a:t>  mesons and baryons</a:t>
            </a:r>
            <a:r>
              <a:rPr lang="en-US">
                <a:latin typeface="Arial" charset="0"/>
              </a:rPr>
              <a:t> included. PDG </a:t>
            </a:r>
          </a:p>
          <a:p>
            <a:r>
              <a:rPr lang="en-US">
                <a:latin typeface="Arial" charset="0"/>
              </a:rPr>
              <a:t>  branching fractions and kinematics.    </a:t>
            </a:r>
          </a:p>
          <a:p>
            <a:r>
              <a:rPr lang="en-US">
                <a:latin typeface="Arial" charset="0"/>
              </a:rPr>
              <a:t>  </a:t>
            </a:r>
            <a:r>
              <a:rPr lang="en-US">
                <a:solidFill>
                  <a:srgbClr val="24459C"/>
                </a:solidFill>
                <a:latin typeface="Arial" charset="0"/>
              </a:rPr>
              <a:t>PYTHIA</a:t>
            </a:r>
            <a:r>
              <a:rPr lang="en-US">
                <a:latin typeface="Arial" charset="0"/>
              </a:rPr>
              <a:t> event generator </a:t>
            </a:r>
            <a:r>
              <a:rPr lang="en-US">
                <a:solidFill>
                  <a:srgbClr val="004AA5"/>
                </a:solidFill>
                <a:latin typeface="Arial" charset="0"/>
              </a:rPr>
              <a:t> </a:t>
            </a:r>
            <a:endParaRPr lang="en-US">
              <a:latin typeface="Arial" charset="0"/>
            </a:endParaRPr>
          </a:p>
          <a:p>
            <a:endParaRPr lang="en-US" sz="1600">
              <a:latin typeface="Arial" charset="0"/>
            </a:endParaRP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/>
        </p:nvGraphicFramePr>
        <p:xfrm>
          <a:off x="2233613" y="3506788"/>
          <a:ext cx="422275" cy="327025"/>
        </p:xfrm>
        <a:graphic>
          <a:graphicData uri="http://schemas.openxmlformats.org/presentationml/2006/ole">
            <p:oleObj spid="_x0000_s132099" name="Equation" r:id="rId6" imgW="190814" imgH="203509" progId="Equation.DSMT4">
              <p:embed/>
            </p:oleObj>
          </a:graphicData>
        </a:graphic>
      </p:graphicFrame>
      <p:sp>
        <p:nvSpPr>
          <p:cNvPr id="132108" name="Text Box 10"/>
          <p:cNvSpPr txBox="1">
            <a:spLocks noChangeArrowheads="1"/>
          </p:cNvSpPr>
          <p:nvPr/>
        </p:nvSpPr>
        <p:spPr bwMode="auto">
          <a:xfrm>
            <a:off x="1014413" y="5040313"/>
            <a:ext cx="2328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Note on applicability</a:t>
            </a:r>
          </a:p>
        </p:txBody>
      </p:sp>
      <p:sp>
        <p:nvSpPr>
          <p:cNvPr id="132109" name="Text Box 11"/>
          <p:cNvSpPr txBox="1">
            <a:spLocks noChangeArrowheads="1"/>
          </p:cNvSpPr>
          <p:nvPr/>
        </p:nvSpPr>
        <p:spPr bwMode="auto">
          <a:xfrm>
            <a:off x="1558925" y="5748338"/>
            <a:ext cx="25320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(e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+e</a:t>
            </a:r>
            <a:r>
              <a:rPr lang="en-US" baseline="30000">
                <a:latin typeface="Arial" charset="0"/>
              </a:rPr>
              <a:t>-</a:t>
            </a:r>
            <a:r>
              <a:rPr lang="en-US">
                <a:latin typeface="Arial" charset="0"/>
              </a:rPr>
              <a:t>)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to</a:t>
            </a:r>
            <a:r>
              <a:rPr lang="en-US">
                <a:latin typeface="Arial" charset="0"/>
              </a:rPr>
              <a:t> 25 GeV</a:t>
            </a:r>
          </a:p>
          <a:p>
            <a:endParaRPr lang="en-US" sz="1600">
              <a:latin typeface="Arial" charset="0"/>
            </a:endParaRPr>
          </a:p>
        </p:txBody>
      </p:sp>
      <p:sp>
        <p:nvSpPr>
          <p:cNvPr id="132110" name="Text Box 12"/>
          <p:cNvSpPr txBox="1">
            <a:spLocks noChangeArrowheads="1"/>
          </p:cNvSpPr>
          <p:nvPr/>
        </p:nvSpPr>
        <p:spPr bwMode="auto">
          <a:xfrm>
            <a:off x="1565275" y="5430838"/>
            <a:ext cx="2532063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D-, B-mesons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to</a:t>
            </a:r>
            <a:r>
              <a:rPr lang="en-US">
                <a:latin typeface="Arial" charset="0"/>
              </a:rPr>
              <a:t> </a:t>
            </a:r>
          </a:p>
          <a:p>
            <a:endParaRPr lang="en-US" sz="1600">
              <a:latin typeface="Arial" charset="0"/>
            </a:endParaRPr>
          </a:p>
        </p:txBody>
      </p:sp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3429000" y="5508625"/>
          <a:ext cx="1492250" cy="280988"/>
        </p:xfrm>
        <a:graphic>
          <a:graphicData uri="http://schemas.openxmlformats.org/presentationml/2006/ole">
            <p:oleObj spid="_x0000_s132100" name="Equation" r:id="rId7" imgW="1079500" imgH="203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Light Front Quantization</a:t>
            </a:r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9553F125-5DEF-C741-8606-8AB916A5E3EF}" type="slidenum">
              <a:rPr lang="en-US" smtClean="0">
                <a:latin typeface="Times" charset="0"/>
              </a:rPr>
              <a:pPr algn="l"/>
              <a:t>32</a:t>
            </a:fld>
            <a:endParaRPr lang="en-US" smtClean="0">
              <a:latin typeface="Times" charset="0"/>
            </a:endParaRPr>
          </a:p>
        </p:txBody>
      </p:sp>
      <p:pic>
        <p:nvPicPr>
          <p:cNvPr id="164869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9800" y="990600"/>
            <a:ext cx="715645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0" name="Text Box 12"/>
          <p:cNvSpPr txBox="1">
            <a:spLocks noChangeArrowheads="1"/>
          </p:cNvSpPr>
          <p:nvPr/>
        </p:nvSpPr>
        <p:spPr bwMode="auto">
          <a:xfrm>
            <a:off x="4894263" y="6059488"/>
            <a:ext cx="4249737" cy="244475"/>
          </a:xfrm>
          <a:prstGeom prst="rect">
            <a:avLst/>
          </a:prstGeom>
          <a:noFill/>
          <a:ln w="50800">
            <a:noFill/>
            <a:miter lim="800000"/>
            <a:headEnd/>
            <a:tailEnd type="none" w="lg" len="med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latin typeface="Arial Rounded MT Bold" charset="0"/>
              </a:rPr>
              <a:t>S.Brodsky, H.C.Pauli, S.Pinsky, Phys. Rep. (1998)</a:t>
            </a:r>
            <a:endParaRPr lang="en-US" sz="1600" b="1">
              <a:latin typeface="Arial Rounded MT Bold" charset="0"/>
            </a:endParaRPr>
          </a:p>
        </p:txBody>
      </p:sp>
      <p:sp>
        <p:nvSpPr>
          <p:cNvPr id="164871" name="Text Box 8"/>
          <p:cNvSpPr txBox="1">
            <a:spLocks noChangeArrowheads="1"/>
          </p:cNvSpPr>
          <p:nvPr/>
        </p:nvSpPr>
        <p:spPr bwMode="auto">
          <a:xfrm>
            <a:off x="774700" y="4643438"/>
            <a:ext cx="7759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Arial Rounded MT Bold" charset="0"/>
              </a:rPr>
              <a:t>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Advantages</a:t>
            </a:r>
            <a:r>
              <a:rPr lang="en-US">
                <a:latin typeface="Arial" charset="0"/>
              </a:rPr>
              <a:t> of </a:t>
            </a:r>
            <a:r>
              <a:rPr lang="en-US">
                <a:solidFill>
                  <a:srgbClr val="CC0000"/>
                </a:solidFill>
                <a:latin typeface="Arial" charset="0"/>
              </a:rPr>
              <a:t>light front </a:t>
            </a:r>
            <a:r>
              <a:rPr lang="en-US">
                <a:latin typeface="Arial" charset="0"/>
              </a:rPr>
              <a:t>quantization: simple vacuum, the only state with </a:t>
            </a:r>
          </a:p>
          <a:p>
            <a:r>
              <a:rPr lang="en-US">
                <a:latin typeface="Arial" charset="0"/>
              </a:rPr>
              <a:t>p</a:t>
            </a:r>
            <a:r>
              <a:rPr lang="en-US" baseline="30000">
                <a:latin typeface="Arial" charset="0"/>
              </a:rPr>
              <a:t>+</a:t>
            </a:r>
            <a:r>
              <a:rPr lang="en-US">
                <a:latin typeface="Arial" charset="0"/>
              </a:rPr>
              <a:t>=0</a:t>
            </a:r>
          </a:p>
          <a:p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758825" y="5291138"/>
            <a:ext cx="80930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600">
                <a:latin typeface="Arial Rounded MT Bold" charset="0"/>
              </a:rPr>
              <a:t> </a:t>
            </a:r>
            <a:r>
              <a:rPr lang="en-US">
                <a:solidFill>
                  <a:srgbClr val="009900"/>
                </a:solidFill>
                <a:latin typeface="Arial" charset="0"/>
              </a:rPr>
              <a:t>Full set of operators, commuting:</a:t>
            </a:r>
            <a:endParaRPr lang="en-US">
              <a:latin typeface="Arial" charset="0"/>
            </a:endParaRPr>
          </a:p>
          <a:p>
            <a:endParaRPr lang="en-US" sz="1600">
              <a:latin typeface="Arial" charset="0"/>
            </a:endParaRPr>
          </a:p>
        </p:txBody>
      </p:sp>
      <p:graphicFrame>
        <p:nvGraphicFramePr>
          <p:cNvPr id="164866" name="Object 2"/>
          <p:cNvGraphicFramePr>
            <a:graphicFrameLocks noChangeAspect="1"/>
          </p:cNvGraphicFramePr>
          <p:nvPr/>
        </p:nvGraphicFramePr>
        <p:xfrm>
          <a:off x="4502150" y="5334000"/>
          <a:ext cx="2400300" cy="685800"/>
        </p:xfrm>
        <a:graphic>
          <a:graphicData uri="http://schemas.openxmlformats.org/presentationml/2006/ole">
            <p:oleObj spid="_x0000_s164866" name="Equation" r:id="rId4" imgW="1689100" imgH="482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48BAB03E-55D6-364E-86BD-B3AC8B8873C2}" type="slidenum">
              <a:rPr lang="en-US" smtClean="0">
                <a:latin typeface="Times" charset="0"/>
              </a:rPr>
              <a:pPr algn="l"/>
              <a:t>33</a:t>
            </a:fld>
            <a:endParaRPr lang="en-US" smtClean="0">
              <a:latin typeface="Times" charset="0"/>
            </a:endParaRPr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title"/>
          </p:nvPr>
        </p:nvSpPr>
        <p:spPr>
          <a:xfrm>
            <a:off x="376238" y="325438"/>
            <a:ext cx="8131175" cy="488950"/>
          </a:xfrm>
          <a:noFill/>
        </p:spPr>
        <p:txBody>
          <a:bodyPr anchor="ctr"/>
          <a:lstStyle/>
          <a:p>
            <a:pPr eaLnBrk="1" hangingPunct="1"/>
            <a:r>
              <a:rPr lang="en-US" smtClean="0">
                <a:ea typeface="ＭＳ Ｐゴシック" charset="-128"/>
                <a:cs typeface="ＭＳ Ｐゴシック" charset="-128"/>
              </a:rPr>
              <a:t>From Low to High Fock Components</a:t>
            </a:r>
          </a:p>
        </p:txBody>
      </p:sp>
      <p:sp>
        <p:nvSpPr>
          <p:cNvPr id="168965" name="Text Box 8"/>
          <p:cNvSpPr txBox="1">
            <a:spLocks noChangeArrowheads="1"/>
          </p:cNvSpPr>
          <p:nvPr/>
        </p:nvSpPr>
        <p:spPr bwMode="auto">
          <a:xfrm>
            <a:off x="463550" y="1084263"/>
            <a:ext cx="48910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Arial" charset="0"/>
              </a:rPr>
              <a:t> Perturbative generation of the higher Fock states </a:t>
            </a:r>
          </a:p>
        </p:txBody>
      </p:sp>
      <p:sp>
        <p:nvSpPr>
          <p:cNvPr id="168966" name="Text Box 12"/>
          <p:cNvSpPr txBox="1">
            <a:spLocks noChangeArrowheads="1"/>
          </p:cNvSpPr>
          <p:nvPr/>
        </p:nvSpPr>
        <p:spPr bwMode="auto">
          <a:xfrm>
            <a:off x="422275" y="4876800"/>
            <a:ext cx="84153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At the QCD vertexes: </a:t>
            </a:r>
            <a:r>
              <a:rPr lang="en-US" sz="1600">
                <a:solidFill>
                  <a:srgbClr val="FF0000"/>
                </a:solidFill>
                <a:latin typeface="Arial" charset="0"/>
              </a:rPr>
              <a:t>conserve</a:t>
            </a:r>
            <a:r>
              <a:rPr lang="en-US" sz="1600">
                <a:latin typeface="Arial" charset="0"/>
              </a:rPr>
              <a:t> </a:t>
            </a:r>
            <a:r>
              <a:rPr lang="en-US" sz="1600">
                <a:solidFill>
                  <a:srgbClr val="0000FF"/>
                </a:solidFill>
                <a:latin typeface="Arial" charset="0"/>
              </a:rPr>
              <a:t>color, momentum, flavor, … 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8967" name="Rectangle 19"/>
          <p:cNvSpPr>
            <a:spLocks noChangeArrowheads="1"/>
          </p:cNvSpPr>
          <p:nvPr/>
        </p:nvSpPr>
        <p:spPr bwMode="auto">
          <a:xfrm>
            <a:off x="2009775" y="-538163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8968" name="Picture 22"/>
          <p:cNvPicPr>
            <a:picLocks noChangeAspect="1"/>
          </p:cNvPicPr>
          <p:nvPr/>
        </p:nvPicPr>
        <p:blipFill>
          <a:blip r:embed="rId4"/>
          <a:srcRect t="5731"/>
          <a:stretch>
            <a:fillRect/>
          </a:stretch>
        </p:blipFill>
        <p:spPr bwMode="auto">
          <a:xfrm>
            <a:off x="977900" y="1936750"/>
            <a:ext cx="335121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969" name="Picture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4425" y="2827338"/>
            <a:ext cx="33305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637213" y="2052638"/>
            <a:ext cx="3178175" cy="2657475"/>
            <a:chOff x="285" y="1353"/>
            <a:chExt cx="2370" cy="1647"/>
          </a:xfrm>
        </p:grpSpPr>
        <p:pic>
          <p:nvPicPr>
            <p:cNvPr id="168973" name="Picture 5"/>
            <p:cNvPicPr>
              <a:picLocks noChangeAspect="1" noChangeArrowheads="1"/>
            </p:cNvPicPr>
            <p:nvPr/>
          </p:nvPicPr>
          <p:blipFill>
            <a:blip r:embed="rId6">
              <a:lum bright="-24000" contrast="48000"/>
            </a:blip>
            <a:srcRect/>
            <a:stretch>
              <a:fillRect/>
            </a:stretch>
          </p:blipFill>
          <p:spPr bwMode="auto">
            <a:xfrm>
              <a:off x="285" y="1353"/>
              <a:ext cx="521" cy="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4" name="Picture 6"/>
            <p:cNvPicPr>
              <a:picLocks noChangeAspect="1" noChangeArrowheads="1"/>
            </p:cNvPicPr>
            <p:nvPr/>
          </p:nvPicPr>
          <p:blipFill>
            <a:blip r:embed="rId7">
              <a:lum bright="-18000" contrast="30000"/>
            </a:blip>
            <a:srcRect t="16783" r="33670" b="69200"/>
            <a:stretch>
              <a:fillRect/>
            </a:stretch>
          </p:blipFill>
          <p:spPr bwMode="auto">
            <a:xfrm>
              <a:off x="910" y="2215"/>
              <a:ext cx="1257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5" name="Picture 7"/>
            <p:cNvPicPr>
              <a:picLocks noChangeAspect="1" noChangeArrowheads="1"/>
            </p:cNvPicPr>
            <p:nvPr/>
          </p:nvPicPr>
          <p:blipFill>
            <a:blip r:embed="rId7">
              <a:lum bright="-18000" contrast="30000"/>
            </a:blip>
            <a:srcRect t="61838"/>
            <a:stretch>
              <a:fillRect/>
            </a:stretch>
          </p:blipFill>
          <p:spPr bwMode="auto">
            <a:xfrm>
              <a:off x="925" y="2600"/>
              <a:ext cx="1585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6" name="Picture 8"/>
            <p:cNvPicPr>
              <a:picLocks noChangeAspect="1" noChangeArrowheads="1"/>
            </p:cNvPicPr>
            <p:nvPr/>
          </p:nvPicPr>
          <p:blipFill>
            <a:blip r:embed="rId7">
              <a:lum bright="-12000" contrast="24000"/>
            </a:blip>
            <a:srcRect r="4120" b="82274"/>
            <a:stretch>
              <a:fillRect/>
            </a:stretch>
          </p:blipFill>
          <p:spPr bwMode="auto">
            <a:xfrm>
              <a:off x="871" y="1446"/>
              <a:ext cx="178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8977" name="Picture 9"/>
            <p:cNvPicPr>
              <a:picLocks noChangeAspect="1" noChangeArrowheads="1"/>
            </p:cNvPicPr>
            <p:nvPr/>
          </p:nvPicPr>
          <p:blipFill>
            <a:blip r:embed="rId8">
              <a:lum bright="-12000" contrast="24000"/>
            </a:blip>
            <a:srcRect t="43698" r="41797" b="37987"/>
            <a:stretch>
              <a:fillRect/>
            </a:stretch>
          </p:blipFill>
          <p:spPr bwMode="auto">
            <a:xfrm>
              <a:off x="917" y="1825"/>
              <a:ext cx="1239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68962" name="Object 2"/>
          <p:cNvGraphicFramePr>
            <a:graphicFrameLocks noChangeAspect="1"/>
          </p:cNvGraphicFramePr>
          <p:nvPr/>
        </p:nvGraphicFramePr>
        <p:xfrm>
          <a:off x="5672138" y="1198563"/>
          <a:ext cx="2754312" cy="625475"/>
        </p:xfrm>
        <a:graphic>
          <a:graphicData uri="http://schemas.openxmlformats.org/presentationml/2006/ole">
            <p:oleObj spid="_x0000_s528386" name="Equation" r:id="rId9" imgW="1777680" imgH="444240" progId="Equation.DSMT4">
              <p:embed/>
            </p:oleObj>
          </a:graphicData>
        </a:graphic>
      </p:graphicFrame>
      <p:sp>
        <p:nvSpPr>
          <p:cNvPr id="168971" name="Text Box 8"/>
          <p:cNvSpPr txBox="1">
            <a:spLocks noChangeArrowheads="1"/>
          </p:cNvSpPr>
          <p:nvPr/>
        </p:nvSpPr>
        <p:spPr bwMode="auto">
          <a:xfrm>
            <a:off x="509588" y="5226050"/>
            <a:ext cx="82962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>
                <a:latin typeface="Arial" charset="0"/>
              </a:rPr>
              <a:t> The </a:t>
            </a:r>
            <a:r>
              <a:rPr lang="en-US" sz="2400">
                <a:solidFill>
                  <a:srgbClr val="009900"/>
                </a:solidFill>
                <a:latin typeface="Arial" charset="0"/>
              </a:rPr>
              <a:t>lowest lying Fock state </a:t>
            </a:r>
            <a:r>
              <a:rPr lang="en-US" sz="2400">
                <a:latin typeface="Arial" charset="0"/>
              </a:rPr>
              <a:t>(non-perturbative) – </a:t>
            </a:r>
            <a:r>
              <a:rPr lang="en-US" sz="2400">
                <a:solidFill>
                  <a:srgbClr val="FF0000"/>
                </a:solidFill>
                <a:latin typeface="Arial" charset="0"/>
              </a:rPr>
              <a:t>the most  </a:t>
            </a:r>
          </a:p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   important  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2532063" y="5929313"/>
            <a:ext cx="8415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Arial" charset="0"/>
              </a:rPr>
              <a:t>Correct quantum #s carry over to higher states </a:t>
            </a:r>
            <a:endParaRPr lang="en-US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8" name="Picture 2" descr="OutSTAT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514600"/>
            <a:ext cx="2816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9677400" cy="488950"/>
          </a:xfrm>
        </p:spPr>
        <p:txBody>
          <a:bodyPr/>
          <a:lstStyle/>
          <a:p>
            <a:r>
              <a:rPr lang="en-US" sz="3800"/>
              <a:t>Medium</a:t>
            </a:r>
            <a:r>
              <a:rPr lang="en-US" sz="4100"/>
              <a:t>-Induced Radiation: Theory</a:t>
            </a:r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1143000" y="1273175"/>
            <a:ext cx="4191000" cy="7080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400">
                <a:latin typeface="Arial Rounded MT Bold" charset="0"/>
              </a:rPr>
              <a:t> </a:t>
            </a:r>
            <a:r>
              <a:rPr lang="en-US" sz="2000">
                <a:latin typeface="HeaveneticaFH" pitchFamily="34" charset="0"/>
              </a:rPr>
              <a:t>Includes interference with </a:t>
            </a:r>
          </a:p>
          <a:p>
            <a:pPr>
              <a:defRPr/>
            </a:pPr>
            <a:r>
              <a:rPr lang="en-US" sz="2000">
                <a:latin typeface="HeaveneticaFH" pitchFamily="34" charset="0"/>
              </a:rPr>
              <a:t>  the radiation from hard scattering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36550" y="3352800"/>
            <a:ext cx="8420100" cy="3429000"/>
            <a:chOff x="158" y="1561"/>
            <a:chExt cx="5460" cy="2206"/>
          </a:xfrm>
        </p:grpSpPr>
        <p:sp>
          <p:nvSpPr>
            <p:cNvPr id="73753" name="Rectangle 7"/>
            <p:cNvSpPr>
              <a:spLocks noChangeArrowheads="1"/>
            </p:cNvSpPr>
            <p:nvPr/>
          </p:nvSpPr>
          <p:spPr bwMode="auto">
            <a:xfrm>
              <a:off x="158" y="1969"/>
              <a:ext cx="5460" cy="1223"/>
            </a:xfrm>
            <a:prstGeom prst="rect">
              <a:avLst/>
            </a:prstGeom>
            <a:noFill/>
            <a:ln w="9525">
              <a:solidFill>
                <a:srgbClr val="FFCC99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754" name="Text Box 8"/>
            <p:cNvSpPr txBox="1">
              <a:spLocks noChangeArrowheads="1"/>
            </p:cNvSpPr>
            <p:nvPr/>
          </p:nvSpPr>
          <p:spPr bwMode="auto">
            <a:xfrm>
              <a:off x="3699" y="3360"/>
              <a:ext cx="1321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 Rounded MT Bold" charset="0"/>
                </a:rPr>
                <a:t>Coherence phases</a:t>
              </a:r>
            </a:p>
            <a:p>
              <a:r>
                <a:rPr lang="en-US" sz="1600">
                  <a:latin typeface="Arial Rounded MT Bold" charset="0"/>
                </a:rPr>
                <a:t>(LPM effect) </a:t>
              </a:r>
            </a:p>
          </p:txBody>
        </p:sp>
        <p:sp>
          <p:nvSpPr>
            <p:cNvPr id="73755" name="Text Box 9"/>
            <p:cNvSpPr txBox="1">
              <a:spLocks noChangeArrowheads="1"/>
            </p:cNvSpPr>
            <p:nvPr/>
          </p:nvSpPr>
          <p:spPr bwMode="auto">
            <a:xfrm>
              <a:off x="1017" y="3355"/>
              <a:ext cx="1809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 Rounded MT Bold" charset="0"/>
                </a:rPr>
                <a:t>Color current propagators</a:t>
              </a:r>
            </a:p>
          </p:txBody>
        </p:sp>
        <p:graphicFrame>
          <p:nvGraphicFramePr>
            <p:cNvPr id="73737" name="Object 9"/>
            <p:cNvGraphicFramePr>
              <a:graphicFrameLocks noChangeAspect="1"/>
            </p:cNvGraphicFramePr>
            <p:nvPr/>
          </p:nvGraphicFramePr>
          <p:xfrm>
            <a:off x="256" y="2107"/>
            <a:ext cx="5309" cy="961"/>
          </p:xfrm>
          <a:graphic>
            <a:graphicData uri="http://schemas.openxmlformats.org/presentationml/2006/ole">
              <p:oleObj spid="_x0000_s245769" name="Equation" r:id="rId5" imgW="5474097" imgH="990997" progId="Equation.DSMT4">
                <p:embed/>
              </p:oleObj>
            </a:graphicData>
          </a:graphic>
        </p:graphicFrame>
        <p:sp>
          <p:nvSpPr>
            <p:cNvPr id="73756" name="Text Box 11"/>
            <p:cNvSpPr txBox="1">
              <a:spLocks noChangeArrowheads="1"/>
            </p:cNvSpPr>
            <p:nvPr/>
          </p:nvSpPr>
          <p:spPr bwMode="auto">
            <a:xfrm>
              <a:off x="2367" y="1567"/>
              <a:ext cx="1550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 Rounded MT Bold" charset="0"/>
                </a:rPr>
                <a:t>Number of scatterings</a:t>
              </a:r>
            </a:p>
          </p:txBody>
        </p:sp>
        <p:sp>
          <p:nvSpPr>
            <p:cNvPr id="73757" name="Text Box 12"/>
            <p:cNvSpPr txBox="1">
              <a:spLocks noChangeArrowheads="1"/>
            </p:cNvSpPr>
            <p:nvPr/>
          </p:nvSpPr>
          <p:spPr bwMode="auto">
            <a:xfrm>
              <a:off x="4041" y="1561"/>
              <a:ext cx="1444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Arial Rounded MT Bold" charset="0"/>
                </a:rPr>
                <a:t>Momentum transfers</a:t>
              </a:r>
            </a:p>
          </p:txBody>
        </p:sp>
        <p:sp>
          <p:nvSpPr>
            <p:cNvPr id="73758" name="AutoShape 13"/>
            <p:cNvSpPr>
              <a:spLocks noChangeArrowheads="1"/>
            </p:cNvSpPr>
            <p:nvPr/>
          </p:nvSpPr>
          <p:spPr bwMode="auto">
            <a:xfrm rot="-5400000">
              <a:off x="3114" y="1824"/>
              <a:ext cx="300" cy="258"/>
            </a:xfrm>
            <a:prstGeom prst="notchedRightArrow">
              <a:avLst>
                <a:gd name="adj1" fmla="val 50000"/>
                <a:gd name="adj2" fmla="val 290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3759" name="AutoShape 14"/>
            <p:cNvSpPr>
              <a:spLocks noChangeArrowheads="1"/>
            </p:cNvSpPr>
            <p:nvPr/>
          </p:nvSpPr>
          <p:spPr bwMode="auto">
            <a:xfrm rot="-5400000">
              <a:off x="4686" y="1818"/>
              <a:ext cx="300" cy="258"/>
            </a:xfrm>
            <a:prstGeom prst="notchedRightArrow">
              <a:avLst>
                <a:gd name="adj1" fmla="val 50000"/>
                <a:gd name="adj2" fmla="val 290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3760" name="AutoShape 15"/>
            <p:cNvSpPr>
              <a:spLocks noChangeArrowheads="1"/>
            </p:cNvSpPr>
            <p:nvPr/>
          </p:nvSpPr>
          <p:spPr bwMode="auto">
            <a:xfrm rot="5400000">
              <a:off x="1662" y="3102"/>
              <a:ext cx="300" cy="258"/>
            </a:xfrm>
            <a:prstGeom prst="notchedRightArrow">
              <a:avLst>
                <a:gd name="adj1" fmla="val 50000"/>
                <a:gd name="adj2" fmla="val 290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73761" name="AutoShape 16"/>
            <p:cNvSpPr>
              <a:spLocks noChangeArrowheads="1"/>
            </p:cNvSpPr>
            <p:nvPr/>
          </p:nvSpPr>
          <p:spPr bwMode="auto">
            <a:xfrm rot="5400000">
              <a:off x="3936" y="3090"/>
              <a:ext cx="300" cy="258"/>
            </a:xfrm>
            <a:prstGeom prst="notchedRightArrow">
              <a:avLst>
                <a:gd name="adj1" fmla="val 50000"/>
                <a:gd name="adj2" fmla="val 290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73742" name="Line 19"/>
          <p:cNvSpPr>
            <a:spLocks noChangeShapeType="1"/>
          </p:cNvSpPr>
          <p:nvPr/>
        </p:nvSpPr>
        <p:spPr bwMode="auto">
          <a:xfrm>
            <a:off x="5619750" y="2208213"/>
            <a:ext cx="3190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43" name="Oval 20"/>
          <p:cNvSpPr>
            <a:spLocks noChangeArrowheads="1"/>
          </p:cNvSpPr>
          <p:nvPr/>
        </p:nvSpPr>
        <p:spPr bwMode="auto">
          <a:xfrm>
            <a:off x="6553200" y="2667000"/>
            <a:ext cx="1323975" cy="19685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44" name="Freeform 21"/>
          <p:cNvSpPr>
            <a:spLocks/>
          </p:cNvSpPr>
          <p:nvPr/>
        </p:nvSpPr>
        <p:spPr bwMode="auto">
          <a:xfrm>
            <a:off x="6705600" y="1836738"/>
            <a:ext cx="231775" cy="830262"/>
          </a:xfrm>
          <a:custGeom>
            <a:avLst/>
            <a:gdLst>
              <a:gd name="T0" fmla="*/ 2147483647 w 146"/>
              <a:gd name="T1" fmla="*/ 0 h 348"/>
              <a:gd name="T2" fmla="*/ 2147483647 w 146"/>
              <a:gd name="T3" fmla="*/ 2147483647 h 348"/>
              <a:gd name="T4" fmla="*/ 0 w 146"/>
              <a:gd name="T5" fmla="*/ 2147483647 h 348"/>
              <a:gd name="T6" fmla="*/ 2147483647 w 146"/>
              <a:gd name="T7" fmla="*/ 2147483647 h 348"/>
              <a:gd name="T8" fmla="*/ 2147483647 w 146"/>
              <a:gd name="T9" fmla="*/ 2147483647 h 348"/>
              <a:gd name="T10" fmla="*/ 2147483647 w 146"/>
              <a:gd name="T11" fmla="*/ 2147483647 h 348"/>
              <a:gd name="T12" fmla="*/ 2147483647 w 146"/>
              <a:gd name="T13" fmla="*/ 2147483647 h 348"/>
              <a:gd name="T14" fmla="*/ 2147483647 w 146"/>
              <a:gd name="T15" fmla="*/ 2147483647 h 3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348"/>
              <a:gd name="T26" fmla="*/ 146 w 146"/>
              <a:gd name="T27" fmla="*/ 348 h 3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348">
                <a:moveTo>
                  <a:pt x="42" y="0"/>
                </a:moveTo>
                <a:cubicBezTo>
                  <a:pt x="90" y="20"/>
                  <a:pt x="139" y="41"/>
                  <a:pt x="132" y="60"/>
                </a:cubicBezTo>
                <a:cubicBezTo>
                  <a:pt x="125" y="79"/>
                  <a:pt x="0" y="97"/>
                  <a:pt x="0" y="114"/>
                </a:cubicBezTo>
                <a:cubicBezTo>
                  <a:pt x="0" y="131"/>
                  <a:pt x="131" y="145"/>
                  <a:pt x="132" y="162"/>
                </a:cubicBezTo>
                <a:cubicBezTo>
                  <a:pt x="133" y="179"/>
                  <a:pt x="4" y="199"/>
                  <a:pt x="6" y="216"/>
                </a:cubicBezTo>
                <a:cubicBezTo>
                  <a:pt x="8" y="233"/>
                  <a:pt x="142" y="248"/>
                  <a:pt x="144" y="264"/>
                </a:cubicBezTo>
                <a:cubicBezTo>
                  <a:pt x="146" y="280"/>
                  <a:pt x="24" y="298"/>
                  <a:pt x="18" y="312"/>
                </a:cubicBezTo>
                <a:cubicBezTo>
                  <a:pt x="12" y="326"/>
                  <a:pt x="93" y="342"/>
                  <a:pt x="108" y="34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3745" name="Freeform 22"/>
          <p:cNvSpPr>
            <a:spLocks/>
          </p:cNvSpPr>
          <p:nvPr/>
        </p:nvSpPr>
        <p:spPr bwMode="auto">
          <a:xfrm>
            <a:off x="7400925" y="1843088"/>
            <a:ext cx="231775" cy="838200"/>
          </a:xfrm>
          <a:custGeom>
            <a:avLst/>
            <a:gdLst>
              <a:gd name="T0" fmla="*/ 2147483647 w 146"/>
              <a:gd name="T1" fmla="*/ 0 h 348"/>
              <a:gd name="T2" fmla="*/ 2147483647 w 146"/>
              <a:gd name="T3" fmla="*/ 2147483647 h 348"/>
              <a:gd name="T4" fmla="*/ 0 w 146"/>
              <a:gd name="T5" fmla="*/ 2147483647 h 348"/>
              <a:gd name="T6" fmla="*/ 2147483647 w 146"/>
              <a:gd name="T7" fmla="*/ 2147483647 h 348"/>
              <a:gd name="T8" fmla="*/ 2147483647 w 146"/>
              <a:gd name="T9" fmla="*/ 2147483647 h 348"/>
              <a:gd name="T10" fmla="*/ 2147483647 w 146"/>
              <a:gd name="T11" fmla="*/ 2147483647 h 348"/>
              <a:gd name="T12" fmla="*/ 2147483647 w 146"/>
              <a:gd name="T13" fmla="*/ 2147483647 h 348"/>
              <a:gd name="T14" fmla="*/ 2147483647 w 146"/>
              <a:gd name="T15" fmla="*/ 2147483647 h 3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6"/>
              <a:gd name="T25" fmla="*/ 0 h 348"/>
              <a:gd name="T26" fmla="*/ 146 w 146"/>
              <a:gd name="T27" fmla="*/ 348 h 34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6" h="348">
                <a:moveTo>
                  <a:pt x="42" y="0"/>
                </a:moveTo>
                <a:cubicBezTo>
                  <a:pt x="90" y="20"/>
                  <a:pt x="139" y="41"/>
                  <a:pt x="132" y="60"/>
                </a:cubicBezTo>
                <a:cubicBezTo>
                  <a:pt x="125" y="79"/>
                  <a:pt x="0" y="97"/>
                  <a:pt x="0" y="114"/>
                </a:cubicBezTo>
                <a:cubicBezTo>
                  <a:pt x="0" y="131"/>
                  <a:pt x="131" y="145"/>
                  <a:pt x="132" y="162"/>
                </a:cubicBezTo>
                <a:cubicBezTo>
                  <a:pt x="133" y="179"/>
                  <a:pt x="4" y="199"/>
                  <a:pt x="6" y="216"/>
                </a:cubicBezTo>
                <a:cubicBezTo>
                  <a:pt x="8" y="233"/>
                  <a:pt x="142" y="248"/>
                  <a:pt x="144" y="264"/>
                </a:cubicBezTo>
                <a:cubicBezTo>
                  <a:pt x="146" y="280"/>
                  <a:pt x="24" y="298"/>
                  <a:pt x="18" y="312"/>
                </a:cubicBezTo>
                <a:cubicBezTo>
                  <a:pt x="12" y="326"/>
                  <a:pt x="93" y="342"/>
                  <a:pt x="108" y="348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7004050" y="1863725"/>
            <a:ext cx="361950" cy="1392238"/>
            <a:chOff x="4394" y="1488"/>
            <a:chExt cx="228" cy="1160"/>
          </a:xfrm>
        </p:grpSpPr>
        <p:sp>
          <p:nvSpPr>
            <p:cNvPr id="73752" name="Line 24"/>
            <p:cNvSpPr>
              <a:spLocks noChangeShapeType="1"/>
            </p:cNvSpPr>
            <p:nvPr/>
          </p:nvSpPr>
          <p:spPr bwMode="auto">
            <a:xfrm>
              <a:off x="4482" y="1488"/>
              <a:ext cx="0" cy="9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3736" name="Object 8"/>
            <p:cNvGraphicFramePr>
              <a:graphicFrameLocks noChangeAspect="1"/>
            </p:cNvGraphicFramePr>
            <p:nvPr/>
          </p:nvGraphicFramePr>
          <p:xfrm>
            <a:off x="4394" y="2458"/>
            <a:ext cx="228" cy="190"/>
          </p:xfrm>
          <a:graphic>
            <a:graphicData uri="http://schemas.openxmlformats.org/presentationml/2006/ole">
              <p:oleObj spid="_x0000_s245768" name="Equation" r:id="rId6" imgW="152598" imgH="127231" progId="Equation.DSMT4">
                <p:embed/>
              </p:oleObj>
            </a:graphicData>
          </a:graphic>
        </p:graphicFrame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7985125" y="1838325"/>
            <a:ext cx="361950" cy="1385888"/>
            <a:chOff x="4394" y="1488"/>
            <a:chExt cx="228" cy="1160"/>
          </a:xfrm>
        </p:grpSpPr>
        <p:sp>
          <p:nvSpPr>
            <p:cNvPr id="73751" name="Line 27"/>
            <p:cNvSpPr>
              <a:spLocks noChangeShapeType="1"/>
            </p:cNvSpPr>
            <p:nvPr/>
          </p:nvSpPr>
          <p:spPr bwMode="auto">
            <a:xfrm>
              <a:off x="4482" y="1488"/>
              <a:ext cx="0" cy="9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3735" name="Object 7"/>
            <p:cNvGraphicFramePr>
              <a:graphicFrameLocks noChangeAspect="1"/>
            </p:cNvGraphicFramePr>
            <p:nvPr/>
          </p:nvGraphicFramePr>
          <p:xfrm>
            <a:off x="4394" y="2458"/>
            <a:ext cx="228" cy="190"/>
          </p:xfrm>
          <a:graphic>
            <a:graphicData uri="http://schemas.openxmlformats.org/presentationml/2006/ole">
              <p:oleObj spid="_x0000_s245767" name="Equation" r:id="rId7" imgW="152598" imgH="127231" progId="Equation.DSMT4">
                <p:embed/>
              </p:oleObj>
            </a:graphicData>
          </a:graphic>
        </p:graphicFrame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022975" y="1852613"/>
            <a:ext cx="361950" cy="1384300"/>
            <a:chOff x="4394" y="1488"/>
            <a:chExt cx="228" cy="1160"/>
          </a:xfrm>
        </p:grpSpPr>
        <p:sp>
          <p:nvSpPr>
            <p:cNvPr id="73750" name="Line 30"/>
            <p:cNvSpPr>
              <a:spLocks noChangeShapeType="1"/>
            </p:cNvSpPr>
            <p:nvPr/>
          </p:nvSpPr>
          <p:spPr bwMode="auto">
            <a:xfrm>
              <a:off x="4482" y="1488"/>
              <a:ext cx="0" cy="94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73734" name="Object 6"/>
            <p:cNvGraphicFramePr>
              <a:graphicFrameLocks noChangeAspect="1"/>
            </p:cNvGraphicFramePr>
            <p:nvPr/>
          </p:nvGraphicFramePr>
          <p:xfrm>
            <a:off x="4394" y="2458"/>
            <a:ext cx="228" cy="190"/>
          </p:xfrm>
          <a:graphic>
            <a:graphicData uri="http://schemas.openxmlformats.org/presentationml/2006/ole">
              <p:oleObj spid="_x0000_s245766" name="Equation" r:id="rId8" imgW="152598" imgH="127231" progId="Equation.DSMT4">
                <p:embed/>
              </p:oleObj>
            </a:graphicData>
          </a:graphic>
        </p:graphicFrame>
      </p:grpSp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5432425" y="1370013"/>
          <a:ext cx="1135063" cy="430212"/>
        </p:xfrm>
        <a:graphic>
          <a:graphicData uri="http://schemas.openxmlformats.org/presentationml/2006/ole">
            <p:oleObj spid="_x0000_s245762" name="Equation" r:id="rId9" imgW="863622" imgH="393926" progId="Equation.DSMT4">
              <p:embed/>
            </p:oleObj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7623175" y="1350963"/>
          <a:ext cx="1135063" cy="430212"/>
        </p:xfrm>
        <a:graphic>
          <a:graphicData uri="http://schemas.openxmlformats.org/presentationml/2006/ole">
            <p:oleObj spid="_x0000_s245763" name="Equation" r:id="rId10" imgW="863622" imgH="393926" progId="Equation.DSMT4">
              <p:embed/>
            </p:oleObj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872288" y="1354138"/>
          <a:ext cx="484187" cy="471487"/>
        </p:xfrm>
        <a:graphic>
          <a:graphicData uri="http://schemas.openxmlformats.org/presentationml/2006/ole">
            <p:oleObj spid="_x0000_s245764" name="Equation" r:id="rId11" imgW="368537" imgH="432009" progId="Equation.DSMT4">
              <p:embed/>
            </p:oleObj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774700" y="2133600"/>
          <a:ext cx="2273300" cy="471488"/>
        </p:xfrm>
        <a:graphic>
          <a:graphicData uri="http://schemas.openxmlformats.org/presentationml/2006/ole">
            <p:oleObj spid="_x0000_s245765" name="Equation" r:id="rId12" imgW="1511697" imgH="279797" progId="Equation.DSMT4">
              <p:embed/>
            </p:oleObj>
          </a:graphicData>
        </a:graphic>
      </p:graphicFrame>
      <p:sp>
        <p:nvSpPr>
          <p:cNvPr id="73749" name="Freeform 36"/>
          <p:cNvSpPr>
            <a:spLocks/>
          </p:cNvSpPr>
          <p:nvPr/>
        </p:nvSpPr>
        <p:spPr bwMode="auto">
          <a:xfrm>
            <a:off x="6019800" y="1916113"/>
            <a:ext cx="2428875" cy="160337"/>
          </a:xfrm>
          <a:custGeom>
            <a:avLst/>
            <a:gdLst>
              <a:gd name="T0" fmla="*/ 0 w 1530"/>
              <a:gd name="T1" fmla="*/ 2147483647 h 101"/>
              <a:gd name="T2" fmla="*/ 2147483647 w 1530"/>
              <a:gd name="T3" fmla="*/ 2147483647 h 101"/>
              <a:gd name="T4" fmla="*/ 2147483647 w 1530"/>
              <a:gd name="T5" fmla="*/ 2147483647 h 101"/>
              <a:gd name="T6" fmla="*/ 2147483647 w 1530"/>
              <a:gd name="T7" fmla="*/ 2147483647 h 101"/>
              <a:gd name="T8" fmla="*/ 2147483647 w 1530"/>
              <a:gd name="T9" fmla="*/ 2147483647 h 101"/>
              <a:gd name="T10" fmla="*/ 2147483647 w 1530"/>
              <a:gd name="T11" fmla="*/ 0 h 101"/>
              <a:gd name="T12" fmla="*/ 2147483647 w 1530"/>
              <a:gd name="T13" fmla="*/ 2147483647 h 101"/>
              <a:gd name="T14" fmla="*/ 2147483647 w 1530"/>
              <a:gd name="T15" fmla="*/ 2147483647 h 101"/>
              <a:gd name="T16" fmla="*/ 2147483647 w 1530"/>
              <a:gd name="T17" fmla="*/ 2147483647 h 101"/>
              <a:gd name="T18" fmla="*/ 2147483647 w 1530"/>
              <a:gd name="T19" fmla="*/ 2147483647 h 101"/>
              <a:gd name="T20" fmla="*/ 2147483647 w 1530"/>
              <a:gd name="T21" fmla="*/ 2147483647 h 101"/>
              <a:gd name="T22" fmla="*/ 2147483647 w 1530"/>
              <a:gd name="T23" fmla="*/ 2147483647 h 101"/>
              <a:gd name="T24" fmla="*/ 2147483647 w 1530"/>
              <a:gd name="T25" fmla="*/ 2147483647 h 101"/>
              <a:gd name="T26" fmla="*/ 2147483647 w 1530"/>
              <a:gd name="T27" fmla="*/ 2147483647 h 101"/>
              <a:gd name="T28" fmla="*/ 2147483647 w 1530"/>
              <a:gd name="T29" fmla="*/ 2147483647 h 101"/>
              <a:gd name="T30" fmla="*/ 2147483647 w 1530"/>
              <a:gd name="T31" fmla="*/ 2147483647 h 101"/>
              <a:gd name="T32" fmla="*/ 2147483647 w 1530"/>
              <a:gd name="T33" fmla="*/ 2147483647 h 101"/>
              <a:gd name="T34" fmla="*/ 2147483647 w 1530"/>
              <a:gd name="T35" fmla="*/ 2147483647 h 101"/>
              <a:gd name="T36" fmla="*/ 2147483647 w 1530"/>
              <a:gd name="T37" fmla="*/ 2147483647 h 101"/>
              <a:gd name="T38" fmla="*/ 2147483647 w 1530"/>
              <a:gd name="T39" fmla="*/ 2147483647 h 10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530"/>
              <a:gd name="T61" fmla="*/ 0 h 101"/>
              <a:gd name="T62" fmla="*/ 1530 w 1530"/>
              <a:gd name="T63" fmla="*/ 101 h 10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530" h="101">
                <a:moveTo>
                  <a:pt x="0" y="66"/>
                </a:moveTo>
                <a:cubicBezTo>
                  <a:pt x="46" y="33"/>
                  <a:pt x="92" y="1"/>
                  <a:pt x="126" y="6"/>
                </a:cubicBezTo>
                <a:cubicBezTo>
                  <a:pt x="160" y="11"/>
                  <a:pt x="177" y="95"/>
                  <a:pt x="204" y="96"/>
                </a:cubicBezTo>
                <a:cubicBezTo>
                  <a:pt x="231" y="97"/>
                  <a:pt x="260" y="12"/>
                  <a:pt x="288" y="12"/>
                </a:cubicBezTo>
                <a:cubicBezTo>
                  <a:pt x="316" y="12"/>
                  <a:pt x="345" y="98"/>
                  <a:pt x="372" y="96"/>
                </a:cubicBezTo>
                <a:cubicBezTo>
                  <a:pt x="399" y="94"/>
                  <a:pt x="421" y="0"/>
                  <a:pt x="450" y="0"/>
                </a:cubicBezTo>
                <a:cubicBezTo>
                  <a:pt x="479" y="0"/>
                  <a:pt x="515" y="94"/>
                  <a:pt x="546" y="96"/>
                </a:cubicBezTo>
                <a:cubicBezTo>
                  <a:pt x="577" y="98"/>
                  <a:pt x="604" y="14"/>
                  <a:pt x="636" y="12"/>
                </a:cubicBezTo>
                <a:cubicBezTo>
                  <a:pt x="668" y="10"/>
                  <a:pt x="707" y="80"/>
                  <a:pt x="738" y="84"/>
                </a:cubicBezTo>
                <a:cubicBezTo>
                  <a:pt x="769" y="88"/>
                  <a:pt x="795" y="34"/>
                  <a:pt x="822" y="36"/>
                </a:cubicBezTo>
                <a:cubicBezTo>
                  <a:pt x="849" y="38"/>
                  <a:pt x="875" y="101"/>
                  <a:pt x="900" y="96"/>
                </a:cubicBezTo>
                <a:cubicBezTo>
                  <a:pt x="925" y="91"/>
                  <a:pt x="950" y="9"/>
                  <a:pt x="972" y="6"/>
                </a:cubicBezTo>
                <a:cubicBezTo>
                  <a:pt x="994" y="3"/>
                  <a:pt x="1012" y="77"/>
                  <a:pt x="1032" y="78"/>
                </a:cubicBezTo>
                <a:cubicBezTo>
                  <a:pt x="1052" y="79"/>
                  <a:pt x="1071" y="12"/>
                  <a:pt x="1092" y="12"/>
                </a:cubicBezTo>
                <a:cubicBezTo>
                  <a:pt x="1113" y="12"/>
                  <a:pt x="1134" y="77"/>
                  <a:pt x="1158" y="78"/>
                </a:cubicBezTo>
                <a:cubicBezTo>
                  <a:pt x="1182" y="79"/>
                  <a:pt x="1209" y="18"/>
                  <a:pt x="1236" y="18"/>
                </a:cubicBezTo>
                <a:cubicBezTo>
                  <a:pt x="1263" y="18"/>
                  <a:pt x="1294" y="79"/>
                  <a:pt x="1320" y="78"/>
                </a:cubicBezTo>
                <a:cubicBezTo>
                  <a:pt x="1346" y="77"/>
                  <a:pt x="1370" y="11"/>
                  <a:pt x="1392" y="12"/>
                </a:cubicBezTo>
                <a:cubicBezTo>
                  <a:pt x="1414" y="13"/>
                  <a:pt x="1429" y="79"/>
                  <a:pt x="1452" y="84"/>
                </a:cubicBezTo>
                <a:cubicBezTo>
                  <a:pt x="1475" y="89"/>
                  <a:pt x="1517" y="49"/>
                  <a:pt x="1530" y="42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93038" cy="990600"/>
          </a:xfrm>
        </p:spPr>
        <p:txBody>
          <a:bodyPr/>
          <a:lstStyle/>
          <a:p>
            <a:pPr eaLnBrk="1" hangingPunct="1"/>
            <a:r>
              <a:rPr lang="en-US"/>
              <a:t>      The Soft Medium</a:t>
            </a:r>
            <a:endParaRPr lang="en-US" baseline="-2500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1295400"/>
            <a:ext cx="3962400" cy="2971800"/>
            <a:chOff x="3872" y="294"/>
            <a:chExt cx="1489" cy="1259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872" y="294"/>
              <a:ext cx="1489" cy="1259"/>
              <a:chOff x="77" y="1598"/>
              <a:chExt cx="2798" cy="2355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77" y="1598"/>
                <a:ext cx="2798" cy="2355"/>
                <a:chOff x="0" y="805"/>
                <a:chExt cx="2798" cy="2355"/>
              </a:xfrm>
            </p:grpSpPr>
            <p:pic>
              <p:nvPicPr>
                <p:cNvPr id="57381" name="Picture 14" descr="QMfig1gd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-7948" b="5295"/>
                <a:stretch>
                  <a:fillRect/>
                </a:stretch>
              </p:blipFill>
              <p:spPr bwMode="auto">
                <a:xfrm>
                  <a:off x="0" y="805"/>
                  <a:ext cx="2798" cy="235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15"/>
                <p:cNvGrpSpPr>
                  <a:grpSpLocks/>
                </p:cNvGrpSpPr>
                <p:nvPr/>
              </p:nvGrpSpPr>
              <p:grpSpPr bwMode="auto">
                <a:xfrm>
                  <a:off x="135" y="833"/>
                  <a:ext cx="289" cy="572"/>
                  <a:chOff x="169" y="554"/>
                  <a:chExt cx="289" cy="572"/>
                </a:xfrm>
              </p:grpSpPr>
              <p:sp>
                <p:nvSpPr>
                  <p:cNvPr id="57383" name="Text Box 16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115" y="608"/>
                    <a:ext cx="397" cy="28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endParaRPr lang="en-US" sz="1000" b="1">
                      <a:latin typeface="Symbol" charset="2"/>
                    </a:endParaRPr>
                  </a:p>
                </p:txBody>
              </p:sp>
              <p:sp>
                <p:nvSpPr>
                  <p:cNvPr id="5738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941"/>
                    <a:ext cx="56" cy="18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7380" name="Text Box 18"/>
              <p:cNvSpPr txBox="1">
                <a:spLocks noChangeArrowheads="1"/>
              </p:cNvSpPr>
              <p:nvPr/>
            </p:nvSpPr>
            <p:spPr bwMode="auto">
              <a:xfrm>
                <a:off x="753" y="1770"/>
                <a:ext cx="905" cy="220"/>
              </a:xfrm>
              <a:prstGeom prst="rect">
                <a:avLst/>
              </a:prstGeom>
              <a:noFill/>
              <a:ln w="508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>
                    <a:latin typeface="Arial Unicode MS" charset="0"/>
                  </a:rPr>
                  <a:t>PHOBOS</a:t>
                </a:r>
              </a:p>
            </p:txBody>
          </p:sp>
        </p:grpSp>
        <p:sp>
          <p:nvSpPr>
            <p:cNvPr id="57378" name="Text Box 20"/>
            <p:cNvSpPr txBox="1">
              <a:spLocks noChangeArrowheads="1"/>
            </p:cNvSpPr>
            <p:nvPr/>
          </p:nvSpPr>
          <p:spPr bwMode="auto">
            <a:xfrm>
              <a:off x="4627" y="1167"/>
              <a:ext cx="384" cy="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000" b="1"/>
                <a:t>Au + Au</a:t>
              </a:r>
            </a:p>
          </p:txBody>
        </p:sp>
      </p:grpSp>
      <p:sp>
        <p:nvSpPr>
          <p:cNvPr id="57354" name="Text Box 7"/>
          <p:cNvSpPr txBox="1">
            <a:spLocks noChangeArrowheads="1"/>
          </p:cNvSpPr>
          <p:nvPr/>
        </p:nvSpPr>
        <p:spPr bwMode="auto">
          <a:xfrm>
            <a:off x="5029200" y="1363662"/>
            <a:ext cx="3733800" cy="24463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 Local thermal equilibrium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 Local parton-hadron duality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 Gluon-dominated soft sector</a:t>
            </a:r>
          </a:p>
          <a:p>
            <a:pPr>
              <a:spcBef>
                <a:spcPct val="50000"/>
              </a:spcBef>
              <a:buFont typeface="Arial" charset="0"/>
              <a:buChar char="•"/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 Bjorken expansion / </a:t>
            </a:r>
          </a:p>
          <a:p>
            <a:pPr>
              <a:spcBef>
                <a:spcPct val="50000"/>
              </a:spcBef>
            </a:pPr>
            <a:r>
              <a:rPr lang="en-US" b="1">
                <a:latin typeface="Arial" charset="0"/>
                <a:ea typeface="ＭＳ Ｐゴシック" charset="-128"/>
                <a:cs typeface="ＭＳ Ｐゴシック" charset="-128"/>
              </a:rPr>
              <a:t>  approximate boost invariance</a:t>
            </a:r>
          </a:p>
          <a:p>
            <a:pPr>
              <a:spcBef>
                <a:spcPct val="50000"/>
              </a:spcBef>
            </a:pPr>
            <a:endParaRPr lang="en-US" b="1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/>
              <a:stretch>
                <a:fillRect/>
              </a:stretch>
            </p:blipFill>
          </mc:Choice>
          <mc:Fallback>
            <p:blipFill>
              <a:blip r:embed="rId5"/>
              <a:srcRect/>
              <a:stretch>
                <a:fillRect/>
              </a:stretch>
            </p:blipFill>
          </mc:Fallback>
        </mc:AlternateContent>
        <p:spPr bwMode="auto">
          <a:xfrm>
            <a:off x="152400" y="4267200"/>
            <a:ext cx="3048000" cy="1600200"/>
          </a:xfrm>
          <a:prstGeom prst="rect">
            <a:avLst/>
          </a:prstGeom>
          <a:noFill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" y="5867400"/>
            <a:ext cx="3825875" cy="776288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4419600"/>
            <a:ext cx="3429000" cy="541338"/>
          </a:xfrm>
          <a:prstGeom prst="rect">
            <a:avLst/>
          </a:prstGeom>
          <a:noFill/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5181600"/>
            <a:ext cx="1747838" cy="503238"/>
          </a:xfrm>
          <a:prstGeom prst="rect">
            <a:avLst/>
          </a:prstGeom>
          <a:noFill/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562600" y="4953000"/>
          <a:ext cx="3276600" cy="1775460"/>
        </p:xfrm>
        <a:graphic>
          <a:graphicData uri="http://schemas.openxmlformats.org/drawingml/2006/table">
            <a:tbl>
              <a:tblPr/>
              <a:tblGrid>
                <a:gridCol w="1092200"/>
                <a:gridCol w="1092200"/>
                <a:gridCol w="1092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RHIC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LHC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T 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720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.75-1.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1.4-1.8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.75-.42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ea typeface="Arial" charset="0"/>
                          <a:cs typeface="Arial" charset="0"/>
                        </a:rPr>
                        <a:t>.39-.25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pic>
        <p:nvPicPr>
          <p:cNvPr id="57350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5715000" y="6248400"/>
            <a:ext cx="771525" cy="406400"/>
          </a:xfrm>
          <a:prstGeom prst="rect">
            <a:avLst/>
          </a:prstGeom>
          <a:noFill/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5576888" y="5818188"/>
            <a:ext cx="1052512" cy="34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8458200" cy="838200"/>
          </a:xfrm>
        </p:spPr>
        <p:txBody>
          <a:bodyPr/>
          <a:lstStyle/>
          <a:p>
            <a:pPr algn="ctr" eaLnBrk="1" hangingPunct="1"/>
            <a:r>
              <a:rPr lang="en-US" sz="3600" dirty="0"/>
              <a:t>       </a:t>
            </a:r>
            <a:r>
              <a:rPr lang="en-US" sz="3600" dirty="0" smtClean="0"/>
              <a:t> I. Leading Particle Suppression </a:t>
            </a:r>
            <a:br>
              <a:rPr lang="en-US" sz="3600" dirty="0" smtClean="0"/>
            </a:br>
            <a:r>
              <a:rPr lang="en-US" sz="3600" dirty="0" smtClean="0"/>
              <a:t>at the LHC</a:t>
            </a:r>
            <a:endParaRPr lang="en-US" sz="3600" dirty="0"/>
          </a:p>
        </p:txBody>
      </p:sp>
      <p:sp>
        <p:nvSpPr>
          <p:cNvPr id="5837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5867400"/>
            <a:ext cx="8382000" cy="8382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T</a:t>
            </a:r>
            <a:r>
              <a:rPr lang="en-US" sz="2400" dirty="0" smtClean="0"/>
              <a:t> dependence and magnitude of the ~ suppression is consistent with predictions form 2002 and 2005</a:t>
            </a:r>
            <a:endParaRPr lang="en-US" sz="2400" dirty="0"/>
          </a:p>
        </p:txBody>
      </p:sp>
      <p:pic>
        <p:nvPicPr>
          <p:cNvPr id="58377" name="Picture 1035"/>
          <p:cNvPicPr>
            <a:picLocks noChangeAspect="1" noChangeArrowheads="1"/>
          </p:cNvPicPr>
          <p:nvPr/>
        </p:nvPicPr>
        <p:blipFill>
          <a:blip r:embed="rId4"/>
          <a:srcRect l="5630" t="4285" r="8946"/>
          <a:stretch>
            <a:fillRect/>
          </a:stretch>
        </p:blipFill>
        <p:spPr bwMode="auto">
          <a:xfrm>
            <a:off x="3810000" y="129540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791200" y="5331023"/>
            <a:ext cx="2362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I.V., </a:t>
            </a:r>
            <a:r>
              <a:rPr lang="en-US" sz="1400" dirty="0">
                <a:latin typeface="Arial" pitchFamily="-106" charset="0"/>
              </a:rPr>
              <a:t>M</a:t>
            </a:r>
            <a:r>
              <a:rPr lang="en-US" sz="1400" dirty="0" smtClean="0">
                <a:latin typeface="Arial" pitchFamily="-106" charset="0"/>
              </a:rPr>
              <a:t>. </a:t>
            </a:r>
            <a:r>
              <a:rPr lang="en-US" sz="1400" dirty="0" err="1" smtClean="0">
                <a:latin typeface="Arial" pitchFamily="-106" charset="0"/>
              </a:rPr>
              <a:t>Gyulassy</a:t>
            </a:r>
            <a:r>
              <a:rPr lang="en-US" sz="1400" dirty="0" smtClean="0">
                <a:latin typeface="Arial" pitchFamily="-106" charset="0"/>
              </a:rPr>
              <a:t>  </a:t>
            </a:r>
            <a:r>
              <a:rPr lang="en-US" sz="1400" dirty="0">
                <a:latin typeface="Arial" pitchFamily="-106" charset="0"/>
              </a:rPr>
              <a:t>(</a:t>
            </a:r>
            <a:r>
              <a:rPr lang="en-US" sz="1400" dirty="0" smtClean="0">
                <a:latin typeface="Arial" pitchFamily="-106" charset="0"/>
              </a:rPr>
              <a:t>2002)</a:t>
            </a:r>
            <a:endParaRPr lang="en-US" sz="1400" dirty="0">
              <a:latin typeface="Arial" pitchFamily="-10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47800"/>
            <a:ext cx="3505200" cy="3352800"/>
          </a:xfrm>
          <a:prstGeom prst="rect">
            <a:avLst/>
          </a:prstGeom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219200" y="1219200"/>
            <a:ext cx="2362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K. </a:t>
            </a:r>
            <a:r>
              <a:rPr lang="en-US" sz="1400" dirty="0" err="1" smtClean="0">
                <a:latin typeface="Arial" pitchFamily="-106" charset="0"/>
              </a:rPr>
              <a:t>Amadot</a:t>
            </a:r>
            <a:r>
              <a:rPr lang="en-US" sz="1400" dirty="0" smtClean="0">
                <a:latin typeface="Arial" pitchFamily="-106" charset="0"/>
              </a:rPr>
              <a:t> et al, (2011)</a:t>
            </a:r>
            <a:endParaRPr lang="en-US" sz="1400" dirty="0">
              <a:latin typeface="Arial" pitchFamily="-10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alphaModFix amt="81000"/>
            <a:lum bright="-19000" contrast="23000"/>
          </a:blip>
          <a:srcRect l="36957" t="47727" r="6522" b="11364"/>
          <a:stretch>
            <a:fillRect/>
          </a:stretch>
        </p:blipFill>
        <p:spPr>
          <a:xfrm>
            <a:off x="5867400" y="2971800"/>
            <a:ext cx="1143000" cy="6858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5867400" y="3276600"/>
            <a:ext cx="11430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67400" y="2971800"/>
            <a:ext cx="1143000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723902" y="3390899"/>
            <a:ext cx="838197" cy="457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723901" y="3543300"/>
            <a:ext cx="838199" cy="457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152400" y="42672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457200" y="5181600"/>
            <a:ext cx="1600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IV, (2005)</a:t>
            </a:r>
            <a:endParaRPr lang="en-US" sz="1400" dirty="0">
              <a:latin typeface="Arial" pitchFamily="-106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362200" y="5044969"/>
          <a:ext cx="2895600" cy="517631"/>
        </p:xfrm>
        <a:graphic>
          <a:graphicData uri="http://schemas.openxmlformats.org/presentationml/2006/ole">
            <p:oleObj spid="_x0000_s65538" name="Equation" r:id="rId6" imgW="2844800" imgH="5080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3"/>
          <p:cNvSpPr txBox="1">
            <a:spLocks noChangeArrowheads="1"/>
          </p:cNvSpPr>
          <p:nvPr/>
        </p:nvSpPr>
        <p:spPr bwMode="auto">
          <a:xfrm>
            <a:off x="228600" y="4038600"/>
            <a:ext cx="4495800" cy="2590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Calculations include Cronin effect, coherent power corrections (shadowing), IS energy loss, E-loss in the QGP (FS)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800" dirty="0" smtClean="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The real problem comes form B mesons that dominate at intermediate / high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019800" y="6400800"/>
            <a:ext cx="2362200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 eaLnBrk="0" hangingPunct="0"/>
            <a:r>
              <a:rPr lang="en-US" sz="1400" dirty="0" smtClean="0">
                <a:latin typeface="Arial" pitchFamily="-106" charset="0"/>
              </a:rPr>
              <a:t>R. Sharma et al. (2009)</a:t>
            </a:r>
            <a:endParaRPr lang="en-US" sz="1400" dirty="0">
              <a:latin typeface="Arial" pitchFamily="-10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82700"/>
            <a:ext cx="4044216" cy="260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295400"/>
            <a:ext cx="4012544" cy="50292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0600" y="304800"/>
            <a:ext cx="77930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The Open Heavy Flavor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Quenching Puzzle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62050" y="6243638"/>
            <a:ext cx="1905000" cy="457200"/>
          </a:xfrm>
          <a:noFill/>
        </p:spPr>
        <p:txBody>
          <a:bodyPr/>
          <a:lstStyle/>
          <a:p>
            <a:pPr algn="l"/>
            <a:fld id="{9794A6AE-F15A-DD4F-970B-06820DA5F8A7}" type="slidenum">
              <a:rPr lang="en-US" smtClean="0">
                <a:latin typeface="Times" charset="0"/>
              </a:rPr>
              <a:pPr algn="l"/>
              <a:t>6</a:t>
            </a:fld>
            <a:endParaRPr lang="en-US" smtClean="0">
              <a:latin typeface="Times" charset="0"/>
            </a:endParaRPr>
          </a:p>
        </p:txBody>
      </p:sp>
      <p:sp>
        <p:nvSpPr>
          <p:cNvPr id="96273" name="Text Box 1026"/>
          <p:cNvSpPr txBox="1">
            <a:spLocks noChangeArrowheads="1"/>
          </p:cNvSpPr>
          <p:nvPr/>
        </p:nvSpPr>
        <p:spPr bwMode="auto">
          <a:xfrm>
            <a:off x="3048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9627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838200" y="-685800"/>
            <a:ext cx="8755063" cy="14620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II. The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Space-Time Picture of </a:t>
            </a:r>
            <a:r>
              <a:rPr lang="en-US" sz="3200" dirty="0" err="1">
                <a:ea typeface="ＭＳ Ｐゴシック" charset="-128"/>
                <a:cs typeface="ＭＳ Ｐゴシック" charset="-128"/>
              </a:rPr>
              <a:t>Hadronization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1676400" y="2133600"/>
            <a:ext cx="1774825" cy="646113"/>
          </a:xfrm>
          <a:prstGeom prst="rect">
            <a:avLst/>
          </a:prstGeom>
          <a:noFill/>
        </p:spPr>
      </p:pic>
      <p:pic>
        <p:nvPicPr>
          <p:cNvPr id="96275" name="Picture 106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219200"/>
            <a:ext cx="28559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6" name="Picture 10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363126"/>
            <a:ext cx="1162050" cy="1075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77" name="Line 1073"/>
          <p:cNvSpPr>
            <a:spLocks noChangeShapeType="1"/>
          </p:cNvSpPr>
          <p:nvPr/>
        </p:nvSpPr>
        <p:spPr bwMode="auto">
          <a:xfrm flipV="1">
            <a:off x="4343400" y="2514600"/>
            <a:ext cx="5397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78" name="Text Box 1074"/>
          <p:cNvSpPr txBox="1">
            <a:spLocks noChangeArrowheads="1"/>
          </p:cNvSpPr>
          <p:nvPr/>
        </p:nvSpPr>
        <p:spPr bwMode="auto">
          <a:xfrm>
            <a:off x="304800" y="1508125"/>
            <a:ext cx="369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Inside-outside cascade</a:t>
            </a:r>
          </a:p>
        </p:txBody>
      </p:sp>
      <p:sp>
        <p:nvSpPr>
          <p:cNvPr id="96279" name="Text Box 1075"/>
          <p:cNvSpPr txBox="1">
            <a:spLocks noChangeArrowheads="1"/>
          </p:cNvSpPr>
          <p:nvPr/>
        </p:nvSpPr>
        <p:spPr bwMode="auto">
          <a:xfrm>
            <a:off x="304800" y="1828800"/>
            <a:ext cx="36941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Outside-inside cascade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rcRect/>
              <a:stretch>
                <a:fillRect/>
              </a:stretch>
            </p:blipFill>
          </mc:Choice>
          <mc:Fallback>
            <p:blipFill>
              <a:blip r:embed="rId8"/>
              <a:srcRect/>
              <a:stretch>
                <a:fillRect/>
              </a:stretch>
            </p:blipFill>
          </mc:Fallback>
        </mc:AlternateContent>
        <p:spPr bwMode="auto">
          <a:xfrm>
            <a:off x="9575800" y="5994400"/>
            <a:ext cx="114300" cy="1651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9626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9"/>
              <a:srcRect/>
              <a:stretch>
                <a:fillRect/>
              </a:stretch>
            </p:blipFill>
          </mc:Choice>
          <mc:Fallback>
            <p:blipFill>
              <a:blip r:embed="rId10"/>
              <a:srcRect/>
              <a:stretch>
                <a:fillRect/>
              </a:stretch>
            </p:blipFill>
          </mc:Fallback>
        </mc:AlternateContent>
        <p:spPr bwMode="auto">
          <a:xfrm>
            <a:off x="5105400" y="2133600"/>
            <a:ext cx="941388" cy="384175"/>
          </a:xfrm>
          <a:prstGeom prst="rect">
            <a:avLst/>
          </a:prstGeom>
          <a:noFill/>
        </p:spPr>
      </p:pic>
      <p:grpSp>
        <p:nvGrpSpPr>
          <p:cNvPr id="96280" name="Group 15"/>
          <p:cNvGrpSpPr>
            <a:grpSpLocks/>
          </p:cNvGrpSpPr>
          <p:nvPr/>
        </p:nvGrpSpPr>
        <p:grpSpPr bwMode="auto">
          <a:xfrm>
            <a:off x="533400" y="3443288"/>
            <a:ext cx="3960813" cy="1485900"/>
            <a:chOff x="170" y="1671"/>
            <a:chExt cx="2495" cy="936"/>
          </a:xfrm>
        </p:grpSpPr>
        <p:grpSp>
          <p:nvGrpSpPr>
            <p:cNvPr id="96300" name="Group 16"/>
            <p:cNvGrpSpPr>
              <a:grpSpLocks/>
            </p:cNvGrpSpPr>
            <p:nvPr/>
          </p:nvGrpSpPr>
          <p:grpSpPr bwMode="auto">
            <a:xfrm>
              <a:off x="170" y="1671"/>
              <a:ext cx="2495" cy="936"/>
              <a:chOff x="371" y="1131"/>
              <a:chExt cx="3104" cy="936"/>
            </a:xfrm>
          </p:grpSpPr>
          <p:sp>
            <p:nvSpPr>
              <p:cNvPr id="96302" name="Line 17"/>
              <p:cNvSpPr>
                <a:spLocks noChangeShapeType="1"/>
              </p:cNvSpPr>
              <p:nvPr/>
            </p:nvSpPr>
            <p:spPr bwMode="auto">
              <a:xfrm>
                <a:off x="371" y="1696"/>
                <a:ext cx="124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303" name="Freeform 18"/>
              <p:cNvSpPr>
                <a:spLocks/>
              </p:cNvSpPr>
              <p:nvPr/>
            </p:nvSpPr>
            <p:spPr bwMode="auto">
              <a:xfrm>
                <a:off x="1615" y="1738"/>
                <a:ext cx="497" cy="252"/>
              </a:xfrm>
              <a:custGeom>
                <a:avLst/>
                <a:gdLst>
                  <a:gd name="T0" fmla="*/ 4 w 510"/>
                  <a:gd name="T1" fmla="*/ 3 h 265"/>
                  <a:gd name="T2" fmla="*/ 19 w 510"/>
                  <a:gd name="T3" fmla="*/ 44 h 265"/>
                  <a:gd name="T4" fmla="*/ 113 w 510"/>
                  <a:gd name="T5" fmla="*/ 9 h 265"/>
                  <a:gd name="T6" fmla="*/ 132 w 510"/>
                  <a:gd name="T7" fmla="*/ 75 h 265"/>
                  <a:gd name="T8" fmla="*/ 246 w 510"/>
                  <a:gd name="T9" fmla="*/ 48 h 265"/>
                  <a:gd name="T10" fmla="*/ 256 w 510"/>
                  <a:gd name="T11" fmla="*/ 122 h 265"/>
                  <a:gd name="T12" fmla="*/ 369 w 510"/>
                  <a:gd name="T13" fmla="*/ 98 h 265"/>
                  <a:gd name="T14" fmla="*/ 394 w 510"/>
                  <a:gd name="T15" fmla="*/ 16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10"/>
                  <a:gd name="T25" fmla="*/ 0 h 265"/>
                  <a:gd name="T26" fmla="*/ 510 w 510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10" h="265">
                    <a:moveTo>
                      <a:pt x="4" y="3"/>
                    </a:moveTo>
                    <a:cubicBezTo>
                      <a:pt x="2" y="37"/>
                      <a:pt x="0" y="72"/>
                      <a:pt x="23" y="73"/>
                    </a:cubicBezTo>
                    <a:cubicBezTo>
                      <a:pt x="46" y="74"/>
                      <a:pt x="120" y="0"/>
                      <a:pt x="145" y="9"/>
                    </a:cubicBezTo>
                    <a:cubicBezTo>
                      <a:pt x="170" y="18"/>
                      <a:pt x="142" y="112"/>
                      <a:pt x="171" y="124"/>
                    </a:cubicBezTo>
                    <a:cubicBezTo>
                      <a:pt x="200" y="136"/>
                      <a:pt x="291" y="67"/>
                      <a:pt x="318" y="80"/>
                    </a:cubicBezTo>
                    <a:cubicBezTo>
                      <a:pt x="345" y="93"/>
                      <a:pt x="304" y="187"/>
                      <a:pt x="331" y="201"/>
                    </a:cubicBezTo>
                    <a:cubicBezTo>
                      <a:pt x="358" y="215"/>
                      <a:pt x="448" y="152"/>
                      <a:pt x="478" y="163"/>
                    </a:cubicBezTo>
                    <a:cubicBezTo>
                      <a:pt x="508" y="174"/>
                      <a:pt x="505" y="248"/>
                      <a:pt x="510" y="265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6304" name="Text Box 19"/>
              <p:cNvSpPr txBox="1">
                <a:spLocks noChangeArrowheads="1"/>
              </p:cNvSpPr>
              <p:nvPr/>
            </p:nvSpPr>
            <p:spPr bwMode="auto">
              <a:xfrm>
                <a:off x="530" y="1336"/>
                <a:ext cx="664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Arial Rounded MT Bold" charset="0"/>
                  </a:rPr>
                  <a:t>Parton</a:t>
                </a:r>
              </a:p>
            </p:txBody>
          </p:sp>
          <p:sp>
            <p:nvSpPr>
              <p:cNvPr id="96305" name="Text Box 20"/>
              <p:cNvSpPr txBox="1">
                <a:spLocks noChangeArrowheads="1"/>
              </p:cNvSpPr>
              <p:nvPr/>
            </p:nvSpPr>
            <p:spPr bwMode="auto">
              <a:xfrm>
                <a:off x="1618" y="1131"/>
                <a:ext cx="722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Arial Rounded MT Bold" charset="0"/>
                  </a:rPr>
                  <a:t>Hadron</a:t>
                </a:r>
              </a:p>
            </p:txBody>
          </p:sp>
          <p:sp>
            <p:nvSpPr>
              <p:cNvPr id="96306" name="Line 24"/>
              <p:cNvSpPr>
                <a:spLocks noChangeShapeType="1"/>
              </p:cNvSpPr>
              <p:nvPr/>
            </p:nvSpPr>
            <p:spPr bwMode="auto">
              <a:xfrm>
                <a:off x="1638" y="1709"/>
                <a:ext cx="12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6301" name="Line 26"/>
            <p:cNvSpPr>
              <a:spLocks noChangeShapeType="1"/>
            </p:cNvSpPr>
            <p:nvPr/>
          </p:nvSpPr>
          <p:spPr bwMode="auto">
            <a:xfrm flipV="1">
              <a:off x="1178" y="1758"/>
              <a:ext cx="870" cy="4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pic>
        <p:nvPicPr>
          <p:cNvPr id="96261" name="Picture 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1"/>
              <a:srcRect/>
              <a:stretch>
                <a:fillRect/>
              </a:stretch>
            </p:blipFill>
          </mc:Choice>
          <mc:Fallback>
            <p:blipFill>
              <a:blip r:embed="rId12"/>
              <a:srcRect/>
              <a:stretch>
                <a:fillRect/>
              </a:stretch>
            </p:blipFill>
          </mc:Fallback>
        </mc:AlternateContent>
        <p:spPr bwMode="auto">
          <a:xfrm>
            <a:off x="685800" y="5029200"/>
            <a:ext cx="3600450" cy="1003300"/>
          </a:xfrm>
          <a:prstGeom prst="rect">
            <a:avLst/>
          </a:prstGeom>
          <a:noFill/>
        </p:spPr>
      </p:pic>
      <p:grpSp>
        <p:nvGrpSpPr>
          <p:cNvPr id="96281" name="Group 6"/>
          <p:cNvGrpSpPr>
            <a:grpSpLocks/>
          </p:cNvGrpSpPr>
          <p:nvPr/>
        </p:nvGrpSpPr>
        <p:grpSpPr bwMode="auto">
          <a:xfrm>
            <a:off x="6540500" y="5911850"/>
            <a:ext cx="2309813" cy="719138"/>
            <a:chOff x="2611" y="2757"/>
            <a:chExt cx="2173" cy="590"/>
          </a:xfrm>
        </p:grpSpPr>
        <p:sp>
          <p:nvSpPr>
            <p:cNvPr id="96296" name="Line 10"/>
            <p:cNvSpPr>
              <a:spLocks noChangeShapeType="1"/>
            </p:cNvSpPr>
            <p:nvPr/>
          </p:nvSpPr>
          <p:spPr bwMode="auto">
            <a:xfrm>
              <a:off x="2611" y="3021"/>
              <a:ext cx="2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297" name="Text Box 11"/>
            <p:cNvSpPr txBox="1">
              <a:spLocks noChangeArrowheads="1"/>
            </p:cNvSpPr>
            <p:nvPr/>
          </p:nvSpPr>
          <p:spPr bwMode="auto">
            <a:xfrm>
              <a:off x="2751" y="3094"/>
              <a:ext cx="6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 Rounded MT Bold" charset="0"/>
                </a:rPr>
                <a:t>20 fm</a:t>
              </a:r>
            </a:p>
          </p:txBody>
        </p:sp>
        <p:sp>
          <p:nvSpPr>
            <p:cNvPr id="96298" name="Text Box 12"/>
            <p:cNvSpPr txBox="1">
              <a:spLocks noChangeArrowheads="1"/>
            </p:cNvSpPr>
            <p:nvPr/>
          </p:nvSpPr>
          <p:spPr bwMode="auto">
            <a:xfrm>
              <a:off x="3432" y="3097"/>
              <a:ext cx="6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 Rounded MT Bold" charset="0"/>
                </a:rPr>
                <a:t>1.5 fm</a:t>
              </a:r>
            </a:p>
          </p:txBody>
        </p:sp>
        <p:sp>
          <p:nvSpPr>
            <p:cNvPr id="96299" name="Text Box 13"/>
            <p:cNvSpPr txBox="1">
              <a:spLocks noChangeArrowheads="1"/>
            </p:cNvSpPr>
            <p:nvPr/>
          </p:nvSpPr>
          <p:spPr bwMode="auto">
            <a:xfrm>
              <a:off x="4113" y="3096"/>
              <a:ext cx="6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latin typeface="Arial Rounded MT Bold" charset="0"/>
                </a:rPr>
                <a:t>0.4 fm</a:t>
              </a:r>
            </a:p>
          </p:txBody>
        </p:sp>
      </p:grpSp>
      <p:pic>
        <p:nvPicPr>
          <p:cNvPr id="96262" name="Picture 6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3"/>
              <a:srcRect/>
              <a:stretch>
                <a:fillRect/>
              </a:stretch>
            </p:blipFill>
          </mc:Choice>
          <mc:Fallback>
            <p:blipFill>
              <a:blip r:embed="rId14"/>
              <a:srcRect/>
              <a:stretch>
                <a:fillRect/>
              </a:stretch>
            </p:blipFill>
          </mc:Fallback>
        </mc:AlternateContent>
        <p:spPr bwMode="auto">
          <a:xfrm>
            <a:off x="4422775" y="6111875"/>
            <a:ext cx="1846263" cy="346075"/>
          </a:xfrm>
          <a:prstGeom prst="rect">
            <a:avLst/>
          </a:prstGeom>
          <a:noFill/>
        </p:spPr>
      </p:pic>
      <p:grpSp>
        <p:nvGrpSpPr>
          <p:cNvPr id="96282" name="Group 27"/>
          <p:cNvGrpSpPr>
            <a:grpSpLocks/>
          </p:cNvGrpSpPr>
          <p:nvPr/>
        </p:nvGrpSpPr>
        <p:grpSpPr bwMode="auto">
          <a:xfrm>
            <a:off x="4724400" y="3505200"/>
            <a:ext cx="4146550" cy="2093913"/>
            <a:chOff x="3040" y="1543"/>
            <a:chExt cx="2612" cy="1319"/>
          </a:xfrm>
        </p:grpSpPr>
        <p:sp>
          <p:nvSpPr>
            <p:cNvPr id="96289" name="Rectangle 28"/>
            <p:cNvSpPr>
              <a:spLocks noChangeArrowheads="1"/>
            </p:cNvSpPr>
            <p:nvPr/>
          </p:nvSpPr>
          <p:spPr bwMode="auto">
            <a:xfrm>
              <a:off x="3504" y="1974"/>
              <a:ext cx="1326" cy="888"/>
            </a:xfrm>
            <a:prstGeom prst="rect">
              <a:avLst/>
            </a:prstGeom>
            <a:gradFill rotWithShape="1">
              <a:gsLst>
                <a:gs pos="0">
                  <a:srgbClr val="FFF0CB"/>
                </a:gs>
                <a:gs pos="50000">
                  <a:srgbClr val="FF9900"/>
                </a:gs>
                <a:gs pos="100000">
                  <a:srgbClr val="FFF0C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290" name="Line 29"/>
            <p:cNvSpPr>
              <a:spLocks noChangeShapeType="1"/>
            </p:cNvSpPr>
            <p:nvPr/>
          </p:nvSpPr>
          <p:spPr bwMode="auto">
            <a:xfrm>
              <a:off x="4158" y="2190"/>
              <a:ext cx="6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291" name="Line 30"/>
            <p:cNvSpPr>
              <a:spLocks noChangeShapeType="1"/>
            </p:cNvSpPr>
            <p:nvPr/>
          </p:nvSpPr>
          <p:spPr bwMode="auto">
            <a:xfrm>
              <a:off x="4164" y="2406"/>
              <a:ext cx="10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292" name="Line 31"/>
            <p:cNvSpPr>
              <a:spLocks noChangeShapeType="1"/>
            </p:cNvSpPr>
            <p:nvPr/>
          </p:nvSpPr>
          <p:spPr bwMode="auto">
            <a:xfrm>
              <a:off x="4164" y="2658"/>
              <a:ext cx="14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96293" name="Text Box 32"/>
            <p:cNvSpPr txBox="1">
              <a:spLocks noChangeArrowheads="1"/>
            </p:cNvSpPr>
            <p:nvPr/>
          </p:nvSpPr>
          <p:spPr bwMode="auto">
            <a:xfrm>
              <a:off x="4280" y="2065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 Rounded MT Bold" charset="0"/>
                </a:rPr>
                <a:t>B</a:t>
              </a:r>
            </a:p>
          </p:txBody>
        </p:sp>
        <p:sp>
          <p:nvSpPr>
            <p:cNvPr id="96294" name="Text Box 33"/>
            <p:cNvSpPr txBox="1">
              <a:spLocks noChangeArrowheads="1"/>
            </p:cNvSpPr>
            <p:nvPr/>
          </p:nvSpPr>
          <p:spPr bwMode="auto">
            <a:xfrm>
              <a:off x="4346" y="2311"/>
              <a:ext cx="2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Arial Rounded MT Bold" charset="0"/>
                </a:rPr>
                <a:t>D</a:t>
              </a:r>
            </a:p>
          </p:txBody>
        </p:sp>
        <p:sp>
          <p:nvSpPr>
            <p:cNvPr id="96295" name="Text Box 36"/>
            <p:cNvSpPr txBox="1">
              <a:spLocks noChangeArrowheads="1"/>
            </p:cNvSpPr>
            <p:nvPr/>
          </p:nvSpPr>
          <p:spPr bwMode="auto">
            <a:xfrm>
              <a:off x="3711" y="1543"/>
              <a:ext cx="9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9900"/>
                  </a:solidFill>
                  <a:latin typeface="Arial" charset="0"/>
                </a:rPr>
                <a:t>QGP extent</a:t>
              </a:r>
            </a:p>
          </p:txBody>
        </p:sp>
      </p:grpSp>
      <p:sp>
        <p:nvSpPr>
          <p:cNvPr id="96283" name="Rectangle 44"/>
          <p:cNvSpPr>
            <a:spLocks noChangeArrowheads="1"/>
          </p:cNvSpPr>
          <p:nvPr/>
        </p:nvSpPr>
        <p:spPr bwMode="auto">
          <a:xfrm>
            <a:off x="4343400" y="5867400"/>
            <a:ext cx="4583113" cy="7747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284" name="Rectangle 3"/>
          <p:cNvSpPr txBox="1">
            <a:spLocks noChangeArrowheads="1"/>
          </p:cNvSpPr>
          <p:nvPr/>
        </p:nvSpPr>
        <p:spPr bwMode="auto">
          <a:xfrm>
            <a:off x="533400" y="2819400"/>
            <a:ext cx="24384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       </a:t>
            </a:r>
            <a:endParaRPr lang="en-US" sz="5400"/>
          </a:p>
        </p:txBody>
      </p:sp>
      <p:sp>
        <p:nvSpPr>
          <p:cNvPr id="96285" name="Rectangle 3"/>
          <p:cNvSpPr txBox="1">
            <a:spLocks noChangeArrowheads="1"/>
          </p:cNvSpPr>
          <p:nvPr/>
        </p:nvSpPr>
        <p:spPr bwMode="auto">
          <a:xfrm>
            <a:off x="533400" y="6248400"/>
            <a:ext cx="28956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       </a:t>
            </a:r>
            <a:endParaRPr lang="en-US" sz="5400"/>
          </a:p>
        </p:txBody>
      </p:sp>
      <p:sp>
        <p:nvSpPr>
          <p:cNvPr id="96286" name="TextBox 59"/>
          <p:cNvSpPr txBox="1">
            <a:spLocks noChangeArrowheads="1"/>
          </p:cNvSpPr>
          <p:nvPr/>
        </p:nvSpPr>
        <p:spPr bwMode="auto">
          <a:xfrm>
            <a:off x="838200" y="2819400"/>
            <a:ext cx="173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String models</a:t>
            </a:r>
          </a:p>
        </p:txBody>
      </p:sp>
      <p:sp>
        <p:nvSpPr>
          <p:cNvPr id="96287" name="TextBox 60"/>
          <p:cNvSpPr txBox="1">
            <a:spLocks noChangeArrowheads="1"/>
          </p:cNvSpPr>
          <p:nvPr/>
        </p:nvSpPr>
        <p:spPr bwMode="auto">
          <a:xfrm>
            <a:off x="838200" y="6248400"/>
            <a:ext cx="213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Perturbative</a:t>
            </a:r>
            <a:r>
              <a:rPr lang="en-US" sz="2000" dirty="0">
                <a:solidFill>
                  <a:srgbClr val="0000FF"/>
                </a:solidFill>
              </a:rPr>
              <a:t> QCD</a:t>
            </a:r>
          </a:p>
        </p:txBody>
      </p:sp>
      <p:sp>
        <p:nvSpPr>
          <p:cNvPr id="96288" name="Text Box 6"/>
          <p:cNvSpPr txBox="1">
            <a:spLocks noChangeArrowheads="1"/>
          </p:cNvSpPr>
          <p:nvPr/>
        </p:nvSpPr>
        <p:spPr bwMode="auto">
          <a:xfrm>
            <a:off x="3429000" y="2667000"/>
            <a:ext cx="2743200" cy="7842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Bjorken</a:t>
            </a:r>
            <a:r>
              <a:rPr lang="en-US" dirty="0" smtClean="0"/>
              <a:t> </a:t>
            </a:r>
            <a:r>
              <a:rPr lang="en-US" dirty="0"/>
              <a:t>(1984)</a:t>
            </a:r>
          </a:p>
          <a:p>
            <a:pPr>
              <a:spcBef>
                <a:spcPct val="50000"/>
              </a:spcBef>
            </a:pPr>
            <a:r>
              <a:rPr lang="en-US" dirty="0" err="1" smtClean="0"/>
              <a:t>Bialas</a:t>
            </a:r>
            <a:r>
              <a:rPr lang="en-US" dirty="0" smtClean="0"/>
              <a:t> et al. (</a:t>
            </a:r>
            <a:r>
              <a:rPr lang="en-US" dirty="0"/>
              <a:t>1987)</a:t>
            </a:r>
          </a:p>
        </p:txBody>
      </p:sp>
      <p:pic>
        <p:nvPicPr>
          <p:cNvPr id="96263" name="Picture 7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5"/>
              <a:srcRect/>
              <a:stretch>
                <a:fillRect/>
              </a:stretch>
            </p:blipFill>
          </mc:Choice>
          <mc:Fallback>
            <p:blipFill>
              <a:blip r:embed="rId16"/>
              <a:srcRect/>
              <a:stretch>
                <a:fillRect/>
              </a:stretch>
            </p:blipFill>
          </mc:Fallback>
        </mc:AlternateContent>
        <p:spPr bwMode="auto">
          <a:xfrm>
            <a:off x="8289925" y="4849813"/>
            <a:ext cx="292100" cy="292100"/>
          </a:xfrm>
          <a:prstGeom prst="rect">
            <a:avLst/>
          </a:prstGeom>
          <a:noFill/>
        </p:spPr>
      </p:pic>
      <p:pic>
        <p:nvPicPr>
          <p:cNvPr id="96264" name="Picture 8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7"/>
              <a:srcRect/>
              <a:stretch>
                <a:fillRect/>
              </a:stretch>
            </p:blipFill>
          </mc:Choice>
          <mc:Fallback>
            <p:blipFill>
              <a:blip r:embed="rId18"/>
              <a:srcRect/>
              <a:stretch>
                <a:fillRect/>
              </a:stretch>
            </p:blipFill>
          </mc:Fallback>
        </mc:AlternateContent>
        <p:spPr bwMode="auto">
          <a:xfrm>
            <a:off x="4724401" y="3867150"/>
            <a:ext cx="2819400" cy="317500"/>
          </a:xfrm>
          <a:prstGeom prst="rect">
            <a:avLst/>
          </a:prstGeom>
          <a:noFill/>
        </p:spPr>
      </p:pic>
      <p:pic>
        <p:nvPicPr>
          <p:cNvPr id="96265" name="Picture 9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19"/>
              <a:srcRect/>
              <a:stretch>
                <a:fillRect/>
              </a:stretch>
            </p:blipFill>
          </mc:Choice>
          <mc:Fallback>
            <p:blipFill>
              <a:blip r:embed="rId20"/>
              <a:srcRect/>
              <a:stretch>
                <a:fillRect/>
              </a:stretch>
            </p:blipFill>
          </mc:Fallback>
        </mc:AlternateContent>
        <p:spPr bwMode="auto">
          <a:xfrm>
            <a:off x="6848475" y="5927725"/>
            <a:ext cx="215900" cy="249238"/>
          </a:xfrm>
          <a:prstGeom prst="rect">
            <a:avLst/>
          </a:prstGeom>
          <a:noFill/>
        </p:spPr>
      </p:pic>
      <p:pic>
        <p:nvPicPr>
          <p:cNvPr id="96266" name="Picture 10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1"/>
              <a:srcRect/>
              <a:stretch>
                <a:fillRect/>
              </a:stretch>
            </p:blipFill>
          </mc:Choice>
          <mc:Fallback>
            <p:blipFill>
              <a:blip r:embed="rId22"/>
              <a:srcRect/>
              <a:stretch>
                <a:fillRect/>
              </a:stretch>
            </p:blipFill>
          </mc:Fallback>
        </mc:AlternateContent>
        <p:spPr bwMode="auto">
          <a:xfrm>
            <a:off x="7539038" y="5919788"/>
            <a:ext cx="255587" cy="273050"/>
          </a:xfrm>
          <a:prstGeom prst="rect">
            <a:avLst/>
          </a:prstGeom>
          <a:noFill/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3"/>
              <a:srcRect/>
              <a:stretch>
                <a:fillRect/>
              </a:stretch>
            </p:blipFill>
          </mc:Choice>
          <mc:Fallback>
            <p:blipFill>
              <a:blip r:embed="rId24"/>
              <a:srcRect/>
              <a:stretch>
                <a:fillRect/>
              </a:stretch>
            </p:blipFill>
          </mc:Fallback>
        </mc:AlternateContent>
        <p:spPr bwMode="auto">
          <a:xfrm>
            <a:off x="8293100" y="5911850"/>
            <a:ext cx="236538" cy="271463"/>
          </a:xfrm>
          <a:prstGeom prst="rect">
            <a:avLst/>
          </a:prstGeom>
          <a:noFill/>
        </p:spPr>
      </p:pic>
      <p:pic>
        <p:nvPicPr>
          <p:cNvPr id="96268" name="Picture 12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5"/>
              <a:srcRect/>
              <a:stretch>
                <a:fillRect/>
              </a:stretch>
            </p:blipFill>
          </mc:Choice>
          <mc:Fallback>
            <p:blipFill>
              <a:blip r:embed="rId26"/>
              <a:srcRect/>
              <a:stretch>
                <a:fillRect/>
              </a:stretch>
            </p:blipFill>
          </mc:Fallback>
        </mc:AlternateContent>
        <p:spPr bwMode="auto">
          <a:xfrm>
            <a:off x="860425" y="4359275"/>
            <a:ext cx="319088" cy="446088"/>
          </a:xfrm>
          <a:prstGeom prst="rect">
            <a:avLst/>
          </a:prstGeom>
          <a:noFill/>
        </p:spPr>
      </p:pic>
      <p:pic>
        <p:nvPicPr>
          <p:cNvPr id="96269" name="Picture 13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7"/>
              <a:srcRect/>
              <a:stretch>
                <a:fillRect/>
              </a:stretch>
            </p:blipFill>
          </mc:Choice>
          <mc:Fallback>
            <p:blipFill>
              <a:blip r:embed="rId28"/>
              <a:srcRect/>
              <a:stretch>
                <a:fillRect/>
              </a:stretch>
            </p:blipFill>
          </mc:Fallback>
        </mc:AlternateContent>
        <p:spPr bwMode="auto">
          <a:xfrm>
            <a:off x="2901950" y="3770313"/>
            <a:ext cx="398463" cy="446087"/>
          </a:xfrm>
          <a:prstGeom prst="rect">
            <a:avLst/>
          </a:prstGeom>
          <a:noFill/>
        </p:spPr>
      </p:pic>
      <p:pic>
        <p:nvPicPr>
          <p:cNvPr id="96270" name="Picture 1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29"/>
              <a:srcRect/>
              <a:stretch>
                <a:fillRect/>
              </a:stretch>
            </p:blipFill>
          </mc:Choice>
          <mc:Fallback>
            <p:blipFill>
              <a:blip r:embed="rId30"/>
              <a:srcRect/>
              <a:stretch>
                <a:fillRect/>
              </a:stretch>
            </p:blipFill>
          </mc:Fallback>
        </mc:AlternateContent>
        <p:spPr bwMode="auto">
          <a:xfrm>
            <a:off x="2846388" y="4483100"/>
            <a:ext cx="917575" cy="446088"/>
          </a:xfrm>
          <a:prstGeom prst="rect">
            <a:avLst/>
          </a:prstGeom>
          <a:noFill/>
        </p:spPr>
      </p:pic>
      <p:pic>
        <p:nvPicPr>
          <p:cNvPr id="96271" name="Picture 15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1"/>
              <a:srcRect/>
              <a:stretch>
                <a:fillRect/>
              </a:stretch>
            </p:blipFill>
          </mc:Choice>
          <mc:Fallback>
            <p:blipFill>
              <a:blip r:embed="rId32"/>
              <a:srcRect/>
              <a:stretch>
                <a:fillRect/>
              </a:stretch>
            </p:blipFill>
          </mc:Fallback>
        </mc:AlternateContent>
        <p:spPr bwMode="auto">
          <a:xfrm>
            <a:off x="3455988" y="3808413"/>
            <a:ext cx="1038225" cy="47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74" name="Rectangle 1027"/>
          <p:cNvSpPr>
            <a:spLocks noGrp="1" noChangeArrowheads="1"/>
          </p:cNvSpPr>
          <p:nvPr>
            <p:ph type="title"/>
          </p:nvPr>
        </p:nvSpPr>
        <p:spPr>
          <a:xfrm>
            <a:off x="457200" y="-381000"/>
            <a:ext cx="8755063" cy="1462088"/>
          </a:xfrm>
        </p:spPr>
        <p:txBody>
          <a:bodyPr/>
          <a:lstStyle/>
          <a:p>
            <a:pPr algn="ctr"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II. The Mass and Momentum Dependence </a:t>
            </a:r>
            <a:br>
              <a:rPr lang="en-US" sz="3200" dirty="0" smtClean="0">
                <a:ea typeface="ＭＳ Ｐゴシック" charset="-128"/>
                <a:cs typeface="ＭＳ Ｐゴシック" charset="-128"/>
              </a:rPr>
            </a:br>
            <a:r>
              <a:rPr lang="en-US" sz="3200" dirty="0" smtClean="0">
                <a:ea typeface="ＭＳ Ｐゴシック" charset="-128"/>
                <a:cs typeface="ＭＳ Ｐゴシック" charset="-128"/>
              </a:rPr>
              <a:t>of Particle Formation</a:t>
            </a: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6288" name="Text Box 6"/>
          <p:cNvSpPr txBox="1">
            <a:spLocks noChangeArrowheads="1"/>
          </p:cNvSpPr>
          <p:nvPr/>
        </p:nvSpPr>
        <p:spPr bwMode="auto">
          <a:xfrm>
            <a:off x="1295400" y="6096000"/>
            <a:ext cx="2743200" cy="36933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 </a:t>
            </a:r>
            <a:r>
              <a:rPr lang="en-US" dirty="0" err="1" smtClean="0"/>
              <a:t>Markert</a:t>
            </a:r>
            <a:r>
              <a:rPr lang="en-US" dirty="0" smtClean="0"/>
              <a:t> et al. (2008)</a:t>
            </a:r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lum contrast="17000"/>
          </a:blip>
          <a:stretch>
            <a:fillRect/>
          </a:stretch>
        </p:blipFill>
        <p:spPr>
          <a:xfrm>
            <a:off x="4648200" y="1219200"/>
            <a:ext cx="4064813" cy="24427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371600"/>
            <a:ext cx="4077114" cy="45466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683000"/>
            <a:ext cx="4495800" cy="1346200"/>
          </a:xfrm>
          <a:prstGeom prst="rect">
            <a:avLst/>
          </a:prstGeom>
        </p:spPr>
      </p:pic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648200" y="5257800"/>
            <a:ext cx="41148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Char char="n"/>
            </a:pPr>
            <a:r>
              <a:rPr lang="en-US" sz="2000" dirty="0" smtClean="0"/>
              <a:t>For particle masses ~ &gt; 1 </a:t>
            </a:r>
            <a:r>
              <a:rPr lang="en-US" sz="2000" dirty="0" err="1" smtClean="0"/>
              <a:t>GeV</a:t>
            </a:r>
            <a:r>
              <a:rPr lang="en-US" sz="2000" dirty="0" smtClean="0"/>
              <a:t> one has to consider their formation and dissociation in the medium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3"/>
          <p:cNvSpPr txBox="1">
            <a:spLocks noChangeArrowheads="1"/>
          </p:cNvSpPr>
          <p:nvPr/>
        </p:nvSpPr>
        <p:spPr bwMode="auto">
          <a:xfrm>
            <a:off x="152400" y="4876800"/>
            <a:ext cx="4800600" cy="1219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4400"/>
              <a:t>            </a:t>
            </a:r>
            <a:endParaRPr lang="en-US" sz="5400"/>
          </a:p>
        </p:txBody>
      </p:sp>
      <p:sp>
        <p:nvSpPr>
          <p:cNvPr id="98312" name="Text Box 2"/>
          <p:cNvSpPr txBox="1">
            <a:spLocks noChangeArrowheads="1"/>
          </p:cNvSpPr>
          <p:nvPr/>
        </p:nvSpPr>
        <p:spPr bwMode="auto">
          <a:xfrm>
            <a:off x="304800" y="5791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98313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-547688"/>
            <a:ext cx="7793037" cy="1462088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charset="-128"/>
                <a:cs typeface="ＭＳ Ｐゴシック" charset="-128"/>
              </a:rPr>
              <a:t>II. </a:t>
            </a:r>
            <a:r>
              <a:rPr lang="en-US" sz="3200" dirty="0" err="1" smtClean="0">
                <a:ea typeface="ＭＳ Ｐゴシック" charset="-128"/>
                <a:cs typeface="ＭＳ Ｐゴシック" charset="-128"/>
              </a:rPr>
              <a:t>Collisional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>Dissociation of D / B Mesons</a:t>
            </a:r>
          </a:p>
        </p:txBody>
      </p:sp>
      <p:sp>
        <p:nvSpPr>
          <p:cNvPr id="98314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7986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Clr>
                <a:schemeClr val="tx1"/>
              </a:buClr>
              <a:buFont typeface="Wingdings" charset="2"/>
              <a:buChar char="§"/>
            </a:pPr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Arial" charset="0"/>
              </a:rPr>
              <a:t>An alternative</a:t>
            </a:r>
          </a:p>
        </p:txBody>
      </p:sp>
      <p:grpSp>
        <p:nvGrpSpPr>
          <p:cNvPr id="98315" name="Group 37"/>
          <p:cNvGrpSpPr>
            <a:grpSpLocks/>
          </p:cNvGrpSpPr>
          <p:nvPr/>
        </p:nvGrpSpPr>
        <p:grpSpPr bwMode="auto">
          <a:xfrm>
            <a:off x="488950" y="1714500"/>
            <a:ext cx="3744913" cy="2973388"/>
            <a:chOff x="265" y="669"/>
            <a:chExt cx="2424" cy="1467"/>
          </a:xfrm>
        </p:grpSpPr>
        <p:pic>
          <p:nvPicPr>
            <p:cNvPr id="98323" name="Picture 38"/>
            <p:cNvPicPr>
              <a:picLocks noChangeAspect="1" noChangeArrowheads="1"/>
            </p:cNvPicPr>
            <p:nvPr/>
          </p:nvPicPr>
          <p:blipFill>
            <a:blip r:embed="rId4"/>
            <a:srcRect b="18687"/>
            <a:stretch>
              <a:fillRect/>
            </a:stretch>
          </p:blipFill>
          <p:spPr bwMode="auto">
            <a:xfrm>
              <a:off x="265" y="669"/>
              <a:ext cx="2424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24" name="Oval 39"/>
            <p:cNvSpPr>
              <a:spLocks noChangeArrowheads="1"/>
            </p:cNvSpPr>
            <p:nvPr/>
          </p:nvSpPr>
          <p:spPr bwMode="auto">
            <a:xfrm>
              <a:off x="507" y="1020"/>
              <a:ext cx="645" cy="725"/>
            </a:xfrm>
            <a:prstGeom prst="ellipse">
              <a:avLst/>
            </a:prstGeom>
            <a:gradFill rotWithShape="1">
              <a:gsLst>
                <a:gs pos="0">
                  <a:srgbClr val="FFCC66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5" name="Line 40"/>
            <p:cNvSpPr>
              <a:spLocks noChangeShapeType="1"/>
            </p:cNvSpPr>
            <p:nvPr/>
          </p:nvSpPr>
          <p:spPr bwMode="auto">
            <a:xfrm flipV="1">
              <a:off x="851" y="1255"/>
              <a:ext cx="787" cy="6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6" name="Line 41"/>
            <p:cNvSpPr>
              <a:spLocks noChangeShapeType="1"/>
            </p:cNvSpPr>
            <p:nvPr/>
          </p:nvSpPr>
          <p:spPr bwMode="auto">
            <a:xfrm flipH="1" flipV="1">
              <a:off x="829" y="1485"/>
              <a:ext cx="788" cy="1"/>
            </a:xfrm>
            <a:prstGeom prst="line">
              <a:avLst/>
            </a:prstGeom>
            <a:noFill/>
            <a:ln w="57150">
              <a:solidFill>
                <a:srgbClr val="99CC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98307" name="Object 3"/>
            <p:cNvGraphicFramePr>
              <a:graphicFrameLocks noChangeAspect="1"/>
            </p:cNvGraphicFramePr>
            <p:nvPr/>
          </p:nvGraphicFramePr>
          <p:xfrm>
            <a:off x="599" y="747"/>
            <a:ext cx="1750" cy="287"/>
          </p:xfrm>
          <a:graphic>
            <a:graphicData uri="http://schemas.openxmlformats.org/presentationml/2006/ole">
              <p:oleObj spid="_x0000_s98307" name="Equation" r:id="rId5" imgW="1397397" imgH="228997" progId="Equation.DSMT4">
                <p:embed/>
              </p:oleObj>
            </a:graphicData>
          </a:graphic>
        </p:graphicFrame>
        <p:sp>
          <p:nvSpPr>
            <p:cNvPr id="98327" name="Line 43"/>
            <p:cNvSpPr>
              <a:spLocks noChangeShapeType="1"/>
            </p:cNvSpPr>
            <p:nvPr/>
          </p:nvSpPr>
          <p:spPr bwMode="auto">
            <a:xfrm>
              <a:off x="593" y="1974"/>
              <a:ext cx="1745" cy="0"/>
            </a:xfrm>
            <a:prstGeom prst="line">
              <a:avLst/>
            </a:prstGeom>
            <a:noFill/>
            <a:ln w="412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328" name="Text Box 44"/>
            <p:cNvSpPr txBox="1">
              <a:spLocks noChangeArrowheads="1"/>
            </p:cNvSpPr>
            <p:nvPr/>
          </p:nvSpPr>
          <p:spPr bwMode="auto">
            <a:xfrm>
              <a:off x="1311" y="1636"/>
              <a:ext cx="630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Time evolution</a:t>
              </a:r>
            </a:p>
          </p:txBody>
        </p:sp>
        <p:graphicFrame>
          <p:nvGraphicFramePr>
            <p:cNvPr id="98308" name="Object 4"/>
            <p:cNvGraphicFramePr>
              <a:graphicFrameLocks noChangeAspect="1"/>
            </p:cNvGraphicFramePr>
            <p:nvPr/>
          </p:nvGraphicFramePr>
          <p:xfrm>
            <a:off x="654" y="1146"/>
            <a:ext cx="169" cy="206"/>
          </p:xfrm>
          <a:graphic>
            <a:graphicData uri="http://schemas.openxmlformats.org/presentationml/2006/ole">
              <p:oleObj spid="_x0000_s98308" name="Equation" r:id="rId6" imgW="114597" imgH="139975" progId="Equation.DSMT4">
                <p:embed/>
              </p:oleObj>
            </a:graphicData>
          </a:graphic>
        </p:graphicFrame>
        <p:graphicFrame>
          <p:nvGraphicFramePr>
            <p:cNvPr id="98309" name="Object 5"/>
            <p:cNvGraphicFramePr>
              <a:graphicFrameLocks noChangeAspect="1"/>
            </p:cNvGraphicFramePr>
            <p:nvPr/>
          </p:nvGraphicFramePr>
          <p:xfrm>
            <a:off x="664" y="1383"/>
            <a:ext cx="187" cy="221"/>
          </p:xfrm>
          <a:graphic>
            <a:graphicData uri="http://schemas.openxmlformats.org/presentationml/2006/ole">
              <p:oleObj spid="_x0000_s98309" name="Equation" r:id="rId7" imgW="139975" imgH="165353" progId="Equation.DSMT4">
                <p:embed/>
              </p:oleObj>
            </a:graphicData>
          </a:graphic>
        </p:graphicFrame>
      </p:grpSp>
      <p:sp>
        <p:nvSpPr>
          <p:cNvPr id="98316" name="Text Box 9"/>
          <p:cNvSpPr txBox="1">
            <a:spLocks noChangeArrowheads="1"/>
          </p:cNvSpPr>
          <p:nvPr/>
        </p:nvSpPr>
        <p:spPr bwMode="auto">
          <a:xfrm>
            <a:off x="4648200" y="1355725"/>
            <a:ext cx="4368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Arial" charset="0"/>
              </a:rPr>
              <a:t>Simultaneous</a:t>
            </a:r>
            <a:r>
              <a:rPr lang="en-US" sz="2000">
                <a:latin typeface="Arial" charset="0"/>
              </a:rPr>
              <a:t> fragmentation and dissociation call for solving a system</a:t>
            </a:r>
          </a:p>
          <a:p>
            <a:r>
              <a:rPr lang="en-US" sz="2000">
                <a:latin typeface="Arial" charset="0"/>
              </a:rPr>
              <a:t>of coupled equations  </a:t>
            </a:r>
            <a:endParaRPr lang="en-US" sz="200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98317" name="Rectangle 14"/>
          <p:cNvSpPr>
            <a:spLocks noChangeArrowheads="1"/>
          </p:cNvSpPr>
          <p:nvPr/>
        </p:nvSpPr>
        <p:spPr bwMode="auto">
          <a:xfrm>
            <a:off x="8429625" y="2765425"/>
            <a:ext cx="369888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318" name="Text Box 22"/>
          <p:cNvSpPr txBox="1">
            <a:spLocks noChangeArrowheads="1"/>
          </p:cNvSpPr>
          <p:nvPr/>
        </p:nvSpPr>
        <p:spPr bwMode="auto">
          <a:xfrm>
            <a:off x="304800" y="4953000"/>
            <a:ext cx="4545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Both emulate energy loss and lead to </a:t>
            </a:r>
          </a:p>
          <a:p>
            <a:r>
              <a:rPr lang="en-US" sz="2000" dirty="0">
                <a:latin typeface="Arial" charset="0"/>
              </a:rPr>
              <a:t>suppression of the final observable</a:t>
            </a:r>
          </a:p>
          <a:p>
            <a:r>
              <a:rPr lang="en-US" sz="2000" dirty="0">
                <a:latin typeface="Arial" charset="0"/>
              </a:rPr>
              <a:t>spectra</a:t>
            </a:r>
          </a:p>
        </p:txBody>
      </p:sp>
      <p:sp>
        <p:nvSpPr>
          <p:cNvPr id="98319" name="Text Box 24"/>
          <p:cNvSpPr txBox="1">
            <a:spLocks noChangeArrowheads="1"/>
          </p:cNvSpPr>
          <p:nvPr/>
        </p:nvSpPr>
        <p:spPr bwMode="auto">
          <a:xfrm>
            <a:off x="5100638" y="2684463"/>
            <a:ext cx="348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1400">
                <a:latin typeface="Arial" charset="0"/>
              </a:rPr>
              <a:t> </a:t>
            </a:r>
            <a:r>
              <a:rPr lang="en-US" sz="1600">
                <a:latin typeface="Arial" charset="0"/>
              </a:rPr>
              <a:t>Example: radioactive decay chain</a:t>
            </a:r>
          </a:p>
        </p:txBody>
      </p:sp>
      <p:pic>
        <p:nvPicPr>
          <p:cNvPr id="98320" name="Picture 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7613" y="3119438"/>
            <a:ext cx="3303587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21" name="Oval 26"/>
          <p:cNvSpPr>
            <a:spLocks noChangeArrowheads="1"/>
          </p:cNvSpPr>
          <p:nvPr/>
        </p:nvSpPr>
        <p:spPr bwMode="auto">
          <a:xfrm>
            <a:off x="7008813" y="3806825"/>
            <a:ext cx="419100" cy="425450"/>
          </a:xfrm>
          <a:prstGeom prst="ellips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5867400" y="5659438"/>
          <a:ext cx="2230438" cy="658812"/>
        </p:xfrm>
        <a:graphic>
          <a:graphicData uri="http://schemas.openxmlformats.org/presentationml/2006/ole">
            <p:oleObj spid="_x0000_s98306" name="Equation" r:id="rId9" imgW="1333500" imgH="393700" progId="Equation.DSMT4">
              <p:embed/>
            </p:oleObj>
          </a:graphicData>
        </a:graphic>
      </p:graphicFrame>
      <p:sp>
        <p:nvSpPr>
          <p:cNvPr id="98322" name="Text Box 6"/>
          <p:cNvSpPr txBox="1">
            <a:spLocks noChangeArrowheads="1"/>
          </p:cNvSpPr>
          <p:nvPr/>
        </p:nvSpPr>
        <p:spPr bwMode="auto">
          <a:xfrm>
            <a:off x="2667000" y="6248400"/>
            <a:ext cx="2209800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Adil, IV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58" y="4114800"/>
            <a:ext cx="4299342" cy="2743200"/>
          </a:xfrm>
          <a:prstGeom prst="rect">
            <a:avLst/>
          </a:prstGeom>
        </p:spPr>
      </p:pic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315200" cy="990600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III. </a:t>
            </a:r>
            <a:r>
              <a:rPr lang="en-US" sz="3600" dirty="0" err="1" smtClean="0"/>
              <a:t>Quarkonia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Near the Phase Transition</a:t>
            </a:r>
          </a:p>
        </p:txBody>
      </p:sp>
      <p:sp>
        <p:nvSpPr>
          <p:cNvPr id="100358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3820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2"/>
              <a:buNone/>
            </a:pPr>
            <a:r>
              <a:rPr lang="en-US" sz="2000" dirty="0" smtClean="0"/>
              <a:t>The quark-</a:t>
            </a:r>
            <a:r>
              <a:rPr lang="en-US" sz="2000" dirty="0" err="1" smtClean="0"/>
              <a:t>antiquark</a:t>
            </a:r>
            <a:r>
              <a:rPr lang="en-US" sz="2000" dirty="0" smtClean="0"/>
              <a:t> potential can be extracted form the lattice </a:t>
            </a:r>
            <a:endParaRPr lang="en-US" sz="2000" dirty="0"/>
          </a:p>
        </p:txBody>
      </p:sp>
      <p:sp>
        <p:nvSpPr>
          <p:cNvPr id="100361" name="Rectangle 3"/>
          <p:cNvSpPr txBox="1">
            <a:spLocks noChangeArrowheads="1"/>
          </p:cNvSpPr>
          <p:nvPr/>
        </p:nvSpPr>
        <p:spPr bwMode="auto">
          <a:xfrm>
            <a:off x="381000" y="3886200"/>
            <a:ext cx="426720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Arial" charset="0"/>
              <a:buChar char="•"/>
            </a:pPr>
            <a:r>
              <a:rPr lang="en-US" sz="2000" dirty="0"/>
              <a:t>Non-relativistic – </a:t>
            </a:r>
            <a:r>
              <a:rPr lang="en-US" sz="2000" dirty="0" err="1" smtClean="0"/>
              <a:t>Schroedinger</a:t>
            </a:r>
            <a:endParaRPr lang="en-US" sz="2000" dirty="0"/>
          </a:p>
        </p:txBody>
      </p:sp>
      <p:pic>
        <p:nvPicPr>
          <p:cNvPr id="100362" name="Picture 12"/>
          <p:cNvPicPr>
            <a:picLocks noChangeAspect="1"/>
          </p:cNvPicPr>
          <p:nvPr/>
        </p:nvPicPr>
        <p:blipFill>
          <a:blip r:embed="rId4">
            <a:lum bright="6000" contrast="20000"/>
          </a:blip>
          <a:srcRect/>
          <a:stretch>
            <a:fillRect/>
          </a:stretch>
        </p:blipFill>
        <p:spPr bwMode="auto">
          <a:xfrm>
            <a:off x="2895600" y="1828800"/>
            <a:ext cx="5943600" cy="168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3" name="Rectangle 3"/>
          <p:cNvSpPr txBox="1">
            <a:spLocks noChangeArrowheads="1"/>
          </p:cNvSpPr>
          <p:nvPr/>
        </p:nvSpPr>
        <p:spPr bwMode="auto">
          <a:xfrm>
            <a:off x="304800" y="5486400"/>
            <a:ext cx="4267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/>
              <a:t>J</a:t>
            </a:r>
            <a:r>
              <a:rPr lang="en-US" dirty="0"/>
              <a:t>/ψ can survive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00FF"/>
                </a:solidFill>
              </a:rPr>
              <a:t>color screening</a:t>
            </a:r>
            <a:r>
              <a:rPr lang="en-US" dirty="0" smtClean="0"/>
              <a:t>) to </a:t>
            </a:r>
            <a:r>
              <a:rPr lang="en-US" dirty="0"/>
              <a:t>~ 2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.  </a:t>
            </a:r>
            <a:r>
              <a:rPr lang="en-US" dirty="0" err="1" smtClean="0"/>
              <a:t>ϒ</a:t>
            </a:r>
            <a:r>
              <a:rPr lang="en-US" dirty="0" smtClean="0"/>
              <a:t> can survive to much higher temperatures</a:t>
            </a:r>
            <a:endParaRPr lang="en-US" dirty="0"/>
          </a:p>
        </p:txBody>
      </p:sp>
      <p:sp>
        <p:nvSpPr>
          <p:cNvPr id="100367" name="Text Box 6"/>
          <p:cNvSpPr txBox="1">
            <a:spLocks noChangeArrowheads="1"/>
          </p:cNvSpPr>
          <p:nvPr/>
        </p:nvSpPr>
        <p:spPr bwMode="auto">
          <a:xfrm>
            <a:off x="6019800" y="3657600"/>
            <a:ext cx="2667000" cy="36988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Mocsy</a:t>
            </a:r>
            <a:r>
              <a:rPr lang="en-US" dirty="0"/>
              <a:t>, </a:t>
            </a:r>
            <a:r>
              <a:rPr lang="en-US" dirty="0" err="1"/>
              <a:t>Petreczky</a:t>
            </a:r>
            <a:r>
              <a:rPr lang="en-US" dirty="0"/>
              <a:t> (2007)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488385"/>
            <a:ext cx="3403600" cy="845615"/>
          </a:xfrm>
          <a:prstGeom prst="rect">
            <a:avLst/>
          </a:prstGeom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/>
              <a:t>    </a:t>
            </a:r>
            <a:r>
              <a:rPr lang="en-US" dirty="0" smtClean="0"/>
              <a:t>One particular </a:t>
            </a:r>
            <a:r>
              <a:rPr lang="en-US" dirty="0" err="1" smtClean="0"/>
              <a:t>parametrization</a:t>
            </a:r>
            <a:endParaRPr lang="en-US" dirty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91000" y="4724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000" dirty="0" smtClean="0">
                <a:solidFill>
                  <a:srgbClr val="0000FF"/>
                </a:solidFill>
              </a:rPr>
              <a:t>    </a:t>
            </a:r>
            <a:r>
              <a:rPr lang="en-US" dirty="0" smtClean="0">
                <a:solidFill>
                  <a:srgbClr val="0000FF"/>
                </a:solidFill>
              </a:rPr>
              <a:t>J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smtClean="0">
                <a:solidFill>
                  <a:srgbClr val="0000FF"/>
                </a:solidFill>
              </a:rPr>
              <a:t>ψ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648200" y="5943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dirty="0" err="1" smtClean="0">
                <a:solidFill>
                  <a:srgbClr val="0000FF"/>
                </a:solidFill>
              </a:rPr>
              <a:t>ϒ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oposal">
  <a:themeElements>
    <a:clrScheme name="Proposal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Propos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posal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posal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posal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26514</TotalTime>
  <Words>2116</Words>
  <Application>Microsoft Macintosh PowerPoint</Application>
  <PresentationFormat>On-screen Show (4:3)</PresentationFormat>
  <Paragraphs>337</Paragraphs>
  <Slides>35</Slides>
  <Notes>26</Notes>
  <HiddenSlides>0</HiddenSlides>
  <MMClips>0</MMClips>
  <ScaleCrop>false</ScaleCrop>
  <HeadingPairs>
    <vt:vector size="6" baseType="variant">
      <vt:variant>
        <vt:lpstr>Design Template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Blends</vt:lpstr>
      <vt:lpstr>自定义设计方案</vt:lpstr>
      <vt:lpstr>Proposal</vt:lpstr>
      <vt:lpstr>1_自定义设计方案</vt:lpstr>
      <vt:lpstr>Equation</vt:lpstr>
      <vt:lpstr>MathType 6.0 Equation</vt:lpstr>
      <vt:lpstr>A light-cone wavefunction approach to heavy meson dynamics in the QGP </vt:lpstr>
      <vt:lpstr>      Outline of this Talk</vt:lpstr>
      <vt:lpstr>       I. Light Particle Quenching</vt:lpstr>
      <vt:lpstr>        I. Leading Particle Suppression  at the LHC</vt:lpstr>
      <vt:lpstr>Slide 5</vt:lpstr>
      <vt:lpstr>II. The Space-Time Picture of Hadronization</vt:lpstr>
      <vt:lpstr>II. The Mass and Momentum Dependence  of Particle Formation</vt:lpstr>
      <vt:lpstr>II. Collisional Dissociation of D / B Mesons</vt:lpstr>
      <vt:lpstr>III. Quarkonia  Near the Phase Transition</vt:lpstr>
      <vt:lpstr>III. D and B Mesons  Near the Phase Transition </vt:lpstr>
      <vt:lpstr>IV. Light Cone Wave Functions</vt:lpstr>
      <vt:lpstr>IV. Parton Distribution Functions  at Non-zero T</vt:lpstr>
      <vt:lpstr>IV. Heavy Quark  Fragmentation Functions at Non-zero T</vt:lpstr>
      <vt:lpstr>IV. The Inapplicability of  Simple Mesons in Equilibrium Models   </vt:lpstr>
      <vt:lpstr>   V. Calculating the Heavy Meson Dissociation Probability</vt:lpstr>
      <vt:lpstr>Slide 16</vt:lpstr>
      <vt:lpstr>  VI.  Coupled Rate Equations and Initial Conditions</vt:lpstr>
      <vt:lpstr>    VI. Numerical Results for      D/B mesons at RHIC</vt:lpstr>
      <vt:lpstr>     VI. RHIC Results  on Non-photonic Electrons</vt:lpstr>
      <vt:lpstr> VI. Open Heavy Flavor Suppression at the LHC</vt:lpstr>
      <vt:lpstr>              Conclusions</vt:lpstr>
      <vt:lpstr>      Conclusions (continued)</vt:lpstr>
      <vt:lpstr>IV. QCD on the Light Front</vt:lpstr>
      <vt:lpstr>Slide 24</vt:lpstr>
      <vt:lpstr>I. The Open Heavy Flavor Quenching Puzzle</vt:lpstr>
      <vt:lpstr>“Instant” Approximation</vt:lpstr>
      <vt:lpstr>       Results from the LHC</vt:lpstr>
      <vt:lpstr>Slide 28</vt:lpstr>
      <vt:lpstr>Calculating the Meson Wave Function </vt:lpstr>
      <vt:lpstr>Heavy Quark Production and Correlations</vt:lpstr>
      <vt:lpstr>Slide 31</vt:lpstr>
      <vt:lpstr>Light Front Quantization</vt:lpstr>
      <vt:lpstr>From Low to High Fock Components</vt:lpstr>
      <vt:lpstr>Medium-Induced Radiation: Theory</vt:lpstr>
      <vt:lpstr>      The Soft Medium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photon production in heavy-ion collisions</dc:title>
  <dc:creator>zhang</dc:creator>
  <cp:lastModifiedBy>Ivan Vitev</cp:lastModifiedBy>
  <cp:revision>425</cp:revision>
  <cp:lastPrinted>2011-01-03T03:37:28Z</cp:lastPrinted>
  <dcterms:created xsi:type="dcterms:W3CDTF">2011-01-03T17:21:21Z</dcterms:created>
  <dcterms:modified xsi:type="dcterms:W3CDTF">2011-01-04T15:39:16Z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