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5"/>
  </p:notesMasterIdLst>
  <p:handoutMasterIdLst>
    <p:handoutMasterId r:id="rId46"/>
  </p:handoutMasterIdLst>
  <p:sldIdLst>
    <p:sldId id="486" r:id="rId2"/>
    <p:sldId id="719" r:id="rId3"/>
    <p:sldId id="809" r:id="rId4"/>
    <p:sldId id="708" r:id="rId5"/>
    <p:sldId id="778" r:id="rId6"/>
    <p:sldId id="738" r:id="rId7"/>
    <p:sldId id="740" r:id="rId8"/>
    <p:sldId id="781" r:id="rId9"/>
    <p:sldId id="748" r:id="rId10"/>
    <p:sldId id="766" r:id="rId11"/>
    <p:sldId id="790" r:id="rId12"/>
    <p:sldId id="817" r:id="rId13"/>
    <p:sldId id="815" r:id="rId14"/>
    <p:sldId id="816" r:id="rId15"/>
    <p:sldId id="818" r:id="rId16"/>
    <p:sldId id="794" r:id="rId17"/>
    <p:sldId id="795" r:id="rId18"/>
    <p:sldId id="796" r:id="rId19"/>
    <p:sldId id="797" r:id="rId20"/>
    <p:sldId id="798" r:id="rId21"/>
    <p:sldId id="800" r:id="rId22"/>
    <p:sldId id="802" r:id="rId23"/>
    <p:sldId id="803" r:id="rId24"/>
    <p:sldId id="804" r:id="rId25"/>
    <p:sldId id="805" r:id="rId26"/>
    <p:sldId id="806" r:id="rId27"/>
    <p:sldId id="807" r:id="rId28"/>
    <p:sldId id="821" r:id="rId29"/>
    <p:sldId id="822" r:id="rId30"/>
    <p:sldId id="808" r:id="rId31"/>
    <p:sldId id="783" r:id="rId32"/>
    <p:sldId id="786" r:id="rId33"/>
    <p:sldId id="810" r:id="rId34"/>
    <p:sldId id="811" r:id="rId35"/>
    <p:sldId id="819" r:id="rId36"/>
    <p:sldId id="812" r:id="rId37"/>
    <p:sldId id="782" r:id="rId38"/>
    <p:sldId id="788" r:id="rId39"/>
    <p:sldId id="793" r:id="rId40"/>
    <p:sldId id="824" r:id="rId41"/>
    <p:sldId id="814" r:id="rId42"/>
    <p:sldId id="823" r:id="rId43"/>
    <p:sldId id="813" r:id="rId44"/>
  </p:sldIdLst>
  <p:sldSz cx="9144000" cy="6858000" type="screen4x3"/>
  <p:notesSz cx="6877050" cy="10001250"/>
  <p:defaultTextStyle>
    <a:defPPr>
      <a:defRPr lang="en-US"/>
    </a:defPPr>
    <a:lvl1pPr algn="l" rtl="0" fontAlgn="base">
      <a:spcBef>
        <a:spcPct val="0"/>
      </a:spcBef>
      <a:spcAft>
        <a:spcPct val="0"/>
      </a:spcAft>
      <a:defRPr sz="2400" b="1" kern="1200">
        <a:solidFill>
          <a:schemeClr val="tx1"/>
        </a:solidFill>
        <a:latin typeface="Arial" charset="0"/>
        <a:ea typeface="ＭＳ Ｐゴシック" charset="-128"/>
        <a:cs typeface="+mn-cs"/>
      </a:defRPr>
    </a:lvl1pPr>
    <a:lvl2pPr marL="457200" algn="l" rtl="0" fontAlgn="base">
      <a:spcBef>
        <a:spcPct val="0"/>
      </a:spcBef>
      <a:spcAft>
        <a:spcPct val="0"/>
      </a:spcAft>
      <a:defRPr sz="2400" b="1" kern="1200">
        <a:solidFill>
          <a:schemeClr val="tx1"/>
        </a:solidFill>
        <a:latin typeface="Arial" charset="0"/>
        <a:ea typeface="ＭＳ Ｐゴシック" charset="-128"/>
        <a:cs typeface="+mn-cs"/>
      </a:defRPr>
    </a:lvl2pPr>
    <a:lvl3pPr marL="914400" algn="l" rtl="0" fontAlgn="base">
      <a:spcBef>
        <a:spcPct val="0"/>
      </a:spcBef>
      <a:spcAft>
        <a:spcPct val="0"/>
      </a:spcAft>
      <a:defRPr sz="2400" b="1" kern="1200">
        <a:solidFill>
          <a:schemeClr val="tx1"/>
        </a:solidFill>
        <a:latin typeface="Arial" charset="0"/>
        <a:ea typeface="ＭＳ Ｐゴシック" charset="-128"/>
        <a:cs typeface="+mn-cs"/>
      </a:defRPr>
    </a:lvl3pPr>
    <a:lvl4pPr marL="1371600" algn="l" rtl="0" fontAlgn="base">
      <a:spcBef>
        <a:spcPct val="0"/>
      </a:spcBef>
      <a:spcAft>
        <a:spcPct val="0"/>
      </a:spcAft>
      <a:defRPr sz="2400" b="1" kern="1200">
        <a:solidFill>
          <a:schemeClr val="tx1"/>
        </a:solidFill>
        <a:latin typeface="Arial" charset="0"/>
        <a:ea typeface="ＭＳ Ｐゴシック" charset="-128"/>
        <a:cs typeface="+mn-cs"/>
      </a:defRPr>
    </a:lvl4pPr>
    <a:lvl5pPr marL="1828800" algn="l" rtl="0" fontAlgn="base">
      <a:spcBef>
        <a:spcPct val="0"/>
      </a:spcBef>
      <a:spcAft>
        <a:spcPct val="0"/>
      </a:spcAft>
      <a:defRPr sz="2400" b="1" kern="1200">
        <a:solidFill>
          <a:schemeClr val="tx1"/>
        </a:solidFill>
        <a:latin typeface="Arial" charset="0"/>
        <a:ea typeface="ＭＳ Ｐゴシック" charset="-128"/>
        <a:cs typeface="+mn-cs"/>
      </a:defRPr>
    </a:lvl5pPr>
    <a:lvl6pPr marL="2286000" algn="l" defTabSz="914400" rtl="0" eaLnBrk="1" latinLnBrk="0" hangingPunct="1">
      <a:defRPr sz="2400" b="1" kern="1200">
        <a:solidFill>
          <a:schemeClr val="tx1"/>
        </a:solidFill>
        <a:latin typeface="Arial" charset="0"/>
        <a:ea typeface="ＭＳ Ｐゴシック" charset="-128"/>
        <a:cs typeface="+mn-cs"/>
      </a:defRPr>
    </a:lvl6pPr>
    <a:lvl7pPr marL="2743200" algn="l" defTabSz="914400" rtl="0" eaLnBrk="1" latinLnBrk="0" hangingPunct="1">
      <a:defRPr sz="2400" b="1" kern="1200">
        <a:solidFill>
          <a:schemeClr val="tx1"/>
        </a:solidFill>
        <a:latin typeface="Arial" charset="0"/>
        <a:ea typeface="ＭＳ Ｐゴシック" charset="-128"/>
        <a:cs typeface="+mn-cs"/>
      </a:defRPr>
    </a:lvl7pPr>
    <a:lvl8pPr marL="3200400" algn="l" defTabSz="914400" rtl="0" eaLnBrk="1" latinLnBrk="0" hangingPunct="1">
      <a:defRPr sz="2400" b="1" kern="1200">
        <a:solidFill>
          <a:schemeClr val="tx1"/>
        </a:solidFill>
        <a:latin typeface="Arial" charset="0"/>
        <a:ea typeface="ＭＳ Ｐゴシック" charset="-128"/>
        <a:cs typeface="+mn-cs"/>
      </a:defRPr>
    </a:lvl8pPr>
    <a:lvl9pPr marL="3657600" algn="l" defTabSz="914400" rtl="0" eaLnBrk="1" latinLnBrk="0" hangingPunct="1">
      <a:defRPr sz="2400" b="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showPr>
  <p:clrMru>
    <a:srgbClr val="0000FF"/>
    <a:srgbClr val="3333FF"/>
    <a:srgbClr val="FF00FF"/>
    <a:srgbClr val="00FF00"/>
    <a:srgbClr val="FFFF00"/>
    <a:srgbClr val="00CC00"/>
    <a:srgbClr val="CCFFCC"/>
    <a:srgbClr val="8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252" autoAdjust="0"/>
  </p:normalViewPr>
  <p:slideViewPr>
    <p:cSldViewPr>
      <p:cViewPr>
        <p:scale>
          <a:sx n="66" d="100"/>
          <a:sy n="66" d="100"/>
        </p:scale>
        <p:origin x="-129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4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0055" cy="500063"/>
          </a:xfrm>
          <a:prstGeom prst="rect">
            <a:avLst/>
          </a:prstGeom>
        </p:spPr>
        <p:txBody>
          <a:bodyPr vert="horz" wrap="square" lIns="96442" tIns="48221" rIns="96442" bIns="48221" numCol="1" anchor="t" anchorCtr="0" compatLnSpc="1">
            <a:prstTxWarp prst="textNoShape">
              <a:avLst/>
            </a:prstTxWarp>
          </a:bodyPr>
          <a:lstStyle>
            <a:lvl1pPr>
              <a:defRPr sz="1300"/>
            </a:lvl1pPr>
          </a:lstStyle>
          <a:p>
            <a:pPr>
              <a:defRPr/>
            </a:pPr>
            <a:endParaRPr lang="en-GB"/>
          </a:p>
        </p:txBody>
      </p:sp>
      <p:sp>
        <p:nvSpPr>
          <p:cNvPr id="3" name="Date Placeholder 2"/>
          <p:cNvSpPr>
            <a:spLocks noGrp="1"/>
          </p:cNvSpPr>
          <p:nvPr>
            <p:ph type="dt" sz="quarter" idx="1"/>
          </p:nvPr>
        </p:nvSpPr>
        <p:spPr>
          <a:xfrm>
            <a:off x="3895404" y="0"/>
            <a:ext cx="2980055" cy="500063"/>
          </a:xfrm>
          <a:prstGeom prst="rect">
            <a:avLst/>
          </a:prstGeom>
        </p:spPr>
        <p:txBody>
          <a:bodyPr vert="horz" wrap="square" lIns="96442" tIns="48221" rIns="96442" bIns="48221" numCol="1" anchor="t" anchorCtr="0" compatLnSpc="1">
            <a:prstTxWarp prst="textNoShape">
              <a:avLst/>
            </a:prstTxWarp>
          </a:bodyPr>
          <a:lstStyle>
            <a:lvl1pPr algn="r">
              <a:defRPr sz="1300"/>
            </a:lvl1pPr>
          </a:lstStyle>
          <a:p>
            <a:pPr>
              <a:defRPr/>
            </a:pPr>
            <a:fld id="{FA154942-3327-444A-9C2C-647C8B9C3A4C}" type="datetime1">
              <a:rPr lang="en-US"/>
              <a:pPr>
                <a:defRPr/>
              </a:pPr>
              <a:t>1/5/2011</a:t>
            </a:fld>
            <a:endParaRPr lang="en-GB"/>
          </a:p>
        </p:txBody>
      </p:sp>
      <p:sp>
        <p:nvSpPr>
          <p:cNvPr id="4" name="Footer Placeholder 3"/>
          <p:cNvSpPr>
            <a:spLocks noGrp="1"/>
          </p:cNvSpPr>
          <p:nvPr>
            <p:ph type="ftr" sz="quarter" idx="2"/>
          </p:nvPr>
        </p:nvSpPr>
        <p:spPr>
          <a:xfrm>
            <a:off x="0" y="9499451"/>
            <a:ext cx="2980055" cy="500063"/>
          </a:xfrm>
          <a:prstGeom prst="rect">
            <a:avLst/>
          </a:prstGeom>
        </p:spPr>
        <p:txBody>
          <a:bodyPr vert="horz" wrap="square" lIns="96442" tIns="48221" rIns="96442" bIns="48221" numCol="1" anchor="b" anchorCtr="0" compatLnSpc="1">
            <a:prstTxWarp prst="textNoShape">
              <a:avLst/>
            </a:prstTxWarp>
          </a:bodyPr>
          <a:lstStyle>
            <a:lvl1pPr>
              <a:defRPr sz="1300"/>
            </a:lvl1pPr>
          </a:lstStyle>
          <a:p>
            <a:pPr>
              <a:defRPr/>
            </a:pPr>
            <a:endParaRPr lang="en-GB"/>
          </a:p>
        </p:txBody>
      </p:sp>
      <p:sp>
        <p:nvSpPr>
          <p:cNvPr id="5" name="Slide Number Placeholder 4"/>
          <p:cNvSpPr>
            <a:spLocks noGrp="1"/>
          </p:cNvSpPr>
          <p:nvPr>
            <p:ph type="sldNum" sz="quarter" idx="3"/>
          </p:nvPr>
        </p:nvSpPr>
        <p:spPr>
          <a:xfrm>
            <a:off x="3895404" y="9499451"/>
            <a:ext cx="2980055" cy="500063"/>
          </a:xfrm>
          <a:prstGeom prst="rect">
            <a:avLst/>
          </a:prstGeom>
        </p:spPr>
        <p:txBody>
          <a:bodyPr vert="horz" wrap="square" lIns="96442" tIns="48221" rIns="96442" bIns="48221" numCol="1" anchor="b" anchorCtr="0" compatLnSpc="1">
            <a:prstTxWarp prst="textNoShape">
              <a:avLst/>
            </a:prstTxWarp>
          </a:bodyPr>
          <a:lstStyle>
            <a:lvl1pPr algn="r">
              <a:defRPr sz="1300"/>
            </a:lvl1pPr>
          </a:lstStyle>
          <a:p>
            <a:pPr>
              <a:defRPr/>
            </a:pPr>
            <a:fld id="{55057115-21D8-4E9D-995B-BF73FFBC43DC}" type="slidenum">
              <a:rPr lang="en-GB"/>
              <a:pPr>
                <a:defRPr/>
              </a:pPr>
              <a:t>‹N›</a:t>
            </a:fld>
            <a:endParaRPr lang="en-GB"/>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80055" cy="500063"/>
          </a:xfrm>
          <a:prstGeom prst="rect">
            <a:avLst/>
          </a:prstGeom>
          <a:noFill/>
          <a:ln w="9525">
            <a:noFill/>
            <a:miter lim="800000"/>
            <a:headEnd/>
            <a:tailEnd/>
          </a:ln>
          <a:effectLst/>
        </p:spPr>
        <p:txBody>
          <a:bodyPr vert="horz" wrap="square" lIns="96442" tIns="48221" rIns="96442" bIns="48221" numCol="1" anchor="t" anchorCtr="0" compatLnSpc="1">
            <a:prstTxWarp prst="textNoShape">
              <a:avLst/>
            </a:prstTxWarp>
          </a:bodyPr>
          <a:lstStyle>
            <a:lvl1pPr>
              <a:defRPr sz="1300" b="0"/>
            </a:lvl1pPr>
          </a:lstStyle>
          <a:p>
            <a:pPr>
              <a:defRPr/>
            </a:pPr>
            <a:endParaRPr lang="it-IT"/>
          </a:p>
        </p:txBody>
      </p:sp>
      <p:sp>
        <p:nvSpPr>
          <p:cNvPr id="5123" name="Rectangle 3"/>
          <p:cNvSpPr>
            <a:spLocks noGrp="1" noChangeArrowheads="1"/>
          </p:cNvSpPr>
          <p:nvPr>
            <p:ph type="dt" idx="1"/>
          </p:nvPr>
        </p:nvSpPr>
        <p:spPr bwMode="auto">
          <a:xfrm>
            <a:off x="3896995" y="0"/>
            <a:ext cx="2980055" cy="500063"/>
          </a:xfrm>
          <a:prstGeom prst="rect">
            <a:avLst/>
          </a:prstGeom>
          <a:noFill/>
          <a:ln w="9525">
            <a:noFill/>
            <a:miter lim="800000"/>
            <a:headEnd/>
            <a:tailEnd/>
          </a:ln>
          <a:effectLst/>
        </p:spPr>
        <p:txBody>
          <a:bodyPr vert="horz" wrap="square" lIns="96442" tIns="48221" rIns="96442" bIns="48221" numCol="1" anchor="t" anchorCtr="0" compatLnSpc="1">
            <a:prstTxWarp prst="textNoShape">
              <a:avLst/>
            </a:prstTxWarp>
          </a:bodyPr>
          <a:lstStyle>
            <a:lvl1pPr algn="r">
              <a:defRPr sz="1300" b="0"/>
            </a:lvl1pPr>
          </a:lstStyle>
          <a:p>
            <a:pPr>
              <a:defRPr/>
            </a:pPr>
            <a:endParaRPr lang="it-IT"/>
          </a:p>
        </p:txBody>
      </p:sp>
      <p:sp>
        <p:nvSpPr>
          <p:cNvPr id="46084" name="Rectangle 4"/>
          <p:cNvSpPr>
            <a:spLocks noGrp="1" noRot="1" noChangeAspect="1" noChangeArrowheads="1" noTextEdit="1"/>
          </p:cNvSpPr>
          <p:nvPr>
            <p:ph type="sldImg" idx="2"/>
          </p:nvPr>
        </p:nvSpPr>
        <p:spPr bwMode="auto">
          <a:xfrm>
            <a:off x="939800" y="750888"/>
            <a:ext cx="4997450" cy="3749675"/>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6940" y="4750594"/>
            <a:ext cx="5043170" cy="4500563"/>
          </a:xfrm>
          <a:prstGeom prst="rect">
            <a:avLst/>
          </a:prstGeom>
          <a:noFill/>
          <a:ln w="9525">
            <a:noFill/>
            <a:miter lim="800000"/>
            <a:headEnd/>
            <a:tailEnd/>
          </a:ln>
          <a:effectLst/>
        </p:spPr>
        <p:txBody>
          <a:bodyPr vert="horz" wrap="square" lIns="96442" tIns="48221" rIns="96442" bIns="4822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501187"/>
            <a:ext cx="2980055" cy="500063"/>
          </a:xfrm>
          <a:prstGeom prst="rect">
            <a:avLst/>
          </a:prstGeom>
          <a:noFill/>
          <a:ln w="9525">
            <a:noFill/>
            <a:miter lim="800000"/>
            <a:headEnd/>
            <a:tailEnd/>
          </a:ln>
          <a:effectLst/>
        </p:spPr>
        <p:txBody>
          <a:bodyPr vert="horz" wrap="square" lIns="96442" tIns="48221" rIns="96442" bIns="48221" numCol="1" anchor="b" anchorCtr="0" compatLnSpc="1">
            <a:prstTxWarp prst="textNoShape">
              <a:avLst/>
            </a:prstTxWarp>
          </a:bodyPr>
          <a:lstStyle>
            <a:lvl1pPr>
              <a:defRPr sz="1300" b="0"/>
            </a:lvl1pPr>
          </a:lstStyle>
          <a:p>
            <a:pPr>
              <a:defRPr/>
            </a:pPr>
            <a:endParaRPr lang="it-IT"/>
          </a:p>
        </p:txBody>
      </p:sp>
      <p:sp>
        <p:nvSpPr>
          <p:cNvPr id="5127" name="Rectangle 7"/>
          <p:cNvSpPr>
            <a:spLocks noGrp="1" noChangeArrowheads="1"/>
          </p:cNvSpPr>
          <p:nvPr>
            <p:ph type="sldNum" sz="quarter" idx="5"/>
          </p:nvPr>
        </p:nvSpPr>
        <p:spPr bwMode="auto">
          <a:xfrm>
            <a:off x="3896995" y="9501187"/>
            <a:ext cx="2980055" cy="500063"/>
          </a:xfrm>
          <a:prstGeom prst="rect">
            <a:avLst/>
          </a:prstGeom>
          <a:noFill/>
          <a:ln w="9525">
            <a:noFill/>
            <a:miter lim="800000"/>
            <a:headEnd/>
            <a:tailEnd/>
          </a:ln>
          <a:effectLst/>
        </p:spPr>
        <p:txBody>
          <a:bodyPr vert="horz" wrap="square" lIns="96442" tIns="48221" rIns="96442" bIns="48221" numCol="1" anchor="b" anchorCtr="0" compatLnSpc="1">
            <a:prstTxWarp prst="textNoShape">
              <a:avLst/>
            </a:prstTxWarp>
          </a:bodyPr>
          <a:lstStyle>
            <a:lvl1pPr algn="r">
              <a:defRPr sz="1300" b="0"/>
            </a:lvl1pPr>
          </a:lstStyle>
          <a:p>
            <a:pPr>
              <a:defRPr/>
            </a:pPr>
            <a:fld id="{1BEA783F-8CAE-4DC8-8329-A16FAF5C0960}" type="slidenum">
              <a:rPr lang="en-US"/>
              <a:pPr>
                <a:defRPr/>
              </a:pPr>
              <a:t>‹N›</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immagine diapositiva 1"/>
          <p:cNvSpPr>
            <a:spLocks noGrp="1" noRot="1" noChangeAspect="1" noTextEdit="1"/>
          </p:cNvSpPr>
          <p:nvPr>
            <p:ph type="sldImg"/>
          </p:nvPr>
        </p:nvSpPr>
        <p:spPr>
          <a:ln/>
        </p:spPr>
      </p:sp>
      <p:sp>
        <p:nvSpPr>
          <p:cNvPr id="47107" name="Segnaposto note 2"/>
          <p:cNvSpPr>
            <a:spLocks noGrp="1"/>
          </p:cNvSpPr>
          <p:nvPr>
            <p:ph type="body" idx="1"/>
          </p:nvPr>
        </p:nvSpPr>
        <p:spPr>
          <a:noFill/>
          <a:ln/>
        </p:spPr>
        <p:txBody>
          <a:bodyPr/>
          <a:lstStyle/>
          <a:p>
            <a:endParaRPr lang="it-IT" dirty="0" smtClean="0">
              <a:latin typeface="Times New Roman" pitchFamily="18" charset="0"/>
              <a:ea typeface="ＭＳ Ｐゴシック" charset="-128"/>
            </a:endParaRPr>
          </a:p>
        </p:txBody>
      </p:sp>
      <p:sp>
        <p:nvSpPr>
          <p:cNvPr id="47108" name="Segnaposto numero diapositiva 3"/>
          <p:cNvSpPr>
            <a:spLocks noGrp="1"/>
          </p:cNvSpPr>
          <p:nvPr>
            <p:ph type="sldNum" sz="quarter" idx="5"/>
          </p:nvPr>
        </p:nvSpPr>
        <p:spPr>
          <a:noFill/>
        </p:spPr>
        <p:txBody>
          <a:bodyPr/>
          <a:lstStyle/>
          <a:p>
            <a:fld id="{598F771D-C3EC-4CF9-87B4-C2DE05EEF9AF}"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err="1" smtClean="0"/>
              <a:t>Che</a:t>
            </a:r>
            <a:r>
              <a:rPr lang="en-US" dirty="0" smtClean="0"/>
              <a:t> </a:t>
            </a:r>
            <a:r>
              <a:rPr lang="en-US" dirty="0" err="1" smtClean="0"/>
              <a:t>cosa</a:t>
            </a:r>
            <a:r>
              <a:rPr lang="en-US" dirty="0" smtClean="0"/>
              <a:t> </a:t>
            </a:r>
            <a:r>
              <a:rPr lang="en-US" dirty="0" err="1" smtClean="0"/>
              <a:t>vuole</a:t>
            </a:r>
            <a:r>
              <a:rPr lang="en-US" baseline="0" dirty="0" smtClean="0"/>
              <a:t> dire </a:t>
            </a:r>
            <a:r>
              <a:rPr lang="en-US" baseline="0" dirty="0" err="1" smtClean="0"/>
              <a:t>che</a:t>
            </a:r>
            <a:r>
              <a:rPr lang="en-US" baseline="0" dirty="0" smtClean="0"/>
              <a:t> </a:t>
            </a:r>
            <a:r>
              <a:rPr lang="en-US" baseline="0" dirty="0" err="1" smtClean="0"/>
              <a:t>il</a:t>
            </a:r>
            <a:r>
              <a:rPr lang="en-US" baseline="0" dirty="0" smtClean="0"/>
              <a:t> </a:t>
            </a:r>
            <a:r>
              <a:rPr lang="en-US" baseline="0" dirty="0" err="1" smtClean="0"/>
              <a:t>rapporto</a:t>
            </a:r>
            <a:r>
              <a:rPr lang="en-US" baseline="0" dirty="0" smtClean="0"/>
              <a:t> D0/D+ e’ </a:t>
            </a:r>
            <a:r>
              <a:rPr lang="en-US" baseline="0" dirty="0" err="1" smtClean="0"/>
              <a:t>invariante</a:t>
            </a:r>
            <a:r>
              <a:rPr lang="en-US" baseline="0" dirty="0" smtClean="0"/>
              <a:t> e </a:t>
            </a:r>
            <a:r>
              <a:rPr lang="en-US" baseline="0" dirty="0" err="1" smtClean="0"/>
              <a:t>cosi</a:t>
            </a:r>
            <a:r>
              <a:rPr lang="en-US" baseline="0" dirty="0" smtClean="0"/>
              <a:t>’ pure </a:t>
            </a:r>
            <a:r>
              <a:rPr lang="en-US" baseline="0" dirty="0" err="1" smtClean="0"/>
              <a:t>il</a:t>
            </a:r>
            <a:r>
              <a:rPr lang="en-US" baseline="0" dirty="0" smtClean="0"/>
              <a:t> </a:t>
            </a:r>
            <a:r>
              <a:rPr lang="en-US" baseline="0" dirty="0" err="1" smtClean="0"/>
              <a:t>rapporto</a:t>
            </a:r>
            <a:r>
              <a:rPr lang="en-US" baseline="0" dirty="0" smtClean="0"/>
              <a:t> D0/D*+? E’ </a:t>
            </a:r>
            <a:r>
              <a:rPr lang="en-US" baseline="0" dirty="0" err="1" smtClean="0"/>
              <a:t>una</a:t>
            </a:r>
            <a:r>
              <a:rPr lang="en-US" baseline="0" dirty="0" smtClean="0"/>
              <a:t> </a:t>
            </a:r>
            <a:r>
              <a:rPr lang="en-US" baseline="0" dirty="0" err="1" smtClean="0"/>
              <a:t>conseguenza</a:t>
            </a:r>
            <a:r>
              <a:rPr lang="en-US" baseline="0" dirty="0" smtClean="0"/>
              <a:t> </a:t>
            </a:r>
            <a:r>
              <a:rPr lang="en-US" baseline="0" dirty="0" err="1" smtClean="0"/>
              <a:t>dell’universalita</a:t>
            </a:r>
            <a:r>
              <a:rPr lang="en-US" baseline="0" dirty="0" smtClean="0"/>
              <a:t>’ </a:t>
            </a:r>
            <a:r>
              <a:rPr lang="en-US" baseline="0" dirty="0" err="1" smtClean="0"/>
              <a:t>della</a:t>
            </a:r>
            <a:r>
              <a:rPr lang="en-US" baseline="0" dirty="0" smtClean="0"/>
              <a:t> </a:t>
            </a:r>
            <a:r>
              <a:rPr lang="en-US" baseline="0" dirty="0" err="1" smtClean="0"/>
              <a:t>funzione</a:t>
            </a:r>
            <a:r>
              <a:rPr lang="en-US" baseline="0" dirty="0" smtClean="0"/>
              <a:t> </a:t>
            </a:r>
            <a:r>
              <a:rPr lang="en-US" baseline="0" dirty="0" err="1" smtClean="0"/>
              <a:t>di</a:t>
            </a:r>
            <a:r>
              <a:rPr lang="en-US" baseline="0" dirty="0" smtClean="0"/>
              <a:t> </a:t>
            </a:r>
            <a:r>
              <a:rPr lang="en-US" baseline="0" dirty="0" err="1" smtClean="0"/>
              <a:t>frammentazione</a:t>
            </a:r>
            <a:r>
              <a:rPr lang="en-US" baseline="0" dirty="0" smtClean="0"/>
              <a:t> </a:t>
            </a:r>
            <a:r>
              <a:rPr lang="en-US" baseline="0" dirty="0" err="1" smtClean="0"/>
              <a:t>dei</a:t>
            </a:r>
            <a:r>
              <a:rPr lang="en-US" baseline="0" dirty="0" smtClean="0"/>
              <a:t> jet (o </a:t>
            </a:r>
            <a:r>
              <a:rPr lang="en-US" baseline="0" dirty="0" err="1" smtClean="0"/>
              <a:t>delle</a:t>
            </a:r>
            <a:r>
              <a:rPr lang="en-US" baseline="0" dirty="0" smtClean="0"/>
              <a:t> </a:t>
            </a:r>
            <a:r>
              <a:rPr lang="en-US" baseline="0" dirty="0" err="1" smtClean="0"/>
              <a:t>stringhe</a:t>
            </a:r>
            <a:r>
              <a:rPr lang="en-US" baseline="0" dirty="0" smtClean="0"/>
              <a:t> </a:t>
            </a:r>
            <a:r>
              <a:rPr lang="en-US" baseline="0" dirty="0" err="1" smtClean="0"/>
              <a:t>di</a:t>
            </a:r>
            <a:r>
              <a:rPr lang="en-US" baseline="0" dirty="0" smtClean="0"/>
              <a:t> </a:t>
            </a:r>
            <a:r>
              <a:rPr lang="en-US" baseline="0" dirty="0" err="1" smtClean="0"/>
              <a:t>colore</a:t>
            </a:r>
            <a:r>
              <a:rPr lang="en-US" baseline="0" dirty="0" smtClean="0"/>
              <a:t>)?</a:t>
            </a:r>
            <a:endParaRPr lang="it-IT" dirty="0"/>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a:ln/>
        </p:spPr>
      </p:sp>
      <p:sp>
        <p:nvSpPr>
          <p:cNvPr id="48131" name="Segnaposto note 2"/>
          <p:cNvSpPr>
            <a:spLocks noGrp="1"/>
          </p:cNvSpPr>
          <p:nvPr>
            <p:ph type="body" idx="1"/>
          </p:nvPr>
        </p:nvSpPr>
        <p:spPr>
          <a:noFill/>
          <a:ln/>
        </p:spPr>
        <p:txBody>
          <a:bodyPr/>
          <a:lstStyle/>
          <a:p>
            <a:endParaRPr lang="it-IT" dirty="0" smtClean="0">
              <a:latin typeface="Times New Roman" pitchFamily="18" charset="0"/>
              <a:ea typeface="ＭＳ Ｐゴシック" charset="-128"/>
            </a:endParaRPr>
          </a:p>
        </p:txBody>
      </p:sp>
      <p:sp>
        <p:nvSpPr>
          <p:cNvPr id="48132" name="Segnaposto numero diapositiva 3"/>
          <p:cNvSpPr>
            <a:spLocks noGrp="1"/>
          </p:cNvSpPr>
          <p:nvPr>
            <p:ph type="sldNum" sz="quarter" idx="5"/>
          </p:nvPr>
        </p:nvSpPr>
        <p:spPr>
          <a:noFill/>
        </p:spPr>
        <p:txBody>
          <a:bodyPr/>
          <a:lstStyle/>
          <a:p>
            <a:fld id="{0AC8739B-554F-48A5-9146-7397E44089CA}"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0A74869-72CA-4B93-8DFA-2321F5D79C7F}" type="slidenum">
              <a:rPr lang="en-US" smtClean="0"/>
              <a:pPr/>
              <a:t>20</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smtClean="0">
                <a:latin typeface="Times New Roman" pitchFamily="18" charset="0"/>
                <a:ea typeface="ＭＳ Ｐゴシック" charset="-128"/>
              </a:rPr>
              <a:t>Yield extracted from bin counting (above like-sign background) in Me+e-=2.9-3.15 GeV/c2</a:t>
            </a:r>
            <a:endParaRPr lang="it-IT" smtClean="0">
              <a:latin typeface="Times New Roman" pitchFamily="18" charset="0"/>
              <a:ea typeface="ＭＳ Ｐゴシック" charset="-128"/>
            </a:endParaRPr>
          </a:p>
          <a:p>
            <a:endParaRPr lang="en-US" smtClean="0">
              <a:latin typeface="Times New Roman" pitchFamily="18" charset="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err="1" smtClean="0"/>
              <a:t>Corretta</a:t>
            </a:r>
            <a:r>
              <a:rPr lang="en-US" dirty="0" smtClean="0"/>
              <a:t> per </a:t>
            </a:r>
            <a:r>
              <a:rPr lang="en-US" dirty="0" err="1" smtClean="0"/>
              <a:t>il</a:t>
            </a:r>
            <a:r>
              <a:rPr lang="en-US" dirty="0" smtClean="0"/>
              <a:t> branching ratio!</a:t>
            </a:r>
            <a:endParaRPr lang="it-IT" dirty="0"/>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B187F17-D5D3-4B6D-A4D7-8CFD33E04F3C}" type="slidenum">
              <a:rPr lang="en-US" smtClean="0"/>
              <a:pPr/>
              <a:t>24</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smtClean="0">
                <a:latin typeface="Times New Roman" pitchFamily="18" charset="0"/>
                <a:ea typeface="ＭＳ Ｐゴシック" charset="-128"/>
              </a:rPr>
              <a:t>Ramona: MRST PDFs [14] with mc = 1.2 GeV, μF = μR = 2mT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04B634B-94D5-4A71-8DFE-FDDB82053AC9}" type="slidenum">
              <a:rPr lang="en-US" smtClean="0"/>
              <a:pPr/>
              <a:t>25</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r>
              <a:rPr lang="en-US" smtClean="0">
                <a:latin typeface="Times New Roman" pitchFamily="18" charset="0"/>
                <a:ea typeface="ＭＳ Ｐゴシック" charset="-128"/>
              </a:rPr>
              <a:t>HVQMNR Mangano,Nason,Ridolfi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L</a:t>
            </a:r>
            <a:r>
              <a:rPr lang="it-IT" sz="1300" dirty="0" smtClean="0"/>
              <a:t>a risoluzione intrinseca e' circa 11 micron, invece di 50/</a:t>
            </a:r>
            <a:r>
              <a:rPr lang="it-IT" sz="1300" dirty="0" err="1" smtClean="0"/>
              <a:t>sqrt</a:t>
            </a:r>
            <a:r>
              <a:rPr lang="it-IT" sz="1300" dirty="0" smtClean="0"/>
              <a:t>(2) per la presenza di cluster di 2-3 pixel che quindi portano ad identificare il punto d’impatto con maggiore precisione. Ci sono poi circa 8 micron di disallineamento residuo (in </a:t>
            </a:r>
            <a:r>
              <a:rPr lang="it-IT" sz="1300" dirty="0" err="1" smtClean="0"/>
              <a:t>rphi</a:t>
            </a:r>
            <a:r>
              <a:rPr lang="it-IT" sz="1300" dirty="0" smtClean="0"/>
              <a:t>) che portano a una risoluzione effettiva di 14.</a:t>
            </a:r>
          </a:p>
          <a:p>
            <a:endParaRPr lang="en-US" sz="1300" dirty="0" smtClean="0"/>
          </a:p>
          <a:p>
            <a:r>
              <a:rPr lang="en-US" sz="1300" dirty="0" smtClean="0"/>
              <a:t>75 um is a combination of the track resolution and of the vertex resolution (for the moment we don’t disentangle the two contributions). The vertex resolution depends on the track multiplicity and therefore indirectly on the pt of the tracks. Typically the resolution is 50 um at pt-&gt;0 (taking into account the constraint given by the average beam spot). The resolution improves as 1/</a:t>
            </a:r>
            <a:r>
              <a:rPr lang="en-US" sz="1300" dirty="0" err="1" smtClean="0"/>
              <a:t>ptdown</a:t>
            </a:r>
            <a:r>
              <a:rPr lang="en-US" sz="1300" dirty="0" smtClean="0"/>
              <a:t> to ~10 um at 20 </a:t>
            </a:r>
            <a:r>
              <a:rPr lang="en-US" sz="1300" dirty="0" err="1" smtClean="0"/>
              <a:t>GeV</a:t>
            </a:r>
            <a:r>
              <a:rPr lang="en-US" sz="1300" dirty="0" smtClean="0"/>
              <a:t>.</a:t>
            </a:r>
            <a:endParaRPr lang="it-IT" dirty="0"/>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err="1" smtClean="0"/>
              <a:t>Altre</a:t>
            </a:r>
            <a:r>
              <a:rPr lang="en-US" baseline="0" dirty="0" smtClean="0"/>
              <a:t> </a:t>
            </a:r>
            <a:r>
              <a:rPr lang="en-US" baseline="0" dirty="0" err="1" smtClean="0"/>
              <a:t>domande</a:t>
            </a:r>
            <a:r>
              <a:rPr lang="en-US" baseline="0" dirty="0" smtClean="0"/>
              <a:t>. Le </a:t>
            </a:r>
            <a:r>
              <a:rPr lang="en-US" baseline="0" dirty="0" err="1" smtClean="0"/>
              <a:t>tracce</a:t>
            </a:r>
            <a:r>
              <a:rPr lang="en-US" baseline="0" dirty="0" smtClean="0"/>
              <a:t> </a:t>
            </a:r>
            <a:r>
              <a:rPr lang="en-US" baseline="0" dirty="0" err="1" smtClean="0"/>
              <a:t>devono</a:t>
            </a:r>
            <a:r>
              <a:rPr lang="en-US" baseline="0" dirty="0" smtClean="0"/>
              <a:t> </a:t>
            </a:r>
            <a:r>
              <a:rPr lang="en-US" baseline="0" dirty="0" err="1" smtClean="0"/>
              <a:t>essere</a:t>
            </a:r>
            <a:r>
              <a:rPr lang="en-US" baseline="0" dirty="0" smtClean="0"/>
              <a:t> </a:t>
            </a:r>
            <a:r>
              <a:rPr lang="en-US" baseline="0" dirty="0" err="1" smtClean="0"/>
              <a:t>coplanari</a:t>
            </a:r>
            <a:r>
              <a:rPr lang="en-US" baseline="0" dirty="0" smtClean="0"/>
              <a:t>? </a:t>
            </a:r>
            <a:r>
              <a:rPr lang="en-US" baseline="0" dirty="0" err="1" smtClean="0"/>
              <a:t>Com’e</a:t>
            </a:r>
            <a:r>
              <a:rPr lang="en-US" baseline="0" dirty="0" smtClean="0"/>
              <a:t>` </a:t>
            </a:r>
            <a:r>
              <a:rPr lang="en-US" baseline="0" dirty="0" err="1" smtClean="0"/>
              <a:t>possibile</a:t>
            </a:r>
            <a:r>
              <a:rPr lang="en-US" baseline="0" dirty="0" smtClean="0"/>
              <a:t> </a:t>
            </a:r>
            <a:r>
              <a:rPr lang="en-US" baseline="0" dirty="0" err="1" smtClean="0"/>
              <a:t>avere</a:t>
            </a:r>
            <a:r>
              <a:rPr lang="en-US" baseline="0" dirty="0" smtClean="0"/>
              <a:t> un </a:t>
            </a:r>
            <a:r>
              <a:rPr lang="en-US" baseline="0" dirty="0" err="1" smtClean="0"/>
              <a:t>prodotto</a:t>
            </a:r>
            <a:r>
              <a:rPr lang="en-US" baseline="0" dirty="0" smtClean="0"/>
              <a:t> </a:t>
            </a:r>
            <a:r>
              <a:rPr lang="en-US" baseline="0" dirty="0" err="1" smtClean="0"/>
              <a:t>dei</a:t>
            </a:r>
            <a:r>
              <a:rPr lang="en-US" baseline="0" dirty="0" smtClean="0"/>
              <a:t> </a:t>
            </a:r>
            <a:r>
              <a:rPr lang="en-US" baseline="0" dirty="0" err="1" smtClean="0"/>
              <a:t>parametri</a:t>
            </a:r>
            <a:r>
              <a:rPr lang="en-US" baseline="0" dirty="0" smtClean="0"/>
              <a:t> </a:t>
            </a:r>
            <a:r>
              <a:rPr lang="en-US" baseline="0" dirty="0" err="1" smtClean="0"/>
              <a:t>d’impatto</a:t>
            </a:r>
            <a:r>
              <a:rPr lang="en-US" baseline="0" dirty="0" smtClean="0"/>
              <a:t> con due </a:t>
            </a:r>
            <a:r>
              <a:rPr lang="en-US" baseline="0" dirty="0" err="1" smtClean="0"/>
              <a:t>segni</a:t>
            </a:r>
            <a:r>
              <a:rPr lang="en-US" baseline="0" dirty="0" smtClean="0"/>
              <a:t> </a:t>
            </a:r>
            <a:r>
              <a:rPr lang="en-US" baseline="0" dirty="0" err="1" smtClean="0"/>
              <a:t>diversi</a:t>
            </a:r>
            <a:r>
              <a:rPr lang="en-US" baseline="0" dirty="0" smtClean="0"/>
              <a:t>? </a:t>
            </a:r>
            <a:r>
              <a:rPr lang="en-US" baseline="0" dirty="0" err="1" smtClean="0"/>
              <a:t>Pensavo</a:t>
            </a:r>
            <a:r>
              <a:rPr lang="en-US" baseline="0" dirty="0" smtClean="0"/>
              <a:t> </a:t>
            </a:r>
            <a:r>
              <a:rPr lang="en-US" baseline="0" dirty="0" err="1" smtClean="0"/>
              <a:t>che</a:t>
            </a:r>
            <a:r>
              <a:rPr lang="en-US" baseline="0" dirty="0" smtClean="0"/>
              <a:t> a </a:t>
            </a:r>
            <a:r>
              <a:rPr lang="en-US" baseline="0" dirty="0" err="1" smtClean="0"/>
              <a:t>seconda</a:t>
            </a:r>
            <a:r>
              <a:rPr lang="en-US" baseline="0" dirty="0" smtClean="0"/>
              <a:t> </a:t>
            </a:r>
            <a:r>
              <a:rPr lang="en-US" baseline="0" dirty="0" err="1" smtClean="0"/>
              <a:t>della</a:t>
            </a:r>
            <a:r>
              <a:rPr lang="en-US" baseline="0" dirty="0" smtClean="0"/>
              <a:t> </a:t>
            </a:r>
            <a:r>
              <a:rPr lang="en-US" baseline="0" dirty="0" err="1" smtClean="0"/>
              <a:t>scelta</a:t>
            </a:r>
            <a:r>
              <a:rPr lang="en-US" baseline="0" dirty="0" smtClean="0"/>
              <a:t> </a:t>
            </a:r>
            <a:r>
              <a:rPr lang="en-US" baseline="0" dirty="0" err="1" smtClean="0"/>
              <a:t>di</a:t>
            </a:r>
            <a:r>
              <a:rPr lang="en-US" baseline="0" dirty="0" smtClean="0"/>
              <a:t> </a:t>
            </a:r>
            <a:r>
              <a:rPr lang="en-US" baseline="0" dirty="0" err="1" smtClean="0"/>
              <a:t>segno</a:t>
            </a:r>
            <a:r>
              <a:rPr lang="en-US" baseline="0" dirty="0" smtClean="0"/>
              <a:t> </a:t>
            </a:r>
            <a:r>
              <a:rPr lang="en-US" baseline="0" dirty="0" err="1" smtClean="0"/>
              <a:t>di</a:t>
            </a:r>
            <a:r>
              <a:rPr lang="en-US" baseline="0" dirty="0" smtClean="0"/>
              <a:t> </a:t>
            </a:r>
            <a:r>
              <a:rPr lang="en-US" baseline="0" dirty="0" err="1" smtClean="0"/>
              <a:t>dPi</a:t>
            </a:r>
            <a:r>
              <a:rPr lang="en-US" baseline="0" dirty="0" smtClean="0"/>
              <a:t> e </a:t>
            </a:r>
            <a:r>
              <a:rPr lang="en-US" baseline="0" dirty="0" err="1" smtClean="0"/>
              <a:t>dK</a:t>
            </a:r>
            <a:r>
              <a:rPr lang="en-US" baseline="0" dirty="0" smtClean="0"/>
              <a:t> </a:t>
            </a:r>
            <a:r>
              <a:rPr lang="en-US" baseline="0" dirty="0" err="1" smtClean="0"/>
              <a:t>il</a:t>
            </a:r>
            <a:r>
              <a:rPr lang="en-US" baseline="0" dirty="0" smtClean="0"/>
              <a:t> </a:t>
            </a:r>
            <a:r>
              <a:rPr lang="en-US" baseline="0" dirty="0" err="1" smtClean="0"/>
              <a:t>prodotto</a:t>
            </a:r>
            <a:r>
              <a:rPr lang="en-US" baseline="0" dirty="0" smtClean="0"/>
              <a:t> </a:t>
            </a:r>
            <a:r>
              <a:rPr lang="en-US" baseline="0" dirty="0" err="1" smtClean="0"/>
              <a:t>dei</a:t>
            </a:r>
            <a:r>
              <a:rPr lang="en-US" baseline="0" dirty="0" smtClean="0"/>
              <a:t> </a:t>
            </a:r>
            <a:r>
              <a:rPr lang="en-US" baseline="0" dirty="0" err="1" smtClean="0"/>
              <a:t>parametri</a:t>
            </a:r>
            <a:r>
              <a:rPr lang="en-US" baseline="0" dirty="0" smtClean="0"/>
              <a:t> </a:t>
            </a:r>
            <a:r>
              <a:rPr lang="en-US" baseline="0" dirty="0" err="1" smtClean="0"/>
              <a:t>d’impatto</a:t>
            </a:r>
            <a:r>
              <a:rPr lang="en-US" baseline="0" dirty="0" smtClean="0"/>
              <a:t> non </a:t>
            </a:r>
            <a:r>
              <a:rPr lang="en-US" baseline="0" dirty="0" err="1" smtClean="0"/>
              <a:t>dovrebbe</a:t>
            </a:r>
            <a:r>
              <a:rPr lang="en-US" baseline="0" dirty="0" smtClean="0"/>
              <a:t> </a:t>
            </a:r>
            <a:r>
              <a:rPr lang="en-US" baseline="0" dirty="0" err="1" smtClean="0"/>
              <a:t>cambiare</a:t>
            </a:r>
            <a:r>
              <a:rPr lang="en-US" baseline="0" dirty="0" smtClean="0"/>
              <a:t> </a:t>
            </a:r>
            <a:r>
              <a:rPr lang="en-US" baseline="0" dirty="0" err="1" smtClean="0"/>
              <a:t>segno</a:t>
            </a:r>
            <a:r>
              <a:rPr lang="en-US" baseline="0" dirty="0" smtClean="0"/>
              <a:t>. </a:t>
            </a:r>
            <a:r>
              <a:rPr lang="en-US" baseline="0" dirty="0" err="1" smtClean="0"/>
              <a:t>Nella</a:t>
            </a:r>
            <a:r>
              <a:rPr lang="en-US" baseline="0" dirty="0" smtClean="0"/>
              <a:t> </a:t>
            </a:r>
            <a:r>
              <a:rPr lang="en-US" baseline="0" dirty="0" err="1" smtClean="0"/>
              <a:t>zona</a:t>
            </a:r>
            <a:r>
              <a:rPr lang="en-US" baseline="0" dirty="0" smtClean="0"/>
              <a:t> </a:t>
            </a:r>
            <a:r>
              <a:rPr lang="en-US" baseline="0" dirty="0" err="1" smtClean="0"/>
              <a:t>negativa</a:t>
            </a:r>
            <a:r>
              <a:rPr lang="en-US" baseline="0" dirty="0" smtClean="0"/>
              <a:t> </a:t>
            </a:r>
            <a:r>
              <a:rPr lang="en-US" baseline="0" dirty="0" err="1" smtClean="0"/>
              <a:t>ci</a:t>
            </a:r>
            <a:r>
              <a:rPr lang="en-US" baseline="0" dirty="0" smtClean="0"/>
              <a:t> </a:t>
            </a:r>
            <a:r>
              <a:rPr lang="en-US" baseline="0" dirty="0" err="1" smtClean="0"/>
              <a:t>sono</a:t>
            </a:r>
            <a:r>
              <a:rPr lang="en-US" baseline="0" dirty="0" smtClean="0"/>
              <a:t> </a:t>
            </a:r>
            <a:r>
              <a:rPr lang="en-US" baseline="0" dirty="0" err="1" smtClean="0"/>
              <a:t>i</a:t>
            </a:r>
            <a:r>
              <a:rPr lang="en-US" baseline="0" dirty="0" smtClean="0"/>
              <a:t> D </a:t>
            </a:r>
            <a:r>
              <a:rPr lang="en-US" baseline="0" dirty="0" err="1" smtClean="0"/>
              <a:t>da</a:t>
            </a:r>
            <a:r>
              <a:rPr lang="en-US" baseline="0" dirty="0" smtClean="0"/>
              <a:t> B?</a:t>
            </a:r>
            <a:endParaRPr lang="it-IT" dirty="0"/>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err="1" smtClean="0"/>
              <a:t>Nel</a:t>
            </a:r>
            <a:r>
              <a:rPr lang="en-US" baseline="0" dirty="0" smtClean="0"/>
              <a:t> primo </a:t>
            </a:r>
            <a:r>
              <a:rPr lang="en-US" baseline="0" dirty="0" err="1" smtClean="0"/>
              <a:t>metodo</a:t>
            </a:r>
            <a:r>
              <a:rPr lang="en-US" baseline="0" dirty="0" smtClean="0"/>
              <a:t> (</a:t>
            </a:r>
            <a:r>
              <a:rPr lang="it-IT" sz="1300" dirty="0" smtClean="0"/>
              <a:t>quello di default) si usa solo la predizione di FONLL per i mesoni D da b (assoluta),</a:t>
            </a:r>
          </a:p>
          <a:p>
            <a:r>
              <a:rPr lang="it-IT" sz="1300" dirty="0" smtClean="0"/>
              <a:t>nell'altro si usa il rapporto tra i mesoni D da c e il totale (da b e da c). Quindi la predizione della sezione</a:t>
            </a:r>
          </a:p>
          <a:p>
            <a:r>
              <a:rPr lang="it-IT" sz="1300" dirty="0" smtClean="0"/>
              <a:t>d'urto del charm entra solo nel secondo metodo. (Domanda: il fatto di usare un rapporto di sezioni d’urto non renderebbe il secondo metodo </a:t>
            </a:r>
            <a:r>
              <a:rPr lang="it-IT" sz="1300" dirty="0" err="1" smtClean="0"/>
              <a:t>piu’</a:t>
            </a:r>
            <a:r>
              <a:rPr lang="it-IT" sz="1300" dirty="0" smtClean="0"/>
              <a:t> affidabile? Forse c’e` </a:t>
            </a:r>
            <a:r>
              <a:rPr lang="it-IT" sz="1300" dirty="0" err="1" smtClean="0"/>
              <a:t>pero’</a:t>
            </a:r>
            <a:r>
              <a:rPr lang="it-IT" sz="1300" dirty="0" smtClean="0"/>
              <a:t> un’accuratezza maggiore nel calcolo per il quark c rispetto al b).</a:t>
            </a:r>
          </a:p>
          <a:p>
            <a:endParaRPr lang="it-IT" dirty="0"/>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39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err="1" smtClean="0"/>
              <a:t>Gia</a:t>
            </a:r>
            <a:r>
              <a:rPr lang="en-US" dirty="0" smtClean="0"/>
              <a:t>’ a </a:t>
            </a:r>
            <a:r>
              <a:rPr lang="en-US" dirty="0" err="1" smtClean="0"/>
              <a:t>Tevatron</a:t>
            </a:r>
            <a:r>
              <a:rPr lang="en-US" dirty="0" smtClean="0"/>
              <a:t> e RHIC le </a:t>
            </a:r>
            <a:r>
              <a:rPr lang="en-US" dirty="0" err="1" smtClean="0"/>
              <a:t>predizioni</a:t>
            </a:r>
            <a:r>
              <a:rPr lang="en-US" dirty="0" smtClean="0"/>
              <a:t> </a:t>
            </a:r>
            <a:r>
              <a:rPr lang="en-US" dirty="0" err="1" smtClean="0"/>
              <a:t>erano</a:t>
            </a:r>
            <a:r>
              <a:rPr lang="en-US" dirty="0" smtClean="0"/>
              <a:t> un </a:t>
            </a:r>
            <a:r>
              <a:rPr lang="en-US" dirty="0" err="1" smtClean="0"/>
              <a:t>po</a:t>
            </a:r>
            <a:r>
              <a:rPr lang="en-US" dirty="0" smtClean="0"/>
              <a:t>’ </a:t>
            </a:r>
            <a:r>
              <a:rPr lang="en-US" dirty="0" err="1" smtClean="0"/>
              <a:t>basse</a:t>
            </a:r>
            <a:r>
              <a:rPr lang="en-US" dirty="0" smtClean="0"/>
              <a:t> </a:t>
            </a:r>
            <a:r>
              <a:rPr lang="en-US" dirty="0" err="1" smtClean="0"/>
              <a:t>rispetto</a:t>
            </a:r>
            <a:r>
              <a:rPr lang="en-US" dirty="0" smtClean="0"/>
              <a:t> </a:t>
            </a:r>
            <a:r>
              <a:rPr lang="en-US" dirty="0" err="1" smtClean="0"/>
              <a:t>ai</a:t>
            </a:r>
            <a:r>
              <a:rPr lang="en-US" dirty="0" smtClean="0"/>
              <a:t> </a:t>
            </a:r>
            <a:r>
              <a:rPr lang="en-US" dirty="0" err="1" smtClean="0"/>
              <a:t>dati</a:t>
            </a:r>
            <a:r>
              <a:rPr lang="en-US" dirty="0" smtClean="0"/>
              <a:t>. E’ </a:t>
            </a:r>
            <a:r>
              <a:rPr lang="en-US" dirty="0" err="1" smtClean="0"/>
              <a:t>interessante</a:t>
            </a:r>
            <a:r>
              <a:rPr lang="en-US" dirty="0" smtClean="0"/>
              <a:t> </a:t>
            </a:r>
            <a:r>
              <a:rPr lang="en-US" dirty="0" err="1" smtClean="0"/>
              <a:t>vedere</a:t>
            </a:r>
            <a:r>
              <a:rPr lang="en-US" dirty="0" smtClean="0"/>
              <a:t> se </a:t>
            </a:r>
            <a:r>
              <a:rPr lang="en-US" dirty="0" err="1" smtClean="0"/>
              <a:t>nel</a:t>
            </a:r>
            <a:r>
              <a:rPr lang="en-US" dirty="0" smtClean="0"/>
              <a:t> </a:t>
            </a:r>
            <a:r>
              <a:rPr lang="en-US" dirty="0" err="1" smtClean="0"/>
              <a:t>nuovo</a:t>
            </a:r>
            <a:r>
              <a:rPr lang="en-US" dirty="0" smtClean="0"/>
              <a:t> range </a:t>
            </a:r>
            <a:r>
              <a:rPr lang="en-US" dirty="0" err="1" smtClean="0"/>
              <a:t>di</a:t>
            </a:r>
            <a:r>
              <a:rPr lang="en-US" dirty="0" smtClean="0"/>
              <a:t> </a:t>
            </a:r>
            <a:r>
              <a:rPr lang="en-US" dirty="0" err="1" smtClean="0"/>
              <a:t>energia</a:t>
            </a:r>
            <a:r>
              <a:rPr lang="en-US" dirty="0" smtClean="0"/>
              <a:t> le </a:t>
            </a:r>
            <a:r>
              <a:rPr lang="en-US" dirty="0" err="1" smtClean="0"/>
              <a:t>predizioni</a:t>
            </a:r>
            <a:r>
              <a:rPr lang="en-US" dirty="0" smtClean="0"/>
              <a:t> </a:t>
            </a:r>
            <a:r>
              <a:rPr lang="en-US" dirty="0" err="1" smtClean="0"/>
              <a:t>si</a:t>
            </a:r>
            <a:r>
              <a:rPr lang="en-US" dirty="0" smtClean="0"/>
              <a:t> </a:t>
            </a:r>
            <a:r>
              <a:rPr lang="en-US" dirty="0" err="1" smtClean="0"/>
              <a:t>avvicinano</a:t>
            </a:r>
            <a:r>
              <a:rPr lang="en-US" dirty="0" smtClean="0"/>
              <a:t> </a:t>
            </a:r>
            <a:r>
              <a:rPr lang="en-US" dirty="0" err="1" smtClean="0"/>
              <a:t>di</a:t>
            </a:r>
            <a:r>
              <a:rPr lang="en-US" dirty="0" smtClean="0"/>
              <a:t> </a:t>
            </a:r>
            <a:r>
              <a:rPr lang="en-US" dirty="0" err="1" smtClean="0"/>
              <a:t>piu</a:t>
            </a:r>
            <a:r>
              <a:rPr lang="en-US" dirty="0" smtClean="0"/>
              <a:t>’.</a:t>
            </a:r>
          </a:p>
          <a:p>
            <a:endParaRPr lang="en-US" dirty="0" smtClean="0"/>
          </a:p>
          <a:p>
            <a:r>
              <a:rPr lang="en-US" dirty="0" err="1" smtClean="0"/>
              <a:t>L’interesse</a:t>
            </a:r>
            <a:r>
              <a:rPr lang="en-US" baseline="0" dirty="0" smtClean="0"/>
              <a:t> </a:t>
            </a:r>
            <a:r>
              <a:rPr lang="en-US" baseline="0" dirty="0" err="1" smtClean="0"/>
              <a:t>di</a:t>
            </a:r>
            <a:r>
              <a:rPr lang="en-US" baseline="0" dirty="0" smtClean="0"/>
              <a:t> </a:t>
            </a:r>
            <a:r>
              <a:rPr lang="en-US" baseline="0" dirty="0" err="1" smtClean="0"/>
              <a:t>scendere</a:t>
            </a:r>
            <a:r>
              <a:rPr lang="en-US" baseline="0" dirty="0" smtClean="0"/>
              <a:t> </a:t>
            </a:r>
            <a:r>
              <a:rPr lang="en-US" baseline="0" dirty="0" err="1" smtClean="0"/>
              <a:t>il</a:t>
            </a:r>
            <a:r>
              <a:rPr lang="en-US" baseline="0" dirty="0" smtClean="0"/>
              <a:t> </a:t>
            </a:r>
            <a:r>
              <a:rPr lang="en-US" baseline="0" dirty="0" err="1" smtClean="0"/>
              <a:t>piu</a:t>
            </a:r>
            <a:r>
              <a:rPr lang="en-US" baseline="0" dirty="0" smtClean="0"/>
              <a:t>’ basso </a:t>
            </a:r>
            <a:r>
              <a:rPr lang="en-US" baseline="0" dirty="0" err="1" smtClean="0"/>
              <a:t>possibile</a:t>
            </a:r>
            <a:r>
              <a:rPr lang="en-US" baseline="0" dirty="0" smtClean="0"/>
              <a:t> con </a:t>
            </a:r>
            <a:r>
              <a:rPr lang="en-US" baseline="0" dirty="0" err="1" smtClean="0"/>
              <a:t>il</a:t>
            </a:r>
            <a:r>
              <a:rPr lang="en-US" baseline="0" dirty="0" smtClean="0"/>
              <a:t> </a:t>
            </a:r>
            <a:r>
              <a:rPr lang="en-US" baseline="0" dirty="0" err="1" smtClean="0"/>
              <a:t>taglio</a:t>
            </a:r>
            <a:r>
              <a:rPr lang="en-US" baseline="0" dirty="0" smtClean="0"/>
              <a:t> in </a:t>
            </a:r>
            <a:r>
              <a:rPr lang="en-US" baseline="0" dirty="0" err="1" smtClean="0"/>
              <a:t>pT</a:t>
            </a:r>
            <a:r>
              <a:rPr lang="en-US" baseline="0" dirty="0" smtClean="0"/>
              <a:t> e’ per </a:t>
            </a:r>
            <a:r>
              <a:rPr lang="en-US" baseline="0" dirty="0" err="1" smtClean="0"/>
              <a:t>misurare</a:t>
            </a:r>
            <a:r>
              <a:rPr lang="en-US" baseline="0" dirty="0" smtClean="0"/>
              <a:t> </a:t>
            </a:r>
            <a:r>
              <a:rPr lang="en-US" baseline="0" dirty="0" err="1" smtClean="0"/>
              <a:t>meglio</a:t>
            </a:r>
            <a:r>
              <a:rPr lang="en-US" baseline="0" dirty="0" smtClean="0"/>
              <a:t> la </a:t>
            </a:r>
            <a:r>
              <a:rPr lang="en-US" baseline="0" dirty="0" err="1" smtClean="0"/>
              <a:t>sezione</a:t>
            </a:r>
            <a:r>
              <a:rPr lang="en-US" baseline="0" dirty="0" smtClean="0"/>
              <a:t> </a:t>
            </a:r>
            <a:r>
              <a:rPr lang="en-US" baseline="0" dirty="0" err="1" smtClean="0"/>
              <a:t>d’urto</a:t>
            </a:r>
            <a:r>
              <a:rPr lang="en-US" baseline="0" dirty="0" smtClean="0"/>
              <a:t> </a:t>
            </a:r>
            <a:r>
              <a:rPr lang="en-US" baseline="0" dirty="0" err="1" smtClean="0"/>
              <a:t>totale</a:t>
            </a:r>
            <a:r>
              <a:rPr lang="en-US" baseline="0" dirty="0" smtClean="0"/>
              <a:t> (ALICE e’ </a:t>
            </a:r>
            <a:r>
              <a:rPr lang="en-US" baseline="0" dirty="0" err="1" smtClean="0"/>
              <a:t>l’unico</a:t>
            </a:r>
            <a:r>
              <a:rPr lang="en-US" baseline="0" dirty="0" smtClean="0"/>
              <a:t> ad </a:t>
            </a:r>
            <a:r>
              <a:rPr lang="en-US" baseline="0" dirty="0" err="1" smtClean="0"/>
              <a:t>avere</a:t>
            </a:r>
            <a:r>
              <a:rPr lang="en-US" baseline="0" dirty="0" smtClean="0"/>
              <a:t> la </a:t>
            </a:r>
            <a:r>
              <a:rPr lang="en-US" baseline="0" dirty="0" err="1" smtClean="0"/>
              <a:t>possibilita</a:t>
            </a:r>
            <a:r>
              <a:rPr lang="en-US" baseline="0" dirty="0" smtClean="0"/>
              <a:t>’ </a:t>
            </a:r>
            <a:r>
              <a:rPr lang="en-US" baseline="0" dirty="0" err="1" smtClean="0"/>
              <a:t>di</a:t>
            </a:r>
            <a:r>
              <a:rPr lang="en-US" baseline="0" dirty="0" smtClean="0"/>
              <a:t> </a:t>
            </a:r>
            <a:r>
              <a:rPr lang="en-US" baseline="0" dirty="0" err="1" smtClean="0"/>
              <a:t>scendere</a:t>
            </a:r>
            <a:r>
              <a:rPr lang="en-US" baseline="0" dirty="0" smtClean="0"/>
              <a:t> </a:t>
            </a:r>
            <a:r>
              <a:rPr lang="en-US" baseline="0" dirty="0" err="1" smtClean="0"/>
              <a:t>cosi</a:t>
            </a:r>
            <a:r>
              <a:rPr lang="en-US" baseline="0" dirty="0" smtClean="0"/>
              <a:t>’ in basso)</a:t>
            </a:r>
          </a:p>
          <a:p>
            <a:r>
              <a:rPr lang="en-US" dirty="0" err="1" smtClean="0"/>
              <a:t>Tuttavia</a:t>
            </a:r>
            <a:r>
              <a:rPr lang="en-US" baseline="0" dirty="0" smtClean="0"/>
              <a:t> s</a:t>
            </a:r>
            <a:r>
              <a:rPr lang="en-US" dirty="0" smtClean="0"/>
              <a:t>otto</a:t>
            </a:r>
            <a:r>
              <a:rPr lang="en-US" baseline="0" dirty="0" smtClean="0"/>
              <a:t> 1 </a:t>
            </a:r>
            <a:r>
              <a:rPr lang="en-US" baseline="0" dirty="0" err="1" smtClean="0"/>
              <a:t>GeV</a:t>
            </a:r>
            <a:r>
              <a:rPr lang="en-US" baseline="0" dirty="0" smtClean="0"/>
              <a:t>/c </a:t>
            </a:r>
            <a:r>
              <a:rPr lang="en-US" baseline="0" dirty="0" err="1" smtClean="0"/>
              <a:t>il</a:t>
            </a:r>
            <a:r>
              <a:rPr lang="en-US" baseline="0" dirty="0" smtClean="0"/>
              <a:t> </a:t>
            </a:r>
            <a:r>
              <a:rPr lang="en-US" baseline="0" dirty="0" err="1" smtClean="0"/>
              <a:t>fondo</a:t>
            </a:r>
            <a:r>
              <a:rPr lang="en-US" baseline="0" dirty="0" smtClean="0"/>
              <a:t> sale </a:t>
            </a:r>
            <a:r>
              <a:rPr lang="en-US" baseline="0" dirty="0" err="1" smtClean="0"/>
              <a:t>di</a:t>
            </a:r>
            <a:r>
              <a:rPr lang="en-US" baseline="0" dirty="0" smtClean="0"/>
              <a:t> molto e </a:t>
            </a:r>
            <a:r>
              <a:rPr lang="en-US" baseline="0" dirty="0" err="1" smtClean="0"/>
              <a:t>servono</a:t>
            </a:r>
            <a:r>
              <a:rPr lang="en-US" baseline="0" dirty="0" smtClean="0"/>
              <a:t> </a:t>
            </a:r>
            <a:r>
              <a:rPr lang="en-US" baseline="0" dirty="0" err="1" smtClean="0"/>
              <a:t>tagli</a:t>
            </a:r>
            <a:r>
              <a:rPr lang="en-US" baseline="0" dirty="0" smtClean="0"/>
              <a:t> </a:t>
            </a:r>
            <a:r>
              <a:rPr lang="en-US" baseline="0" dirty="0" err="1" smtClean="0"/>
              <a:t>piu</a:t>
            </a:r>
            <a:r>
              <a:rPr lang="en-US" baseline="0" dirty="0" smtClean="0"/>
              <a:t>’ </a:t>
            </a:r>
            <a:r>
              <a:rPr lang="en-US" baseline="0" dirty="0" err="1" smtClean="0"/>
              <a:t>severi</a:t>
            </a:r>
            <a:r>
              <a:rPr lang="en-US" baseline="0" dirty="0" smtClean="0"/>
              <a:t>. </a:t>
            </a:r>
            <a:r>
              <a:rPr lang="en-US" baseline="0" dirty="0" err="1" smtClean="0"/>
              <a:t>Quindi</a:t>
            </a:r>
            <a:r>
              <a:rPr lang="en-US" baseline="0" dirty="0" smtClean="0"/>
              <a:t> </a:t>
            </a:r>
            <a:r>
              <a:rPr lang="en-US" baseline="0" dirty="0" err="1" smtClean="0"/>
              <a:t>bisogna</a:t>
            </a:r>
            <a:r>
              <a:rPr lang="en-US" baseline="0" dirty="0" smtClean="0"/>
              <a:t> </a:t>
            </a:r>
            <a:r>
              <a:rPr lang="en-US" baseline="0" dirty="0" err="1" smtClean="0"/>
              <a:t>avere</a:t>
            </a:r>
            <a:r>
              <a:rPr lang="en-US" baseline="0" dirty="0" smtClean="0"/>
              <a:t> </a:t>
            </a:r>
            <a:r>
              <a:rPr lang="en-US" baseline="0" dirty="0" err="1" smtClean="0"/>
              <a:t>un’ottima</a:t>
            </a:r>
            <a:r>
              <a:rPr lang="en-US" baseline="0" dirty="0" smtClean="0"/>
              <a:t> </a:t>
            </a:r>
            <a:r>
              <a:rPr lang="en-US" baseline="0" dirty="0" err="1" smtClean="0"/>
              <a:t>comprensione</a:t>
            </a:r>
            <a:r>
              <a:rPr lang="en-US" baseline="0" dirty="0" smtClean="0"/>
              <a:t> del </a:t>
            </a:r>
            <a:r>
              <a:rPr lang="en-US" baseline="0" dirty="0" err="1" smtClean="0"/>
              <a:t>rivelatore</a:t>
            </a:r>
            <a:r>
              <a:rPr lang="en-US" baseline="0" dirty="0" smtClean="0"/>
              <a:t>. </a:t>
            </a:r>
            <a:r>
              <a:rPr lang="en-US" baseline="0" dirty="0" err="1" smtClean="0"/>
              <a:t>Verra</a:t>
            </a:r>
            <a:r>
              <a:rPr lang="en-US" baseline="0" dirty="0" smtClean="0"/>
              <a:t>’ </a:t>
            </a:r>
            <a:r>
              <a:rPr lang="en-US" baseline="0" dirty="0" err="1" smtClean="0"/>
              <a:t>fatto</a:t>
            </a:r>
            <a:r>
              <a:rPr lang="en-US" baseline="0" dirty="0" smtClean="0"/>
              <a:t> un </a:t>
            </a:r>
            <a:r>
              <a:rPr lang="en-US" baseline="0" dirty="0" err="1" smtClean="0"/>
              <a:t>tentativo</a:t>
            </a:r>
            <a:r>
              <a:rPr lang="en-US" baseline="0" dirty="0" smtClean="0"/>
              <a:t> </a:t>
            </a:r>
            <a:r>
              <a:rPr lang="en-US" baseline="0" dirty="0" err="1" smtClean="0"/>
              <a:t>usando</a:t>
            </a:r>
            <a:r>
              <a:rPr lang="en-US" baseline="0" dirty="0" smtClean="0"/>
              <a:t> </a:t>
            </a:r>
            <a:r>
              <a:rPr lang="en-US" baseline="0" dirty="0" err="1" smtClean="0"/>
              <a:t>tutta</a:t>
            </a:r>
            <a:r>
              <a:rPr lang="en-US" baseline="0" dirty="0" smtClean="0"/>
              <a:t> la </a:t>
            </a:r>
            <a:r>
              <a:rPr lang="en-US" baseline="0" dirty="0" err="1" smtClean="0"/>
              <a:t>statistica</a:t>
            </a:r>
            <a:r>
              <a:rPr lang="en-US" baseline="0" dirty="0" smtClean="0"/>
              <a:t> 2010. Non </a:t>
            </a:r>
            <a:r>
              <a:rPr lang="en-US" baseline="0" dirty="0" err="1" smtClean="0"/>
              <a:t>dovrebbe</a:t>
            </a:r>
            <a:r>
              <a:rPr lang="en-US" baseline="0" dirty="0" smtClean="0"/>
              <a:t> </a:t>
            </a:r>
            <a:r>
              <a:rPr lang="en-US" baseline="0" dirty="0" err="1" smtClean="0"/>
              <a:t>essere</a:t>
            </a:r>
            <a:r>
              <a:rPr lang="en-US" baseline="0" dirty="0" smtClean="0"/>
              <a:t> </a:t>
            </a:r>
            <a:r>
              <a:rPr lang="en-US" baseline="0" dirty="0" err="1" smtClean="0"/>
              <a:t>necessario</a:t>
            </a:r>
            <a:r>
              <a:rPr lang="en-US" baseline="0" dirty="0" smtClean="0"/>
              <a:t> </a:t>
            </a:r>
            <a:r>
              <a:rPr lang="en-US" baseline="0" dirty="0" err="1" smtClean="0"/>
              <a:t>l’upgrade</a:t>
            </a:r>
            <a:r>
              <a:rPr lang="en-US" baseline="0" dirty="0" smtClean="0"/>
              <a:t> per </a:t>
            </a:r>
            <a:r>
              <a:rPr lang="en-US" baseline="0" dirty="0" err="1" smtClean="0"/>
              <a:t>questa</a:t>
            </a:r>
            <a:r>
              <a:rPr lang="en-US" baseline="0" dirty="0" smtClean="0"/>
              <a:t> </a:t>
            </a:r>
            <a:r>
              <a:rPr lang="en-US" baseline="0" dirty="0" err="1" smtClean="0"/>
              <a:t>misura</a:t>
            </a:r>
            <a:r>
              <a:rPr lang="en-US" baseline="0" dirty="0" smtClean="0"/>
              <a:t>.</a:t>
            </a:r>
          </a:p>
          <a:p>
            <a:r>
              <a:rPr lang="it-IT" sz="1300" dirty="0" smtClean="0"/>
              <a:t>N.B. In tutto questo discorso ci si riferisce al pt del mesone D. Il pt del quark c e' </a:t>
            </a:r>
            <a:r>
              <a:rPr lang="it-IT" sz="1300" dirty="0" err="1" smtClean="0"/>
              <a:t>piu'</a:t>
            </a:r>
            <a:r>
              <a:rPr lang="it-IT" sz="1300" dirty="0" smtClean="0"/>
              <a:t> alto, soprattutto quando si va a bassi pt. Infatti il grosso dei D di 1 </a:t>
            </a:r>
            <a:r>
              <a:rPr lang="it-IT" sz="1300" dirty="0" err="1" smtClean="0"/>
              <a:t>GeV</a:t>
            </a:r>
            <a:r>
              <a:rPr lang="it-IT" sz="1300" dirty="0" smtClean="0"/>
              <a:t> vengono da quark di pt di alcuni </a:t>
            </a:r>
            <a:r>
              <a:rPr lang="it-IT" sz="1300" dirty="0" err="1" smtClean="0"/>
              <a:t>GeV</a:t>
            </a:r>
            <a:r>
              <a:rPr lang="it-IT" sz="1300" dirty="0" smtClean="0"/>
              <a:t> che frammentano soft. Quindi meglio andare </a:t>
            </a:r>
            <a:r>
              <a:rPr lang="it-IT" sz="1300" dirty="0" err="1" smtClean="0"/>
              <a:t>piu'</a:t>
            </a:r>
            <a:r>
              <a:rPr lang="it-IT" sz="1300" dirty="0" smtClean="0"/>
              <a:t> basso possibile.</a:t>
            </a:r>
          </a:p>
          <a:p>
            <a:endParaRPr lang="en-US" dirty="0" smtClean="0"/>
          </a:p>
          <a:p>
            <a:r>
              <a:rPr lang="en-US" dirty="0" smtClean="0"/>
              <a:t>Factorization approach:</a:t>
            </a:r>
            <a:r>
              <a:rPr lang="en-US" baseline="0" dirty="0" smtClean="0"/>
              <a:t> </a:t>
            </a:r>
            <a:r>
              <a:rPr lang="en-US" baseline="0" dirty="0" err="1" smtClean="0"/>
              <a:t>sarebbe</a:t>
            </a:r>
            <a:r>
              <a:rPr lang="en-US" baseline="0" dirty="0" smtClean="0"/>
              <a:t> </a:t>
            </a:r>
            <a:r>
              <a:rPr lang="en-US" baseline="0" dirty="0" err="1" smtClean="0"/>
              <a:t>quella</a:t>
            </a:r>
            <a:r>
              <a:rPr lang="en-US" baseline="0" dirty="0" smtClean="0"/>
              <a:t> </a:t>
            </a:r>
            <a:r>
              <a:rPr lang="en-US" baseline="0" dirty="0" err="1" smtClean="0"/>
              <a:t>tra</a:t>
            </a:r>
            <a:r>
              <a:rPr lang="en-US" baseline="0" dirty="0" smtClean="0"/>
              <a:t> </a:t>
            </a:r>
            <a:r>
              <a:rPr lang="en-US" baseline="0" dirty="0" err="1" smtClean="0"/>
              <a:t>pdf</a:t>
            </a:r>
            <a:r>
              <a:rPr lang="en-US" baseline="0" dirty="0" smtClean="0"/>
              <a:t> e </a:t>
            </a:r>
            <a:r>
              <a:rPr lang="en-US" baseline="0" dirty="0" err="1" smtClean="0"/>
              <a:t>sezione</a:t>
            </a:r>
            <a:r>
              <a:rPr lang="en-US" baseline="0" dirty="0" smtClean="0"/>
              <a:t> </a:t>
            </a:r>
            <a:r>
              <a:rPr lang="en-US" baseline="0" dirty="0" err="1" smtClean="0"/>
              <a:t>d’urto</a:t>
            </a:r>
            <a:r>
              <a:rPr lang="en-US" baseline="0" dirty="0" smtClean="0"/>
              <a:t> </a:t>
            </a:r>
            <a:r>
              <a:rPr lang="en-US" baseline="0" dirty="0" err="1" smtClean="0"/>
              <a:t>partonica</a:t>
            </a:r>
            <a:r>
              <a:rPr lang="en-US" baseline="0" dirty="0" smtClean="0"/>
              <a:t>.</a:t>
            </a:r>
            <a:endParaRPr lang="it-IT" dirty="0"/>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Cut</a:t>
            </a:r>
            <a:r>
              <a:rPr lang="en-US" baseline="0" dirty="0" smtClean="0"/>
              <a:t> on the distance of closest approach at secondary vertex ~300 um. The cut on the flight path is weak (100 um). The tightest cut is on the product of the impact parameter of the two tracks.</a:t>
            </a:r>
            <a:endParaRPr lang="it-IT" dirty="0"/>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Efficiency is relative to production in |y|&lt;1.</a:t>
            </a:r>
            <a:r>
              <a:rPr lang="en-US" baseline="0" dirty="0" smtClean="0"/>
              <a:t> </a:t>
            </a:r>
          </a:p>
          <a:p>
            <a:r>
              <a:rPr lang="en-US" dirty="0" smtClean="0"/>
              <a:t>The efficiency loss at low</a:t>
            </a:r>
            <a:r>
              <a:rPr lang="en-US" baseline="0" dirty="0" smtClean="0"/>
              <a:t> </a:t>
            </a:r>
            <a:r>
              <a:rPr lang="en-US" baseline="0" dirty="0" err="1" smtClean="0"/>
              <a:t>pT</a:t>
            </a:r>
            <a:r>
              <a:rPr lang="en-US" baseline="0" dirty="0" smtClean="0"/>
              <a:t> is due to cuts that hit particularly low </a:t>
            </a:r>
            <a:r>
              <a:rPr lang="en-US" baseline="0" dirty="0" err="1" smtClean="0"/>
              <a:t>pT</a:t>
            </a:r>
            <a:r>
              <a:rPr lang="en-US" baseline="0" dirty="0" smtClean="0"/>
              <a:t> particles because it is where most background is concentrated.</a:t>
            </a:r>
          </a:p>
          <a:p>
            <a:r>
              <a:rPr lang="en-US" baseline="0" dirty="0" smtClean="0"/>
              <a:t>Nearly 80% of the pixel area is operational. The efficiency for the active sensors is about 99%.</a:t>
            </a:r>
          </a:p>
          <a:p>
            <a:r>
              <a:rPr lang="en-US" baseline="0" dirty="0" smtClean="0"/>
              <a:t>D mesons from B decay have higher detection efficiency because they pass more easily the cuts on pointing and on impact parameter (</a:t>
            </a:r>
            <a:r>
              <a:rPr lang="en-US" baseline="0" dirty="0" err="1" smtClean="0"/>
              <a:t>difficile</a:t>
            </a:r>
            <a:r>
              <a:rPr lang="en-US" baseline="0" dirty="0" smtClean="0"/>
              <a:t> </a:t>
            </a:r>
            <a:r>
              <a:rPr lang="en-US" baseline="0" dirty="0" err="1" smtClean="0"/>
              <a:t>da</a:t>
            </a:r>
            <a:r>
              <a:rPr lang="en-US" baseline="0" dirty="0" smtClean="0"/>
              <a:t> </a:t>
            </a:r>
            <a:r>
              <a:rPr lang="en-US" baseline="0" dirty="0" err="1" smtClean="0"/>
              <a:t>immaginare</a:t>
            </a:r>
            <a:r>
              <a:rPr lang="en-US" baseline="0" dirty="0" smtClean="0"/>
              <a:t>. I B </a:t>
            </a:r>
            <a:r>
              <a:rPr lang="en-US" baseline="0" dirty="0" err="1" smtClean="0"/>
              <a:t>decadono</a:t>
            </a:r>
            <a:r>
              <a:rPr lang="en-US" baseline="0" dirty="0" smtClean="0"/>
              <a:t> </a:t>
            </a:r>
            <a:r>
              <a:rPr lang="en-US" baseline="0" dirty="0" err="1" smtClean="0"/>
              <a:t>dopo</a:t>
            </a:r>
            <a:r>
              <a:rPr lang="en-US" baseline="0" dirty="0" smtClean="0"/>
              <a:t> </a:t>
            </a:r>
            <a:r>
              <a:rPr lang="en-US" baseline="0" dirty="0" err="1" smtClean="0"/>
              <a:t>un’enormita</a:t>
            </a:r>
            <a:r>
              <a:rPr lang="en-US" baseline="0" dirty="0" smtClean="0"/>
              <a:t>’ </a:t>
            </a:r>
            <a:r>
              <a:rPr lang="en-US" baseline="0" dirty="0" err="1" smtClean="0"/>
              <a:t>di</a:t>
            </a:r>
            <a:r>
              <a:rPr lang="en-US" baseline="0" dirty="0" smtClean="0"/>
              <a:t> tempo, </a:t>
            </a:r>
            <a:r>
              <a:rPr lang="en-US" baseline="0" dirty="0" err="1" smtClean="0"/>
              <a:t>il</a:t>
            </a:r>
            <a:r>
              <a:rPr lang="en-US" baseline="0" dirty="0" smtClean="0"/>
              <a:t> D </a:t>
            </a:r>
            <a:r>
              <a:rPr lang="en-US" baseline="0" dirty="0" err="1" smtClean="0"/>
              <a:t>becca</a:t>
            </a:r>
            <a:r>
              <a:rPr lang="en-US" baseline="0" dirty="0" smtClean="0"/>
              <a:t> un kick </a:t>
            </a:r>
            <a:r>
              <a:rPr lang="en-US" baseline="0" dirty="0" err="1" smtClean="0"/>
              <a:t>dal</a:t>
            </a:r>
            <a:r>
              <a:rPr lang="en-US" baseline="0" dirty="0" smtClean="0"/>
              <a:t> </a:t>
            </a:r>
            <a:r>
              <a:rPr lang="en-US" baseline="0" dirty="0" err="1" smtClean="0"/>
              <a:t>decadimento</a:t>
            </a:r>
            <a:r>
              <a:rPr lang="en-US" baseline="0" dirty="0" smtClean="0"/>
              <a:t>. </a:t>
            </a:r>
            <a:r>
              <a:rPr lang="en-US" baseline="0" dirty="0" err="1" smtClean="0"/>
              <a:t>Sicuramente</a:t>
            </a:r>
            <a:r>
              <a:rPr lang="en-US" baseline="0" dirty="0" smtClean="0"/>
              <a:t> </a:t>
            </a:r>
            <a:r>
              <a:rPr lang="en-US" baseline="0" dirty="0" err="1" smtClean="0"/>
              <a:t>i</a:t>
            </a:r>
            <a:r>
              <a:rPr lang="en-US" baseline="0" dirty="0" smtClean="0"/>
              <a:t> </a:t>
            </a:r>
            <a:r>
              <a:rPr lang="en-US" baseline="0" dirty="0" err="1" smtClean="0"/>
              <a:t>parametri</a:t>
            </a:r>
            <a:r>
              <a:rPr lang="en-US" baseline="0" dirty="0" smtClean="0"/>
              <a:t> </a:t>
            </a:r>
            <a:r>
              <a:rPr lang="en-US" baseline="0" dirty="0" err="1" smtClean="0"/>
              <a:t>d’impatto</a:t>
            </a:r>
            <a:r>
              <a:rPr lang="en-US" baseline="0" dirty="0" smtClean="0"/>
              <a:t> </a:t>
            </a:r>
            <a:r>
              <a:rPr lang="en-US" baseline="0" dirty="0" err="1" smtClean="0"/>
              <a:t>saranno</a:t>
            </a:r>
            <a:r>
              <a:rPr lang="en-US" baseline="0" dirty="0" smtClean="0"/>
              <a:t> </a:t>
            </a:r>
            <a:r>
              <a:rPr lang="en-US" baseline="0" dirty="0" err="1" smtClean="0"/>
              <a:t>maggiori</a:t>
            </a:r>
            <a:r>
              <a:rPr lang="en-US" baseline="0" dirty="0" smtClean="0"/>
              <a:t> ma </a:t>
            </a:r>
            <a:r>
              <a:rPr lang="en-US" baseline="0" dirty="0" err="1" smtClean="0"/>
              <a:t>il</a:t>
            </a:r>
            <a:r>
              <a:rPr lang="en-US" baseline="0" dirty="0" smtClean="0"/>
              <a:t> pointing </a:t>
            </a:r>
            <a:r>
              <a:rPr lang="en-US" baseline="0" dirty="0" err="1" smtClean="0"/>
              <a:t>sara</a:t>
            </a:r>
            <a:r>
              <a:rPr lang="en-US" baseline="0" dirty="0" smtClean="0"/>
              <a:t>’ </a:t>
            </a:r>
            <a:r>
              <a:rPr lang="en-US" baseline="0" dirty="0" err="1" smtClean="0"/>
              <a:t>peggiore</a:t>
            </a:r>
            <a:r>
              <a:rPr lang="en-US" baseline="0" dirty="0" smtClean="0"/>
              <a:t>). </a:t>
            </a:r>
          </a:p>
          <a:p>
            <a:endParaRPr lang="en-US" baseline="0" dirty="0" smtClean="0"/>
          </a:p>
          <a:p>
            <a:r>
              <a:rPr lang="en-US" baseline="0" dirty="0" smtClean="0"/>
              <a:t>Con la </a:t>
            </a:r>
            <a:r>
              <a:rPr lang="en-US" baseline="0" dirty="0" err="1" smtClean="0"/>
              <a:t>statistica</a:t>
            </a:r>
            <a:r>
              <a:rPr lang="en-US" baseline="0" dirty="0" smtClean="0"/>
              <a:t> 2010 </a:t>
            </a:r>
            <a:r>
              <a:rPr lang="en-US" baseline="0" dirty="0" err="1" smtClean="0"/>
              <a:t>si</a:t>
            </a:r>
            <a:r>
              <a:rPr lang="en-US" baseline="0" dirty="0" smtClean="0"/>
              <a:t> </a:t>
            </a:r>
            <a:r>
              <a:rPr lang="en-US" baseline="0" dirty="0" err="1" smtClean="0"/>
              <a:t>cerchera</a:t>
            </a:r>
            <a:r>
              <a:rPr lang="en-US" baseline="0" dirty="0" smtClean="0"/>
              <a:t>’ </a:t>
            </a:r>
            <a:r>
              <a:rPr lang="en-US" baseline="0" dirty="0" err="1" smtClean="0"/>
              <a:t>di</a:t>
            </a:r>
            <a:r>
              <a:rPr lang="en-US" baseline="0" dirty="0" smtClean="0"/>
              <a:t> </a:t>
            </a:r>
            <a:r>
              <a:rPr lang="en-US" baseline="0" dirty="0" err="1" smtClean="0"/>
              <a:t>separare</a:t>
            </a:r>
            <a:r>
              <a:rPr lang="en-US" baseline="0" dirty="0" smtClean="0"/>
              <a:t> le due </a:t>
            </a:r>
            <a:r>
              <a:rPr lang="en-US" baseline="0" dirty="0" err="1" smtClean="0"/>
              <a:t>componenti</a:t>
            </a:r>
            <a:r>
              <a:rPr lang="en-US" baseline="0" dirty="0" smtClean="0"/>
              <a:t> </a:t>
            </a:r>
            <a:r>
              <a:rPr lang="en-US" baseline="0" dirty="0" err="1" smtClean="0"/>
              <a:t>facendo</a:t>
            </a:r>
            <a:r>
              <a:rPr lang="en-US" baseline="0" dirty="0" smtClean="0"/>
              <a:t> un fit </a:t>
            </a:r>
            <a:r>
              <a:rPr lang="en-US" baseline="0" dirty="0" err="1" smtClean="0"/>
              <a:t>alla</a:t>
            </a:r>
            <a:r>
              <a:rPr lang="en-US" baseline="0" dirty="0" smtClean="0"/>
              <a:t> </a:t>
            </a:r>
            <a:r>
              <a:rPr lang="en-US" baseline="0" dirty="0" err="1" smtClean="0"/>
              <a:t>distribuzione</a:t>
            </a:r>
            <a:r>
              <a:rPr lang="en-US" baseline="0" dirty="0" smtClean="0"/>
              <a:t> del </a:t>
            </a:r>
            <a:r>
              <a:rPr lang="en-US" baseline="0" dirty="0" err="1" smtClean="0"/>
              <a:t>parametro</a:t>
            </a:r>
            <a:r>
              <a:rPr lang="en-US" baseline="0" dirty="0" smtClean="0"/>
              <a:t> </a:t>
            </a:r>
            <a:r>
              <a:rPr lang="en-US" baseline="0" dirty="0" err="1" smtClean="0"/>
              <a:t>d’impatto</a:t>
            </a:r>
            <a:r>
              <a:rPr lang="en-US" baseline="0" dirty="0" smtClean="0"/>
              <a:t> del D </a:t>
            </a:r>
            <a:r>
              <a:rPr lang="en-US" baseline="0" dirty="0" err="1" smtClean="0"/>
              <a:t>rispetto</a:t>
            </a:r>
            <a:r>
              <a:rPr lang="en-US" baseline="0" dirty="0" smtClean="0"/>
              <a:t> al </a:t>
            </a:r>
            <a:r>
              <a:rPr lang="en-US" baseline="0" dirty="0" err="1" smtClean="0"/>
              <a:t>vertice</a:t>
            </a:r>
            <a:r>
              <a:rPr lang="en-US" baseline="0" dirty="0" smtClean="0"/>
              <a:t> </a:t>
            </a:r>
            <a:r>
              <a:rPr lang="en-US" baseline="0" dirty="0" err="1" smtClean="0"/>
              <a:t>primario</a:t>
            </a:r>
            <a:r>
              <a:rPr lang="en-US" baseline="0" dirty="0" smtClean="0"/>
              <a:t> (</a:t>
            </a:r>
            <a:r>
              <a:rPr lang="en-US" baseline="0" dirty="0" err="1" smtClean="0"/>
              <a:t>infatti</a:t>
            </a:r>
            <a:r>
              <a:rPr lang="en-US" baseline="0" dirty="0" smtClean="0"/>
              <a:t> </a:t>
            </a:r>
            <a:r>
              <a:rPr lang="en-US" baseline="0" dirty="0" err="1" smtClean="0"/>
              <a:t>i</a:t>
            </a:r>
            <a:r>
              <a:rPr lang="en-US" baseline="0" dirty="0" smtClean="0"/>
              <a:t> D </a:t>
            </a:r>
            <a:r>
              <a:rPr lang="en-US" baseline="0" dirty="0" err="1" smtClean="0"/>
              <a:t>primari</a:t>
            </a:r>
            <a:r>
              <a:rPr lang="en-US" baseline="0" dirty="0" smtClean="0"/>
              <a:t> </a:t>
            </a:r>
            <a:r>
              <a:rPr lang="en-US" baseline="0" dirty="0" err="1" smtClean="0"/>
              <a:t>devono</a:t>
            </a:r>
            <a:r>
              <a:rPr lang="en-US" baseline="0" dirty="0" smtClean="0"/>
              <a:t> </a:t>
            </a:r>
            <a:r>
              <a:rPr lang="en-US" baseline="0" dirty="0" err="1" smtClean="0"/>
              <a:t>puntare</a:t>
            </a:r>
            <a:r>
              <a:rPr lang="en-US" baseline="0" dirty="0" smtClean="0"/>
              <a:t> </a:t>
            </a:r>
            <a:r>
              <a:rPr lang="en-US" baseline="0" dirty="0" err="1" smtClean="0"/>
              <a:t>meglio</a:t>
            </a:r>
            <a:r>
              <a:rPr lang="en-US" baseline="0" dirty="0" smtClean="0"/>
              <a:t> al </a:t>
            </a:r>
            <a:r>
              <a:rPr lang="en-US" baseline="0" dirty="0" err="1" smtClean="0"/>
              <a:t>vertice</a:t>
            </a:r>
            <a:r>
              <a:rPr lang="en-US" baseline="0" dirty="0" smtClean="0"/>
              <a:t> </a:t>
            </a:r>
            <a:r>
              <a:rPr lang="en-US" baseline="0" dirty="0" err="1" smtClean="0"/>
              <a:t>rispetto</a:t>
            </a:r>
            <a:r>
              <a:rPr lang="en-US" baseline="0" dirty="0" smtClean="0"/>
              <a:t> a </a:t>
            </a:r>
            <a:r>
              <a:rPr lang="en-US" baseline="0" dirty="0" err="1" smtClean="0"/>
              <a:t>quelli</a:t>
            </a:r>
            <a:r>
              <a:rPr lang="en-US" baseline="0" dirty="0" smtClean="0"/>
              <a:t> </a:t>
            </a:r>
            <a:r>
              <a:rPr lang="en-US" baseline="0" dirty="0" err="1" smtClean="0"/>
              <a:t>di</a:t>
            </a:r>
            <a:r>
              <a:rPr lang="en-US" baseline="0" dirty="0" smtClean="0"/>
              <a:t> </a:t>
            </a:r>
            <a:r>
              <a:rPr lang="en-US" baseline="0" dirty="0" err="1" smtClean="0"/>
              <a:t>decadimento</a:t>
            </a:r>
            <a:r>
              <a:rPr lang="en-US" baseline="0" dirty="0" smtClean="0"/>
              <a:t>).</a:t>
            </a:r>
          </a:p>
          <a:p>
            <a:endParaRPr lang="en-US" baseline="0" dirty="0" smtClean="0"/>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Il </a:t>
            </a:r>
            <a:r>
              <a:rPr lang="en-US" dirty="0" err="1" smtClean="0"/>
              <a:t>sistematico</a:t>
            </a:r>
            <a:r>
              <a:rPr lang="en-US" dirty="0" smtClean="0"/>
              <a:t> </a:t>
            </a:r>
            <a:r>
              <a:rPr lang="en-US" dirty="0" err="1" smtClean="0"/>
              <a:t>sulla</a:t>
            </a:r>
            <a:r>
              <a:rPr lang="en-US" dirty="0" smtClean="0"/>
              <a:t> </a:t>
            </a:r>
            <a:r>
              <a:rPr lang="en-US" dirty="0" err="1" smtClean="0"/>
              <a:t>normalizzazione</a:t>
            </a:r>
            <a:r>
              <a:rPr lang="en-US" dirty="0" smtClean="0"/>
              <a:t> (</a:t>
            </a:r>
            <a:r>
              <a:rPr lang="en-US" dirty="0" err="1" smtClean="0"/>
              <a:t>comune</a:t>
            </a:r>
            <a:r>
              <a:rPr lang="en-US" baseline="0" dirty="0" smtClean="0"/>
              <a:t> </a:t>
            </a:r>
            <a:r>
              <a:rPr lang="en-US" baseline="0" dirty="0" err="1" smtClean="0"/>
              <a:t>quindi</a:t>
            </a:r>
            <a:r>
              <a:rPr lang="en-US" baseline="0" dirty="0" smtClean="0"/>
              <a:t> a </a:t>
            </a:r>
            <a:r>
              <a:rPr lang="en-US" baseline="0" dirty="0" err="1" smtClean="0"/>
              <a:t>tutti</a:t>
            </a:r>
            <a:r>
              <a:rPr lang="en-US" baseline="0" dirty="0" smtClean="0"/>
              <a:t> </a:t>
            </a:r>
            <a:r>
              <a:rPr lang="en-US" baseline="0" dirty="0" err="1" smtClean="0"/>
              <a:t>i</a:t>
            </a:r>
            <a:r>
              <a:rPr lang="en-US" baseline="0" dirty="0" smtClean="0"/>
              <a:t> </a:t>
            </a:r>
            <a:r>
              <a:rPr lang="en-US" baseline="0" dirty="0" err="1" smtClean="0"/>
              <a:t>punti</a:t>
            </a:r>
            <a:r>
              <a:rPr lang="en-US" baseline="0" dirty="0" smtClean="0"/>
              <a:t>) </a:t>
            </a:r>
            <a:r>
              <a:rPr lang="en-US" dirty="0" err="1" smtClean="0"/>
              <a:t>viene</a:t>
            </a:r>
            <a:r>
              <a:rPr lang="en-US" dirty="0" smtClean="0"/>
              <a:t> </a:t>
            </a:r>
            <a:r>
              <a:rPr lang="en-US" dirty="0" err="1" smtClean="0"/>
              <a:t>mostrato</a:t>
            </a:r>
            <a:r>
              <a:rPr lang="en-US" dirty="0" smtClean="0"/>
              <a:t> </a:t>
            </a:r>
            <a:r>
              <a:rPr lang="en-US" dirty="0" err="1" smtClean="0"/>
              <a:t>oppure</a:t>
            </a:r>
            <a:r>
              <a:rPr lang="en-US" dirty="0" smtClean="0"/>
              <a:t> no?</a:t>
            </a:r>
          </a:p>
          <a:p>
            <a:r>
              <a:rPr lang="en-US" dirty="0" err="1" smtClean="0"/>
              <a:t>L’accettanza</a:t>
            </a:r>
            <a:r>
              <a:rPr lang="en-US" dirty="0" smtClean="0"/>
              <a:t> in y </a:t>
            </a:r>
            <a:r>
              <a:rPr lang="en-US" dirty="0" err="1" smtClean="0"/>
              <a:t>dipende</a:t>
            </a:r>
            <a:r>
              <a:rPr lang="en-US" dirty="0" smtClean="0"/>
              <a:t> </a:t>
            </a:r>
            <a:r>
              <a:rPr lang="en-US" dirty="0" err="1" smtClean="0"/>
              <a:t>dal</a:t>
            </a:r>
            <a:r>
              <a:rPr lang="en-US" dirty="0" smtClean="0"/>
              <a:t> </a:t>
            </a:r>
            <a:r>
              <a:rPr lang="en-US" dirty="0" err="1" smtClean="0"/>
              <a:t>pT.</a:t>
            </a:r>
            <a:r>
              <a:rPr lang="en-US" dirty="0" smtClean="0"/>
              <a:t> A basso </a:t>
            </a:r>
            <a:r>
              <a:rPr lang="en-US" dirty="0" err="1" smtClean="0"/>
              <a:t>pT</a:t>
            </a:r>
            <a:r>
              <a:rPr lang="en-US" dirty="0" smtClean="0"/>
              <a:t> </a:t>
            </a:r>
            <a:r>
              <a:rPr lang="en-US" dirty="0" err="1" smtClean="0"/>
              <a:t>l’accettanza</a:t>
            </a:r>
            <a:r>
              <a:rPr lang="en-US" dirty="0" smtClean="0"/>
              <a:t> </a:t>
            </a:r>
            <a:r>
              <a:rPr lang="en-US" dirty="0" err="1" smtClean="0"/>
              <a:t>va</a:t>
            </a:r>
            <a:r>
              <a:rPr lang="en-US" dirty="0" smtClean="0"/>
              <a:t> a 0 per |y|&gt;0.5 </a:t>
            </a:r>
            <a:r>
              <a:rPr lang="en-US" dirty="0" err="1" smtClean="0"/>
              <a:t>mentre</a:t>
            </a:r>
            <a:r>
              <a:rPr lang="en-US" dirty="0" smtClean="0"/>
              <a:t> ad</a:t>
            </a:r>
            <a:r>
              <a:rPr lang="en-US" baseline="0" dirty="0" smtClean="0"/>
              <a:t> alto </a:t>
            </a:r>
            <a:r>
              <a:rPr lang="en-US" baseline="0" dirty="0" err="1" smtClean="0"/>
              <a:t>pT</a:t>
            </a:r>
            <a:r>
              <a:rPr lang="en-US" baseline="0" dirty="0" smtClean="0"/>
              <a:t> la </a:t>
            </a:r>
            <a:r>
              <a:rPr lang="en-US" baseline="0" dirty="0" err="1" smtClean="0"/>
              <a:t>copertura</a:t>
            </a:r>
            <a:r>
              <a:rPr lang="en-US" baseline="0" dirty="0" smtClean="0"/>
              <a:t> e’ </a:t>
            </a:r>
            <a:r>
              <a:rPr lang="en-US" baseline="0" dirty="0" err="1" smtClean="0"/>
              <a:t>piu</a:t>
            </a:r>
            <a:r>
              <a:rPr lang="en-US" baseline="0" dirty="0" smtClean="0"/>
              <a:t>’ </a:t>
            </a:r>
            <a:r>
              <a:rPr lang="en-US" baseline="0" dirty="0" err="1" smtClean="0"/>
              <a:t>ampia</a:t>
            </a:r>
            <a:r>
              <a:rPr lang="en-US" baseline="0" dirty="0" smtClean="0"/>
              <a:t>, </a:t>
            </a:r>
            <a:r>
              <a:rPr lang="en-US" baseline="0" dirty="0" err="1" smtClean="0"/>
              <a:t>l’accettanza</a:t>
            </a:r>
            <a:r>
              <a:rPr lang="en-US" baseline="0" dirty="0" smtClean="0"/>
              <a:t> </a:t>
            </a:r>
            <a:r>
              <a:rPr lang="en-US" baseline="0" dirty="0" err="1" smtClean="0"/>
              <a:t>va</a:t>
            </a:r>
            <a:r>
              <a:rPr lang="en-US" baseline="0" dirty="0" smtClean="0"/>
              <a:t> a zero per |y|&gt;0.8. I </a:t>
            </a:r>
            <a:r>
              <a:rPr lang="en-US" baseline="0" dirty="0" err="1" smtClean="0"/>
              <a:t>risultati</a:t>
            </a:r>
            <a:r>
              <a:rPr lang="en-US" baseline="0" dirty="0" smtClean="0"/>
              <a:t> </a:t>
            </a:r>
            <a:r>
              <a:rPr lang="en-US" baseline="0" dirty="0" err="1" smtClean="0"/>
              <a:t>mostrati</a:t>
            </a:r>
            <a:r>
              <a:rPr lang="en-US" baseline="0" dirty="0" smtClean="0"/>
              <a:t> in </a:t>
            </a:r>
            <a:r>
              <a:rPr lang="en-US" baseline="0" dirty="0" err="1" smtClean="0"/>
              <a:t>funzione</a:t>
            </a:r>
            <a:r>
              <a:rPr lang="en-US" baseline="0" dirty="0" smtClean="0"/>
              <a:t> </a:t>
            </a:r>
            <a:r>
              <a:rPr lang="en-US" baseline="0" dirty="0" err="1" smtClean="0"/>
              <a:t>di</a:t>
            </a:r>
            <a:r>
              <a:rPr lang="en-US" baseline="0" dirty="0" smtClean="0"/>
              <a:t> </a:t>
            </a:r>
            <a:r>
              <a:rPr lang="en-US" baseline="0" dirty="0" err="1" smtClean="0"/>
              <a:t>pT</a:t>
            </a:r>
            <a:r>
              <a:rPr lang="en-US" baseline="0" dirty="0" smtClean="0"/>
              <a:t> </a:t>
            </a:r>
            <a:r>
              <a:rPr lang="en-US" baseline="0" dirty="0" err="1" smtClean="0"/>
              <a:t>sono</a:t>
            </a:r>
            <a:r>
              <a:rPr lang="en-US" baseline="0" dirty="0" smtClean="0"/>
              <a:t> </a:t>
            </a:r>
            <a:r>
              <a:rPr lang="en-US" baseline="0" dirty="0" err="1" smtClean="0"/>
              <a:t>quindi</a:t>
            </a:r>
            <a:r>
              <a:rPr lang="en-US" baseline="0" dirty="0" smtClean="0"/>
              <a:t> </a:t>
            </a:r>
            <a:r>
              <a:rPr lang="en-US" baseline="0" dirty="0" err="1" smtClean="0"/>
              <a:t>riscalati</a:t>
            </a:r>
            <a:r>
              <a:rPr lang="en-US" baseline="0" dirty="0" smtClean="0"/>
              <a:t> per </a:t>
            </a:r>
            <a:r>
              <a:rPr lang="en-US" baseline="0" dirty="0" err="1" smtClean="0"/>
              <a:t>ricondursi</a:t>
            </a:r>
            <a:r>
              <a:rPr lang="en-US" baseline="0" dirty="0" smtClean="0"/>
              <a:t> </a:t>
            </a:r>
            <a:r>
              <a:rPr lang="en-US" baseline="0" dirty="0" err="1" smtClean="0"/>
              <a:t>allo</a:t>
            </a:r>
            <a:r>
              <a:rPr lang="en-US" baseline="0" dirty="0" smtClean="0"/>
              <a:t> </a:t>
            </a:r>
            <a:r>
              <a:rPr lang="en-US" baseline="0" dirty="0" err="1" smtClean="0"/>
              <a:t>stesso</a:t>
            </a:r>
            <a:r>
              <a:rPr lang="en-US" baseline="0" dirty="0" smtClean="0"/>
              <a:t> range </a:t>
            </a:r>
            <a:r>
              <a:rPr lang="en-US" baseline="0" dirty="0" err="1" smtClean="0"/>
              <a:t>di</a:t>
            </a:r>
            <a:r>
              <a:rPr lang="en-US" baseline="0" dirty="0" smtClean="0"/>
              <a:t> </a:t>
            </a:r>
            <a:r>
              <a:rPr lang="en-US" baseline="0" dirty="0" err="1" smtClean="0"/>
              <a:t>rapidita</a:t>
            </a:r>
            <a:r>
              <a:rPr lang="en-US" baseline="0" dirty="0" smtClean="0"/>
              <a:t>’.</a:t>
            </a:r>
            <a:r>
              <a:rPr lang="en-US" dirty="0" smtClean="0"/>
              <a:t> </a:t>
            </a:r>
            <a:endParaRPr lang="it-IT" dirty="0"/>
          </a:p>
        </p:txBody>
      </p:sp>
      <p:sp>
        <p:nvSpPr>
          <p:cNvPr id="4" name="Segnaposto numero diapositiva 3"/>
          <p:cNvSpPr>
            <a:spLocks noGrp="1"/>
          </p:cNvSpPr>
          <p:nvPr>
            <p:ph type="sldNum" sz="quarter" idx="10"/>
          </p:nvPr>
        </p:nvSpPr>
        <p:spPr/>
        <p:txBody>
          <a:bodyPr/>
          <a:lstStyle/>
          <a:p>
            <a:pPr>
              <a:defRPr/>
            </a:pPr>
            <a:fld id="{1BEA783F-8CAE-4DC8-8329-A16FAF5C0960}"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GB"/>
          </a:p>
        </p:txBody>
      </p:sp>
      <p:sp>
        <p:nvSpPr>
          <p:cNvPr id="3" name="Subtitle 2"/>
          <p:cNvSpPr>
            <a:spLocks noGrp="1"/>
          </p:cNvSpPr>
          <p:nvPr>
            <p:ph type="subTitle" idx="1"/>
          </p:nvPr>
        </p:nvSpPr>
        <p:spPr>
          <a:xfrm>
            <a:off x="228600" y="3886200"/>
            <a:ext cx="8686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GB"/>
          </a:p>
        </p:txBody>
      </p:sp>
      <p:sp>
        <p:nvSpPr>
          <p:cNvPr id="4" name="Rectangle 4"/>
          <p:cNvSpPr>
            <a:spLocks noGrp="1" noChangeArrowheads="1"/>
          </p:cNvSpPr>
          <p:nvPr>
            <p:ph type="ftr" sz="quarter" idx="10"/>
          </p:nvPr>
        </p:nvSpPr>
        <p:spPr/>
        <p:txBody>
          <a:bodyPr/>
          <a:lstStyle>
            <a:lvl1pPr>
              <a:defRPr>
                <a:solidFill>
                  <a:srgbClr val="3333FF"/>
                </a:solidFill>
              </a:defRPr>
            </a:lvl1pPr>
          </a:lstStyle>
          <a:p>
            <a:pPr>
              <a:defRPr/>
            </a:pPr>
            <a:r>
              <a:rPr lang="it-IT"/>
              <a:t>Purdue University, Jan. 6, 2011                             Pietro Cortese</a:t>
            </a:r>
            <a:endParaRPr lang="en-US" dirty="0"/>
          </a:p>
        </p:txBody>
      </p:sp>
      <p:sp>
        <p:nvSpPr>
          <p:cNvPr id="5" name="Rectangle 5"/>
          <p:cNvSpPr>
            <a:spLocks noGrp="1" noChangeArrowheads="1"/>
          </p:cNvSpPr>
          <p:nvPr>
            <p:ph type="sldNum" sz="quarter" idx="11"/>
          </p:nvPr>
        </p:nvSpPr>
        <p:spPr/>
        <p:txBody>
          <a:bodyPr/>
          <a:lstStyle>
            <a:lvl1pPr>
              <a:defRPr>
                <a:solidFill>
                  <a:srgbClr val="3333FF"/>
                </a:solidFill>
              </a:defRPr>
            </a:lvl1pPr>
          </a:lstStyle>
          <a:p>
            <a:pPr>
              <a:defRPr/>
            </a:pPr>
            <a:fld id="{9AA7F514-540E-4A35-95D4-79B7D7C44643}" type="slidenum">
              <a:rPr lang="en-US"/>
              <a:pPr>
                <a:defRPr/>
              </a:pPr>
              <a:t>‹N›</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C2D24615-1B87-48E8-8776-C0C2AEA8D44E}" type="slidenum">
              <a:rPr lang="en-US"/>
              <a:pPr>
                <a:defRPr/>
              </a:pPr>
              <a:t>‹N›</a:t>
            </a:fld>
            <a:endParaRPr lang="en-US"/>
          </a:p>
        </p:txBody>
      </p:sp>
      <p:sp>
        <p:nvSpPr>
          <p:cNvPr id="5" name="Rectangle 4"/>
          <p:cNvSpPr>
            <a:spLocks noGrp="1" noChangeArrowheads="1"/>
          </p:cNvSpPr>
          <p:nvPr>
            <p:ph type="ftr" sz="quarter" idx="11"/>
          </p:nvPr>
        </p:nvSpPr>
        <p:spPr/>
        <p:txBody>
          <a:bodyPr/>
          <a:lstStyle>
            <a:lvl1pPr>
              <a:defRPr/>
            </a:lvl1pPr>
          </a:lstStyle>
          <a:p>
            <a:pPr>
              <a:defRPr/>
            </a:pPr>
            <a:r>
              <a:rPr lang="it-IT"/>
              <a:t>Purdue University, Jan. 6, 2011                             Pietro Cortese</a:t>
            </a:r>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28600"/>
            <a:ext cx="2152650" cy="6019800"/>
          </a:xfrm>
        </p:spPr>
        <p:txBody>
          <a:bodyPr vert="eaVert"/>
          <a:lstStyle/>
          <a:p>
            <a:r>
              <a:rPr lang="it-IT" smtClean="0"/>
              <a:t>Click to edit Master title style</a:t>
            </a:r>
            <a:endParaRPr lang="en-GB"/>
          </a:p>
        </p:txBody>
      </p:sp>
      <p:sp>
        <p:nvSpPr>
          <p:cNvPr id="3" name="Vertical Text Placeholder 2"/>
          <p:cNvSpPr>
            <a:spLocks noGrp="1"/>
          </p:cNvSpPr>
          <p:nvPr>
            <p:ph type="body" orient="vert" idx="1"/>
          </p:nvPr>
        </p:nvSpPr>
        <p:spPr>
          <a:xfrm>
            <a:off x="304800" y="228600"/>
            <a:ext cx="6305550" cy="60198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02F9B801-2B0A-4CFC-8CC6-3CB8FDFB6F99}" type="slidenum">
              <a:rPr lang="en-US"/>
              <a:pPr>
                <a:defRPr/>
              </a:pPr>
              <a:t>‹N›</a:t>
            </a:fld>
            <a:endParaRPr lang="en-US"/>
          </a:p>
        </p:txBody>
      </p:sp>
      <p:sp>
        <p:nvSpPr>
          <p:cNvPr id="5" name="Rectangle 4"/>
          <p:cNvSpPr>
            <a:spLocks noGrp="1" noChangeArrowheads="1"/>
          </p:cNvSpPr>
          <p:nvPr>
            <p:ph type="ftr" sz="quarter" idx="11"/>
          </p:nvPr>
        </p:nvSpPr>
        <p:spPr/>
        <p:txBody>
          <a:bodyPr/>
          <a:lstStyle>
            <a:lvl1pPr>
              <a:defRPr/>
            </a:lvl1pPr>
          </a:lstStyle>
          <a:p>
            <a:pPr>
              <a:defRPr/>
            </a:pPr>
            <a:r>
              <a:rPr lang="it-IT"/>
              <a:t>Purdue University, Jan. 6, 2011                             Pietro Cortese</a:t>
            </a:r>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pic>
        <p:nvPicPr>
          <p:cNvPr id="3" name="Picture 7" descr="LogoALICE-DEF.png"/>
          <p:cNvPicPr>
            <a:picLocks noChangeAspect="1"/>
          </p:cNvPicPr>
          <p:nvPr/>
        </p:nvPicPr>
        <p:blipFill>
          <a:blip r:embed="rId2"/>
          <a:srcRect/>
          <a:stretch>
            <a:fillRect/>
          </a:stretch>
        </p:blipFill>
        <p:spPr bwMode="auto">
          <a:xfrm>
            <a:off x="0" y="0"/>
            <a:ext cx="990600" cy="963613"/>
          </a:xfrm>
          <a:prstGeom prst="rect">
            <a:avLst/>
          </a:prstGeom>
          <a:noFill/>
          <a:ln w="9525">
            <a:noFill/>
            <a:miter lim="800000"/>
            <a:headEnd/>
            <a:tailEnd/>
          </a:ln>
        </p:spPr>
      </p:pic>
      <p:sp>
        <p:nvSpPr>
          <p:cNvPr id="7" name="Title 1"/>
          <p:cNvSpPr>
            <a:spLocks noGrp="1"/>
          </p:cNvSpPr>
          <p:nvPr>
            <p:ph type="title"/>
          </p:nvPr>
        </p:nvSpPr>
        <p:spPr>
          <a:xfrm>
            <a:off x="1143000" y="152400"/>
            <a:ext cx="7896224" cy="609600"/>
          </a:xfrm>
          <a:gradFill flip="none" rotWithShape="1">
            <a:gsLst>
              <a:gs pos="38000">
                <a:srgbClr val="FFE8B1"/>
              </a:gs>
              <a:gs pos="100000">
                <a:srgbClr val="FFFFFF"/>
              </a:gs>
            </a:gsLst>
            <a:path path="rect">
              <a:fillToRect l="50000" t="50000" r="50000" b="50000"/>
            </a:path>
            <a:tileRect/>
          </a:gradFill>
          <a:ln w="9525">
            <a:noFill/>
            <a:miter lim="800000"/>
            <a:headEnd/>
            <a:tailEnd/>
          </a:ln>
          <a:effectLst/>
        </p:spPr>
        <p:style>
          <a:lnRef idx="1">
            <a:schemeClr val="accent4"/>
          </a:lnRef>
          <a:fillRef idx="2">
            <a:schemeClr val="accent4"/>
          </a:fillRef>
          <a:effectRef idx="1">
            <a:schemeClr val="accent4"/>
          </a:effectRef>
          <a:fontRef idx="none"/>
        </p:style>
        <p:txBody>
          <a:bodyPr/>
          <a:lstStyle>
            <a:lvl1pPr algn="ctr" rtl="0" eaLnBrk="0" fontAlgn="base" hangingPunct="0">
              <a:spcBef>
                <a:spcPct val="0"/>
              </a:spcBef>
              <a:spcAft>
                <a:spcPct val="0"/>
              </a:spcAft>
              <a:defRPr lang="en-US" sz="3200" kern="1200" dirty="0">
                <a:solidFill>
                  <a:srgbClr val="0000FF"/>
                </a:solidFill>
                <a:effectLst>
                  <a:outerShdw blurRad="101600" dist="101600" dir="2700000">
                    <a:srgbClr val="000000">
                      <a:alpha val="53000"/>
                    </a:srgbClr>
                  </a:outerShdw>
                </a:effectLst>
                <a:latin typeface="+mj-lt"/>
                <a:ea typeface="+mj-ea"/>
                <a:cs typeface="+mj-cs"/>
              </a:defRPr>
            </a:lvl1pPr>
          </a:lstStyle>
          <a:p>
            <a:r>
              <a:rPr lang="it-IT" smtClean="0"/>
              <a:t>Click to edit Master title style</a:t>
            </a:r>
            <a:endParaRPr lang="en-US" dirty="0"/>
          </a:p>
        </p:txBody>
      </p:sp>
      <p:sp>
        <p:nvSpPr>
          <p:cNvPr id="4" name="Rectangle 4"/>
          <p:cNvSpPr>
            <a:spLocks noGrp="1" noChangeArrowheads="1"/>
          </p:cNvSpPr>
          <p:nvPr>
            <p:ph type="dt" sz="half" idx="10"/>
          </p:nvPr>
        </p:nvSpPr>
        <p:spPr>
          <a:xfrm>
            <a:off x="0" y="6553200"/>
            <a:ext cx="19812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r>
              <a:rPr lang="it-IT"/>
              <a:t>Purdue University, Jan. 6, 2011                             Pietro Cortese</a:t>
            </a: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9D94D4-1486-44AF-9C75-8B1AD5BB8CFA}" type="slidenum">
              <a:rPr lang="en-US"/>
              <a:pPr>
                <a:defRPr/>
              </a:pPr>
              <a:t>‹N›</a:t>
            </a:fld>
            <a:endParaRPr lang="en-US"/>
          </a:p>
        </p:txBody>
      </p:sp>
    </p:spTree>
  </p:cSld>
  <p:clrMapOvr>
    <a:masterClrMapping/>
  </p:clrMapOvr>
  <p:transition spd="med" advTm="12800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47813" y="179388"/>
            <a:ext cx="7127875" cy="857250"/>
          </a:xfrm>
        </p:spPr>
        <p:txBody>
          <a:bodyPr/>
          <a:lstStyle/>
          <a:p>
            <a:r>
              <a:rPr lang="it-IT" smtClean="0"/>
              <a:t>Click to edit Master title style</a:t>
            </a:r>
            <a:endParaRPr lang="en-GB"/>
          </a:p>
        </p:txBody>
      </p:sp>
      <p:sp>
        <p:nvSpPr>
          <p:cNvPr id="3" name="Text Placeholder 2"/>
          <p:cNvSpPr>
            <a:spLocks noGrp="1"/>
          </p:cNvSpPr>
          <p:nvPr>
            <p:ph type="body" sz="half" idx="1"/>
          </p:nvPr>
        </p:nvSpPr>
        <p:spPr>
          <a:xfrm>
            <a:off x="457200" y="1268413"/>
            <a:ext cx="4038600" cy="5040312"/>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4" name="Content Placeholder 3"/>
          <p:cNvSpPr>
            <a:spLocks noGrp="1"/>
          </p:cNvSpPr>
          <p:nvPr>
            <p:ph sz="half" idx="2"/>
          </p:nvPr>
        </p:nvSpPr>
        <p:spPr>
          <a:xfrm>
            <a:off x="4648200" y="1268413"/>
            <a:ext cx="4038600" cy="5040312"/>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5" name="Footer Placeholder 4"/>
          <p:cNvSpPr>
            <a:spLocks noGrp="1"/>
          </p:cNvSpPr>
          <p:nvPr>
            <p:ph type="ftr" sz="quarter" idx="10"/>
          </p:nvPr>
        </p:nvSpPr>
        <p:spPr>
          <a:xfrm>
            <a:off x="468313" y="6507163"/>
            <a:ext cx="7705725" cy="196850"/>
          </a:xfrm>
        </p:spPr>
        <p:txBody>
          <a:bodyPr/>
          <a:lstStyle>
            <a:lvl1pPr>
              <a:defRPr/>
            </a:lvl1pPr>
          </a:lstStyle>
          <a:p>
            <a:pPr>
              <a:defRPr/>
            </a:pPr>
            <a:r>
              <a:rPr lang="it-IT"/>
              <a:t>Purdue University, Jan. 6, 2011                             Pietro Cortese</a:t>
            </a:r>
            <a:endParaRPr lang="en-US"/>
          </a:p>
        </p:txBody>
      </p:sp>
      <p:sp>
        <p:nvSpPr>
          <p:cNvPr id="6" name="Slide Number Placeholder 5"/>
          <p:cNvSpPr>
            <a:spLocks noGrp="1"/>
          </p:cNvSpPr>
          <p:nvPr>
            <p:ph type="sldNum" sz="quarter" idx="11"/>
          </p:nvPr>
        </p:nvSpPr>
        <p:spPr>
          <a:xfrm>
            <a:off x="6553200" y="6507163"/>
            <a:ext cx="2133600" cy="196850"/>
          </a:xfrm>
        </p:spPr>
        <p:txBody>
          <a:bodyPr/>
          <a:lstStyle>
            <a:lvl1pPr>
              <a:defRPr/>
            </a:lvl1pPr>
          </a:lstStyle>
          <a:p>
            <a:pPr>
              <a:defRPr/>
            </a:pPr>
            <a:fld id="{6A206A6B-22C9-4C76-8482-C09931F0F1BD}"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GB"/>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C7D3A5AF-8C96-47DC-B36A-A649CE260BF7}" type="slidenum">
              <a:rPr lang="en-US"/>
              <a:pPr>
                <a:defRPr/>
              </a:pPr>
              <a:t>‹N›</a:t>
            </a:fld>
            <a:endParaRPr lang="en-US"/>
          </a:p>
        </p:txBody>
      </p:sp>
      <p:sp>
        <p:nvSpPr>
          <p:cNvPr id="5" name="Rectangle 4"/>
          <p:cNvSpPr>
            <a:spLocks noGrp="1" noChangeArrowheads="1"/>
          </p:cNvSpPr>
          <p:nvPr>
            <p:ph type="ftr" sz="quarter" idx="11"/>
          </p:nvPr>
        </p:nvSpPr>
        <p:spPr/>
        <p:txBody>
          <a:bodyPr/>
          <a:lstStyle>
            <a:lvl1pPr>
              <a:defRPr/>
            </a:lvl1pPr>
          </a:lstStyle>
          <a:p>
            <a:pPr>
              <a:defRPr/>
            </a:pPr>
            <a:r>
              <a:rPr lang="it-IT"/>
              <a:t>Purdue University, Jan. 6, 2011                             Pietro Cortese</a:t>
            </a:r>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987CD724-BB07-43E3-8B33-539B86A1644C}" type="slidenum">
              <a:rPr lang="en-US"/>
              <a:pPr>
                <a:defRPr/>
              </a:pPr>
              <a:t>‹N›</a:t>
            </a:fld>
            <a:endParaRPr lang="en-US"/>
          </a:p>
        </p:txBody>
      </p:sp>
      <p:sp>
        <p:nvSpPr>
          <p:cNvPr id="5" name="Rectangle 4"/>
          <p:cNvSpPr>
            <a:spLocks noGrp="1" noChangeArrowheads="1"/>
          </p:cNvSpPr>
          <p:nvPr>
            <p:ph type="ftr" sz="quarter" idx="11"/>
          </p:nvPr>
        </p:nvSpPr>
        <p:spPr/>
        <p:txBody>
          <a:bodyPr/>
          <a:lstStyle>
            <a:lvl1pPr>
              <a:defRPr/>
            </a:lvl1pPr>
          </a:lstStyle>
          <a:p>
            <a:pPr>
              <a:defRPr/>
            </a:pPr>
            <a:r>
              <a:rPr lang="it-IT"/>
              <a:t>Purdue University, Jan. 6, 2011                             Pietro Cortese</a:t>
            </a:r>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GB"/>
          </a:p>
        </p:txBody>
      </p:sp>
      <p:sp>
        <p:nvSpPr>
          <p:cNvPr id="3" name="Content Placeholder 2"/>
          <p:cNvSpPr>
            <a:spLocks noGrp="1"/>
          </p:cNvSpPr>
          <p:nvPr>
            <p:ph sz="half" idx="1"/>
          </p:nvPr>
        </p:nvSpPr>
        <p:spPr>
          <a:xfrm>
            <a:off x="304800" y="1066800"/>
            <a:ext cx="42291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4" name="Content Placeholder 3"/>
          <p:cNvSpPr>
            <a:spLocks noGrp="1"/>
          </p:cNvSpPr>
          <p:nvPr>
            <p:ph sz="half" idx="2"/>
          </p:nvPr>
        </p:nvSpPr>
        <p:spPr>
          <a:xfrm>
            <a:off x="4686300" y="1066800"/>
            <a:ext cx="42291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F3C6609C-1B65-475E-8D15-DEA95E3E3F10}" type="slidenum">
              <a:rPr lang="en-US"/>
              <a:pPr>
                <a:defRPr/>
              </a:pPr>
              <a:t>‹N›</a:t>
            </a:fld>
            <a:endParaRPr lang="en-US"/>
          </a:p>
        </p:txBody>
      </p:sp>
      <p:sp>
        <p:nvSpPr>
          <p:cNvPr id="6" name="Rectangle 4"/>
          <p:cNvSpPr>
            <a:spLocks noGrp="1" noChangeArrowheads="1"/>
          </p:cNvSpPr>
          <p:nvPr>
            <p:ph type="ftr" sz="quarter" idx="11"/>
          </p:nvPr>
        </p:nvSpPr>
        <p:spPr/>
        <p:txBody>
          <a:bodyPr/>
          <a:lstStyle>
            <a:lvl1pPr>
              <a:defRPr/>
            </a:lvl1pPr>
          </a:lstStyle>
          <a:p>
            <a:pPr>
              <a:defRPr/>
            </a:pPr>
            <a:r>
              <a:rPr lang="it-IT"/>
              <a:t>Purdue University, Jan. 6, 2011                             Pietro Cortese</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B8A1A70F-B730-45E3-BF45-AC29F931ABA7}" type="slidenum">
              <a:rPr lang="en-US"/>
              <a:pPr>
                <a:defRPr/>
              </a:pPr>
              <a:t>‹N›</a:t>
            </a:fld>
            <a:endParaRPr lang="en-US"/>
          </a:p>
        </p:txBody>
      </p:sp>
      <p:sp>
        <p:nvSpPr>
          <p:cNvPr id="8" name="Rectangle 4"/>
          <p:cNvSpPr>
            <a:spLocks noGrp="1" noChangeArrowheads="1"/>
          </p:cNvSpPr>
          <p:nvPr>
            <p:ph type="ftr" sz="quarter" idx="11"/>
          </p:nvPr>
        </p:nvSpPr>
        <p:spPr/>
        <p:txBody>
          <a:bodyPr/>
          <a:lstStyle>
            <a:lvl1pPr>
              <a:defRPr/>
            </a:lvl1pPr>
          </a:lstStyle>
          <a:p>
            <a:pPr>
              <a:defRPr/>
            </a:pPr>
            <a:r>
              <a:rPr lang="it-IT"/>
              <a:t>Purdue University, Jan. 6, 2011                             Pietro Cortese</a:t>
            </a:r>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950B2A49-3EA8-4B9E-A0EF-32E2EC459727}" type="slidenum">
              <a:rPr lang="en-US"/>
              <a:pPr>
                <a:defRPr/>
              </a:pPr>
              <a:t>‹N›</a:t>
            </a:fld>
            <a:endParaRPr lang="en-US"/>
          </a:p>
        </p:txBody>
      </p:sp>
      <p:sp>
        <p:nvSpPr>
          <p:cNvPr id="4" name="Rectangle 4"/>
          <p:cNvSpPr>
            <a:spLocks noGrp="1" noChangeArrowheads="1"/>
          </p:cNvSpPr>
          <p:nvPr>
            <p:ph type="ftr" sz="quarter" idx="11"/>
          </p:nvPr>
        </p:nvSpPr>
        <p:spPr/>
        <p:txBody>
          <a:bodyPr/>
          <a:lstStyle>
            <a:lvl1pPr>
              <a:defRPr/>
            </a:lvl1pPr>
          </a:lstStyle>
          <a:p>
            <a:pPr>
              <a:defRPr/>
            </a:pPr>
            <a:r>
              <a:rPr lang="it-IT"/>
              <a:t>Purdue University, Jan. 6, 2011                             Pietro Cortese</a:t>
            </a:r>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F860E176-7371-485D-8C1E-158FF0087AF7}" type="slidenum">
              <a:rPr lang="en-US"/>
              <a:pPr>
                <a:defRPr/>
              </a:pPr>
              <a:t>‹N›</a:t>
            </a:fld>
            <a:endParaRPr lang="en-US"/>
          </a:p>
        </p:txBody>
      </p:sp>
      <p:sp>
        <p:nvSpPr>
          <p:cNvPr id="3" name="Rectangle 4"/>
          <p:cNvSpPr>
            <a:spLocks noGrp="1" noChangeArrowheads="1"/>
          </p:cNvSpPr>
          <p:nvPr>
            <p:ph type="ftr" sz="quarter" idx="11"/>
          </p:nvPr>
        </p:nvSpPr>
        <p:spPr/>
        <p:txBody>
          <a:bodyPr/>
          <a:lstStyle>
            <a:lvl1pPr>
              <a:defRPr/>
            </a:lvl1pPr>
          </a:lstStyle>
          <a:p>
            <a:pPr>
              <a:defRPr/>
            </a:pPr>
            <a:r>
              <a:rPr lang="it-IT"/>
              <a:t>Purdue University, Jan. 6, 2011                             Pietro Cortese</a:t>
            </a:r>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E3825302-84AC-4C32-A2B2-91F84665905E}" type="slidenum">
              <a:rPr lang="en-US"/>
              <a:pPr>
                <a:defRPr/>
              </a:pPr>
              <a:t>‹N›</a:t>
            </a:fld>
            <a:endParaRPr lang="en-US"/>
          </a:p>
        </p:txBody>
      </p:sp>
      <p:sp>
        <p:nvSpPr>
          <p:cNvPr id="6" name="Rectangle 4"/>
          <p:cNvSpPr>
            <a:spLocks noGrp="1" noChangeArrowheads="1"/>
          </p:cNvSpPr>
          <p:nvPr>
            <p:ph type="ftr" sz="quarter" idx="11"/>
          </p:nvPr>
        </p:nvSpPr>
        <p:spPr/>
        <p:txBody>
          <a:bodyPr/>
          <a:lstStyle>
            <a:lvl1pPr>
              <a:defRPr/>
            </a:lvl1pPr>
          </a:lstStyle>
          <a:p>
            <a:pPr>
              <a:defRPr/>
            </a:pPr>
            <a:r>
              <a:rPr lang="it-IT"/>
              <a:t>Purdue University, Jan. 6, 2011                             Pietro Cortese</a:t>
            </a:r>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746E075E-41FA-4ABB-891F-523AD8681B1A}" type="slidenum">
              <a:rPr lang="en-US"/>
              <a:pPr>
                <a:defRPr/>
              </a:pPr>
              <a:t>‹N›</a:t>
            </a:fld>
            <a:endParaRPr lang="en-US"/>
          </a:p>
        </p:txBody>
      </p:sp>
      <p:sp>
        <p:nvSpPr>
          <p:cNvPr id="6" name="Rectangle 4"/>
          <p:cNvSpPr>
            <a:spLocks noGrp="1" noChangeArrowheads="1"/>
          </p:cNvSpPr>
          <p:nvPr>
            <p:ph type="ftr" sz="quarter" idx="11"/>
          </p:nvPr>
        </p:nvSpPr>
        <p:spPr/>
        <p:txBody>
          <a:bodyPr/>
          <a:lstStyle>
            <a:lvl1pPr>
              <a:defRPr/>
            </a:lvl1pPr>
          </a:lstStyle>
          <a:p>
            <a:pPr>
              <a:defRPr/>
            </a:pPr>
            <a:r>
              <a:rPr lang="it-IT"/>
              <a:t>Purdue University, Jan. 6, 2011                             Pietro Cortese</a:t>
            </a:r>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2286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Click to edit Master title style</a:t>
            </a:r>
            <a:endParaRPr lang="en-US" smtClean="0"/>
          </a:p>
        </p:txBody>
      </p:sp>
      <p:sp>
        <p:nvSpPr>
          <p:cNvPr id="4099" name="Rectangle 3"/>
          <p:cNvSpPr>
            <a:spLocks noGrp="1" noChangeArrowheads="1"/>
          </p:cNvSpPr>
          <p:nvPr>
            <p:ph type="body" idx="1"/>
          </p:nvPr>
        </p:nvSpPr>
        <p:spPr bwMode="auto">
          <a:xfrm>
            <a:off x="304800" y="1066800"/>
            <a:ext cx="8610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7" name="Rectangle 5"/>
          <p:cNvSpPr>
            <a:spLocks noGrp="1" noChangeArrowheads="1"/>
          </p:cNvSpPr>
          <p:nvPr>
            <p:ph type="sldNum" sz="quarter" idx="4"/>
          </p:nvPr>
        </p:nvSpPr>
        <p:spPr bwMode="auto">
          <a:xfrm>
            <a:off x="7315200" y="6553200"/>
            <a:ext cx="1828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b="0">
                <a:solidFill>
                  <a:schemeClr val="bg1"/>
                </a:solidFill>
                <a:latin typeface="Gill Sans" charset="0"/>
              </a:defRPr>
            </a:lvl1pPr>
          </a:lstStyle>
          <a:p>
            <a:pPr>
              <a:defRPr/>
            </a:pPr>
            <a:fld id="{E64BF377-0D44-4FBD-A004-542BF1F73BD9}" type="slidenum">
              <a:rPr lang="en-US"/>
              <a:pPr>
                <a:defRPr/>
              </a:pPr>
              <a:t>‹N›</a:t>
            </a:fld>
            <a:endParaRPr lang="en-US"/>
          </a:p>
        </p:txBody>
      </p:sp>
      <p:pic>
        <p:nvPicPr>
          <p:cNvPr id="4101" name="Picture 9" descr="LogoAliceNew.png"/>
          <p:cNvPicPr>
            <a:picLocks noChangeAspect="1"/>
          </p:cNvPicPr>
          <p:nvPr/>
        </p:nvPicPr>
        <p:blipFill>
          <a:blip r:embed="rId15"/>
          <a:srcRect/>
          <a:stretch>
            <a:fillRect/>
          </a:stretch>
        </p:blipFill>
        <p:spPr bwMode="auto">
          <a:xfrm>
            <a:off x="8143875" y="0"/>
            <a:ext cx="1000125" cy="938213"/>
          </a:xfrm>
          <a:prstGeom prst="rect">
            <a:avLst/>
          </a:prstGeom>
          <a:noFill/>
          <a:ln w="9525">
            <a:noFill/>
            <a:miter lim="800000"/>
            <a:headEnd/>
            <a:tailEnd/>
          </a:ln>
        </p:spPr>
      </p:pic>
      <p:pic>
        <p:nvPicPr>
          <p:cNvPr id="4102" name="Picture 7" descr="alice_logo.png"/>
          <p:cNvPicPr>
            <a:picLocks noChangeAspect="1"/>
          </p:cNvPicPr>
          <p:nvPr userDrawn="1"/>
        </p:nvPicPr>
        <p:blipFill>
          <a:blip r:embed="rId16"/>
          <a:srcRect/>
          <a:stretch>
            <a:fillRect/>
          </a:stretch>
        </p:blipFill>
        <p:spPr bwMode="auto">
          <a:xfrm>
            <a:off x="8153400" y="0"/>
            <a:ext cx="990600" cy="963613"/>
          </a:xfrm>
          <a:prstGeom prst="rect">
            <a:avLst/>
          </a:prstGeom>
          <a:noFill/>
          <a:ln w="9525">
            <a:noFill/>
            <a:miter lim="800000"/>
            <a:headEnd/>
            <a:tailEnd/>
          </a:ln>
        </p:spPr>
      </p:pic>
      <p:sp>
        <p:nvSpPr>
          <p:cNvPr id="12" name="Rectangle 4"/>
          <p:cNvSpPr>
            <a:spLocks noGrp="1" noChangeArrowheads="1"/>
          </p:cNvSpPr>
          <p:nvPr>
            <p:ph type="ftr" sz="quarter" idx="3"/>
          </p:nvPr>
        </p:nvSpPr>
        <p:spPr>
          <a:xfrm>
            <a:off x="0" y="6553200"/>
            <a:ext cx="9144000" cy="304800"/>
          </a:xfrm>
          <a:prstGeom prst="rect">
            <a:avLst/>
          </a:prstGeom>
          <a:noFill/>
          <a:ln/>
        </p:spPr>
        <p:txBody>
          <a:bodyPr/>
          <a:lstStyle>
            <a:lvl1pPr>
              <a:defRPr sz="1400">
                <a:solidFill>
                  <a:srgbClr val="3333FF"/>
                </a:solidFill>
              </a:defRPr>
            </a:lvl1pPr>
          </a:lstStyle>
          <a:p>
            <a:pPr>
              <a:defRPr/>
            </a:pPr>
            <a:r>
              <a:rPr lang="it-IT"/>
              <a:t>Purdue University, Jan. 6, 2011                             Pietro Cortese</a:t>
            </a:r>
            <a:endParaRPr lang="en-US" dirty="0"/>
          </a:p>
        </p:txBody>
      </p:sp>
      <p:sp>
        <p:nvSpPr>
          <p:cNvPr id="13" name="Rectangle 5"/>
          <p:cNvSpPr txBox="1">
            <a:spLocks noChangeArrowheads="1"/>
          </p:cNvSpPr>
          <p:nvPr userDrawn="1"/>
        </p:nvSpPr>
        <p:spPr>
          <a:xfrm>
            <a:off x="7315200" y="6553200"/>
            <a:ext cx="1828800" cy="304800"/>
          </a:xfrm>
          <a:prstGeom prst="rect">
            <a:avLst/>
          </a:prstGeom>
          <a:ln/>
        </p:spPr>
        <p:txBody>
          <a:bodyPr/>
          <a:lstStyle>
            <a:lvl1pPr>
              <a:defRPr>
                <a:solidFill>
                  <a:srgbClr val="3333FF"/>
                </a:solidFill>
              </a:defRPr>
            </a:lvl1pPr>
          </a:lstStyle>
          <a:p>
            <a:pPr algn="r">
              <a:defRPr/>
            </a:pPr>
            <a:fld id="{24880EDA-9F8A-44FE-95CF-9F5F9070B62F}" type="slidenum">
              <a:rPr lang="en-US" sz="1600" smtClean="0"/>
              <a:pPr algn="r">
                <a:defRPr/>
              </a:pPr>
              <a:t>‹N›</a:t>
            </a:fld>
            <a:endParaRPr lang="en-US" sz="1600" dirty="0" smtClean="0"/>
          </a:p>
        </p:txBody>
      </p:sp>
    </p:spTree>
  </p:cSld>
  <p:clrMap bg1="lt1" tx1="dk1" bg2="lt2" tx2="dk2" accent1="accent1" accent2="accent2" accent3="accent3" accent4="accent4" accent5="accent5" accent6="accent6" hlink="hlink" folHlink="folHlink"/>
  <p:sldLayoutIdLst>
    <p:sldLayoutId id="2147483824"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5" r:id="rId12"/>
    <p:sldLayoutId id="2147483826" r:id="rId13"/>
  </p:sldLayoutIdLst>
  <p:transition/>
  <p:hf hdr="0" dt="0"/>
  <p:txStyles>
    <p:titleStyle>
      <a:lvl1pPr algn="ctr" rtl="0" eaLnBrk="0" fontAlgn="base" hangingPunct="0">
        <a:spcBef>
          <a:spcPct val="0"/>
        </a:spcBef>
        <a:spcAft>
          <a:spcPct val="0"/>
        </a:spcAft>
        <a:defRPr sz="3600">
          <a:solidFill>
            <a:srgbClr val="0000FF"/>
          </a:solidFill>
          <a:latin typeface="Gill Sans Light"/>
          <a:ea typeface="ＭＳ Ｐゴシック" pitchFamily="-111" charset="-128"/>
          <a:cs typeface="Gill Sans Light"/>
        </a:defRPr>
      </a:lvl1pPr>
      <a:lvl2pPr algn="ctr" rtl="0" eaLnBrk="0" fontAlgn="base" hangingPunct="0">
        <a:spcBef>
          <a:spcPct val="0"/>
        </a:spcBef>
        <a:spcAft>
          <a:spcPct val="0"/>
        </a:spcAft>
        <a:defRPr sz="3600">
          <a:solidFill>
            <a:srgbClr val="0000FF"/>
          </a:solidFill>
          <a:latin typeface="Gill Sans Light" charset="0"/>
          <a:ea typeface="ＭＳ Ｐゴシック" pitchFamily="-111" charset="-128"/>
          <a:cs typeface="Gill Sans Light" charset="0"/>
        </a:defRPr>
      </a:lvl2pPr>
      <a:lvl3pPr algn="ctr" rtl="0" eaLnBrk="0" fontAlgn="base" hangingPunct="0">
        <a:spcBef>
          <a:spcPct val="0"/>
        </a:spcBef>
        <a:spcAft>
          <a:spcPct val="0"/>
        </a:spcAft>
        <a:defRPr sz="3600">
          <a:solidFill>
            <a:srgbClr val="0000FF"/>
          </a:solidFill>
          <a:latin typeface="Gill Sans Light" charset="0"/>
          <a:ea typeface="ＭＳ Ｐゴシック" pitchFamily="-111" charset="-128"/>
          <a:cs typeface="Gill Sans Light" charset="0"/>
        </a:defRPr>
      </a:lvl3pPr>
      <a:lvl4pPr algn="ctr" rtl="0" eaLnBrk="0" fontAlgn="base" hangingPunct="0">
        <a:spcBef>
          <a:spcPct val="0"/>
        </a:spcBef>
        <a:spcAft>
          <a:spcPct val="0"/>
        </a:spcAft>
        <a:defRPr sz="3600">
          <a:solidFill>
            <a:srgbClr val="0000FF"/>
          </a:solidFill>
          <a:latin typeface="Gill Sans Light" charset="0"/>
          <a:ea typeface="ＭＳ Ｐゴシック" pitchFamily="-111" charset="-128"/>
          <a:cs typeface="Gill Sans Light" charset="0"/>
        </a:defRPr>
      </a:lvl4pPr>
      <a:lvl5pPr algn="ctr" rtl="0" eaLnBrk="0" fontAlgn="base" hangingPunct="0">
        <a:spcBef>
          <a:spcPct val="0"/>
        </a:spcBef>
        <a:spcAft>
          <a:spcPct val="0"/>
        </a:spcAft>
        <a:defRPr sz="3600">
          <a:solidFill>
            <a:srgbClr val="0000FF"/>
          </a:solidFill>
          <a:latin typeface="Gill Sans Light" charset="0"/>
          <a:ea typeface="ＭＳ Ｐゴシック" pitchFamily="-111" charset="-128"/>
          <a:cs typeface="Gill Sans Light" charset="0"/>
        </a:defRPr>
      </a:lvl5pPr>
      <a:lvl6pPr marL="457200" algn="ctr" rtl="0" eaLnBrk="1" fontAlgn="base" hangingPunct="1">
        <a:spcBef>
          <a:spcPct val="0"/>
        </a:spcBef>
        <a:spcAft>
          <a:spcPct val="0"/>
        </a:spcAft>
        <a:defRPr sz="3600" b="1" i="1">
          <a:solidFill>
            <a:srgbClr val="0000FF"/>
          </a:solidFill>
          <a:latin typeface="Arial" charset="0"/>
        </a:defRPr>
      </a:lvl6pPr>
      <a:lvl7pPr marL="914400" algn="ctr" rtl="0" eaLnBrk="1" fontAlgn="base" hangingPunct="1">
        <a:spcBef>
          <a:spcPct val="0"/>
        </a:spcBef>
        <a:spcAft>
          <a:spcPct val="0"/>
        </a:spcAft>
        <a:defRPr sz="3600" b="1" i="1">
          <a:solidFill>
            <a:srgbClr val="0000FF"/>
          </a:solidFill>
          <a:latin typeface="Arial" charset="0"/>
        </a:defRPr>
      </a:lvl7pPr>
      <a:lvl8pPr marL="1371600" algn="ctr" rtl="0" eaLnBrk="1" fontAlgn="base" hangingPunct="1">
        <a:spcBef>
          <a:spcPct val="0"/>
        </a:spcBef>
        <a:spcAft>
          <a:spcPct val="0"/>
        </a:spcAft>
        <a:defRPr sz="3600" b="1" i="1">
          <a:solidFill>
            <a:srgbClr val="0000FF"/>
          </a:solidFill>
          <a:latin typeface="Arial" charset="0"/>
        </a:defRPr>
      </a:lvl8pPr>
      <a:lvl9pPr marL="1828800" algn="ctr" rtl="0" eaLnBrk="1" fontAlgn="base" hangingPunct="1">
        <a:spcBef>
          <a:spcPct val="0"/>
        </a:spcBef>
        <a:spcAft>
          <a:spcPct val="0"/>
        </a:spcAft>
        <a:defRPr sz="3600" b="1" i="1">
          <a:solidFill>
            <a:srgbClr val="0000FF"/>
          </a:solidFill>
          <a:latin typeface="Arial" charset="0"/>
        </a:defRPr>
      </a:lvl9pPr>
    </p:titleStyle>
    <p:bodyStyle>
      <a:lvl1pPr marL="342900" indent="-342900" algn="l" rtl="0" eaLnBrk="0" fontAlgn="base" hangingPunct="0">
        <a:spcBef>
          <a:spcPct val="20000"/>
        </a:spcBef>
        <a:spcAft>
          <a:spcPct val="0"/>
        </a:spcAft>
        <a:buClr>
          <a:srgbClr val="3366FF"/>
        </a:buClr>
        <a:buSzPct val="80000"/>
        <a:buFont typeface="Wingdings" pitchFamily="2" charset="2"/>
        <a:buChar char="u"/>
        <a:defRPr sz="24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rgbClr val="3366FF"/>
        </a:buClr>
        <a:buFont typeface="Wingdings" pitchFamily="2" charset="2"/>
        <a:buChar char="Ø"/>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0066FF"/>
        </a:buClr>
        <a:buFont typeface="Courier New" pitchFamily="49" charset="0"/>
        <a:buChar char="o"/>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image" Target="../media/image68.wmf"/><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5"/>
          <p:cNvSpPr>
            <a:spLocks noGrp="1"/>
          </p:cNvSpPr>
          <p:nvPr>
            <p:ph type="ctrTitle"/>
          </p:nvPr>
        </p:nvSpPr>
        <p:spPr/>
        <p:txBody>
          <a:bodyPr/>
          <a:lstStyle/>
          <a:p>
            <a:pPr eaLnBrk="1" hangingPunct="1"/>
            <a:r>
              <a:rPr lang="en-GB" dirty="0" smtClean="0">
                <a:latin typeface="Gill Sans Light" charset="0"/>
                <a:ea typeface="ＭＳ Ｐゴシック" charset="-128"/>
                <a:cs typeface="Gill Sans Light" charset="0"/>
              </a:rPr>
              <a:t>Open-charm and J/</a:t>
            </a:r>
            <a:r>
              <a:rPr lang="el-GR" dirty="0" smtClean="0">
                <a:latin typeface="Gill Sans Light" charset="0"/>
                <a:ea typeface="ＭＳ Ｐゴシック" charset="-128"/>
                <a:cs typeface="Gill Sans Light" charset="0"/>
              </a:rPr>
              <a:t>ψ</a:t>
            </a:r>
            <a:r>
              <a:rPr lang="en-US" dirty="0" smtClean="0">
                <a:latin typeface="Gill Sans Light" charset="0"/>
                <a:ea typeface="ＭＳ Ｐゴシック" charset="-128"/>
                <a:cs typeface="Gill Sans Light" charset="0"/>
              </a:rPr>
              <a:t> </a:t>
            </a:r>
            <a:r>
              <a:rPr lang="en-GB" dirty="0" smtClean="0">
                <a:latin typeface="Gill Sans Light" charset="0"/>
                <a:ea typeface="ＭＳ Ｐゴシック" charset="-128"/>
                <a:cs typeface="Gill Sans Light" charset="0"/>
              </a:rPr>
              <a:t>production at the ALICE experiment</a:t>
            </a:r>
            <a:endParaRPr lang="en-GB" sz="3200" dirty="0" smtClean="0">
              <a:latin typeface="Gill Sans Light" charset="0"/>
              <a:ea typeface="ＭＳ Ｐゴシック" charset="-128"/>
              <a:cs typeface="Gill Sans Light" charset="0"/>
            </a:endParaRPr>
          </a:p>
        </p:txBody>
      </p:sp>
      <p:sp>
        <p:nvSpPr>
          <p:cNvPr id="8195" name="Subtitle 6"/>
          <p:cNvSpPr>
            <a:spLocks noGrp="1"/>
          </p:cNvSpPr>
          <p:nvPr>
            <p:ph type="subTitle" idx="1"/>
          </p:nvPr>
        </p:nvSpPr>
        <p:spPr/>
        <p:txBody>
          <a:bodyPr/>
          <a:lstStyle/>
          <a:p>
            <a:pPr marL="457200" indent="-457200" eaLnBrk="1" hangingPunct="1"/>
            <a:r>
              <a:rPr lang="en-GB" dirty="0" err="1" smtClean="0">
                <a:latin typeface="Gill Sans" charset="0"/>
                <a:ea typeface="ＭＳ Ｐゴシック" charset="-128"/>
              </a:rPr>
              <a:t>Pietro</a:t>
            </a:r>
            <a:r>
              <a:rPr lang="en-GB" dirty="0" smtClean="0">
                <a:latin typeface="Gill Sans" charset="0"/>
                <a:ea typeface="ＭＳ Ｐゴシック" charset="-128"/>
              </a:rPr>
              <a:t> </a:t>
            </a:r>
            <a:r>
              <a:rPr lang="en-GB" dirty="0" err="1" smtClean="0">
                <a:latin typeface="Gill Sans" charset="0"/>
                <a:ea typeface="ＭＳ Ｐゴシック" charset="-128"/>
              </a:rPr>
              <a:t>Cortese</a:t>
            </a:r>
            <a:endParaRPr lang="en-GB" dirty="0" smtClean="0">
              <a:latin typeface="Gill Sans" charset="0"/>
              <a:ea typeface="ＭＳ Ｐゴシック" charset="-128"/>
            </a:endParaRPr>
          </a:p>
          <a:p>
            <a:pPr marL="457200" indent="-457200" eaLnBrk="1" hangingPunct="1"/>
            <a:r>
              <a:rPr lang="en-GB" dirty="0" err="1" smtClean="0">
                <a:latin typeface="Gill Sans" charset="0"/>
                <a:ea typeface="ＭＳ Ｐゴシック" charset="-128"/>
              </a:rPr>
              <a:t>Universit</a:t>
            </a:r>
            <a:r>
              <a:rPr lang="it-IT" dirty="0" smtClean="0">
                <a:latin typeface="Gill Sans" charset="0"/>
                <a:ea typeface="ＭＳ Ｐゴシック" charset="-128"/>
              </a:rPr>
              <a:t>à del Piemonte Orientale and </a:t>
            </a:r>
            <a:r>
              <a:rPr lang="en-GB" dirty="0" smtClean="0">
                <a:latin typeface="Gill Sans" charset="0"/>
                <a:ea typeface="ＭＳ Ｐゴシック" charset="-128"/>
              </a:rPr>
              <a:t>INFN Alessandria, Italy</a:t>
            </a:r>
          </a:p>
          <a:p>
            <a:pPr marL="457200" indent="-457200" eaLnBrk="1" hangingPunct="1"/>
            <a:r>
              <a:rPr lang="en-GB" dirty="0" smtClean="0">
                <a:latin typeface="Gill Sans" charset="0"/>
                <a:ea typeface="ＭＳ Ｐゴシック" charset="-128"/>
              </a:rPr>
              <a:t>on behalf of the ALICE Collaboration</a:t>
            </a:r>
          </a:p>
          <a:p>
            <a:pPr marL="457200" indent="-457200" eaLnBrk="1" hangingPunct="1"/>
            <a:endParaRPr lang="en-GB" dirty="0" smtClean="0">
              <a:latin typeface="Gill Sans" charset="0"/>
              <a:ea typeface="ＭＳ Ｐゴシック" charset="-128"/>
            </a:endParaRPr>
          </a:p>
        </p:txBody>
      </p:sp>
      <p:sp>
        <p:nvSpPr>
          <p:cNvPr id="8196" name="Slide Number Placeholder 4"/>
          <p:cNvSpPr>
            <a:spLocks noGrp="1"/>
          </p:cNvSpPr>
          <p:nvPr>
            <p:ph type="sldNum" sz="quarter" idx="11"/>
          </p:nvPr>
        </p:nvSpPr>
        <p:spPr>
          <a:noFill/>
        </p:spPr>
        <p:txBody>
          <a:bodyPr/>
          <a:lstStyle/>
          <a:p>
            <a:fld id="{2C4510F0-1B1F-47AD-A9A8-30F6DC316F1C}" type="slidenum">
              <a:rPr lang="en-US" smtClean="0"/>
              <a:pPr/>
              <a:t>1</a:t>
            </a:fld>
            <a:endParaRPr lang="en-US" smtClean="0"/>
          </a:p>
        </p:txBody>
      </p:sp>
      <p:sp>
        <p:nvSpPr>
          <p:cNvPr id="8197" name="Segnaposto piè di pagina 5"/>
          <p:cNvSpPr>
            <a:spLocks noGrp="1"/>
          </p:cNvSpPr>
          <p:nvPr>
            <p:ph type="ftr"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latin typeface="Gill Sans Light" charset="0"/>
                <a:ea typeface="ＭＳ Ｐゴシック" charset="-128"/>
                <a:cs typeface="Gill Sans Light" charset="0"/>
              </a:rPr>
              <a:t>Coming soon: D</a:t>
            </a:r>
            <a:r>
              <a:rPr lang="en-US" baseline="30000" smtClean="0">
                <a:latin typeface="Gill Sans Light" charset="0"/>
                <a:ea typeface="ＭＳ Ｐゴシック" charset="-128"/>
                <a:cs typeface="Gill Sans Light" charset="0"/>
              </a:rPr>
              <a:t>*+</a:t>
            </a:r>
          </a:p>
        </p:txBody>
      </p:sp>
      <p:sp>
        <p:nvSpPr>
          <p:cNvPr id="21507"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pic>
        <p:nvPicPr>
          <p:cNvPr id="21508" name="Picture 8" descr="PWG3-D2H-010-Dstar_ptbins_TPCTOFpid_140M_20100716.gif"/>
          <p:cNvPicPr>
            <a:picLocks noChangeAspect="1"/>
          </p:cNvPicPr>
          <p:nvPr/>
        </p:nvPicPr>
        <p:blipFill>
          <a:blip r:embed="rId3"/>
          <a:srcRect/>
          <a:stretch>
            <a:fillRect/>
          </a:stretch>
        </p:blipFill>
        <p:spPr bwMode="auto">
          <a:xfrm>
            <a:off x="2971800" y="1058863"/>
            <a:ext cx="6172200" cy="4656137"/>
          </a:xfrm>
          <a:prstGeom prst="rect">
            <a:avLst/>
          </a:prstGeom>
          <a:noFill/>
          <a:ln w="9525">
            <a:noFill/>
            <a:miter lim="800000"/>
            <a:headEnd/>
            <a:tailEnd/>
          </a:ln>
        </p:spPr>
      </p:pic>
      <p:sp>
        <p:nvSpPr>
          <p:cNvPr id="21509" name="TextBox 6"/>
          <p:cNvSpPr txBox="1">
            <a:spLocks noChangeArrowheads="1"/>
          </p:cNvSpPr>
          <p:nvPr/>
        </p:nvSpPr>
        <p:spPr bwMode="auto">
          <a:xfrm>
            <a:off x="381000" y="838200"/>
            <a:ext cx="1758950" cy="830263"/>
          </a:xfrm>
          <a:prstGeom prst="rect">
            <a:avLst/>
          </a:prstGeom>
          <a:noFill/>
          <a:ln w="9525">
            <a:noFill/>
            <a:miter lim="800000"/>
            <a:headEnd/>
            <a:tailEnd/>
          </a:ln>
        </p:spPr>
        <p:txBody>
          <a:bodyPr wrap="none">
            <a:spAutoFit/>
          </a:bodyPr>
          <a:lstStyle/>
          <a:p>
            <a:r>
              <a:rPr lang="en-US"/>
              <a:t>D*</a:t>
            </a:r>
            <a:r>
              <a:rPr lang="en-US" baseline="30000"/>
              <a:t>+</a:t>
            </a:r>
            <a:r>
              <a:rPr lang="en-US">
                <a:sym typeface="Wingdings" pitchFamily="2" charset="2"/>
              </a:rPr>
              <a:t>D</a:t>
            </a:r>
            <a:r>
              <a:rPr lang="en-US" baseline="30000">
                <a:sym typeface="Wingdings" pitchFamily="2" charset="2"/>
              </a:rPr>
              <a:t>0</a:t>
            </a:r>
            <a:r>
              <a:rPr lang="en-US">
                <a:latin typeface="Symbol" pitchFamily="18" charset="2"/>
                <a:sym typeface="Wingdings" pitchFamily="2" charset="2"/>
              </a:rPr>
              <a:t>p</a:t>
            </a:r>
            <a:r>
              <a:rPr lang="en-US" baseline="30000">
                <a:sym typeface="Wingdings" pitchFamily="2" charset="2"/>
              </a:rPr>
              <a:t>+</a:t>
            </a:r>
            <a:endParaRPr lang="en-US">
              <a:sym typeface="Wingdings" pitchFamily="2" charset="2"/>
            </a:endParaRPr>
          </a:p>
          <a:p>
            <a:r>
              <a:rPr lang="en-US">
                <a:sym typeface="Wingdings" pitchFamily="2" charset="2"/>
              </a:rPr>
              <a:t>2-12 GeV/c</a:t>
            </a:r>
            <a:endParaRPr lang="en-US"/>
          </a:p>
        </p:txBody>
      </p:sp>
      <p:sp>
        <p:nvSpPr>
          <p:cNvPr id="21510" name="Content Placeholder 8"/>
          <p:cNvSpPr>
            <a:spLocks noGrp="1"/>
          </p:cNvSpPr>
          <p:nvPr>
            <p:ph sz="half" idx="4294967295"/>
          </p:nvPr>
        </p:nvSpPr>
        <p:spPr>
          <a:xfrm>
            <a:off x="0" y="1905000"/>
            <a:ext cx="3124200" cy="3810000"/>
          </a:xfrm>
        </p:spPr>
        <p:txBody>
          <a:bodyPr/>
          <a:lstStyle/>
          <a:p>
            <a:r>
              <a:rPr lang="en-US" sz="2000" smtClean="0">
                <a:ea typeface="ＭＳ Ｐゴシック" charset="-128"/>
              </a:rPr>
              <a:t>Soft pion reconstruction down to 100 MeV/c using ITS as standalone tracker</a:t>
            </a:r>
          </a:p>
          <a:p>
            <a:r>
              <a:rPr lang="en-US" sz="2000" smtClean="0">
                <a:ea typeface="ＭＳ Ｐゴシック" charset="-128"/>
              </a:rPr>
              <a:t>Evaluation of systematics ongoing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latin typeface="Gill Sans Light" charset="0"/>
                <a:ea typeface="ＭＳ Ｐゴシック" charset="-128"/>
                <a:cs typeface="Gill Sans Light" charset="0"/>
              </a:rPr>
              <a:t>D</a:t>
            </a:r>
            <a:r>
              <a:rPr lang="en-US" baseline="30000" smtClean="0">
                <a:latin typeface="Gill Sans Light" charset="0"/>
                <a:ea typeface="ＭＳ Ｐゴシック" charset="-128"/>
                <a:cs typeface="Gill Sans Light" charset="0"/>
              </a:rPr>
              <a:t>*+</a:t>
            </a:r>
            <a:r>
              <a:rPr lang="en-US" smtClean="0">
                <a:latin typeface="Gill Sans Light" charset="0"/>
                <a:ea typeface="ＭＳ Ｐゴシック" charset="-128"/>
                <a:cs typeface="Gill Sans Light" charset="0"/>
              </a:rPr>
              <a:t> dN/dp</a:t>
            </a:r>
            <a:r>
              <a:rPr lang="en-US" baseline="-25000" smtClean="0">
                <a:latin typeface="Gill Sans Light" charset="0"/>
                <a:ea typeface="ＭＳ Ｐゴシック" charset="-128"/>
                <a:cs typeface="Gill Sans Light" charset="0"/>
              </a:rPr>
              <a:t>t</a:t>
            </a:r>
            <a:r>
              <a:rPr lang="en-US" smtClean="0">
                <a:latin typeface="Gill Sans Light" charset="0"/>
                <a:ea typeface="ＭＳ Ｐゴシック" charset="-128"/>
                <a:cs typeface="Gill Sans Light" charset="0"/>
              </a:rPr>
              <a:t> and D ratios</a:t>
            </a:r>
            <a:endParaRPr lang="en-US" baseline="30000" smtClean="0">
              <a:latin typeface="Gill Sans Light" charset="0"/>
              <a:ea typeface="ＭＳ Ｐゴシック" charset="-128"/>
              <a:cs typeface="Gill Sans Light" charset="0"/>
            </a:endParaRPr>
          </a:p>
        </p:txBody>
      </p:sp>
      <p:sp>
        <p:nvSpPr>
          <p:cNvPr id="22531"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pic>
        <p:nvPicPr>
          <p:cNvPr id="10" name="Picture 9" descr="PWG3-Preliminary-023_Dstar_dNdpt_au_FONLL_LHC10bc_20101106.gif"/>
          <p:cNvPicPr>
            <a:picLocks noChangeAspect="1"/>
          </p:cNvPicPr>
          <p:nvPr/>
        </p:nvPicPr>
        <p:blipFill>
          <a:blip r:embed="rId3"/>
          <a:srcRect/>
          <a:stretch>
            <a:fillRect/>
          </a:stretch>
        </p:blipFill>
        <p:spPr bwMode="auto">
          <a:xfrm>
            <a:off x="123825" y="990600"/>
            <a:ext cx="4448175" cy="4800600"/>
          </a:xfrm>
          <a:prstGeom prst="rect">
            <a:avLst/>
          </a:prstGeom>
          <a:noFill/>
          <a:ln w="9525">
            <a:noFill/>
            <a:miter lim="800000"/>
            <a:headEnd/>
            <a:tailEnd/>
          </a:ln>
          <a:effectLst>
            <a:outerShdw dist="38100" dir="2700000" rotWithShape="0">
              <a:srgbClr val="808080">
                <a:alpha val="42999"/>
              </a:srgbClr>
            </a:outerShdw>
          </a:effectLst>
        </p:spPr>
      </p:pic>
      <p:pic>
        <p:nvPicPr>
          <p:cNvPr id="8" name="Picture 10" descr="D0Dplus_20100930.gif"/>
          <p:cNvPicPr>
            <a:picLocks noChangeAspect="1"/>
          </p:cNvPicPr>
          <p:nvPr/>
        </p:nvPicPr>
        <p:blipFill>
          <a:blip r:embed="rId4"/>
          <a:srcRect/>
          <a:stretch>
            <a:fillRect/>
          </a:stretch>
        </p:blipFill>
        <p:spPr bwMode="auto">
          <a:xfrm>
            <a:off x="5080000" y="1447800"/>
            <a:ext cx="3759200" cy="4225925"/>
          </a:xfrm>
          <a:prstGeom prst="rect">
            <a:avLst/>
          </a:prstGeom>
          <a:noFill/>
          <a:ln w="9525">
            <a:noFill/>
            <a:miter lim="800000"/>
            <a:headEnd/>
            <a:tailEnd/>
          </a:ln>
          <a:effectLst>
            <a:outerShdw dist="38100" dir="2700000" rotWithShape="0">
              <a:srgbClr val="808080">
                <a:alpha val="42999"/>
              </a:srgbClr>
            </a:outerShdw>
          </a:effectLst>
        </p:spPr>
      </p:pic>
      <p:sp>
        <p:nvSpPr>
          <p:cNvPr id="22534" name="TextBox 7"/>
          <p:cNvSpPr txBox="1">
            <a:spLocks noChangeArrowheads="1"/>
          </p:cNvSpPr>
          <p:nvPr/>
        </p:nvSpPr>
        <p:spPr bwMode="auto">
          <a:xfrm>
            <a:off x="5257800" y="5969000"/>
            <a:ext cx="3389313" cy="584200"/>
          </a:xfrm>
          <a:prstGeom prst="rect">
            <a:avLst/>
          </a:prstGeom>
          <a:noFill/>
          <a:ln w="9525">
            <a:noFill/>
            <a:miter lim="800000"/>
            <a:headEnd/>
            <a:tailEnd/>
          </a:ln>
        </p:spPr>
        <p:txBody>
          <a:bodyPr wrap="none">
            <a:spAutoFit/>
          </a:bodyPr>
          <a:lstStyle/>
          <a:p>
            <a:r>
              <a:rPr lang="en-US" sz="1600"/>
              <a:t>ee, H1, ZEUS: JHEP07 (2007) 074</a:t>
            </a:r>
          </a:p>
          <a:p>
            <a:r>
              <a:rPr lang="en-US" sz="1600"/>
              <a:t>CDF: PRL 91 (2003) 241804</a:t>
            </a:r>
          </a:p>
        </p:txBody>
      </p:sp>
      <p:sp>
        <p:nvSpPr>
          <p:cNvPr id="22535" name="Content Placeholder 12"/>
          <p:cNvSpPr txBox="1">
            <a:spLocks/>
          </p:cNvSpPr>
          <p:nvPr/>
        </p:nvSpPr>
        <p:spPr bwMode="auto">
          <a:xfrm>
            <a:off x="0" y="5791200"/>
            <a:ext cx="5181600" cy="914400"/>
          </a:xfrm>
          <a:prstGeom prst="rect">
            <a:avLst/>
          </a:prstGeom>
          <a:noFill/>
          <a:ln w="9525">
            <a:noFill/>
            <a:miter lim="800000"/>
            <a:headEnd/>
            <a:tailEnd/>
          </a:ln>
        </p:spPr>
        <p:txBody>
          <a:bodyPr/>
          <a:lstStyle/>
          <a:p>
            <a:pPr marL="342900" indent="-342900" eaLnBrk="0" hangingPunct="0">
              <a:spcBef>
                <a:spcPct val="20000"/>
              </a:spcBef>
              <a:buClr>
                <a:srgbClr val="3366FF"/>
              </a:buClr>
              <a:buSzPct val="80000"/>
              <a:buFont typeface="Wingdings" pitchFamily="2" charset="2"/>
              <a:buChar char="u"/>
            </a:pPr>
            <a:r>
              <a:rPr lang="en-US" sz="1800" b="0"/>
              <a:t>Only statistical errors</a:t>
            </a:r>
          </a:p>
          <a:p>
            <a:pPr marL="342900" indent="-342900" eaLnBrk="0" hangingPunct="0">
              <a:spcBef>
                <a:spcPct val="20000"/>
              </a:spcBef>
              <a:buClr>
                <a:srgbClr val="3366FF"/>
              </a:buClr>
              <a:buSzPct val="80000"/>
              <a:buFont typeface="Wingdings" pitchFamily="2" charset="2"/>
              <a:buChar char="u"/>
            </a:pPr>
            <a:r>
              <a:rPr lang="en-US" sz="1800" b="0"/>
              <a:t>Shape compares well with pQCD (FONLL)</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WG3-D2H-033_Lambdac_LHC10bc_PtInt4_PIDitstpctof_20101109.gif"/>
          <p:cNvPicPr>
            <a:picLocks noChangeAspect="1"/>
          </p:cNvPicPr>
          <p:nvPr/>
        </p:nvPicPr>
        <p:blipFill>
          <a:blip r:embed="rId3"/>
          <a:srcRect/>
          <a:stretch>
            <a:fillRect/>
          </a:stretch>
        </p:blipFill>
        <p:spPr bwMode="auto">
          <a:xfrm>
            <a:off x="5089525" y="3179763"/>
            <a:ext cx="3978275" cy="3309937"/>
          </a:xfrm>
          <a:prstGeom prst="rect">
            <a:avLst/>
          </a:prstGeom>
          <a:noFill/>
          <a:ln w="9525">
            <a:noFill/>
            <a:miter lim="800000"/>
            <a:headEnd/>
            <a:tailEnd/>
          </a:ln>
          <a:effectLst>
            <a:outerShdw dist="38100" dir="2700000" rotWithShape="0">
              <a:srgbClr val="808080">
                <a:alpha val="42999"/>
              </a:srgbClr>
            </a:outerShdw>
          </a:effectLst>
        </p:spPr>
      </p:pic>
      <p:sp>
        <p:nvSpPr>
          <p:cNvPr id="23555" name="Title 1"/>
          <p:cNvSpPr>
            <a:spLocks noGrp="1"/>
          </p:cNvSpPr>
          <p:nvPr>
            <p:ph type="title"/>
          </p:nvPr>
        </p:nvSpPr>
        <p:spPr/>
        <p:txBody>
          <a:bodyPr/>
          <a:lstStyle/>
          <a:p>
            <a:r>
              <a:rPr lang="en-US" smtClean="0">
                <a:latin typeface="Gill Sans Light" charset="0"/>
                <a:ea typeface="ＭＳ Ｐゴシック" charset="-128"/>
                <a:cs typeface="Gill Sans Light" charset="0"/>
              </a:rPr>
              <a:t>Other ongoing analyses:</a:t>
            </a:r>
          </a:p>
        </p:txBody>
      </p:sp>
      <p:sp>
        <p:nvSpPr>
          <p:cNvPr id="23556"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pic>
        <p:nvPicPr>
          <p:cNvPr id="60420" name="Picture 10" descr="PWG3-D2H-018-D0toKpipipi_PIDtoftpc_110MPt2bins_MassFit_20100929.png"/>
          <p:cNvPicPr>
            <a:picLocks noChangeAspect="1"/>
          </p:cNvPicPr>
          <p:nvPr/>
        </p:nvPicPr>
        <p:blipFill>
          <a:blip r:embed="rId4"/>
          <a:srcRect l="49570" r="3960"/>
          <a:stretch>
            <a:fillRect/>
          </a:stretch>
        </p:blipFill>
        <p:spPr bwMode="auto">
          <a:xfrm>
            <a:off x="1765300" y="838200"/>
            <a:ext cx="3035300" cy="2438400"/>
          </a:xfrm>
          <a:prstGeom prst="rect">
            <a:avLst/>
          </a:prstGeom>
          <a:noFill/>
          <a:ln w="9525">
            <a:noFill/>
            <a:miter lim="800000"/>
            <a:headEnd/>
            <a:tailEnd/>
          </a:ln>
          <a:effectLst>
            <a:outerShdw dist="38100" dir="2700000" rotWithShape="0">
              <a:srgbClr val="808080">
                <a:alpha val="42999"/>
              </a:srgbClr>
            </a:outerShdw>
          </a:effectLst>
        </p:spPr>
      </p:pic>
      <p:sp>
        <p:nvSpPr>
          <p:cNvPr id="23558" name="TextBox 6"/>
          <p:cNvSpPr txBox="1">
            <a:spLocks noChangeArrowheads="1"/>
          </p:cNvSpPr>
          <p:nvPr/>
        </p:nvSpPr>
        <p:spPr bwMode="auto">
          <a:xfrm>
            <a:off x="0" y="838200"/>
            <a:ext cx="1928733" cy="461665"/>
          </a:xfrm>
          <a:prstGeom prst="rect">
            <a:avLst/>
          </a:prstGeom>
          <a:noFill/>
          <a:ln w="9525">
            <a:noFill/>
            <a:miter lim="800000"/>
            <a:headEnd/>
            <a:tailEnd/>
          </a:ln>
        </p:spPr>
        <p:txBody>
          <a:bodyPr wrap="none">
            <a:spAutoFit/>
          </a:bodyPr>
          <a:lstStyle/>
          <a:p>
            <a:r>
              <a:rPr lang="en-US" dirty="0"/>
              <a:t>D</a:t>
            </a:r>
            <a:r>
              <a:rPr lang="en-US" baseline="30000" dirty="0"/>
              <a:t>0</a:t>
            </a:r>
            <a:r>
              <a:rPr lang="en-US" dirty="0">
                <a:sym typeface="Wingdings" pitchFamily="2" charset="2"/>
              </a:rPr>
              <a:t></a:t>
            </a:r>
            <a:r>
              <a:rPr lang="en-US" dirty="0" smtClean="0">
                <a:sym typeface="Wingdings" pitchFamily="2" charset="2"/>
              </a:rPr>
              <a:t>K</a:t>
            </a:r>
            <a:r>
              <a:rPr lang="en-US" baseline="30000" dirty="0" smtClean="0">
                <a:sym typeface="Wingdings" pitchFamily="2" charset="2"/>
              </a:rPr>
              <a:t>-</a:t>
            </a:r>
            <a:r>
              <a:rPr lang="en-US" dirty="0" smtClean="0">
                <a:latin typeface="Symbol" pitchFamily="18" charset="2"/>
                <a:sym typeface="Wingdings" pitchFamily="2" charset="2"/>
              </a:rPr>
              <a:t>p</a:t>
            </a:r>
            <a:r>
              <a:rPr lang="en-US" baseline="30000" dirty="0" smtClean="0">
                <a:sym typeface="Wingdings" pitchFamily="2" charset="2"/>
              </a:rPr>
              <a:t>+</a:t>
            </a:r>
            <a:r>
              <a:rPr lang="en-US" dirty="0" smtClean="0">
                <a:latin typeface="Symbol" pitchFamily="18" charset="2"/>
                <a:sym typeface="Wingdings" pitchFamily="2" charset="2"/>
              </a:rPr>
              <a:t>p</a:t>
            </a:r>
            <a:r>
              <a:rPr lang="en-US" baseline="30000" dirty="0" smtClean="0">
                <a:sym typeface="Wingdings" pitchFamily="2" charset="2"/>
              </a:rPr>
              <a:t>-</a:t>
            </a:r>
            <a:r>
              <a:rPr lang="en-US" dirty="0" smtClean="0">
                <a:latin typeface="Symbol" pitchFamily="18" charset="2"/>
                <a:sym typeface="Wingdings" pitchFamily="2" charset="2"/>
              </a:rPr>
              <a:t>p</a:t>
            </a:r>
            <a:r>
              <a:rPr lang="en-US" baseline="30000" dirty="0">
                <a:sym typeface="Wingdings" pitchFamily="2" charset="2"/>
              </a:rPr>
              <a:t>+</a:t>
            </a:r>
            <a:endParaRPr lang="en-US" dirty="0">
              <a:sym typeface="Wingdings" pitchFamily="2" charset="2"/>
            </a:endParaRPr>
          </a:p>
        </p:txBody>
      </p:sp>
      <p:pic>
        <p:nvPicPr>
          <p:cNvPr id="60422" name="Picture 12" descr="PWG3-D2H-016-DstoKKpi_PIDtoftpc_140MPt3to5_MassFit_20100816.gif"/>
          <p:cNvPicPr>
            <a:picLocks noChangeAspect="1"/>
          </p:cNvPicPr>
          <p:nvPr/>
        </p:nvPicPr>
        <p:blipFill>
          <a:blip r:embed="rId5"/>
          <a:srcRect/>
          <a:stretch>
            <a:fillRect/>
          </a:stretch>
        </p:blipFill>
        <p:spPr bwMode="auto">
          <a:xfrm>
            <a:off x="152400" y="3378200"/>
            <a:ext cx="3200400" cy="3090863"/>
          </a:xfrm>
          <a:prstGeom prst="rect">
            <a:avLst/>
          </a:prstGeom>
          <a:noFill/>
          <a:ln w="9525">
            <a:noFill/>
            <a:miter lim="800000"/>
            <a:headEnd/>
            <a:tailEnd/>
          </a:ln>
          <a:effectLst>
            <a:outerShdw dist="38100" dir="2700000" rotWithShape="0">
              <a:srgbClr val="808080">
                <a:alpha val="42999"/>
              </a:srgbClr>
            </a:outerShdw>
          </a:effectLst>
        </p:spPr>
      </p:pic>
      <p:sp>
        <p:nvSpPr>
          <p:cNvPr id="23560" name="TextBox 9"/>
          <p:cNvSpPr txBox="1">
            <a:spLocks noChangeArrowheads="1"/>
          </p:cNvSpPr>
          <p:nvPr/>
        </p:nvSpPr>
        <p:spPr bwMode="auto">
          <a:xfrm>
            <a:off x="650875" y="3729038"/>
            <a:ext cx="1863725" cy="461962"/>
          </a:xfrm>
          <a:prstGeom prst="rect">
            <a:avLst/>
          </a:prstGeom>
          <a:solidFill>
            <a:srgbClr val="FFFFFF"/>
          </a:solidFill>
          <a:ln w="9525">
            <a:noFill/>
            <a:miter lim="800000"/>
            <a:headEnd/>
            <a:tailEnd/>
          </a:ln>
        </p:spPr>
        <p:txBody>
          <a:bodyPr wrap="none">
            <a:spAutoFit/>
          </a:bodyPr>
          <a:lstStyle/>
          <a:p>
            <a:r>
              <a:rPr lang="en-US"/>
              <a:t>D</a:t>
            </a:r>
            <a:r>
              <a:rPr lang="en-US" baseline="-25000"/>
              <a:t>s</a:t>
            </a:r>
            <a:r>
              <a:rPr lang="en-US" baseline="30000"/>
              <a:t>+</a:t>
            </a:r>
            <a:r>
              <a:rPr lang="en-US">
                <a:sym typeface="Wingdings" pitchFamily="2" charset="2"/>
              </a:rPr>
              <a:t>K</a:t>
            </a:r>
            <a:r>
              <a:rPr lang="en-US" baseline="30000">
                <a:sym typeface="Wingdings" pitchFamily="2" charset="2"/>
              </a:rPr>
              <a:t>-</a:t>
            </a:r>
            <a:r>
              <a:rPr lang="en-US">
                <a:sym typeface="Wingdings" pitchFamily="2" charset="2"/>
              </a:rPr>
              <a:t>K</a:t>
            </a:r>
            <a:r>
              <a:rPr lang="en-US" baseline="30000">
                <a:sym typeface="Wingdings" pitchFamily="2" charset="2"/>
              </a:rPr>
              <a:t>+</a:t>
            </a:r>
            <a:r>
              <a:rPr lang="en-US">
                <a:latin typeface="Symbol" pitchFamily="18" charset="2"/>
                <a:sym typeface="Wingdings" pitchFamily="2" charset="2"/>
              </a:rPr>
              <a:t>p</a:t>
            </a:r>
            <a:r>
              <a:rPr lang="en-US" baseline="30000">
                <a:sym typeface="Wingdings" pitchFamily="2" charset="2"/>
              </a:rPr>
              <a:t>+</a:t>
            </a:r>
            <a:endParaRPr lang="en-US">
              <a:sym typeface="Wingdings" pitchFamily="2" charset="2"/>
            </a:endParaRPr>
          </a:p>
          <a:p>
            <a:endParaRPr lang="en-US"/>
          </a:p>
        </p:txBody>
      </p:sp>
      <p:pic>
        <p:nvPicPr>
          <p:cNvPr id="9" name="Picture 6"/>
          <p:cNvPicPr>
            <a:picLocks noChangeAspect="1"/>
          </p:cNvPicPr>
          <p:nvPr/>
        </p:nvPicPr>
        <p:blipFill>
          <a:blip r:embed="rId6"/>
          <a:srcRect/>
          <a:stretch>
            <a:fillRect/>
          </a:stretch>
        </p:blipFill>
        <p:spPr bwMode="auto">
          <a:xfrm>
            <a:off x="5867400" y="1100138"/>
            <a:ext cx="3011488" cy="2039937"/>
          </a:xfrm>
          <a:prstGeom prst="rect">
            <a:avLst/>
          </a:prstGeom>
          <a:noFill/>
          <a:ln w="9525">
            <a:noFill/>
            <a:miter lim="800000"/>
            <a:headEnd/>
            <a:tailEnd/>
          </a:ln>
          <a:effectLst>
            <a:outerShdw dist="38100" dir="2700000" rotWithShape="0">
              <a:srgbClr val="808080">
                <a:alpha val="42999"/>
              </a:srgbClr>
            </a:outerShdw>
          </a:effectLst>
        </p:spPr>
      </p:pic>
      <p:sp>
        <p:nvSpPr>
          <p:cNvPr id="23562" name="TextBox 8"/>
          <p:cNvSpPr txBox="1">
            <a:spLocks noChangeArrowheads="1"/>
          </p:cNvSpPr>
          <p:nvPr/>
        </p:nvSpPr>
        <p:spPr bwMode="auto">
          <a:xfrm>
            <a:off x="5181600" y="757238"/>
            <a:ext cx="3544888" cy="461962"/>
          </a:xfrm>
          <a:prstGeom prst="rect">
            <a:avLst/>
          </a:prstGeom>
          <a:noFill/>
          <a:ln w="9525">
            <a:noFill/>
            <a:miter lim="800000"/>
            <a:headEnd/>
            <a:tailEnd/>
          </a:ln>
        </p:spPr>
        <p:txBody>
          <a:bodyPr wrap="none">
            <a:spAutoFit/>
          </a:bodyPr>
          <a:lstStyle/>
          <a:p>
            <a:r>
              <a:rPr lang="en-US"/>
              <a:t>D</a:t>
            </a:r>
            <a:r>
              <a:rPr lang="en-US" baseline="30000"/>
              <a:t>0</a:t>
            </a:r>
            <a:r>
              <a:rPr lang="en-US">
                <a:sym typeface="Wingdings" pitchFamily="2" charset="2"/>
              </a:rPr>
              <a:t>K</a:t>
            </a:r>
            <a:r>
              <a:rPr lang="en-US" baseline="30000">
                <a:sym typeface="Wingdings" pitchFamily="2" charset="2"/>
              </a:rPr>
              <a:t>-</a:t>
            </a:r>
            <a:r>
              <a:rPr lang="en-US">
                <a:latin typeface="Symbol" pitchFamily="18" charset="2"/>
                <a:sym typeface="Wingdings" pitchFamily="2" charset="2"/>
              </a:rPr>
              <a:t>p</a:t>
            </a:r>
            <a:r>
              <a:rPr lang="en-US" baseline="30000">
                <a:sym typeface="Wingdings" pitchFamily="2" charset="2"/>
              </a:rPr>
              <a:t>+</a:t>
            </a:r>
            <a:r>
              <a:rPr lang="en-US" baseline="-25000">
                <a:sym typeface="Wingdings" pitchFamily="2" charset="2"/>
              </a:rPr>
              <a:t> </a:t>
            </a:r>
            <a:r>
              <a:rPr lang="en-US">
                <a:sym typeface="Wingdings" pitchFamily="2" charset="2"/>
              </a:rPr>
              <a:t>below 1 GeV/c</a:t>
            </a:r>
          </a:p>
        </p:txBody>
      </p:sp>
      <p:sp>
        <p:nvSpPr>
          <p:cNvPr id="23563" name="TextBox 9"/>
          <p:cNvSpPr txBox="1">
            <a:spLocks noChangeArrowheads="1"/>
          </p:cNvSpPr>
          <p:nvPr/>
        </p:nvSpPr>
        <p:spPr bwMode="auto">
          <a:xfrm>
            <a:off x="3429000" y="3500438"/>
            <a:ext cx="1752600" cy="2216150"/>
          </a:xfrm>
          <a:prstGeom prst="rect">
            <a:avLst/>
          </a:prstGeom>
          <a:noFill/>
          <a:ln w="9525">
            <a:noFill/>
            <a:miter lim="800000"/>
            <a:headEnd/>
            <a:tailEnd/>
          </a:ln>
        </p:spPr>
        <p:txBody>
          <a:bodyPr>
            <a:spAutoFit/>
          </a:bodyPr>
          <a:lstStyle/>
          <a:p>
            <a:r>
              <a:rPr lang="en-US">
                <a:latin typeface="Symbol" pitchFamily="18" charset="2"/>
              </a:rPr>
              <a:t>L</a:t>
            </a:r>
            <a:r>
              <a:rPr lang="en-US" baseline="-25000"/>
              <a:t>c</a:t>
            </a:r>
            <a:r>
              <a:rPr lang="en-US" baseline="30000"/>
              <a:t>+</a:t>
            </a:r>
            <a:r>
              <a:rPr lang="en-US">
                <a:sym typeface="Wingdings" pitchFamily="2" charset="2"/>
              </a:rPr>
              <a:t>pK</a:t>
            </a:r>
            <a:r>
              <a:rPr lang="en-US" baseline="30000">
                <a:sym typeface="Wingdings" pitchFamily="2" charset="2"/>
              </a:rPr>
              <a:t>-</a:t>
            </a:r>
            <a:r>
              <a:rPr lang="en-US">
                <a:latin typeface="Symbol" pitchFamily="18" charset="2"/>
                <a:sym typeface="Wingdings" pitchFamily="2" charset="2"/>
              </a:rPr>
              <a:t>p</a:t>
            </a:r>
            <a:r>
              <a:rPr lang="en-US" baseline="30000">
                <a:sym typeface="Wingdings" pitchFamily="2" charset="2"/>
              </a:rPr>
              <a:t>+</a:t>
            </a:r>
            <a:endParaRPr lang="en-US">
              <a:sym typeface="Wingdings" pitchFamily="2" charset="2"/>
            </a:endParaRPr>
          </a:p>
          <a:p>
            <a:pPr algn="ctr"/>
            <a:r>
              <a:rPr lang="en-US" sz="1800">
                <a:sym typeface="Wingdings" pitchFamily="2" charset="2"/>
              </a:rPr>
              <a:t> </a:t>
            </a:r>
            <a:r>
              <a:rPr lang="en-US" sz="1800" b="0">
                <a:sym typeface="Wingdings" pitchFamily="2" charset="2"/>
              </a:rPr>
              <a:t>(c</a:t>
            </a:r>
            <a:r>
              <a:rPr lang="en-US" sz="1800" b="0">
                <a:latin typeface="Symbol" pitchFamily="18" charset="2"/>
                <a:sym typeface="Wingdings" pitchFamily="2" charset="2"/>
              </a:rPr>
              <a:t>t </a:t>
            </a:r>
            <a:r>
              <a:rPr lang="en-US" sz="1800" b="0">
                <a:sym typeface="Wingdings" pitchFamily="2" charset="2"/>
              </a:rPr>
              <a:t>= 60 </a:t>
            </a:r>
            <a:r>
              <a:rPr lang="en-US" sz="1800" b="0">
                <a:latin typeface="Symbol" pitchFamily="18" charset="2"/>
                <a:sym typeface="Wingdings" pitchFamily="2" charset="2"/>
              </a:rPr>
              <a:t>m</a:t>
            </a:r>
            <a:r>
              <a:rPr lang="en-US" sz="1800" b="0">
                <a:sym typeface="Wingdings" pitchFamily="2" charset="2"/>
              </a:rPr>
              <a:t>m)</a:t>
            </a:r>
          </a:p>
          <a:p>
            <a:pPr algn="ctr"/>
            <a:endParaRPr lang="en-US" b="0">
              <a:latin typeface="Symbol" pitchFamily="18" charset="2"/>
              <a:sym typeface="Wingdings" pitchFamily="2" charset="2"/>
            </a:endParaRPr>
          </a:p>
          <a:p>
            <a:pPr algn="ctr"/>
            <a:r>
              <a:rPr lang="en-US" b="0">
                <a:latin typeface="Symbol" pitchFamily="18" charset="2"/>
                <a:sym typeface="Wingdings" pitchFamily="2" charset="2"/>
              </a:rPr>
              <a:t>p</a:t>
            </a:r>
            <a:r>
              <a:rPr lang="en-US" b="0">
                <a:sym typeface="Wingdings" pitchFamily="2" charset="2"/>
              </a:rPr>
              <a:t>/K/p ID crucial here!</a:t>
            </a:r>
          </a:p>
          <a:p>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0" y="228600"/>
            <a:ext cx="8458200" cy="609600"/>
          </a:xfrm>
        </p:spPr>
        <p:txBody>
          <a:bodyPr/>
          <a:lstStyle/>
          <a:p>
            <a:r>
              <a:rPr lang="en-US" dirty="0" smtClean="0"/>
              <a:t>Heavy </a:t>
            </a:r>
            <a:r>
              <a:rPr lang="en-US" dirty="0" err="1" smtClean="0"/>
              <a:t>flavour</a:t>
            </a:r>
            <a:r>
              <a:rPr lang="en-US" dirty="0" smtClean="0"/>
              <a:t> in the </a:t>
            </a:r>
            <a:r>
              <a:rPr lang="en-US" dirty="0" err="1" smtClean="0"/>
              <a:t>muon</a:t>
            </a:r>
            <a:r>
              <a:rPr lang="en-US" dirty="0" smtClean="0"/>
              <a:t> spectrometer</a:t>
            </a:r>
            <a:endParaRPr lang="it-IT" dirty="0"/>
          </a:p>
        </p:txBody>
      </p:sp>
      <p:sp>
        <p:nvSpPr>
          <p:cNvPr id="5" name="Segnaposto piè di pagina 4"/>
          <p:cNvSpPr>
            <a:spLocks noGrp="1"/>
          </p:cNvSpPr>
          <p:nvPr>
            <p:ph type="ftr" sz="quarter" idx="11"/>
          </p:nvPr>
        </p:nvSpPr>
        <p:spPr/>
        <p:txBody>
          <a:bodyPr/>
          <a:lstStyle/>
          <a:p>
            <a:pPr>
              <a:defRPr/>
            </a:pPr>
            <a:r>
              <a:rPr lang="it-IT" dirty="0" err="1" smtClean="0"/>
              <a:t>Purdue</a:t>
            </a:r>
            <a:r>
              <a:rPr lang="it-IT" dirty="0" smtClean="0"/>
              <a:t> </a:t>
            </a:r>
            <a:r>
              <a:rPr lang="it-IT" dirty="0" err="1" smtClean="0"/>
              <a:t>University</a:t>
            </a:r>
            <a:r>
              <a:rPr lang="it-IT" dirty="0" smtClean="0"/>
              <a:t>, Jan. 6, 2011                             Pietro Cortese</a:t>
            </a:r>
            <a:endParaRPr lang="en-US" dirty="0"/>
          </a:p>
        </p:txBody>
      </p:sp>
      <p:pic>
        <p:nvPicPr>
          <p:cNvPr id="63490" name="Picture 2"/>
          <p:cNvPicPr>
            <a:picLocks noChangeAspect="1" noChangeArrowheads="1"/>
          </p:cNvPicPr>
          <p:nvPr/>
        </p:nvPicPr>
        <p:blipFill>
          <a:blip r:embed="rId3"/>
          <a:srcRect/>
          <a:stretch>
            <a:fillRect/>
          </a:stretch>
        </p:blipFill>
        <p:spPr bwMode="auto">
          <a:xfrm>
            <a:off x="2819400" y="914400"/>
            <a:ext cx="6385033" cy="3276600"/>
          </a:xfrm>
          <a:prstGeom prst="rect">
            <a:avLst/>
          </a:prstGeom>
          <a:noFill/>
          <a:ln w="9525">
            <a:noFill/>
            <a:miter lim="800000"/>
            <a:headEnd/>
            <a:tailEnd/>
          </a:ln>
          <a:effectLst/>
        </p:spPr>
      </p:pic>
      <p:sp>
        <p:nvSpPr>
          <p:cNvPr id="8" name="CasellaDiTesto 7"/>
          <p:cNvSpPr txBox="1"/>
          <p:nvPr/>
        </p:nvSpPr>
        <p:spPr>
          <a:xfrm>
            <a:off x="0" y="1566208"/>
            <a:ext cx="2819400" cy="1938992"/>
          </a:xfrm>
          <a:prstGeom prst="rect">
            <a:avLst/>
          </a:prstGeom>
          <a:noFill/>
        </p:spPr>
        <p:txBody>
          <a:bodyPr wrap="square" rtlCol="0">
            <a:spAutoFit/>
          </a:bodyPr>
          <a:lstStyle/>
          <a:p>
            <a:r>
              <a:rPr lang="en-US" sz="2000" dirty="0" smtClean="0"/>
              <a:t>In p-p collisions </a:t>
            </a:r>
            <a:r>
              <a:rPr lang="en-US" sz="2000" dirty="0" smtClean="0">
                <a:solidFill>
                  <a:srgbClr val="0070C0"/>
                </a:solidFill>
              </a:rPr>
              <a:t>charm and beauty </a:t>
            </a:r>
            <a:r>
              <a:rPr lang="en-US" sz="2000" dirty="0" smtClean="0"/>
              <a:t>decays are the</a:t>
            </a:r>
          </a:p>
          <a:p>
            <a:r>
              <a:rPr lang="en-US" sz="2000" dirty="0" smtClean="0">
                <a:solidFill>
                  <a:srgbClr val="0070C0"/>
                </a:solidFill>
              </a:rPr>
              <a:t>main source</a:t>
            </a:r>
            <a:r>
              <a:rPr lang="en-US" sz="2000" dirty="0" smtClean="0"/>
              <a:t> of single </a:t>
            </a:r>
            <a:r>
              <a:rPr lang="en-US" sz="2000" dirty="0" err="1" smtClean="0"/>
              <a:t>muons</a:t>
            </a:r>
            <a:r>
              <a:rPr lang="en-US" sz="2000" dirty="0" smtClean="0"/>
              <a:t> with </a:t>
            </a:r>
            <a:r>
              <a:rPr lang="en-US" sz="2000" dirty="0" err="1" smtClean="0">
                <a:solidFill>
                  <a:srgbClr val="0070C0"/>
                </a:solidFill>
              </a:rPr>
              <a:t>p</a:t>
            </a:r>
            <a:r>
              <a:rPr lang="en-US" sz="2000" baseline="-25000" dirty="0" err="1" smtClean="0">
                <a:solidFill>
                  <a:srgbClr val="0070C0"/>
                </a:solidFill>
              </a:rPr>
              <a:t>T</a:t>
            </a:r>
            <a:r>
              <a:rPr lang="en-US" sz="2000" dirty="0" smtClean="0">
                <a:solidFill>
                  <a:srgbClr val="0070C0"/>
                </a:solidFill>
              </a:rPr>
              <a:t>&gt;2 </a:t>
            </a:r>
            <a:r>
              <a:rPr lang="en-US" sz="2000" dirty="0" err="1" smtClean="0"/>
              <a:t>GeV</a:t>
            </a:r>
            <a:r>
              <a:rPr lang="en-US" sz="2000" dirty="0" smtClean="0"/>
              <a:t>/c in -4&lt;</a:t>
            </a:r>
            <a:r>
              <a:rPr lang="el-GR" sz="2000" dirty="0" smtClean="0"/>
              <a:t>η</a:t>
            </a:r>
            <a:r>
              <a:rPr lang="en-US" sz="2000" dirty="0" smtClean="0"/>
              <a:t>&lt;-2.5</a:t>
            </a:r>
            <a:endParaRPr lang="it-IT" sz="2000" dirty="0"/>
          </a:p>
        </p:txBody>
      </p:sp>
      <p:sp>
        <p:nvSpPr>
          <p:cNvPr id="9" name="Rettangolo 8"/>
          <p:cNvSpPr/>
          <p:nvPr/>
        </p:nvSpPr>
        <p:spPr>
          <a:xfrm>
            <a:off x="228600" y="4038600"/>
            <a:ext cx="8458200" cy="2585323"/>
          </a:xfrm>
          <a:prstGeom prst="rect">
            <a:avLst/>
          </a:prstGeom>
        </p:spPr>
        <p:txBody>
          <a:bodyPr wrap="square">
            <a:spAutoFit/>
          </a:bodyPr>
          <a:lstStyle/>
          <a:p>
            <a:r>
              <a:rPr lang="en-US" sz="1800" dirty="0" smtClean="0">
                <a:solidFill>
                  <a:srgbClr val="0070C0"/>
                </a:solidFill>
                <a:latin typeface="+mn-lt"/>
              </a:rPr>
              <a:t>Analysis chain:</a:t>
            </a:r>
          </a:p>
          <a:p>
            <a:pPr>
              <a:buFont typeface="Arial" pitchFamily="34" charset="0"/>
              <a:buChar char="•"/>
            </a:pPr>
            <a:r>
              <a:rPr lang="en-US" sz="1800" dirty="0" smtClean="0">
                <a:latin typeface="+mn-lt"/>
              </a:rPr>
              <a:t> Remove beam-gas (global event selection) </a:t>
            </a:r>
          </a:p>
          <a:p>
            <a:pPr>
              <a:buFont typeface="Arial" pitchFamily="34" charset="0"/>
              <a:buChar char="•"/>
            </a:pPr>
            <a:r>
              <a:rPr lang="en-US" sz="1800" dirty="0" smtClean="0">
                <a:latin typeface="+mn-lt"/>
              </a:rPr>
              <a:t> Remove punch-through hadrons and low-</a:t>
            </a:r>
            <a:r>
              <a:rPr lang="en-US" sz="1800" dirty="0" err="1" smtClean="0">
                <a:latin typeface="+mn-lt"/>
              </a:rPr>
              <a:t>p</a:t>
            </a:r>
            <a:r>
              <a:rPr lang="en-US" sz="1800" baseline="-25000" dirty="0" err="1" smtClean="0">
                <a:latin typeface="+mn-lt"/>
              </a:rPr>
              <a:t>T</a:t>
            </a:r>
            <a:r>
              <a:rPr lang="en-US" sz="1800" dirty="0" smtClean="0">
                <a:latin typeface="+mn-lt"/>
              </a:rPr>
              <a:t> secondary µ </a:t>
            </a:r>
          </a:p>
          <a:p>
            <a:pPr lvl="1"/>
            <a:r>
              <a:rPr lang="en-US" sz="1800" dirty="0" smtClean="0">
                <a:latin typeface="+mn-lt"/>
              </a:rPr>
              <a:t>→ </a:t>
            </a:r>
            <a:r>
              <a:rPr lang="en-US" sz="1800" dirty="0" err="1" smtClean="0">
                <a:latin typeface="+mn-lt"/>
              </a:rPr>
              <a:t>muon</a:t>
            </a:r>
            <a:r>
              <a:rPr lang="en-US" sz="1800" dirty="0" smtClean="0">
                <a:latin typeface="+mn-lt"/>
              </a:rPr>
              <a:t> trigger</a:t>
            </a:r>
          </a:p>
          <a:p>
            <a:pPr>
              <a:buFont typeface="Arial" pitchFamily="34" charset="0"/>
              <a:buChar char="•"/>
            </a:pPr>
            <a:r>
              <a:rPr lang="en-US" sz="1800" dirty="0" smtClean="0">
                <a:latin typeface="+mn-lt"/>
              </a:rPr>
              <a:t> Remove background decay µ</a:t>
            </a:r>
          </a:p>
          <a:p>
            <a:pPr lvl="1"/>
            <a:r>
              <a:rPr lang="en-US" sz="1800" dirty="0" smtClean="0">
                <a:latin typeface="+mn-lt"/>
              </a:rPr>
              <a:t>→ models and MC (present), exploit correlation with vertex displacement</a:t>
            </a:r>
          </a:p>
          <a:p>
            <a:pPr>
              <a:buFont typeface="Arial" pitchFamily="34" charset="0"/>
              <a:buChar char="•"/>
            </a:pPr>
            <a:r>
              <a:rPr lang="en-US" sz="1800" dirty="0" smtClean="0">
                <a:latin typeface="+mn-lt"/>
              </a:rPr>
              <a:t> Correct for acceptance/</a:t>
            </a:r>
            <a:r>
              <a:rPr lang="en-US" sz="1800" dirty="0" err="1" smtClean="0">
                <a:latin typeface="+mn-lt"/>
              </a:rPr>
              <a:t>eﬃciency</a:t>
            </a:r>
            <a:endParaRPr lang="en-US" sz="1800" dirty="0" smtClean="0">
              <a:latin typeface="+mn-lt"/>
            </a:endParaRPr>
          </a:p>
          <a:p>
            <a:pPr>
              <a:buFont typeface="Arial" pitchFamily="34" charset="0"/>
              <a:buChar char="•"/>
            </a:pPr>
            <a:r>
              <a:rPr lang="en-US" sz="1800" dirty="0" smtClean="0">
                <a:latin typeface="+mn-lt"/>
              </a:rPr>
              <a:t> Estimate the cross-section</a:t>
            </a:r>
            <a:endParaRPr lang="it-IT" sz="1800" dirty="0">
              <a:latin typeface="+mn-lt"/>
            </a:endParaRPr>
          </a:p>
        </p:txBody>
      </p:sp>
      <p:sp>
        <p:nvSpPr>
          <p:cNvPr id="7" name="CasellaDiTesto 6"/>
          <p:cNvSpPr txBox="1"/>
          <p:nvPr/>
        </p:nvSpPr>
        <p:spPr>
          <a:xfrm>
            <a:off x="4717212" y="2069068"/>
            <a:ext cx="1531188" cy="369332"/>
          </a:xfrm>
          <a:prstGeom prst="rect">
            <a:avLst/>
          </a:prstGeom>
          <a:noFill/>
        </p:spPr>
        <p:txBody>
          <a:bodyPr wrap="none" rtlCol="0">
            <a:spAutoFit/>
          </a:bodyPr>
          <a:lstStyle/>
          <a:p>
            <a:r>
              <a:rPr lang="en-US" sz="1800" dirty="0" smtClean="0"/>
              <a:t>Monte-Carlo</a:t>
            </a:r>
            <a:endParaRPr lang="it-IT" sz="18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Single </a:t>
            </a:r>
            <a:r>
              <a:rPr lang="en-US" dirty="0" err="1" smtClean="0"/>
              <a:t>muons</a:t>
            </a:r>
            <a:r>
              <a:rPr lang="en-US" dirty="0" smtClean="0"/>
              <a:t> from HF decays</a:t>
            </a:r>
            <a:endParaRPr lang="it-IT" dirty="0"/>
          </a:p>
        </p:txBody>
      </p:sp>
      <p:sp>
        <p:nvSpPr>
          <p:cNvPr id="3" name="Segnaposto numero diapositiva 2"/>
          <p:cNvSpPr>
            <a:spLocks noGrp="1"/>
          </p:cNvSpPr>
          <p:nvPr>
            <p:ph type="sldNum" sz="quarter" idx="10"/>
          </p:nvPr>
        </p:nvSpPr>
        <p:spPr/>
        <p:txBody>
          <a:bodyPr/>
          <a:lstStyle/>
          <a:p>
            <a:pPr>
              <a:defRPr/>
            </a:pPr>
            <a:fld id="{950B2A49-3EA8-4B9E-A0EF-32E2EC459727}" type="slidenum">
              <a:rPr lang="en-US" smtClean="0"/>
              <a:pPr>
                <a:defRPr/>
              </a:pPr>
              <a:t>14</a:t>
            </a:fld>
            <a:endParaRPr lang="en-US"/>
          </a:p>
        </p:txBody>
      </p:sp>
      <p:sp>
        <p:nvSpPr>
          <p:cNvPr id="4" name="Segnaposto piè di pagina 3"/>
          <p:cNvSpPr>
            <a:spLocks noGrp="1"/>
          </p:cNvSpPr>
          <p:nvPr>
            <p:ph type="ftr" sz="quarter" idx="11"/>
          </p:nvPr>
        </p:nvSpPr>
        <p:spPr/>
        <p:txBody>
          <a:bodyPr/>
          <a:lstStyle/>
          <a:p>
            <a:pPr>
              <a:defRPr/>
            </a:pPr>
            <a:r>
              <a:rPr lang="it-IT" smtClean="0"/>
              <a:t>Purdue University, Jan. 6, 2011                             Pietro Cortese</a:t>
            </a:r>
            <a:endParaRPr lang="en-US" dirty="0"/>
          </a:p>
        </p:txBody>
      </p:sp>
      <p:pic>
        <p:nvPicPr>
          <p:cNvPr id="64514" name="Picture 2"/>
          <p:cNvPicPr>
            <a:picLocks noChangeAspect="1" noChangeArrowheads="1"/>
          </p:cNvPicPr>
          <p:nvPr/>
        </p:nvPicPr>
        <p:blipFill>
          <a:blip r:embed="rId3"/>
          <a:srcRect/>
          <a:stretch>
            <a:fillRect/>
          </a:stretch>
        </p:blipFill>
        <p:spPr bwMode="auto">
          <a:xfrm>
            <a:off x="0" y="1066800"/>
            <a:ext cx="4805229" cy="3124200"/>
          </a:xfrm>
          <a:prstGeom prst="rect">
            <a:avLst/>
          </a:prstGeom>
          <a:noFill/>
          <a:ln w="9525">
            <a:noFill/>
            <a:miter lim="800000"/>
            <a:headEnd/>
            <a:tailEnd/>
          </a:ln>
          <a:effectLst/>
        </p:spPr>
      </p:pic>
      <p:pic>
        <p:nvPicPr>
          <p:cNvPr id="64515" name="Picture 3"/>
          <p:cNvPicPr>
            <a:picLocks noChangeAspect="1" noChangeArrowheads="1"/>
          </p:cNvPicPr>
          <p:nvPr/>
        </p:nvPicPr>
        <p:blipFill>
          <a:blip r:embed="rId4"/>
          <a:srcRect/>
          <a:stretch>
            <a:fillRect/>
          </a:stretch>
        </p:blipFill>
        <p:spPr bwMode="auto">
          <a:xfrm>
            <a:off x="4953000" y="1136459"/>
            <a:ext cx="4191000" cy="2895792"/>
          </a:xfrm>
          <a:prstGeom prst="rect">
            <a:avLst/>
          </a:prstGeom>
          <a:noFill/>
          <a:ln w="9525">
            <a:noFill/>
            <a:miter lim="800000"/>
            <a:headEnd/>
            <a:tailEnd/>
          </a:ln>
          <a:effectLst/>
        </p:spPr>
      </p:pic>
      <p:sp>
        <p:nvSpPr>
          <p:cNvPr id="7" name="CasellaDiTesto 6"/>
          <p:cNvSpPr txBox="1"/>
          <p:nvPr/>
        </p:nvSpPr>
        <p:spPr>
          <a:xfrm>
            <a:off x="228600" y="4267200"/>
            <a:ext cx="8305800" cy="1938992"/>
          </a:xfrm>
          <a:prstGeom prst="rect">
            <a:avLst/>
          </a:prstGeom>
          <a:noFill/>
        </p:spPr>
        <p:txBody>
          <a:bodyPr wrap="square" rtlCol="0">
            <a:spAutoFit/>
          </a:bodyPr>
          <a:lstStyle/>
          <a:p>
            <a:pPr>
              <a:buFont typeface="Arial" pitchFamily="34" charset="0"/>
              <a:buChar char="•"/>
            </a:pPr>
            <a:r>
              <a:rPr lang="en-US" sz="2000" dirty="0" smtClean="0"/>
              <a:t> </a:t>
            </a:r>
            <a:r>
              <a:rPr lang="en-US" sz="2000" dirty="0" err="1" smtClean="0"/>
              <a:t>pQCD</a:t>
            </a:r>
            <a:r>
              <a:rPr lang="en-US" sz="2000" dirty="0" smtClean="0"/>
              <a:t> calculations are in agreement with data within the systematic errors</a:t>
            </a:r>
          </a:p>
          <a:p>
            <a:pPr>
              <a:buFont typeface="Arial" pitchFamily="34" charset="0"/>
              <a:buChar char="•"/>
            </a:pPr>
            <a:r>
              <a:rPr lang="en-US" sz="2000" dirty="0" smtClean="0"/>
              <a:t> the shape of the distribution is well reproduced</a:t>
            </a:r>
          </a:p>
          <a:p>
            <a:pPr>
              <a:buFont typeface="Arial" pitchFamily="34" charset="0"/>
              <a:buChar char="•"/>
            </a:pPr>
            <a:r>
              <a:rPr lang="en-US" sz="2000" dirty="0" smtClean="0"/>
              <a:t> Analysis on the full statistics will improve the </a:t>
            </a:r>
            <a:r>
              <a:rPr lang="en-US" sz="2000" dirty="0" err="1" smtClean="0"/>
              <a:t>pT</a:t>
            </a:r>
            <a:r>
              <a:rPr lang="en-US" sz="2000" dirty="0" smtClean="0"/>
              <a:t> reach</a:t>
            </a:r>
          </a:p>
          <a:p>
            <a:pPr>
              <a:buFont typeface="Arial" pitchFamily="34" charset="0"/>
              <a:buChar char="•"/>
            </a:pPr>
            <a:r>
              <a:rPr lang="en-US" sz="2000" dirty="0" smtClean="0"/>
              <a:t> data-driven methods will improve the background subtraction (</a:t>
            </a:r>
            <a:r>
              <a:rPr lang="en-US" sz="2000" dirty="0" err="1" smtClean="0"/>
              <a:t>expecially</a:t>
            </a:r>
            <a:r>
              <a:rPr lang="en-US" sz="2000" dirty="0" smtClean="0"/>
              <a:t> important at low-</a:t>
            </a:r>
            <a:r>
              <a:rPr lang="en-US" sz="2000" dirty="0" err="1" smtClean="0"/>
              <a:t>p</a:t>
            </a:r>
            <a:r>
              <a:rPr lang="en-US" sz="2000" baseline="-25000" dirty="0" err="1" smtClean="0"/>
              <a:t>T</a:t>
            </a:r>
            <a:r>
              <a:rPr lang="en-US" sz="2000" dirty="0" smtClean="0"/>
              <a:t>)</a:t>
            </a:r>
          </a:p>
        </p:txBody>
      </p:sp>
      <p:sp>
        <p:nvSpPr>
          <p:cNvPr id="8" name="CasellaDiTesto 7"/>
          <p:cNvSpPr txBox="1"/>
          <p:nvPr/>
        </p:nvSpPr>
        <p:spPr>
          <a:xfrm>
            <a:off x="5638800" y="1524000"/>
            <a:ext cx="2704587" cy="338554"/>
          </a:xfrm>
          <a:prstGeom prst="rect">
            <a:avLst/>
          </a:prstGeom>
          <a:noFill/>
        </p:spPr>
        <p:txBody>
          <a:bodyPr wrap="none" rtlCol="0">
            <a:spAutoFit/>
          </a:bodyPr>
          <a:lstStyle/>
          <a:p>
            <a:r>
              <a:rPr lang="en-US" sz="1600" dirty="0" smtClean="0"/>
              <a:t>Conservative </a:t>
            </a:r>
            <a:r>
              <a:rPr lang="en-US" sz="1600" dirty="0" err="1" smtClean="0"/>
              <a:t>systematics</a:t>
            </a:r>
            <a:endParaRPr lang="it-IT" sz="16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28600"/>
            <a:ext cx="8458200" cy="609600"/>
          </a:xfrm>
        </p:spPr>
        <p:txBody>
          <a:bodyPr/>
          <a:lstStyle/>
          <a:p>
            <a:r>
              <a:rPr lang="en-US" dirty="0" smtClean="0"/>
              <a:t>Coming soon: electrons from HF decays</a:t>
            </a:r>
            <a:endParaRPr lang="it-IT" dirty="0"/>
          </a:p>
        </p:txBody>
      </p:sp>
      <p:sp>
        <p:nvSpPr>
          <p:cNvPr id="4" name="Segnaposto numero diapositiva 3"/>
          <p:cNvSpPr>
            <a:spLocks noGrp="1"/>
          </p:cNvSpPr>
          <p:nvPr>
            <p:ph type="sldNum" sz="quarter" idx="10"/>
          </p:nvPr>
        </p:nvSpPr>
        <p:spPr/>
        <p:txBody>
          <a:bodyPr/>
          <a:lstStyle/>
          <a:p>
            <a:pPr>
              <a:defRPr/>
            </a:pPr>
            <a:fld id="{C7D3A5AF-8C96-47DC-B36A-A649CE260BF7}" type="slidenum">
              <a:rPr lang="en-US" smtClean="0"/>
              <a:pPr>
                <a:defRPr/>
              </a:pPr>
              <a:t>15</a:t>
            </a:fld>
            <a:endParaRPr lang="en-US"/>
          </a:p>
        </p:txBody>
      </p:sp>
      <p:sp>
        <p:nvSpPr>
          <p:cNvPr id="5" name="Segnaposto piè di pagina 4"/>
          <p:cNvSpPr>
            <a:spLocks noGrp="1"/>
          </p:cNvSpPr>
          <p:nvPr>
            <p:ph type="ftr" sz="quarter" idx="11"/>
          </p:nvPr>
        </p:nvSpPr>
        <p:spPr/>
        <p:txBody>
          <a:bodyPr/>
          <a:lstStyle/>
          <a:p>
            <a:pPr>
              <a:defRPr/>
            </a:pPr>
            <a:r>
              <a:rPr lang="it-IT" smtClean="0"/>
              <a:t>Purdue University, Jan. 6, 2011                             Pietro Cortese</a:t>
            </a:r>
            <a:endParaRPr lang="en-US" dirty="0"/>
          </a:p>
        </p:txBody>
      </p:sp>
      <p:pic>
        <p:nvPicPr>
          <p:cNvPr id="70658" name="Picture 2"/>
          <p:cNvPicPr>
            <a:picLocks noChangeAspect="1" noChangeArrowheads="1"/>
          </p:cNvPicPr>
          <p:nvPr/>
        </p:nvPicPr>
        <p:blipFill>
          <a:blip r:embed="rId3"/>
          <a:srcRect/>
          <a:stretch>
            <a:fillRect/>
          </a:stretch>
        </p:blipFill>
        <p:spPr bwMode="auto">
          <a:xfrm>
            <a:off x="4419600" y="1371600"/>
            <a:ext cx="4900028" cy="4724400"/>
          </a:xfrm>
          <a:prstGeom prst="rect">
            <a:avLst/>
          </a:prstGeom>
          <a:noFill/>
          <a:ln w="9525">
            <a:noFill/>
            <a:miter lim="800000"/>
            <a:headEnd/>
            <a:tailEnd/>
          </a:ln>
          <a:effectLst/>
        </p:spPr>
      </p:pic>
      <p:pic>
        <p:nvPicPr>
          <p:cNvPr id="70660" name="Picture 4"/>
          <p:cNvPicPr>
            <a:picLocks noChangeAspect="1" noChangeArrowheads="1"/>
          </p:cNvPicPr>
          <p:nvPr/>
        </p:nvPicPr>
        <p:blipFill>
          <a:blip r:embed="rId4"/>
          <a:srcRect/>
          <a:stretch>
            <a:fillRect/>
          </a:stretch>
        </p:blipFill>
        <p:spPr bwMode="auto">
          <a:xfrm>
            <a:off x="1" y="914400"/>
            <a:ext cx="4495799" cy="3034774"/>
          </a:xfrm>
          <a:prstGeom prst="rect">
            <a:avLst/>
          </a:prstGeom>
          <a:noFill/>
          <a:ln w="9525">
            <a:noFill/>
            <a:miter lim="800000"/>
            <a:headEnd/>
            <a:tailEnd/>
          </a:ln>
          <a:effectLst/>
        </p:spPr>
      </p:pic>
      <p:sp>
        <p:nvSpPr>
          <p:cNvPr id="9" name="CasellaDiTesto 8"/>
          <p:cNvSpPr txBox="1"/>
          <p:nvPr/>
        </p:nvSpPr>
        <p:spPr>
          <a:xfrm>
            <a:off x="152400" y="3962400"/>
            <a:ext cx="4572000" cy="2062103"/>
          </a:xfrm>
          <a:prstGeom prst="rect">
            <a:avLst/>
          </a:prstGeom>
          <a:noFill/>
        </p:spPr>
        <p:txBody>
          <a:bodyPr wrap="square" rtlCol="0">
            <a:spAutoFit/>
          </a:bodyPr>
          <a:lstStyle/>
          <a:p>
            <a:r>
              <a:rPr lang="en-US" sz="1600" dirty="0" smtClean="0">
                <a:solidFill>
                  <a:srgbClr val="0070C0"/>
                </a:solidFill>
              </a:rPr>
              <a:t>Electron ID with TOF time and TPC </a:t>
            </a:r>
            <a:r>
              <a:rPr lang="en-US" sz="1600" dirty="0" err="1" smtClean="0">
                <a:solidFill>
                  <a:srgbClr val="0070C0"/>
                </a:solidFill>
              </a:rPr>
              <a:t>dE</a:t>
            </a:r>
            <a:r>
              <a:rPr lang="en-US" sz="1600" dirty="0" smtClean="0">
                <a:solidFill>
                  <a:srgbClr val="0070C0"/>
                </a:solidFill>
              </a:rPr>
              <a:t>/</a:t>
            </a:r>
            <a:r>
              <a:rPr lang="en-US" sz="1600" dirty="0" err="1" smtClean="0">
                <a:solidFill>
                  <a:srgbClr val="0070C0"/>
                </a:solidFill>
              </a:rPr>
              <a:t>dx</a:t>
            </a:r>
            <a:r>
              <a:rPr lang="en-US" sz="1600" dirty="0" smtClean="0">
                <a:solidFill>
                  <a:srgbClr val="0070C0"/>
                </a:solidFill>
              </a:rPr>
              <a:t> cut </a:t>
            </a:r>
            <a:r>
              <a:rPr lang="en-US" sz="1600" dirty="0" smtClean="0"/>
              <a:t>(TRD and EMCAL will join soon)</a:t>
            </a:r>
          </a:p>
          <a:p>
            <a:endParaRPr lang="en-US" sz="1600" dirty="0" smtClean="0"/>
          </a:p>
          <a:p>
            <a:r>
              <a:rPr lang="en-US" sz="1600" dirty="0" smtClean="0"/>
              <a:t>Contamination from &lt;1% to 15% at 4 </a:t>
            </a:r>
            <a:r>
              <a:rPr lang="en-US" sz="1600" dirty="0" err="1" smtClean="0"/>
              <a:t>GeV</a:t>
            </a:r>
            <a:r>
              <a:rPr lang="en-US" sz="1600" dirty="0" smtClean="0"/>
              <a:t>/c</a:t>
            </a:r>
          </a:p>
          <a:p>
            <a:endParaRPr lang="en-US" sz="1600" dirty="0" smtClean="0"/>
          </a:p>
          <a:p>
            <a:r>
              <a:rPr lang="en-US" sz="1600" dirty="0" smtClean="0"/>
              <a:t>Inclusive electron spectrum compared with cocktail of sources  (conversion electrons from </a:t>
            </a:r>
            <a:r>
              <a:rPr lang="el-GR" sz="1600" dirty="0" smtClean="0"/>
              <a:t>π</a:t>
            </a:r>
            <a:r>
              <a:rPr lang="en-US" sz="1600" baseline="30000" dirty="0" smtClean="0"/>
              <a:t>0</a:t>
            </a:r>
            <a:r>
              <a:rPr lang="en-US" sz="1600" dirty="0" smtClean="0"/>
              <a:t> decays are derived from data)</a:t>
            </a:r>
            <a:endParaRPr lang="it-IT" sz="1600" dirty="0"/>
          </a:p>
        </p:txBody>
      </p:sp>
      <p:sp>
        <p:nvSpPr>
          <p:cNvPr id="10" name="CasellaDiTesto 9"/>
          <p:cNvSpPr txBox="1"/>
          <p:nvPr/>
        </p:nvSpPr>
        <p:spPr>
          <a:xfrm>
            <a:off x="2085975" y="3116818"/>
            <a:ext cx="1655261" cy="369332"/>
          </a:xfrm>
          <a:prstGeom prst="rect">
            <a:avLst/>
          </a:prstGeom>
          <a:noFill/>
        </p:spPr>
        <p:txBody>
          <a:bodyPr wrap="none" rtlCol="0">
            <a:spAutoFit/>
          </a:bodyPr>
          <a:lstStyle/>
          <a:p>
            <a:r>
              <a:rPr lang="en-US" sz="1800" dirty="0" smtClean="0"/>
              <a:t>After TOF cut</a:t>
            </a:r>
            <a:endParaRPr lang="it-IT" sz="1800" dirty="0"/>
          </a:p>
        </p:txBody>
      </p:sp>
      <p:sp>
        <p:nvSpPr>
          <p:cNvPr id="12" name="CasellaDiTesto 11"/>
          <p:cNvSpPr txBox="1"/>
          <p:nvPr/>
        </p:nvSpPr>
        <p:spPr>
          <a:xfrm>
            <a:off x="3657600" y="6027003"/>
            <a:ext cx="5602816" cy="830997"/>
          </a:xfrm>
          <a:prstGeom prst="rect">
            <a:avLst/>
          </a:prstGeom>
          <a:noFill/>
        </p:spPr>
        <p:txBody>
          <a:bodyPr wrap="none" rtlCol="0">
            <a:spAutoFit/>
          </a:bodyPr>
          <a:lstStyle/>
          <a:p>
            <a:r>
              <a:rPr lang="en-US" dirty="0" smtClean="0">
                <a:solidFill>
                  <a:srgbClr val="0070C0"/>
                </a:solidFill>
              </a:rPr>
              <a:t>HF signal above the electron cocktail</a:t>
            </a:r>
          </a:p>
          <a:p>
            <a:endParaRPr lang="it-IT"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457200" y="0"/>
            <a:ext cx="8229600" cy="868363"/>
          </a:xfrm>
        </p:spPr>
        <p:txBody>
          <a:bodyPr/>
          <a:lstStyle/>
          <a:p>
            <a:r>
              <a:rPr lang="en-US" smtClean="0">
                <a:latin typeface="Gill Sans Light" charset="0"/>
                <a:ea typeface="ＭＳ Ｐゴシック" charset="-128"/>
                <a:cs typeface="Gill Sans Light" charset="0"/>
              </a:rPr>
              <a:t>Quarkonium measurement in ALICE</a:t>
            </a:r>
          </a:p>
        </p:txBody>
      </p:sp>
      <p:sp>
        <p:nvSpPr>
          <p:cNvPr id="26627" name="Text Box 6"/>
          <p:cNvSpPr txBox="1">
            <a:spLocks noChangeArrowheads="1"/>
          </p:cNvSpPr>
          <p:nvPr/>
        </p:nvSpPr>
        <p:spPr bwMode="auto">
          <a:xfrm>
            <a:off x="0" y="822325"/>
            <a:ext cx="7140575" cy="396875"/>
          </a:xfrm>
          <a:prstGeom prst="rect">
            <a:avLst/>
          </a:prstGeom>
          <a:noFill/>
          <a:ln w="9525" algn="ctr">
            <a:noFill/>
            <a:miter lim="800000"/>
            <a:headEnd/>
            <a:tailEnd/>
          </a:ln>
        </p:spPr>
        <p:txBody>
          <a:bodyPr wrap="none">
            <a:spAutoFit/>
          </a:bodyPr>
          <a:lstStyle/>
          <a:p>
            <a:pPr>
              <a:buFontTx/>
              <a:buChar char="•"/>
            </a:pPr>
            <a:r>
              <a:rPr lang="en-US"/>
              <a:t> Quarkonium in ALICE can be measured in two ways:</a:t>
            </a:r>
          </a:p>
        </p:txBody>
      </p:sp>
      <p:sp>
        <p:nvSpPr>
          <p:cNvPr id="26628" name="Rectangle 7"/>
          <p:cNvSpPr>
            <a:spLocks noChangeArrowheads="1"/>
          </p:cNvSpPr>
          <p:nvPr/>
        </p:nvSpPr>
        <p:spPr bwMode="auto">
          <a:xfrm>
            <a:off x="381000" y="1219200"/>
            <a:ext cx="8648700" cy="830263"/>
          </a:xfrm>
          <a:prstGeom prst="rect">
            <a:avLst/>
          </a:prstGeom>
          <a:noFill/>
          <a:ln w="9525" algn="ctr">
            <a:noFill/>
            <a:miter lim="800000"/>
            <a:headEnd/>
            <a:tailEnd/>
          </a:ln>
        </p:spPr>
        <p:txBody>
          <a:bodyPr wrap="none">
            <a:spAutoFit/>
          </a:bodyPr>
          <a:lstStyle/>
          <a:p>
            <a:pPr>
              <a:buClr>
                <a:srgbClr val="FFCC00"/>
              </a:buClr>
              <a:buFontTx/>
              <a:buChar char="•"/>
            </a:pPr>
            <a:r>
              <a:rPr lang="en-US">
                <a:solidFill>
                  <a:srgbClr val="0070C0"/>
                </a:solidFill>
              </a:rPr>
              <a:t> in the central barrel in the e</a:t>
            </a:r>
            <a:r>
              <a:rPr lang="en-US" baseline="30000">
                <a:solidFill>
                  <a:srgbClr val="0070C0"/>
                </a:solidFill>
              </a:rPr>
              <a:t>+</a:t>
            </a:r>
            <a:r>
              <a:rPr lang="en-US">
                <a:solidFill>
                  <a:srgbClr val="0070C0"/>
                </a:solidFill>
              </a:rPr>
              <a:t>e</a:t>
            </a:r>
            <a:r>
              <a:rPr lang="en-US" baseline="30000">
                <a:solidFill>
                  <a:srgbClr val="0070C0"/>
                </a:solidFill>
              </a:rPr>
              <a:t>-</a:t>
            </a:r>
            <a:r>
              <a:rPr lang="en-US">
                <a:solidFill>
                  <a:srgbClr val="0070C0"/>
                </a:solidFill>
              </a:rPr>
              <a:t> channel (|y|&lt;0.9)</a:t>
            </a:r>
          </a:p>
          <a:p>
            <a:pPr>
              <a:buClr>
                <a:srgbClr val="FFCC00"/>
              </a:buClr>
              <a:buFontTx/>
              <a:buChar char="•"/>
            </a:pPr>
            <a:r>
              <a:rPr lang="en-US">
                <a:solidFill>
                  <a:srgbClr val="0070C0"/>
                </a:solidFill>
              </a:rPr>
              <a:t> in the forward spectrometer in the </a:t>
            </a:r>
            <a:r>
              <a:rPr lang="en-US">
                <a:solidFill>
                  <a:srgbClr val="0070C0"/>
                </a:solidFill>
                <a:sym typeface="Symbol" pitchFamily="18" charset="2"/>
              </a:rPr>
              <a:t></a:t>
            </a:r>
            <a:r>
              <a:rPr lang="en-US" baseline="30000">
                <a:solidFill>
                  <a:srgbClr val="0070C0"/>
                </a:solidFill>
                <a:sym typeface="Symbol" pitchFamily="18" charset="2"/>
              </a:rPr>
              <a:t>+</a:t>
            </a:r>
            <a:r>
              <a:rPr lang="en-US">
                <a:solidFill>
                  <a:srgbClr val="0070C0"/>
                </a:solidFill>
                <a:sym typeface="Symbol" pitchFamily="18" charset="2"/>
              </a:rPr>
              <a:t></a:t>
            </a:r>
            <a:r>
              <a:rPr lang="en-US" baseline="30000">
                <a:solidFill>
                  <a:srgbClr val="0070C0"/>
                </a:solidFill>
                <a:sym typeface="Symbol" pitchFamily="18" charset="2"/>
              </a:rPr>
              <a:t>-</a:t>
            </a:r>
            <a:r>
              <a:rPr lang="en-US">
                <a:solidFill>
                  <a:srgbClr val="0070C0"/>
                </a:solidFill>
              </a:rPr>
              <a:t> channel (2.5&lt;y&lt;4)</a:t>
            </a:r>
            <a:endParaRPr lang="it-IT">
              <a:solidFill>
                <a:srgbClr val="0070C0"/>
              </a:solidFill>
            </a:endParaRPr>
          </a:p>
        </p:txBody>
      </p:sp>
      <p:sp>
        <p:nvSpPr>
          <p:cNvPr id="26629" name="Text Box 9"/>
          <p:cNvSpPr txBox="1">
            <a:spLocks noChangeArrowheads="1"/>
          </p:cNvSpPr>
          <p:nvPr/>
        </p:nvSpPr>
        <p:spPr bwMode="auto">
          <a:xfrm>
            <a:off x="0" y="2141538"/>
            <a:ext cx="2457450" cy="396875"/>
          </a:xfrm>
          <a:prstGeom prst="rect">
            <a:avLst/>
          </a:prstGeom>
          <a:noFill/>
          <a:ln w="9525" algn="ctr">
            <a:noFill/>
            <a:miter lim="800000"/>
            <a:headEnd/>
            <a:tailEnd/>
          </a:ln>
        </p:spPr>
        <p:txBody>
          <a:bodyPr wrap="none">
            <a:spAutoFit/>
          </a:bodyPr>
          <a:lstStyle/>
          <a:p>
            <a:pPr>
              <a:buFontTx/>
              <a:buChar char="•"/>
            </a:pPr>
            <a:r>
              <a:rPr lang="en-US"/>
              <a:t> 3 sources of J/</a:t>
            </a:r>
            <a:r>
              <a:rPr lang="en-US">
                <a:sym typeface="Symbol" pitchFamily="18" charset="2"/>
              </a:rPr>
              <a:t></a:t>
            </a:r>
          </a:p>
        </p:txBody>
      </p:sp>
      <p:sp>
        <p:nvSpPr>
          <p:cNvPr id="26630" name="Text Box 10"/>
          <p:cNvSpPr txBox="1">
            <a:spLocks noChangeArrowheads="1"/>
          </p:cNvSpPr>
          <p:nvPr/>
        </p:nvSpPr>
        <p:spPr bwMode="auto">
          <a:xfrm>
            <a:off x="284163" y="2698750"/>
            <a:ext cx="3173412" cy="1570038"/>
          </a:xfrm>
          <a:prstGeom prst="rect">
            <a:avLst/>
          </a:prstGeom>
          <a:noFill/>
          <a:ln w="9525" algn="ctr">
            <a:noFill/>
            <a:miter lim="800000"/>
            <a:headEnd/>
            <a:tailEnd/>
          </a:ln>
        </p:spPr>
        <p:txBody>
          <a:bodyPr wrap="none">
            <a:spAutoFit/>
          </a:bodyPr>
          <a:lstStyle/>
          <a:p>
            <a:r>
              <a:rPr lang="en-US" sz="1800">
                <a:solidFill>
                  <a:srgbClr val="0070C0"/>
                </a:solidFill>
              </a:rPr>
              <a:t>1) Direct </a:t>
            </a:r>
            <a:r>
              <a:rPr lang="en-US" sz="1800"/>
              <a:t>production</a:t>
            </a:r>
          </a:p>
          <a:p>
            <a:r>
              <a:rPr lang="en-US" sz="1800">
                <a:solidFill>
                  <a:srgbClr val="0070C0"/>
                </a:solidFill>
              </a:rPr>
              <a:t>2) Feed down </a:t>
            </a:r>
            <a:r>
              <a:rPr lang="en-US" sz="1800"/>
              <a:t>from heavier </a:t>
            </a:r>
          </a:p>
          <a:p>
            <a:r>
              <a:rPr lang="en-US" sz="1800"/>
              <a:t>    cc states</a:t>
            </a:r>
          </a:p>
          <a:p>
            <a:endParaRPr lang="en-US"/>
          </a:p>
          <a:p>
            <a:r>
              <a:rPr lang="en-US" sz="1800">
                <a:solidFill>
                  <a:srgbClr val="0070C0"/>
                </a:solidFill>
              </a:rPr>
              <a:t>3) </a:t>
            </a:r>
            <a:r>
              <a:rPr lang="en-US" sz="1800"/>
              <a:t>J/</a:t>
            </a:r>
            <a:r>
              <a:rPr lang="en-US" sz="1800">
                <a:sym typeface="Symbol" pitchFamily="18" charset="2"/>
              </a:rPr>
              <a:t> from </a:t>
            </a:r>
            <a:r>
              <a:rPr lang="en-US" sz="1800">
                <a:solidFill>
                  <a:srgbClr val="0070C0"/>
                </a:solidFill>
                <a:sym typeface="Symbol" pitchFamily="18" charset="2"/>
              </a:rPr>
              <a:t>b-hadron decay</a:t>
            </a:r>
          </a:p>
        </p:txBody>
      </p:sp>
      <p:sp>
        <p:nvSpPr>
          <p:cNvPr id="26631" name="AutoShape 11"/>
          <p:cNvSpPr>
            <a:spLocks/>
          </p:cNvSpPr>
          <p:nvPr/>
        </p:nvSpPr>
        <p:spPr bwMode="auto">
          <a:xfrm>
            <a:off x="3733800" y="2743200"/>
            <a:ext cx="76200" cy="762000"/>
          </a:xfrm>
          <a:prstGeom prst="rightBrace">
            <a:avLst>
              <a:gd name="adj1" fmla="val 83333"/>
              <a:gd name="adj2" fmla="val 50000"/>
            </a:avLst>
          </a:prstGeom>
          <a:noFill/>
          <a:ln w="9525">
            <a:solidFill>
              <a:srgbClr val="0070C0"/>
            </a:solidFill>
            <a:round/>
            <a:headEnd/>
            <a:tailEnd/>
          </a:ln>
        </p:spPr>
        <p:txBody>
          <a:bodyPr anchor="ctr">
            <a:spAutoFit/>
          </a:bodyPr>
          <a:lstStyle/>
          <a:p>
            <a:endParaRPr lang="it-IT"/>
          </a:p>
        </p:txBody>
      </p:sp>
      <p:sp>
        <p:nvSpPr>
          <p:cNvPr id="26632" name="Text Box 13"/>
          <p:cNvSpPr txBox="1">
            <a:spLocks noChangeArrowheads="1"/>
          </p:cNvSpPr>
          <p:nvPr/>
        </p:nvSpPr>
        <p:spPr bwMode="auto">
          <a:xfrm>
            <a:off x="3962400" y="2921000"/>
            <a:ext cx="1814513" cy="461963"/>
          </a:xfrm>
          <a:prstGeom prst="rect">
            <a:avLst/>
          </a:prstGeom>
          <a:noFill/>
          <a:ln w="9525" algn="ctr">
            <a:noFill/>
            <a:miter lim="800000"/>
            <a:headEnd/>
            <a:tailEnd/>
          </a:ln>
        </p:spPr>
        <p:txBody>
          <a:bodyPr wrap="none">
            <a:spAutoFit/>
          </a:bodyPr>
          <a:lstStyle/>
          <a:p>
            <a:r>
              <a:rPr lang="en-US">
                <a:solidFill>
                  <a:srgbClr val="0070C0"/>
                </a:solidFill>
              </a:rPr>
              <a:t>Prompt J/</a:t>
            </a:r>
            <a:r>
              <a:rPr lang="en-US">
                <a:solidFill>
                  <a:srgbClr val="0070C0"/>
                </a:solidFill>
                <a:sym typeface="Symbol" pitchFamily="18" charset="2"/>
              </a:rPr>
              <a:t></a:t>
            </a:r>
          </a:p>
        </p:txBody>
      </p:sp>
      <p:sp>
        <p:nvSpPr>
          <p:cNvPr id="26633" name="Rectangle 15"/>
          <p:cNvSpPr>
            <a:spLocks noChangeArrowheads="1"/>
          </p:cNvSpPr>
          <p:nvPr/>
        </p:nvSpPr>
        <p:spPr bwMode="auto">
          <a:xfrm>
            <a:off x="4724400" y="3806825"/>
            <a:ext cx="4114800" cy="825500"/>
          </a:xfrm>
          <a:prstGeom prst="rect">
            <a:avLst/>
          </a:prstGeom>
          <a:noFill/>
          <a:ln w="9525" algn="ctr">
            <a:noFill/>
            <a:miter lim="800000"/>
            <a:headEnd/>
            <a:tailEnd/>
          </a:ln>
        </p:spPr>
        <p:txBody>
          <a:bodyPr>
            <a:spAutoFit/>
          </a:bodyPr>
          <a:lstStyle/>
          <a:p>
            <a:r>
              <a:rPr lang="en-US" sz="1600"/>
              <a:t>can be identified in the central barrel, good impact parameter resolution </a:t>
            </a:r>
          </a:p>
          <a:p>
            <a:r>
              <a:rPr lang="en-US" sz="1600"/>
              <a:t>(</a:t>
            </a:r>
            <a:r>
              <a:rPr lang="en-US" sz="1600">
                <a:sym typeface="Symbol" pitchFamily="18" charset="2"/>
              </a:rPr>
              <a:t></a:t>
            </a:r>
            <a:r>
              <a:rPr lang="en-US" sz="1600" baseline="-25000">
                <a:sym typeface="Symbol" pitchFamily="18" charset="2"/>
              </a:rPr>
              <a:t>r</a:t>
            </a:r>
            <a:r>
              <a:rPr lang="en-US" sz="1600">
                <a:sym typeface="Symbol" pitchFamily="18" charset="2"/>
              </a:rPr>
              <a:t> &lt; 60 m for p</a:t>
            </a:r>
            <a:r>
              <a:rPr lang="en-US" sz="1600" baseline="-25000">
                <a:sym typeface="Symbol" pitchFamily="18" charset="2"/>
              </a:rPr>
              <a:t>T</a:t>
            </a:r>
            <a:r>
              <a:rPr lang="en-US" sz="1600">
                <a:sym typeface="Symbol" pitchFamily="18" charset="2"/>
              </a:rPr>
              <a:t>&gt;1 GeV/c)</a:t>
            </a:r>
          </a:p>
        </p:txBody>
      </p:sp>
      <p:sp>
        <p:nvSpPr>
          <p:cNvPr id="26634" name="Text Box 17"/>
          <p:cNvSpPr txBox="1">
            <a:spLocks noChangeArrowheads="1"/>
          </p:cNvSpPr>
          <p:nvPr/>
        </p:nvSpPr>
        <p:spPr bwMode="auto">
          <a:xfrm>
            <a:off x="187325" y="6096000"/>
            <a:ext cx="8742363" cy="461963"/>
          </a:xfrm>
          <a:prstGeom prst="rect">
            <a:avLst/>
          </a:prstGeom>
          <a:noFill/>
          <a:ln w="28575" algn="ctr">
            <a:solidFill>
              <a:srgbClr val="0000FF"/>
            </a:solidFill>
            <a:miter lim="800000"/>
            <a:headEnd/>
            <a:tailEnd/>
          </a:ln>
        </p:spPr>
        <p:txBody>
          <a:bodyPr wrap="none">
            <a:spAutoFit/>
          </a:bodyPr>
          <a:lstStyle/>
          <a:p>
            <a:r>
              <a:rPr lang="en-US">
                <a:solidFill>
                  <a:srgbClr val="0070C0"/>
                </a:solidFill>
              </a:rPr>
              <a:t>Preliminary ALICE results refer to inclusive J/</a:t>
            </a:r>
            <a:r>
              <a:rPr lang="en-US">
                <a:solidFill>
                  <a:srgbClr val="0070C0"/>
                </a:solidFill>
                <a:sym typeface="Symbol" pitchFamily="18" charset="2"/>
              </a:rPr>
              <a:t></a:t>
            </a:r>
            <a:r>
              <a:rPr lang="en-US">
                <a:solidFill>
                  <a:srgbClr val="0070C0"/>
                </a:solidFill>
              </a:rPr>
              <a:t> production</a:t>
            </a:r>
            <a:endParaRPr lang="it-IT">
              <a:solidFill>
                <a:srgbClr val="0070C0"/>
              </a:solidFill>
            </a:endParaRPr>
          </a:p>
        </p:txBody>
      </p:sp>
      <p:sp>
        <p:nvSpPr>
          <p:cNvPr id="26635" name="Text Box 22"/>
          <p:cNvSpPr txBox="1">
            <a:spLocks noChangeArrowheads="1"/>
          </p:cNvSpPr>
          <p:nvPr/>
        </p:nvSpPr>
        <p:spPr bwMode="auto">
          <a:xfrm>
            <a:off x="4724400" y="4889500"/>
            <a:ext cx="3962400" cy="1069975"/>
          </a:xfrm>
          <a:prstGeom prst="rect">
            <a:avLst/>
          </a:prstGeom>
          <a:noFill/>
          <a:ln w="9525" algn="ctr">
            <a:noFill/>
            <a:miter lim="800000"/>
            <a:headEnd/>
            <a:tailEnd/>
          </a:ln>
        </p:spPr>
        <p:txBody>
          <a:bodyPr>
            <a:spAutoFit/>
          </a:bodyPr>
          <a:lstStyle/>
          <a:p>
            <a:r>
              <a:rPr lang="en-US" sz="1600"/>
              <a:t>forward detection more difficult</a:t>
            </a:r>
          </a:p>
          <a:p>
            <a:r>
              <a:rPr lang="en-US" sz="1600">
                <a:sym typeface="Wingdings" pitchFamily="2" charset="2"/>
              </a:rPr>
              <a:t> </a:t>
            </a:r>
            <a:r>
              <a:rPr lang="en-US" sz="1600"/>
              <a:t>3-muon events</a:t>
            </a:r>
          </a:p>
          <a:p>
            <a:pPr>
              <a:buClr>
                <a:schemeClr val="bg1"/>
              </a:buClr>
              <a:buFont typeface="Wingdings" pitchFamily="2" charset="2"/>
              <a:buChar char="à"/>
            </a:pPr>
            <a:r>
              <a:rPr lang="en-US" sz="1600"/>
              <a:t> B cross section from single-</a:t>
            </a:r>
            <a:r>
              <a:rPr lang="en-US" sz="1600">
                <a:sym typeface="Symbol" pitchFamily="18" charset="2"/>
              </a:rPr>
              <a:t></a:t>
            </a:r>
          </a:p>
          <a:p>
            <a:pPr>
              <a:buClr>
                <a:schemeClr val="bg1"/>
              </a:buClr>
              <a:buFont typeface="Wingdings" pitchFamily="2" charset="2"/>
              <a:buChar char="à"/>
            </a:pPr>
            <a:r>
              <a:rPr lang="en-US" sz="1600"/>
              <a:t> Semileptonic decays of B pairs</a:t>
            </a:r>
          </a:p>
        </p:txBody>
      </p:sp>
      <p:grpSp>
        <p:nvGrpSpPr>
          <p:cNvPr id="26636" name="Group 26"/>
          <p:cNvGrpSpPr>
            <a:grpSpLocks/>
          </p:cNvGrpSpPr>
          <p:nvPr/>
        </p:nvGrpSpPr>
        <p:grpSpPr bwMode="auto">
          <a:xfrm>
            <a:off x="3733800" y="4038600"/>
            <a:ext cx="762000" cy="990600"/>
            <a:chOff x="2352" y="2544"/>
            <a:chExt cx="480" cy="624"/>
          </a:xfrm>
        </p:grpSpPr>
        <p:sp>
          <p:nvSpPr>
            <p:cNvPr id="26638" name="Line 18"/>
            <p:cNvSpPr>
              <a:spLocks noChangeShapeType="1"/>
            </p:cNvSpPr>
            <p:nvPr/>
          </p:nvSpPr>
          <p:spPr bwMode="auto">
            <a:xfrm flipV="1">
              <a:off x="2352" y="2544"/>
              <a:ext cx="480" cy="0"/>
            </a:xfrm>
            <a:prstGeom prst="line">
              <a:avLst/>
            </a:prstGeom>
            <a:noFill/>
            <a:ln w="9525">
              <a:solidFill>
                <a:srgbClr val="0070C0"/>
              </a:solidFill>
              <a:round/>
              <a:headEnd/>
              <a:tailEnd type="triangle" w="med" len="med"/>
            </a:ln>
          </p:spPr>
          <p:txBody>
            <a:bodyPr>
              <a:spAutoFit/>
            </a:bodyPr>
            <a:lstStyle/>
            <a:p>
              <a:endParaRPr lang="it-IT"/>
            </a:p>
          </p:txBody>
        </p:sp>
        <p:sp>
          <p:nvSpPr>
            <p:cNvPr id="26639" name="Line 23"/>
            <p:cNvSpPr>
              <a:spLocks noChangeShapeType="1"/>
            </p:cNvSpPr>
            <p:nvPr/>
          </p:nvSpPr>
          <p:spPr bwMode="auto">
            <a:xfrm flipV="1">
              <a:off x="2352" y="3168"/>
              <a:ext cx="480" cy="0"/>
            </a:xfrm>
            <a:prstGeom prst="line">
              <a:avLst/>
            </a:prstGeom>
            <a:noFill/>
            <a:ln w="9525">
              <a:solidFill>
                <a:srgbClr val="0070C0"/>
              </a:solidFill>
              <a:round/>
              <a:headEnd/>
              <a:tailEnd type="triangle" w="med" len="med"/>
            </a:ln>
          </p:spPr>
          <p:txBody>
            <a:bodyPr>
              <a:spAutoFit/>
            </a:bodyPr>
            <a:lstStyle/>
            <a:p>
              <a:endParaRPr lang="it-IT"/>
            </a:p>
          </p:txBody>
        </p:sp>
        <p:sp>
          <p:nvSpPr>
            <p:cNvPr id="26640" name="Line 24"/>
            <p:cNvSpPr>
              <a:spLocks noChangeShapeType="1"/>
            </p:cNvSpPr>
            <p:nvPr/>
          </p:nvSpPr>
          <p:spPr bwMode="auto">
            <a:xfrm>
              <a:off x="2352" y="2544"/>
              <a:ext cx="0" cy="624"/>
            </a:xfrm>
            <a:prstGeom prst="line">
              <a:avLst/>
            </a:prstGeom>
            <a:noFill/>
            <a:ln w="9525">
              <a:solidFill>
                <a:srgbClr val="0070C0"/>
              </a:solidFill>
              <a:round/>
              <a:headEnd/>
              <a:tailEnd/>
            </a:ln>
          </p:spPr>
          <p:txBody>
            <a:bodyPr>
              <a:spAutoFit/>
            </a:bodyPr>
            <a:lstStyle/>
            <a:p>
              <a:endParaRPr lang="it-IT"/>
            </a:p>
          </p:txBody>
        </p:sp>
      </p:grpSp>
      <p:sp>
        <p:nvSpPr>
          <p:cNvPr id="26637" name="Rectangle 28"/>
          <p:cNvSpPr>
            <a:spLocks noChangeArrowheads="1"/>
          </p:cNvSpPr>
          <p:nvPr/>
        </p:nvSpPr>
        <p:spPr bwMode="auto">
          <a:xfrm>
            <a:off x="5775325" y="2924175"/>
            <a:ext cx="2606675" cy="581025"/>
          </a:xfrm>
          <a:prstGeom prst="rect">
            <a:avLst/>
          </a:prstGeom>
          <a:noFill/>
          <a:ln w="9525" algn="ctr">
            <a:noFill/>
            <a:miter lim="800000"/>
            <a:headEnd/>
            <a:tailEnd/>
          </a:ln>
        </p:spPr>
        <p:txBody>
          <a:bodyPr wrap="none">
            <a:spAutoFit/>
          </a:bodyPr>
          <a:lstStyle/>
          <a:p>
            <a:r>
              <a:rPr lang="en-US" sz="1600"/>
              <a:t>radiative decay </a:t>
            </a:r>
            <a:r>
              <a:rPr lang="en-US" sz="1600">
                <a:sym typeface="Symbol" pitchFamily="18" charset="2"/>
              </a:rPr>
              <a:t></a:t>
            </a:r>
            <a:r>
              <a:rPr lang="en-US" sz="1600" baseline="-25000"/>
              <a:t>c</a:t>
            </a:r>
            <a:r>
              <a:rPr lang="en-US" sz="1600">
                <a:sym typeface="Symbol" pitchFamily="18" charset="2"/>
              </a:rPr>
              <a:t>J/</a:t>
            </a:r>
          </a:p>
          <a:p>
            <a:r>
              <a:rPr lang="en-US" sz="1600">
                <a:sym typeface="Symbol" pitchFamily="18" charset="2"/>
              </a:rPr>
              <a:t>in the central barrel</a:t>
            </a:r>
            <a:endParaRPr lang="en-US" sz="16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a:xfrm>
            <a:off x="457200" y="0"/>
            <a:ext cx="8229600" cy="914400"/>
          </a:xfrm>
        </p:spPr>
        <p:txBody>
          <a:bodyPr/>
          <a:lstStyle/>
          <a:p>
            <a:r>
              <a:rPr lang="en-US" smtClean="0">
                <a:latin typeface="Gill Sans Light" charset="0"/>
                <a:ea typeface="ＭＳ Ｐゴシック" charset="-128"/>
                <a:cs typeface="Gill Sans Light" charset="0"/>
              </a:rPr>
              <a:t>J/</a:t>
            </a:r>
            <a:r>
              <a:rPr lang="en-US" smtClean="0">
                <a:latin typeface="Gill Sans Light" charset="0"/>
                <a:ea typeface="ＭＳ Ｐゴシック" charset="-128"/>
                <a:cs typeface="Gill Sans Light" charset="0"/>
                <a:sym typeface="Symbol" pitchFamily="18" charset="2"/>
              </a:rPr>
              <a:t> </a:t>
            </a:r>
            <a:r>
              <a:rPr lang="en-US" smtClean="0">
                <a:latin typeface="Gill Sans Light" charset="0"/>
                <a:ea typeface="ＭＳ Ｐゴシック" charset="-128"/>
                <a:cs typeface="Gill Sans Light" charset="0"/>
                <a:sym typeface="Wingdings" pitchFamily="2" charset="2"/>
              </a:rPr>
              <a:t> </a:t>
            </a:r>
            <a:r>
              <a:rPr lang="en-US" smtClean="0">
                <a:latin typeface="Gill Sans Light" charset="0"/>
                <a:ea typeface="ＭＳ Ｐゴシック" charset="-128"/>
                <a:cs typeface="Gill Sans Light" charset="0"/>
                <a:sym typeface="Symbol" pitchFamily="18" charset="2"/>
              </a:rPr>
              <a:t></a:t>
            </a:r>
            <a:r>
              <a:rPr lang="en-US" baseline="30000" smtClean="0">
                <a:latin typeface="Gill Sans Light" charset="0"/>
                <a:ea typeface="ＭＳ Ｐゴシック" charset="-128"/>
                <a:cs typeface="Gill Sans Light" charset="0"/>
                <a:sym typeface="Symbol" pitchFamily="18" charset="2"/>
              </a:rPr>
              <a:t>+</a:t>
            </a:r>
            <a:r>
              <a:rPr lang="en-US" smtClean="0">
                <a:latin typeface="Gill Sans Light" charset="0"/>
                <a:ea typeface="ＭＳ Ｐゴシック" charset="-128"/>
                <a:cs typeface="Gill Sans Light" charset="0"/>
                <a:sym typeface="Symbol" pitchFamily="18" charset="2"/>
              </a:rPr>
              <a:t></a:t>
            </a:r>
            <a:r>
              <a:rPr lang="en-US" baseline="30000" smtClean="0">
                <a:latin typeface="Gill Sans Light" charset="0"/>
                <a:ea typeface="ＭＳ Ｐゴシック" charset="-128"/>
                <a:cs typeface="Gill Sans Light" charset="0"/>
                <a:sym typeface="Symbol" pitchFamily="18" charset="2"/>
              </a:rPr>
              <a:t>- </a:t>
            </a:r>
            <a:r>
              <a:rPr lang="en-US" smtClean="0">
                <a:latin typeface="Gill Sans Light" charset="0"/>
                <a:ea typeface="ＭＳ Ｐゴシック" charset="-128"/>
                <a:cs typeface="Gill Sans Light" charset="0"/>
                <a:sym typeface="Symbol" pitchFamily="18" charset="2"/>
              </a:rPr>
              <a:t>: p+p @ √s=7 TeV sample</a:t>
            </a:r>
          </a:p>
        </p:txBody>
      </p:sp>
      <p:sp>
        <p:nvSpPr>
          <p:cNvPr id="27651" name="Text Box 7"/>
          <p:cNvSpPr txBox="1">
            <a:spLocks noChangeArrowheads="1"/>
          </p:cNvSpPr>
          <p:nvPr/>
        </p:nvSpPr>
        <p:spPr bwMode="auto">
          <a:xfrm>
            <a:off x="304800" y="912813"/>
            <a:ext cx="8093075" cy="1846262"/>
          </a:xfrm>
          <a:prstGeom prst="rect">
            <a:avLst/>
          </a:prstGeom>
          <a:noFill/>
          <a:ln w="9525" algn="ctr">
            <a:noFill/>
            <a:miter lim="800000"/>
            <a:headEnd/>
            <a:tailEnd/>
          </a:ln>
        </p:spPr>
        <p:txBody>
          <a:bodyPr>
            <a:spAutoFit/>
          </a:bodyPr>
          <a:lstStyle/>
          <a:p>
            <a:pPr>
              <a:buFontTx/>
              <a:buChar char="•"/>
            </a:pPr>
            <a:r>
              <a:rPr lang="en-US">
                <a:solidFill>
                  <a:srgbClr val="0070C0"/>
                </a:solidFill>
              </a:rPr>
              <a:t> Data sample:</a:t>
            </a:r>
          </a:p>
          <a:p>
            <a:pPr lvl="1">
              <a:buFontTx/>
              <a:buChar char="•"/>
            </a:pPr>
            <a:r>
              <a:rPr lang="en-US" sz="1800"/>
              <a:t> Integrated luminosity = </a:t>
            </a:r>
            <a:r>
              <a:rPr lang="en-US" sz="1800">
                <a:solidFill>
                  <a:srgbClr val="0070C0"/>
                </a:solidFill>
              </a:rPr>
              <a:t>13.6 nb</a:t>
            </a:r>
            <a:r>
              <a:rPr lang="en-US" sz="1800" baseline="30000">
                <a:solidFill>
                  <a:srgbClr val="0070C0"/>
                </a:solidFill>
              </a:rPr>
              <a:t>-1</a:t>
            </a:r>
            <a:r>
              <a:rPr lang="en-US" sz="1800"/>
              <a:t>, corresponding to data </a:t>
            </a:r>
          </a:p>
          <a:p>
            <a:pPr lvl="1"/>
            <a:r>
              <a:rPr lang="en-US" sz="1800"/>
              <a:t>  collected between May and July 2010 (~ 10-15% of the 2010   </a:t>
            </a:r>
          </a:p>
          <a:p>
            <a:pPr lvl="1"/>
            <a:r>
              <a:rPr lang="en-US" sz="1800"/>
              <a:t>  total statistics)</a:t>
            </a:r>
          </a:p>
          <a:p>
            <a:pPr lvl="1">
              <a:buFontTx/>
              <a:buChar char="•"/>
            </a:pPr>
            <a:r>
              <a:rPr lang="en-US" sz="1800"/>
              <a:t> Trigger: </a:t>
            </a:r>
            <a:r>
              <a:rPr lang="en-US" sz="1800">
                <a:solidFill>
                  <a:srgbClr val="0070C0"/>
                </a:solidFill>
              </a:rPr>
              <a:t>muon in the forward spectrometer</a:t>
            </a:r>
            <a:r>
              <a:rPr lang="en-US" sz="1800"/>
              <a:t>, in coincidence   </a:t>
            </a:r>
          </a:p>
          <a:p>
            <a:pPr lvl="1"/>
            <a:r>
              <a:rPr lang="en-US" sz="1800"/>
              <a:t>  with minimum bias interaction trigger</a:t>
            </a:r>
          </a:p>
        </p:txBody>
      </p:sp>
      <p:sp>
        <p:nvSpPr>
          <p:cNvPr id="27652" name="Rectangle 9"/>
          <p:cNvSpPr>
            <a:spLocks noChangeArrowheads="1"/>
          </p:cNvSpPr>
          <p:nvPr/>
        </p:nvSpPr>
        <p:spPr bwMode="auto">
          <a:xfrm>
            <a:off x="396875" y="2787650"/>
            <a:ext cx="8382000" cy="1016000"/>
          </a:xfrm>
          <a:prstGeom prst="rect">
            <a:avLst/>
          </a:prstGeom>
          <a:noFill/>
          <a:ln w="9525" algn="ctr">
            <a:noFill/>
            <a:miter lim="800000"/>
            <a:headEnd/>
            <a:tailEnd/>
          </a:ln>
        </p:spPr>
        <p:txBody>
          <a:bodyPr>
            <a:spAutoFit/>
          </a:bodyPr>
          <a:lstStyle/>
          <a:p>
            <a:pPr>
              <a:buFontTx/>
              <a:buChar char="•"/>
            </a:pPr>
            <a:r>
              <a:rPr lang="en-US">
                <a:solidFill>
                  <a:srgbClr val="0070C0"/>
                </a:solidFill>
              </a:rPr>
              <a:t> Run Selection:</a:t>
            </a:r>
          </a:p>
          <a:p>
            <a:pPr lvl="1">
              <a:buFontTx/>
              <a:buChar char="•"/>
            </a:pPr>
            <a:r>
              <a:rPr lang="en-US" sz="1800"/>
              <a:t> Runs selected according to quality checks on the stability of the   </a:t>
            </a:r>
          </a:p>
          <a:p>
            <a:r>
              <a:rPr lang="en-US" sz="1800"/>
              <a:t>        muon spectrometer tracking and trigger performances </a:t>
            </a:r>
          </a:p>
        </p:txBody>
      </p:sp>
      <p:sp>
        <p:nvSpPr>
          <p:cNvPr id="27653" name="Rectangle 11"/>
          <p:cNvSpPr>
            <a:spLocks noChangeArrowheads="1"/>
          </p:cNvSpPr>
          <p:nvPr/>
        </p:nvSpPr>
        <p:spPr bwMode="auto">
          <a:xfrm>
            <a:off x="396875" y="3943350"/>
            <a:ext cx="2770188" cy="461963"/>
          </a:xfrm>
          <a:prstGeom prst="rect">
            <a:avLst/>
          </a:prstGeom>
          <a:noFill/>
          <a:ln w="9525" algn="ctr">
            <a:noFill/>
            <a:miter lim="800000"/>
            <a:headEnd/>
            <a:tailEnd/>
          </a:ln>
        </p:spPr>
        <p:txBody>
          <a:bodyPr wrap="none">
            <a:spAutoFit/>
          </a:bodyPr>
          <a:lstStyle/>
          <a:p>
            <a:pPr>
              <a:buFontTx/>
              <a:buChar char="•"/>
            </a:pPr>
            <a:r>
              <a:rPr lang="en-US">
                <a:solidFill>
                  <a:srgbClr val="0070C0"/>
                </a:solidFill>
              </a:rPr>
              <a:t> Event Selection:</a:t>
            </a:r>
          </a:p>
        </p:txBody>
      </p:sp>
      <p:sp>
        <p:nvSpPr>
          <p:cNvPr id="27654" name="Text Box 12"/>
          <p:cNvSpPr txBox="1">
            <a:spLocks noChangeArrowheads="1"/>
          </p:cNvSpPr>
          <p:nvPr/>
        </p:nvSpPr>
        <p:spPr bwMode="auto">
          <a:xfrm>
            <a:off x="854075" y="4267200"/>
            <a:ext cx="8229600" cy="1465263"/>
          </a:xfrm>
          <a:prstGeom prst="rect">
            <a:avLst/>
          </a:prstGeom>
          <a:noFill/>
          <a:ln w="9525" algn="ctr">
            <a:noFill/>
            <a:miter lim="800000"/>
            <a:headEnd/>
            <a:tailEnd/>
          </a:ln>
        </p:spPr>
        <p:txBody>
          <a:bodyPr>
            <a:spAutoFit/>
          </a:bodyPr>
          <a:lstStyle/>
          <a:p>
            <a:pPr>
              <a:buClr>
                <a:schemeClr val="bg1"/>
              </a:buClr>
              <a:buFontTx/>
              <a:buChar char="•"/>
            </a:pPr>
            <a:r>
              <a:rPr lang="en-US" sz="1800"/>
              <a:t> at least </a:t>
            </a:r>
            <a:r>
              <a:rPr lang="en-US" sz="1800">
                <a:solidFill>
                  <a:srgbClr val="0070C0"/>
                </a:solidFill>
              </a:rPr>
              <a:t>one vertex </a:t>
            </a:r>
            <a:r>
              <a:rPr lang="en-US" sz="1800"/>
              <a:t>reconstructed in the silicon pixel detector</a:t>
            </a:r>
          </a:p>
          <a:p>
            <a:pPr>
              <a:buClr>
                <a:schemeClr val="bg1"/>
              </a:buClr>
              <a:buFontTx/>
              <a:buChar char="•"/>
            </a:pPr>
            <a:r>
              <a:rPr lang="en-US" sz="1800"/>
              <a:t> at least </a:t>
            </a:r>
            <a:r>
              <a:rPr lang="en-US" sz="1800">
                <a:solidFill>
                  <a:srgbClr val="0070C0"/>
                </a:solidFill>
              </a:rPr>
              <a:t>one muon </a:t>
            </a:r>
            <a:r>
              <a:rPr lang="en-US" sz="1800">
                <a:sym typeface="Symbol" pitchFamily="18" charset="2"/>
              </a:rPr>
              <a:t>reconstructed in the tracking and trigger       </a:t>
            </a:r>
            <a:br>
              <a:rPr lang="en-US" sz="1800">
                <a:sym typeface="Symbol" pitchFamily="18" charset="2"/>
              </a:rPr>
            </a:br>
            <a:r>
              <a:rPr lang="en-US" sz="1800">
                <a:sym typeface="Symbol" pitchFamily="18" charset="2"/>
              </a:rPr>
              <a:t>  	chambers </a:t>
            </a:r>
            <a:r>
              <a:rPr lang="en-US" sz="1800">
                <a:solidFill>
                  <a:srgbClr val="0070C0"/>
                </a:solidFill>
                <a:sym typeface="Symbol" pitchFamily="18" charset="2"/>
              </a:rPr>
              <a:t>satisfying  the trigger algorithm</a:t>
            </a:r>
          </a:p>
          <a:p>
            <a:pPr>
              <a:buClr>
                <a:schemeClr val="bg1"/>
              </a:buClr>
              <a:buFontTx/>
              <a:buChar char="•"/>
            </a:pPr>
            <a:r>
              <a:rPr lang="en-US" sz="1800">
                <a:sym typeface="Symbol" pitchFamily="18" charset="2"/>
              </a:rPr>
              <a:t> cut on the track position at the end of the front absorber </a:t>
            </a:r>
            <a:br>
              <a:rPr lang="en-US" sz="1800">
                <a:sym typeface="Symbol" pitchFamily="18" charset="2"/>
              </a:rPr>
            </a:br>
            <a:r>
              <a:rPr lang="en-US" sz="1800">
                <a:sym typeface="Symbol" pitchFamily="18" charset="2"/>
              </a:rPr>
              <a:t>  (2</a:t>
            </a:r>
            <a:r>
              <a:rPr lang="en-US" sz="1800" baseline="30000">
                <a:sym typeface="Symbol" pitchFamily="18" charset="2"/>
              </a:rPr>
              <a:t>0</a:t>
            </a:r>
            <a:r>
              <a:rPr lang="en-US" sz="1800">
                <a:sym typeface="Symbol" pitchFamily="18" charset="2"/>
              </a:rPr>
              <a:t>&lt;</a:t>
            </a:r>
            <a:r>
              <a:rPr lang="en-US" sz="1800" baseline="-25000">
                <a:sym typeface="Symbol" pitchFamily="18" charset="2"/>
              </a:rPr>
              <a:t>abs</a:t>
            </a:r>
            <a:r>
              <a:rPr lang="en-US" sz="1800">
                <a:sym typeface="Symbol" pitchFamily="18" charset="2"/>
              </a:rPr>
              <a:t>&lt;9</a:t>
            </a:r>
            <a:r>
              <a:rPr lang="en-US" sz="1800" baseline="30000">
                <a:sym typeface="Symbol" pitchFamily="18" charset="2"/>
              </a:rPr>
              <a:t>0</a:t>
            </a:r>
            <a:r>
              <a:rPr lang="en-US" sz="1800">
                <a:sym typeface="Symbol" pitchFamily="18" charset="2"/>
              </a:rPr>
              <a:t>)</a:t>
            </a:r>
          </a:p>
        </p:txBody>
      </p:sp>
      <p:sp>
        <p:nvSpPr>
          <p:cNvPr id="27657" name="Text Box 14"/>
          <p:cNvSpPr txBox="1">
            <a:spLocks noChangeArrowheads="1"/>
          </p:cNvSpPr>
          <p:nvPr/>
        </p:nvSpPr>
        <p:spPr bwMode="auto">
          <a:xfrm>
            <a:off x="76200" y="5791200"/>
            <a:ext cx="8975725" cy="830263"/>
          </a:xfrm>
          <a:prstGeom prst="rect">
            <a:avLst/>
          </a:prstGeom>
          <a:noFill/>
          <a:ln w="28575" algn="ctr">
            <a:solidFill>
              <a:srgbClr val="0000FF"/>
            </a:solidFill>
            <a:miter lim="800000"/>
            <a:headEnd/>
            <a:tailEnd/>
          </a:ln>
        </p:spPr>
        <p:txBody>
          <a:bodyPr wrap="none">
            <a:spAutoFit/>
          </a:bodyPr>
          <a:lstStyle/>
          <a:p>
            <a:r>
              <a:rPr lang="en-US" dirty="0"/>
              <a:t>       rapidity window: </a:t>
            </a:r>
            <a:r>
              <a:rPr lang="en-US" dirty="0">
                <a:solidFill>
                  <a:srgbClr val="0070C0"/>
                </a:solidFill>
              </a:rPr>
              <a:t>2.5&lt;y&lt;4</a:t>
            </a:r>
          </a:p>
          <a:p>
            <a:r>
              <a:rPr lang="en-US" dirty="0">
                <a:solidFill>
                  <a:srgbClr val="FFFF00"/>
                </a:solidFill>
              </a:rPr>
              <a:t>       </a:t>
            </a:r>
            <a:r>
              <a:rPr lang="en-US" dirty="0"/>
              <a:t>transverse momentum window</a:t>
            </a:r>
            <a:r>
              <a:rPr lang="en-US" dirty="0">
                <a:solidFill>
                  <a:srgbClr val="FFFF00"/>
                </a:solidFill>
              </a:rPr>
              <a:t> </a:t>
            </a:r>
            <a:r>
              <a:rPr lang="en-US" dirty="0">
                <a:solidFill>
                  <a:srgbClr val="0070C0"/>
                </a:solidFill>
              </a:rPr>
              <a:t>0&lt;</a:t>
            </a:r>
            <a:r>
              <a:rPr lang="en-US" dirty="0" err="1">
                <a:solidFill>
                  <a:srgbClr val="0070C0"/>
                </a:solidFill>
              </a:rPr>
              <a:t>p</a:t>
            </a:r>
            <a:r>
              <a:rPr lang="en-US" baseline="-25000" dirty="0" err="1">
                <a:solidFill>
                  <a:srgbClr val="0070C0"/>
                </a:solidFill>
              </a:rPr>
              <a:t>T</a:t>
            </a:r>
            <a:r>
              <a:rPr lang="en-US" dirty="0">
                <a:solidFill>
                  <a:srgbClr val="0070C0"/>
                </a:solidFill>
              </a:rPr>
              <a:t>&lt;8 </a:t>
            </a:r>
            <a:r>
              <a:rPr lang="en-US" dirty="0" err="1">
                <a:solidFill>
                  <a:srgbClr val="0070C0"/>
                </a:solidFill>
              </a:rPr>
              <a:t>GeV</a:t>
            </a:r>
            <a:r>
              <a:rPr lang="en-US" dirty="0">
                <a:solidFill>
                  <a:srgbClr val="0070C0"/>
                </a:solidFill>
              </a:rPr>
              <a:t>/c </a:t>
            </a:r>
            <a:r>
              <a:rPr lang="en-US" dirty="0"/>
              <a:t>(statistics)</a:t>
            </a:r>
            <a:endParaRPr lang="it-IT"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381000" y="152400"/>
            <a:ext cx="8229600" cy="792163"/>
          </a:xfrm>
        </p:spPr>
        <p:txBody>
          <a:bodyPr/>
          <a:lstStyle/>
          <a:p>
            <a:r>
              <a:rPr lang="en-US" smtClean="0">
                <a:latin typeface="Gill Sans Light" charset="0"/>
                <a:ea typeface="ＭＳ Ｐゴシック" charset="-128"/>
                <a:cs typeface="Gill Sans Light" charset="0"/>
              </a:rPr>
              <a:t>J/</a:t>
            </a:r>
            <a:r>
              <a:rPr lang="en-US" smtClean="0">
                <a:latin typeface="Gill Sans Light" charset="0"/>
                <a:ea typeface="ＭＳ Ｐゴシック" charset="-128"/>
                <a:cs typeface="Gill Sans Light" charset="0"/>
                <a:sym typeface="Symbol" pitchFamily="18" charset="2"/>
              </a:rPr>
              <a:t> </a:t>
            </a:r>
            <a:r>
              <a:rPr lang="en-US" smtClean="0">
                <a:latin typeface="Gill Sans Light" charset="0"/>
                <a:ea typeface="ＭＳ Ｐゴシック" charset="-128"/>
                <a:cs typeface="Gill Sans Light" charset="0"/>
                <a:sym typeface="Wingdings" pitchFamily="2" charset="2"/>
              </a:rPr>
              <a:t> </a:t>
            </a:r>
            <a:r>
              <a:rPr lang="en-US" smtClean="0">
                <a:latin typeface="Gill Sans Light" charset="0"/>
                <a:ea typeface="ＭＳ Ｐゴシック" charset="-128"/>
                <a:cs typeface="Gill Sans Light" charset="0"/>
                <a:sym typeface="Symbol" pitchFamily="18" charset="2"/>
              </a:rPr>
              <a:t></a:t>
            </a:r>
            <a:r>
              <a:rPr lang="en-US" baseline="30000" smtClean="0">
                <a:latin typeface="Gill Sans Light" charset="0"/>
                <a:ea typeface="ＭＳ Ｐゴシック" charset="-128"/>
                <a:cs typeface="Gill Sans Light" charset="0"/>
                <a:sym typeface="Symbol" pitchFamily="18" charset="2"/>
              </a:rPr>
              <a:t>+</a:t>
            </a:r>
            <a:r>
              <a:rPr lang="en-US" smtClean="0">
                <a:latin typeface="Gill Sans Light" charset="0"/>
                <a:ea typeface="ＭＳ Ｐゴシック" charset="-128"/>
                <a:cs typeface="Gill Sans Light" charset="0"/>
                <a:sym typeface="Symbol" pitchFamily="18" charset="2"/>
              </a:rPr>
              <a:t></a:t>
            </a:r>
            <a:r>
              <a:rPr lang="en-US" baseline="30000" smtClean="0">
                <a:latin typeface="Gill Sans Light" charset="0"/>
                <a:ea typeface="ＭＳ Ｐゴシック" charset="-128"/>
                <a:cs typeface="Gill Sans Light" charset="0"/>
                <a:sym typeface="Symbol" pitchFamily="18" charset="2"/>
              </a:rPr>
              <a:t>- </a:t>
            </a:r>
            <a:r>
              <a:rPr lang="en-US" smtClean="0">
                <a:latin typeface="Gill Sans Light" charset="0"/>
                <a:ea typeface="ＭＳ Ｐゴシック" charset="-128"/>
                <a:cs typeface="Gill Sans Light" charset="0"/>
                <a:sym typeface="Symbol" pitchFamily="18" charset="2"/>
              </a:rPr>
              <a:t>: signal extraction</a:t>
            </a:r>
          </a:p>
        </p:txBody>
      </p:sp>
      <p:sp>
        <p:nvSpPr>
          <p:cNvPr id="28675" name="Text Box 6"/>
          <p:cNvSpPr txBox="1">
            <a:spLocks noChangeArrowheads="1"/>
          </p:cNvSpPr>
          <p:nvPr/>
        </p:nvSpPr>
        <p:spPr bwMode="auto">
          <a:xfrm>
            <a:off x="76200" y="1066800"/>
            <a:ext cx="8093075" cy="830997"/>
          </a:xfrm>
          <a:prstGeom prst="rect">
            <a:avLst/>
          </a:prstGeom>
          <a:noFill/>
          <a:ln w="9525" algn="ctr">
            <a:noFill/>
            <a:miter lim="800000"/>
            <a:headEnd/>
            <a:tailEnd/>
          </a:ln>
        </p:spPr>
        <p:txBody>
          <a:bodyPr>
            <a:spAutoFit/>
          </a:bodyPr>
          <a:lstStyle/>
          <a:p>
            <a:pPr>
              <a:buFontTx/>
              <a:buChar char="•"/>
            </a:pPr>
            <a:r>
              <a:rPr lang="en-US" dirty="0"/>
              <a:t> The number of J/</a:t>
            </a:r>
            <a:r>
              <a:rPr lang="en-US" dirty="0">
                <a:sym typeface="Symbol" pitchFamily="18" charset="2"/>
              </a:rPr>
              <a:t> is extracted from a fit to the invariant </a:t>
            </a:r>
            <a:r>
              <a:rPr lang="en-US" dirty="0" smtClean="0">
                <a:sym typeface="Symbol" pitchFamily="18" charset="2"/>
              </a:rPr>
              <a:t>mass </a:t>
            </a:r>
            <a:r>
              <a:rPr lang="en-US" dirty="0">
                <a:sym typeface="Symbol" pitchFamily="18" charset="2"/>
              </a:rPr>
              <a:t>spectrum, using</a:t>
            </a:r>
          </a:p>
        </p:txBody>
      </p:sp>
      <p:sp>
        <p:nvSpPr>
          <p:cNvPr id="28676" name="Text Box 7"/>
          <p:cNvSpPr txBox="1">
            <a:spLocks noChangeArrowheads="1"/>
          </p:cNvSpPr>
          <p:nvPr/>
        </p:nvSpPr>
        <p:spPr bwMode="auto">
          <a:xfrm>
            <a:off x="0" y="2057400"/>
            <a:ext cx="3810000" cy="1569660"/>
          </a:xfrm>
          <a:prstGeom prst="rect">
            <a:avLst/>
          </a:prstGeom>
          <a:noFill/>
          <a:ln w="9525" algn="ctr">
            <a:noFill/>
            <a:miter lim="800000"/>
            <a:headEnd/>
            <a:tailEnd/>
          </a:ln>
        </p:spPr>
        <p:txBody>
          <a:bodyPr wrap="square">
            <a:spAutoFit/>
          </a:bodyPr>
          <a:lstStyle/>
          <a:p>
            <a:pPr>
              <a:buClr>
                <a:schemeClr val="bg1"/>
              </a:buClr>
            </a:pPr>
            <a:r>
              <a:rPr lang="en-US" dirty="0" smtClean="0">
                <a:solidFill>
                  <a:srgbClr val="0070C0"/>
                </a:solidFill>
              </a:rPr>
              <a:t>Crystal </a:t>
            </a:r>
            <a:r>
              <a:rPr lang="en-US" dirty="0">
                <a:solidFill>
                  <a:srgbClr val="0070C0"/>
                </a:solidFill>
              </a:rPr>
              <a:t>Ball </a:t>
            </a:r>
            <a:r>
              <a:rPr lang="en-US" dirty="0"/>
              <a:t>shape for  </a:t>
            </a:r>
          </a:p>
          <a:p>
            <a:pPr>
              <a:buClr>
                <a:schemeClr val="bg1"/>
              </a:buClr>
            </a:pPr>
            <a:r>
              <a:rPr lang="en-US" dirty="0"/>
              <a:t>   the</a:t>
            </a:r>
            <a:r>
              <a:rPr lang="en-US" dirty="0">
                <a:solidFill>
                  <a:srgbClr val="FFFF00"/>
                </a:solidFill>
              </a:rPr>
              <a:t> </a:t>
            </a:r>
            <a:r>
              <a:rPr lang="en-US" dirty="0">
                <a:solidFill>
                  <a:srgbClr val="0070C0"/>
                </a:solidFill>
              </a:rPr>
              <a:t>signal</a:t>
            </a:r>
            <a:r>
              <a:rPr lang="en-US" dirty="0">
                <a:solidFill>
                  <a:srgbClr val="FFFF00"/>
                </a:solidFill>
              </a:rPr>
              <a:t> </a:t>
            </a:r>
            <a:r>
              <a:rPr lang="en-US" dirty="0"/>
              <a:t>(J/</a:t>
            </a:r>
            <a:r>
              <a:rPr lang="en-US" dirty="0">
                <a:sym typeface="Symbol" pitchFamily="18" charset="2"/>
              </a:rPr>
              <a:t> and ’)</a:t>
            </a:r>
          </a:p>
          <a:p>
            <a:pPr>
              <a:buClr>
                <a:schemeClr val="bg1"/>
              </a:buClr>
            </a:pPr>
            <a:r>
              <a:rPr lang="en-US" dirty="0" smtClean="0">
                <a:sym typeface="Symbol" pitchFamily="18" charset="2"/>
              </a:rPr>
              <a:t>Sum </a:t>
            </a:r>
            <a:r>
              <a:rPr lang="en-US" dirty="0">
                <a:sym typeface="Symbol" pitchFamily="18" charset="2"/>
              </a:rPr>
              <a:t>of two</a:t>
            </a:r>
            <a:r>
              <a:rPr lang="en-US" dirty="0">
                <a:solidFill>
                  <a:srgbClr val="FFFF00"/>
                </a:solidFill>
                <a:sym typeface="Symbol" pitchFamily="18" charset="2"/>
              </a:rPr>
              <a:t> </a:t>
            </a:r>
            <a:r>
              <a:rPr lang="en-US" dirty="0" smtClean="0">
                <a:solidFill>
                  <a:srgbClr val="0070C0"/>
                </a:solidFill>
                <a:sym typeface="Symbol" pitchFamily="18" charset="2"/>
              </a:rPr>
              <a:t>exponentials</a:t>
            </a:r>
            <a:r>
              <a:rPr lang="en-US" dirty="0" smtClean="0">
                <a:solidFill>
                  <a:srgbClr val="FFFF00"/>
                </a:solidFill>
                <a:sym typeface="Symbol" pitchFamily="18" charset="2"/>
              </a:rPr>
              <a:t>  </a:t>
            </a:r>
            <a:endParaRPr lang="en-US" dirty="0">
              <a:solidFill>
                <a:srgbClr val="FFFF00"/>
              </a:solidFill>
              <a:sym typeface="Symbol" pitchFamily="18" charset="2"/>
            </a:endParaRPr>
          </a:p>
          <a:p>
            <a:pPr>
              <a:buClr>
                <a:schemeClr val="bg1"/>
              </a:buClr>
            </a:pPr>
            <a:r>
              <a:rPr lang="en-US" dirty="0">
                <a:solidFill>
                  <a:srgbClr val="FFFF00"/>
                </a:solidFill>
                <a:sym typeface="Symbol" pitchFamily="18" charset="2"/>
              </a:rPr>
              <a:t>   </a:t>
            </a:r>
            <a:r>
              <a:rPr lang="en-US" dirty="0">
                <a:sym typeface="Symbol" pitchFamily="18" charset="2"/>
              </a:rPr>
              <a:t>for the</a:t>
            </a:r>
            <a:r>
              <a:rPr lang="en-US" dirty="0">
                <a:solidFill>
                  <a:srgbClr val="FFFF00"/>
                </a:solidFill>
                <a:sym typeface="Symbol" pitchFamily="18" charset="2"/>
              </a:rPr>
              <a:t> </a:t>
            </a:r>
            <a:r>
              <a:rPr lang="en-US" dirty="0">
                <a:solidFill>
                  <a:srgbClr val="0070C0"/>
                </a:solidFill>
                <a:sym typeface="Symbol" pitchFamily="18" charset="2"/>
              </a:rPr>
              <a:t>background</a:t>
            </a:r>
          </a:p>
        </p:txBody>
      </p:sp>
      <p:sp>
        <p:nvSpPr>
          <p:cNvPr id="28677" name="Text Box 8"/>
          <p:cNvSpPr txBox="1">
            <a:spLocks noChangeArrowheads="1"/>
          </p:cNvSpPr>
          <p:nvPr/>
        </p:nvSpPr>
        <p:spPr bwMode="auto">
          <a:xfrm>
            <a:off x="-76200" y="4418013"/>
            <a:ext cx="3733800" cy="915987"/>
          </a:xfrm>
          <a:prstGeom prst="rect">
            <a:avLst/>
          </a:prstGeom>
          <a:noFill/>
          <a:ln w="9525" algn="ctr">
            <a:noFill/>
            <a:miter lim="800000"/>
            <a:headEnd/>
            <a:tailEnd/>
          </a:ln>
        </p:spPr>
        <p:txBody>
          <a:bodyPr>
            <a:spAutoFit/>
          </a:bodyPr>
          <a:lstStyle/>
          <a:p>
            <a:pPr algn="ctr"/>
            <a:r>
              <a:rPr lang="en-US" sz="1800" dirty="0"/>
              <a:t>The available J/</a:t>
            </a:r>
            <a:r>
              <a:rPr lang="en-US" sz="1800" dirty="0">
                <a:sym typeface="Symbol" pitchFamily="18" charset="2"/>
              </a:rPr>
              <a:t> statistics, used for the cross section determination is </a:t>
            </a:r>
          </a:p>
        </p:txBody>
      </p:sp>
      <p:sp>
        <p:nvSpPr>
          <p:cNvPr id="28678" name="Text Box 10"/>
          <p:cNvSpPr txBox="1">
            <a:spLocks noChangeArrowheads="1"/>
          </p:cNvSpPr>
          <p:nvPr/>
        </p:nvSpPr>
        <p:spPr bwMode="auto">
          <a:xfrm>
            <a:off x="182563" y="5495925"/>
            <a:ext cx="3236784" cy="954107"/>
          </a:xfrm>
          <a:prstGeom prst="rect">
            <a:avLst/>
          </a:prstGeom>
          <a:noFill/>
          <a:ln w="9525" algn="ctr">
            <a:noFill/>
            <a:miter lim="800000"/>
            <a:headEnd/>
            <a:tailEnd/>
          </a:ln>
        </p:spPr>
        <p:txBody>
          <a:bodyPr wrap="none">
            <a:spAutoFit/>
          </a:bodyPr>
          <a:lstStyle/>
          <a:p>
            <a:pPr algn="ctr"/>
            <a:r>
              <a:rPr lang="en-US" dirty="0">
                <a:solidFill>
                  <a:srgbClr val="0070C0"/>
                </a:solidFill>
              </a:rPr>
              <a:t>N</a:t>
            </a:r>
            <a:r>
              <a:rPr lang="en-US" baseline="-25000" dirty="0">
                <a:solidFill>
                  <a:srgbClr val="0070C0"/>
                </a:solidFill>
              </a:rPr>
              <a:t>J/</a:t>
            </a:r>
            <a:r>
              <a:rPr lang="en-US" baseline="-25000" dirty="0">
                <a:solidFill>
                  <a:srgbClr val="0070C0"/>
                </a:solidFill>
                <a:sym typeface="Symbol" pitchFamily="18" charset="2"/>
              </a:rPr>
              <a:t></a:t>
            </a:r>
            <a:r>
              <a:rPr lang="en-US" dirty="0">
                <a:solidFill>
                  <a:srgbClr val="0070C0"/>
                </a:solidFill>
                <a:sym typeface="Symbol" pitchFamily="18" charset="2"/>
              </a:rPr>
              <a:t> = 1909 ± 78</a:t>
            </a:r>
          </a:p>
          <a:p>
            <a:pPr algn="ctr"/>
            <a:endParaRPr lang="en-US" sz="800" dirty="0">
              <a:solidFill>
                <a:srgbClr val="0070C0"/>
              </a:solidFill>
              <a:sym typeface="Symbol" pitchFamily="18" charset="2"/>
            </a:endParaRPr>
          </a:p>
          <a:p>
            <a:pPr algn="ctr"/>
            <a:r>
              <a:rPr lang="en-US" dirty="0">
                <a:solidFill>
                  <a:srgbClr val="0070C0"/>
                </a:solidFill>
                <a:sym typeface="Symbol" pitchFamily="18" charset="2"/>
              </a:rPr>
              <a:t>S/B (2.9&lt;M&lt;3.3) ~ 2.4</a:t>
            </a:r>
          </a:p>
        </p:txBody>
      </p:sp>
      <p:pic>
        <p:nvPicPr>
          <p:cNvPr id="28679" name="Picture 11" descr="PWG3-MUON-011-310821"/>
          <p:cNvPicPr>
            <a:picLocks noChangeAspect="1" noChangeArrowheads="1"/>
          </p:cNvPicPr>
          <p:nvPr/>
        </p:nvPicPr>
        <p:blipFill>
          <a:blip r:embed="rId3"/>
          <a:srcRect t="5410" r="4546"/>
          <a:stretch>
            <a:fillRect/>
          </a:stretch>
        </p:blipFill>
        <p:spPr bwMode="auto">
          <a:xfrm>
            <a:off x="3657600" y="1981200"/>
            <a:ext cx="5486400" cy="3886200"/>
          </a:xfrm>
          <a:prstGeom prst="rect">
            <a:avLst/>
          </a:prstGeom>
          <a:noFill/>
          <a:ln w="9525">
            <a:noFill/>
            <a:miter lim="800000"/>
            <a:headEnd/>
            <a:tailEnd/>
          </a:ln>
        </p:spPr>
      </p:pic>
      <p:sp>
        <p:nvSpPr>
          <p:cNvPr id="28680" name="Text Box 12"/>
          <p:cNvSpPr txBox="1">
            <a:spLocks noChangeArrowheads="1"/>
          </p:cNvSpPr>
          <p:nvPr/>
        </p:nvSpPr>
        <p:spPr bwMode="auto">
          <a:xfrm>
            <a:off x="4098925" y="5943600"/>
            <a:ext cx="5149850" cy="825500"/>
          </a:xfrm>
          <a:prstGeom prst="rect">
            <a:avLst/>
          </a:prstGeom>
          <a:noFill/>
          <a:ln w="9525" algn="ctr">
            <a:noFill/>
            <a:miter lim="800000"/>
            <a:headEnd/>
            <a:tailEnd/>
          </a:ln>
        </p:spPr>
        <p:txBody>
          <a:bodyPr wrap="none">
            <a:spAutoFit/>
          </a:bodyPr>
          <a:lstStyle/>
          <a:p>
            <a:r>
              <a:rPr lang="en-US" sz="1600"/>
              <a:t>With a suitable p</a:t>
            </a:r>
            <a:r>
              <a:rPr lang="en-US" sz="1600" baseline="-25000"/>
              <a:t>T</a:t>
            </a:r>
            <a:r>
              <a:rPr lang="en-US" sz="1600"/>
              <a:t> cut (smaller background),</a:t>
            </a:r>
          </a:p>
          <a:p>
            <a:r>
              <a:rPr lang="en-US" sz="1600"/>
              <a:t>also the </a:t>
            </a:r>
            <a:r>
              <a:rPr lang="en-US" sz="1600">
                <a:sym typeface="Symbol" pitchFamily="18" charset="2"/>
              </a:rPr>
              <a:t>(2S) signal is visible, but with a much </a:t>
            </a:r>
          </a:p>
          <a:p>
            <a:r>
              <a:rPr lang="en-US" sz="1600">
                <a:sym typeface="Symbol" pitchFamily="18" charset="2"/>
              </a:rPr>
              <a:t>lower statistical significance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a:xfrm>
            <a:off x="457200" y="0"/>
            <a:ext cx="8229600" cy="762000"/>
          </a:xfrm>
        </p:spPr>
        <p:txBody>
          <a:bodyPr/>
          <a:lstStyle/>
          <a:p>
            <a:r>
              <a:rPr lang="en-US" smtClean="0">
                <a:latin typeface="Gill Sans Light" charset="0"/>
                <a:ea typeface="ＭＳ Ｐゴシック" charset="-128"/>
                <a:cs typeface="Gill Sans Light" charset="0"/>
              </a:rPr>
              <a:t>J/</a:t>
            </a:r>
            <a:r>
              <a:rPr lang="en-US" smtClean="0">
                <a:latin typeface="Gill Sans Light" charset="0"/>
                <a:ea typeface="ＭＳ Ｐゴシック" charset="-128"/>
                <a:cs typeface="Gill Sans Light" charset="0"/>
                <a:sym typeface="Symbol" pitchFamily="18" charset="2"/>
              </a:rPr>
              <a:t> </a:t>
            </a:r>
            <a:r>
              <a:rPr lang="en-US" smtClean="0">
                <a:latin typeface="Gill Sans Light" charset="0"/>
                <a:ea typeface="ＭＳ Ｐゴシック" charset="-128"/>
                <a:cs typeface="Gill Sans Light" charset="0"/>
                <a:sym typeface="Wingdings" pitchFamily="2" charset="2"/>
              </a:rPr>
              <a:t> </a:t>
            </a:r>
            <a:r>
              <a:rPr lang="en-US" smtClean="0">
                <a:latin typeface="Gill Sans Light" charset="0"/>
                <a:ea typeface="ＭＳ Ｐゴシック" charset="-128"/>
                <a:cs typeface="Gill Sans Light" charset="0"/>
                <a:sym typeface="Symbol" pitchFamily="18" charset="2"/>
              </a:rPr>
              <a:t></a:t>
            </a:r>
            <a:r>
              <a:rPr lang="en-US" baseline="30000" smtClean="0">
                <a:latin typeface="Gill Sans Light" charset="0"/>
                <a:ea typeface="ＭＳ Ｐゴシック" charset="-128"/>
                <a:cs typeface="Gill Sans Light" charset="0"/>
                <a:sym typeface="Symbol" pitchFamily="18" charset="2"/>
              </a:rPr>
              <a:t>+</a:t>
            </a:r>
            <a:r>
              <a:rPr lang="en-US" smtClean="0">
                <a:latin typeface="Gill Sans Light" charset="0"/>
                <a:ea typeface="ＭＳ Ｐゴシック" charset="-128"/>
                <a:cs typeface="Gill Sans Light" charset="0"/>
                <a:sym typeface="Symbol" pitchFamily="18" charset="2"/>
              </a:rPr>
              <a:t></a:t>
            </a:r>
            <a:r>
              <a:rPr lang="en-US" baseline="30000" smtClean="0">
                <a:latin typeface="Gill Sans Light" charset="0"/>
                <a:ea typeface="ＭＳ Ｐゴシック" charset="-128"/>
                <a:cs typeface="Gill Sans Light" charset="0"/>
                <a:sym typeface="Symbol" pitchFamily="18" charset="2"/>
              </a:rPr>
              <a:t>- </a:t>
            </a:r>
            <a:r>
              <a:rPr lang="en-US" smtClean="0">
                <a:latin typeface="Gill Sans Light" charset="0"/>
                <a:ea typeface="ＭＳ Ｐゴシック" charset="-128"/>
                <a:cs typeface="Gill Sans Light" charset="0"/>
                <a:sym typeface="Symbol" pitchFamily="18" charset="2"/>
              </a:rPr>
              <a:t>: acceptance  efficiency</a:t>
            </a:r>
          </a:p>
        </p:txBody>
      </p:sp>
      <p:pic>
        <p:nvPicPr>
          <p:cNvPr id="29699" name="Picture 5"/>
          <p:cNvPicPr>
            <a:picLocks noChangeAspect="1" noChangeArrowheads="1"/>
          </p:cNvPicPr>
          <p:nvPr/>
        </p:nvPicPr>
        <p:blipFill>
          <a:blip r:embed="rId3"/>
          <a:srcRect t="38925" r="10439"/>
          <a:stretch>
            <a:fillRect/>
          </a:stretch>
        </p:blipFill>
        <p:spPr bwMode="auto">
          <a:xfrm>
            <a:off x="76200" y="2514600"/>
            <a:ext cx="4419600" cy="4267200"/>
          </a:xfrm>
          <a:prstGeom prst="rect">
            <a:avLst/>
          </a:prstGeom>
          <a:noFill/>
          <a:ln w="9525" algn="ctr">
            <a:noFill/>
            <a:miter lim="800000"/>
            <a:headEnd/>
            <a:tailEnd/>
          </a:ln>
        </p:spPr>
      </p:pic>
      <p:pic>
        <p:nvPicPr>
          <p:cNvPr id="29700" name="Picture 6"/>
          <p:cNvPicPr>
            <a:picLocks noChangeAspect="1" noChangeArrowheads="1"/>
          </p:cNvPicPr>
          <p:nvPr/>
        </p:nvPicPr>
        <p:blipFill>
          <a:blip r:embed="rId4"/>
          <a:srcRect t="38469" r="10088"/>
          <a:stretch>
            <a:fillRect/>
          </a:stretch>
        </p:blipFill>
        <p:spPr bwMode="auto">
          <a:xfrm>
            <a:off x="4648200" y="2514600"/>
            <a:ext cx="4429125" cy="4292600"/>
          </a:xfrm>
          <a:prstGeom prst="rect">
            <a:avLst/>
          </a:prstGeom>
          <a:noFill/>
          <a:ln w="9525" algn="ctr">
            <a:noFill/>
            <a:miter lim="800000"/>
            <a:headEnd/>
            <a:tailEnd/>
          </a:ln>
        </p:spPr>
      </p:pic>
      <p:sp>
        <p:nvSpPr>
          <p:cNvPr id="29702" name="Text Box 8"/>
          <p:cNvSpPr txBox="1">
            <a:spLocks noChangeArrowheads="1"/>
          </p:cNvSpPr>
          <p:nvPr/>
        </p:nvSpPr>
        <p:spPr bwMode="auto">
          <a:xfrm>
            <a:off x="533400" y="762000"/>
            <a:ext cx="4108817" cy="1200329"/>
          </a:xfrm>
          <a:prstGeom prst="rect">
            <a:avLst/>
          </a:prstGeom>
          <a:noFill/>
          <a:ln w="9525" algn="ctr">
            <a:noFill/>
            <a:miter lim="800000"/>
            <a:headEnd/>
            <a:tailEnd/>
          </a:ln>
        </p:spPr>
        <p:txBody>
          <a:bodyPr wrap="none">
            <a:spAutoFit/>
          </a:bodyPr>
          <a:lstStyle/>
          <a:p>
            <a:r>
              <a:rPr lang="en-US" sz="1800" dirty="0" smtClean="0"/>
              <a:t>Inputs:</a:t>
            </a:r>
          </a:p>
          <a:p>
            <a:pPr>
              <a:buFont typeface="Arial" pitchFamily="34" charset="0"/>
              <a:buChar char="•"/>
            </a:pPr>
            <a:r>
              <a:rPr lang="en-US" sz="1800" dirty="0" smtClean="0">
                <a:solidFill>
                  <a:srgbClr val="0070C0"/>
                </a:solidFill>
              </a:rPr>
              <a:t> realistic </a:t>
            </a:r>
            <a:r>
              <a:rPr lang="en-US" sz="1800" dirty="0">
                <a:solidFill>
                  <a:srgbClr val="0070C0"/>
                </a:solidFill>
              </a:rPr>
              <a:t>y</a:t>
            </a:r>
            <a:r>
              <a:rPr lang="en-US" sz="1800" dirty="0"/>
              <a:t> and </a:t>
            </a:r>
            <a:r>
              <a:rPr lang="en-US" sz="1800" dirty="0" err="1">
                <a:solidFill>
                  <a:srgbClr val="0070C0"/>
                </a:solidFill>
              </a:rPr>
              <a:t>p</a:t>
            </a:r>
            <a:r>
              <a:rPr lang="en-US" sz="1800" baseline="-25000" dirty="0" err="1">
                <a:solidFill>
                  <a:srgbClr val="0070C0"/>
                </a:solidFill>
              </a:rPr>
              <a:t>T</a:t>
            </a:r>
            <a:r>
              <a:rPr lang="en-US" sz="1800" dirty="0"/>
              <a:t> J/</a:t>
            </a:r>
            <a:r>
              <a:rPr lang="en-US" sz="1800" dirty="0">
                <a:sym typeface="Symbol" pitchFamily="18" charset="2"/>
              </a:rPr>
              <a:t> distributions </a:t>
            </a:r>
            <a:endParaRPr lang="en-US" sz="1800" dirty="0" smtClean="0">
              <a:sym typeface="Symbol" pitchFamily="18" charset="2"/>
            </a:endParaRPr>
          </a:p>
          <a:p>
            <a:endParaRPr lang="en-US" sz="1800" dirty="0" smtClean="0">
              <a:sym typeface="Symbol" pitchFamily="18" charset="2"/>
            </a:endParaRPr>
          </a:p>
          <a:p>
            <a:pPr>
              <a:buFont typeface="Arial" pitchFamily="34" charset="0"/>
              <a:buChar char="•"/>
            </a:pPr>
            <a:r>
              <a:rPr lang="en-US" sz="1800" dirty="0" smtClean="0">
                <a:sym typeface="Symbol" pitchFamily="18" charset="2"/>
              </a:rPr>
              <a:t> detector status and efficiency</a:t>
            </a:r>
            <a:endParaRPr lang="en-US" sz="1800" dirty="0">
              <a:sym typeface="Symbol" pitchFamily="18" charset="2"/>
            </a:endParaRPr>
          </a:p>
        </p:txBody>
      </p:sp>
      <p:sp>
        <p:nvSpPr>
          <p:cNvPr id="29703" name="Text Box 9"/>
          <p:cNvSpPr txBox="1">
            <a:spLocks noChangeArrowheads="1"/>
          </p:cNvSpPr>
          <p:nvPr/>
        </p:nvSpPr>
        <p:spPr bwMode="auto">
          <a:xfrm>
            <a:off x="4625975" y="914400"/>
            <a:ext cx="2841625" cy="641350"/>
          </a:xfrm>
          <a:prstGeom prst="rect">
            <a:avLst/>
          </a:prstGeom>
          <a:noFill/>
          <a:ln w="9525" algn="ctr">
            <a:noFill/>
            <a:miter lim="800000"/>
            <a:headEnd/>
            <a:tailEnd/>
          </a:ln>
        </p:spPr>
        <p:txBody>
          <a:bodyPr wrap="none">
            <a:spAutoFit/>
          </a:bodyPr>
          <a:lstStyle/>
          <a:p>
            <a:r>
              <a:rPr lang="en-US" sz="1800" dirty="0" err="1"/>
              <a:t>p</a:t>
            </a:r>
            <a:r>
              <a:rPr lang="en-US" sz="1800" baseline="-25000" dirty="0" err="1"/>
              <a:t>T</a:t>
            </a:r>
            <a:r>
              <a:rPr lang="en-US" sz="1800" baseline="-25000" dirty="0"/>
              <a:t> </a:t>
            </a:r>
            <a:r>
              <a:rPr lang="en-US" sz="1800" dirty="0">
                <a:sym typeface="Wingdings" pitchFamily="2" charset="2"/>
              </a:rPr>
              <a:t> CDF extrapolation</a:t>
            </a:r>
          </a:p>
          <a:p>
            <a:r>
              <a:rPr lang="en-US" sz="1800" dirty="0">
                <a:sym typeface="Wingdings" pitchFamily="2" charset="2"/>
              </a:rPr>
              <a:t>y   CEM calculation</a:t>
            </a:r>
            <a:endParaRPr lang="it-IT" sz="1800" dirty="0"/>
          </a:p>
        </p:txBody>
      </p:sp>
      <p:sp>
        <p:nvSpPr>
          <p:cNvPr id="29704" name="Text Box 12"/>
          <p:cNvSpPr txBox="1">
            <a:spLocks noChangeArrowheads="1"/>
          </p:cNvSpPr>
          <p:nvPr/>
        </p:nvSpPr>
        <p:spPr bwMode="auto">
          <a:xfrm>
            <a:off x="228600" y="1981200"/>
            <a:ext cx="6907660" cy="646331"/>
          </a:xfrm>
          <a:prstGeom prst="rect">
            <a:avLst/>
          </a:prstGeom>
          <a:noFill/>
          <a:ln w="9525" algn="ctr">
            <a:noFill/>
            <a:miter lim="800000"/>
            <a:headEnd/>
            <a:tailEnd/>
          </a:ln>
        </p:spPr>
        <p:txBody>
          <a:bodyPr wrap="none">
            <a:spAutoFit/>
          </a:bodyPr>
          <a:lstStyle/>
          <a:p>
            <a:pPr>
              <a:buFontTx/>
              <a:buChar char="•"/>
            </a:pPr>
            <a:r>
              <a:rPr lang="en-US" sz="1800" dirty="0"/>
              <a:t> Study of differential distributions: 1D acceptance </a:t>
            </a:r>
            <a:r>
              <a:rPr lang="en-US" sz="1800" dirty="0" smtClean="0"/>
              <a:t>correction</a:t>
            </a:r>
          </a:p>
          <a:p>
            <a:pPr>
              <a:buFontTx/>
              <a:buChar char="•"/>
            </a:pPr>
            <a:r>
              <a:rPr lang="en-US" sz="1800" dirty="0" smtClean="0"/>
              <a:t> Main source of uncertainty: unknown J/</a:t>
            </a:r>
            <a:r>
              <a:rPr lang="el-GR" sz="1800" dirty="0" smtClean="0"/>
              <a:t>ψ</a:t>
            </a:r>
            <a:r>
              <a:rPr lang="en-US" sz="1800" dirty="0" smtClean="0"/>
              <a:t> polarization</a:t>
            </a:r>
            <a:endParaRPr lang="it-IT" sz="1800" dirty="0"/>
          </a:p>
        </p:txBody>
      </p:sp>
      <p:sp>
        <p:nvSpPr>
          <p:cNvPr id="29705" name="Text Box 14"/>
          <p:cNvSpPr txBox="1">
            <a:spLocks noChangeArrowheads="1"/>
          </p:cNvSpPr>
          <p:nvPr/>
        </p:nvSpPr>
        <p:spPr bwMode="auto">
          <a:xfrm>
            <a:off x="1703388" y="2803525"/>
            <a:ext cx="2182812" cy="701675"/>
          </a:xfrm>
          <a:prstGeom prst="rect">
            <a:avLst/>
          </a:prstGeom>
          <a:noFill/>
          <a:ln w="9525" algn="ctr">
            <a:noFill/>
            <a:miter lim="800000"/>
            <a:headEnd/>
            <a:tailEnd/>
          </a:ln>
        </p:spPr>
        <p:txBody>
          <a:bodyPr wrap="none">
            <a:spAutoFit/>
          </a:bodyPr>
          <a:lstStyle/>
          <a:p>
            <a:r>
              <a:rPr lang="en-US">
                <a:solidFill>
                  <a:srgbClr val="FF0000"/>
                </a:solidFill>
              </a:rPr>
              <a:t>Good coverage </a:t>
            </a:r>
          </a:p>
          <a:p>
            <a:r>
              <a:rPr lang="en-US">
                <a:solidFill>
                  <a:srgbClr val="FF0000"/>
                </a:solidFill>
              </a:rPr>
              <a:t>down to p</a:t>
            </a:r>
            <a:r>
              <a:rPr lang="en-US" baseline="-25000">
                <a:solidFill>
                  <a:srgbClr val="FF0000"/>
                </a:solidFill>
              </a:rPr>
              <a:t>T</a:t>
            </a:r>
            <a:r>
              <a:rPr lang="en-US">
                <a:solidFill>
                  <a:srgbClr val="FF0000"/>
                </a:solidFill>
              </a:rPr>
              <a:t> =0!</a:t>
            </a:r>
          </a:p>
        </p:txBody>
      </p:sp>
      <p:sp>
        <p:nvSpPr>
          <p:cNvPr id="29706" name="AutoShape 15"/>
          <p:cNvSpPr>
            <a:spLocks noChangeArrowheads="1"/>
          </p:cNvSpPr>
          <p:nvPr/>
        </p:nvSpPr>
        <p:spPr bwMode="auto">
          <a:xfrm rot="2315054">
            <a:off x="1114425" y="3429000"/>
            <a:ext cx="485775" cy="976313"/>
          </a:xfrm>
          <a:prstGeom prst="downArrow">
            <a:avLst>
              <a:gd name="adj1" fmla="val 50000"/>
              <a:gd name="adj2" fmla="val 50245"/>
            </a:avLst>
          </a:prstGeom>
          <a:solidFill>
            <a:srgbClr val="FF0000"/>
          </a:solidFill>
          <a:ln w="9525" algn="ctr">
            <a:noFill/>
            <a:miter lim="800000"/>
            <a:headEnd/>
            <a:tailEnd/>
          </a:ln>
        </p:spPr>
        <p:txBody>
          <a:bodyPr wrap="none" anchor="ctr">
            <a:spAutoFit/>
          </a:bodyPr>
          <a:lstStyle/>
          <a:p>
            <a:endParaRPr lang="it-IT"/>
          </a:p>
        </p:txBody>
      </p:sp>
      <p:sp>
        <p:nvSpPr>
          <p:cNvPr id="11" name="CasellaDiTesto 10"/>
          <p:cNvSpPr txBox="1"/>
          <p:nvPr/>
        </p:nvSpPr>
        <p:spPr>
          <a:xfrm>
            <a:off x="1600200" y="5486400"/>
            <a:ext cx="1829347" cy="461665"/>
          </a:xfrm>
          <a:prstGeom prst="rect">
            <a:avLst/>
          </a:prstGeom>
          <a:noFill/>
        </p:spPr>
        <p:txBody>
          <a:bodyPr wrap="none" rtlCol="0">
            <a:spAutoFit/>
          </a:bodyPr>
          <a:lstStyle/>
          <a:p>
            <a:r>
              <a:rPr lang="en-US" sz="1200" dirty="0" smtClean="0"/>
              <a:t>Polarization in </a:t>
            </a:r>
            <a:r>
              <a:rPr lang="en-US" sz="1200" dirty="0" err="1" smtClean="0"/>
              <a:t>Helicity</a:t>
            </a:r>
            <a:endParaRPr lang="en-US" sz="1200" dirty="0" smtClean="0"/>
          </a:p>
          <a:p>
            <a:r>
              <a:rPr lang="en-US" sz="1200" dirty="0" smtClean="0"/>
              <a:t> reference frame</a:t>
            </a:r>
            <a:endParaRPr lang="it-IT"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latin typeface="Gill Sans Light" charset="0"/>
                <a:ea typeface="ＭＳ Ｐゴシック" charset="-128"/>
                <a:cs typeface="Gill Sans Light" charset="0"/>
              </a:rPr>
              <a:t>Outline</a:t>
            </a:r>
          </a:p>
        </p:txBody>
      </p:sp>
      <p:sp>
        <p:nvSpPr>
          <p:cNvPr id="9219" name="Content Placeholder 2"/>
          <p:cNvSpPr>
            <a:spLocks noGrp="1"/>
          </p:cNvSpPr>
          <p:nvPr>
            <p:ph idx="1"/>
          </p:nvPr>
        </p:nvSpPr>
        <p:spPr>
          <a:xfrm>
            <a:off x="0" y="685800"/>
            <a:ext cx="9144000" cy="3276600"/>
          </a:xfrm>
        </p:spPr>
        <p:txBody>
          <a:bodyPr/>
          <a:lstStyle/>
          <a:p>
            <a:pPr eaLnBrk="1" hangingPunct="1">
              <a:buFontTx/>
              <a:buNone/>
            </a:pPr>
            <a:endParaRPr lang="en-US" dirty="0" smtClean="0">
              <a:ea typeface="ＭＳ Ｐゴシック" charset="-128"/>
            </a:endParaRPr>
          </a:p>
          <a:p>
            <a:pPr eaLnBrk="1" hangingPunct="1">
              <a:buFont typeface="Wingdings" pitchFamily="2" charset="2"/>
              <a:buNone/>
            </a:pPr>
            <a:r>
              <a:rPr lang="en-US" dirty="0" smtClean="0">
                <a:solidFill>
                  <a:srgbClr val="0070C0"/>
                </a:solidFill>
                <a:ea typeface="ＭＳ Ｐゴシック" charset="-128"/>
              </a:rPr>
              <a:t>Open-charm in p-p collisions</a:t>
            </a:r>
          </a:p>
          <a:p>
            <a:pPr eaLnBrk="1" hangingPunct="1"/>
            <a:r>
              <a:rPr lang="en-US" dirty="0" smtClean="0">
                <a:ea typeface="ＭＳ Ｐゴシック" charset="-128"/>
              </a:rPr>
              <a:t>D meson reconstruction in ALICE central barrel</a:t>
            </a:r>
          </a:p>
          <a:p>
            <a:pPr eaLnBrk="1" hangingPunct="1"/>
            <a:r>
              <a:rPr lang="en-US" dirty="0" smtClean="0">
                <a:ea typeface="ＭＳ Ｐゴシック" charset="-128"/>
              </a:rPr>
              <a:t>D</a:t>
            </a:r>
            <a:r>
              <a:rPr lang="en-US" baseline="30000" dirty="0" smtClean="0">
                <a:ea typeface="ＭＳ Ｐゴシック" charset="-128"/>
              </a:rPr>
              <a:t>0</a:t>
            </a:r>
            <a:r>
              <a:rPr lang="en-US" dirty="0" smtClean="0">
                <a:ea typeface="ＭＳ Ｐゴシック" charset="-128"/>
              </a:rPr>
              <a:t> and D</a:t>
            </a:r>
            <a:r>
              <a:rPr lang="en-US" baseline="30000" dirty="0" smtClean="0">
                <a:ea typeface="ＭＳ Ｐゴシック" charset="-128"/>
              </a:rPr>
              <a:t>+</a:t>
            </a:r>
            <a:r>
              <a:rPr lang="en-US" dirty="0" smtClean="0">
                <a:ea typeface="ＭＳ Ｐゴシック" charset="-128"/>
              </a:rPr>
              <a:t> production measurement</a:t>
            </a:r>
          </a:p>
          <a:p>
            <a:pPr eaLnBrk="1" hangingPunct="1"/>
            <a:r>
              <a:rPr lang="en-US" dirty="0" smtClean="0">
                <a:ea typeface="ＭＳ Ｐゴシック" charset="-128"/>
              </a:rPr>
              <a:t>Single </a:t>
            </a:r>
            <a:r>
              <a:rPr lang="en-US" dirty="0" err="1" smtClean="0">
                <a:ea typeface="ＭＳ Ｐゴシック" charset="-128"/>
              </a:rPr>
              <a:t>muons</a:t>
            </a:r>
            <a:r>
              <a:rPr lang="en-US" dirty="0" smtClean="0">
                <a:ea typeface="ＭＳ Ｐゴシック" charset="-128"/>
              </a:rPr>
              <a:t> and single electrons</a:t>
            </a:r>
          </a:p>
          <a:p>
            <a:pPr eaLnBrk="1" hangingPunct="1">
              <a:buFont typeface="Wingdings" pitchFamily="2" charset="2"/>
              <a:buNone/>
            </a:pPr>
            <a:endParaRPr lang="en-US" dirty="0" smtClean="0">
              <a:solidFill>
                <a:srgbClr val="0070C0"/>
              </a:solidFill>
              <a:ea typeface="ＭＳ Ｐゴシック" charset="-128"/>
            </a:endParaRPr>
          </a:p>
          <a:p>
            <a:pPr eaLnBrk="1" hangingPunct="1">
              <a:buFont typeface="Wingdings" pitchFamily="2" charset="2"/>
              <a:buNone/>
            </a:pPr>
            <a:r>
              <a:rPr lang="en-US" dirty="0" smtClean="0">
                <a:solidFill>
                  <a:srgbClr val="0070C0"/>
                </a:solidFill>
                <a:ea typeface="ＭＳ Ｐゴシック" charset="-128"/>
              </a:rPr>
              <a:t>J/</a:t>
            </a:r>
            <a:r>
              <a:rPr lang="el-GR" dirty="0" smtClean="0">
                <a:solidFill>
                  <a:srgbClr val="0070C0"/>
                </a:solidFill>
                <a:ea typeface="ＭＳ Ｐゴシック" charset="-128"/>
              </a:rPr>
              <a:t>ψ</a:t>
            </a:r>
            <a:r>
              <a:rPr lang="en-US" dirty="0" smtClean="0">
                <a:solidFill>
                  <a:srgbClr val="0070C0"/>
                </a:solidFill>
                <a:ea typeface="ＭＳ Ｐゴシック" charset="-128"/>
              </a:rPr>
              <a:t> in p-p</a:t>
            </a:r>
          </a:p>
          <a:p>
            <a:pPr eaLnBrk="1" hangingPunct="1"/>
            <a:r>
              <a:rPr lang="en-US" dirty="0" smtClean="0">
                <a:ea typeface="ＭＳ Ｐゴシック" charset="-128"/>
              </a:rPr>
              <a:t>First results: J/</a:t>
            </a:r>
            <a:r>
              <a:rPr lang="en-US" dirty="0" smtClean="0">
                <a:ea typeface="ＭＳ Ｐゴシック" charset="-128"/>
                <a:sym typeface="Symbol" pitchFamily="18" charset="2"/>
              </a:rPr>
              <a:t></a:t>
            </a:r>
            <a:r>
              <a:rPr lang="en-US" baseline="30000" dirty="0" smtClean="0">
                <a:ea typeface="ＭＳ Ｐゴシック" charset="-128"/>
                <a:sym typeface="Symbol" pitchFamily="18" charset="2"/>
              </a:rPr>
              <a:t>+</a:t>
            </a:r>
            <a:r>
              <a:rPr lang="en-US" dirty="0" smtClean="0">
                <a:ea typeface="ＭＳ Ｐゴシック" charset="-128"/>
                <a:sym typeface="Symbol" pitchFamily="18" charset="2"/>
              </a:rPr>
              <a:t></a:t>
            </a:r>
            <a:r>
              <a:rPr lang="en-US" baseline="30000" dirty="0" smtClean="0">
                <a:ea typeface="ＭＳ Ｐゴシック" charset="-128"/>
                <a:sym typeface="Symbol" pitchFamily="18" charset="2"/>
              </a:rPr>
              <a:t>- </a:t>
            </a:r>
            <a:r>
              <a:rPr lang="en-US" dirty="0" smtClean="0">
                <a:ea typeface="ＭＳ Ｐゴシック" charset="-128"/>
                <a:sym typeface="Symbol" pitchFamily="18" charset="2"/>
              </a:rPr>
              <a:t>and </a:t>
            </a:r>
            <a:r>
              <a:rPr lang="en-US" dirty="0" smtClean="0">
                <a:ea typeface="ＭＳ Ｐゴシック" charset="-128"/>
              </a:rPr>
              <a:t>J/</a:t>
            </a:r>
            <a:r>
              <a:rPr lang="en-US" dirty="0" smtClean="0">
                <a:ea typeface="ＭＳ Ｐゴシック" charset="-128"/>
                <a:sym typeface="Symbol" pitchFamily="18" charset="2"/>
              </a:rPr>
              <a:t></a:t>
            </a:r>
            <a:r>
              <a:rPr lang="en-US" dirty="0" err="1" smtClean="0">
                <a:ea typeface="ＭＳ Ｐゴシック" charset="-128"/>
                <a:sym typeface="Symbol" pitchFamily="18" charset="2"/>
              </a:rPr>
              <a:t>e</a:t>
            </a:r>
            <a:r>
              <a:rPr lang="en-US" baseline="30000" dirty="0" err="1" smtClean="0">
                <a:ea typeface="ＭＳ Ｐゴシック" charset="-128"/>
                <a:sym typeface="Symbol" pitchFamily="18" charset="2"/>
              </a:rPr>
              <a:t>+</a:t>
            </a:r>
            <a:r>
              <a:rPr lang="en-US" dirty="0" err="1" smtClean="0">
                <a:ea typeface="ＭＳ Ｐゴシック" charset="-128"/>
                <a:sym typeface="Symbol" pitchFamily="18" charset="2"/>
              </a:rPr>
              <a:t>e</a:t>
            </a:r>
            <a:r>
              <a:rPr lang="en-US" baseline="30000" dirty="0" smtClean="0">
                <a:ea typeface="ＭＳ Ｐゴシック" charset="-128"/>
                <a:sym typeface="Symbol" pitchFamily="18" charset="2"/>
              </a:rPr>
              <a:t>-  </a:t>
            </a:r>
            <a:r>
              <a:rPr lang="en-US" dirty="0" smtClean="0">
                <a:ea typeface="ＭＳ Ｐゴシック" charset="-128"/>
                <a:sym typeface="Symbol" pitchFamily="18" charset="2"/>
              </a:rPr>
              <a:t>in p-p collisions at 7 </a:t>
            </a:r>
            <a:r>
              <a:rPr lang="en-US" dirty="0" err="1" smtClean="0">
                <a:ea typeface="ＭＳ Ｐゴシック" charset="-128"/>
                <a:sym typeface="Symbol" pitchFamily="18" charset="2"/>
              </a:rPr>
              <a:t>TeV</a:t>
            </a:r>
            <a:endParaRPr lang="en-US" dirty="0" smtClean="0">
              <a:ea typeface="ＭＳ Ｐゴシック" charset="-128"/>
              <a:sym typeface="Symbol" pitchFamily="18" charset="2"/>
            </a:endParaRPr>
          </a:p>
          <a:p>
            <a:pPr eaLnBrk="1" hangingPunct="1">
              <a:buNone/>
            </a:pPr>
            <a:endParaRPr lang="en-US" dirty="0" smtClean="0">
              <a:ea typeface="ＭＳ Ｐゴシック" charset="-128"/>
            </a:endParaRPr>
          </a:p>
          <a:p>
            <a:pPr eaLnBrk="1" hangingPunct="1">
              <a:buNone/>
            </a:pPr>
            <a:r>
              <a:rPr lang="en-US" dirty="0" smtClean="0">
                <a:solidFill>
                  <a:srgbClr val="0070C0"/>
                </a:solidFill>
                <a:ea typeface="ＭＳ Ｐゴシック" charset="-128"/>
              </a:rPr>
              <a:t>Perspectives for </a:t>
            </a:r>
            <a:r>
              <a:rPr lang="en-US" dirty="0" err="1" smtClean="0">
                <a:solidFill>
                  <a:srgbClr val="0070C0"/>
                </a:solidFill>
                <a:ea typeface="ＭＳ Ｐゴシック" charset="-128"/>
              </a:rPr>
              <a:t>Pb-Pb</a:t>
            </a:r>
            <a:endParaRPr lang="en-US" baseline="30000" dirty="0" smtClean="0">
              <a:ea typeface="ＭＳ Ｐゴシック" charset="-128"/>
              <a:sym typeface="Symbol" pitchFamily="18" charset="2"/>
            </a:endParaRPr>
          </a:p>
          <a:p>
            <a:pPr eaLnBrk="1" hangingPunct="1"/>
            <a:endParaRPr lang="en-US" dirty="0" smtClean="0">
              <a:ea typeface="ＭＳ Ｐゴシック" charset="-128"/>
            </a:endParaRPr>
          </a:p>
        </p:txBody>
      </p:sp>
      <p:sp>
        <p:nvSpPr>
          <p:cNvPr id="9220" name="Segnaposto piè di pagina 5"/>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457200" y="0"/>
            <a:ext cx="8229600" cy="1143000"/>
          </a:xfrm>
        </p:spPr>
        <p:txBody>
          <a:bodyPr/>
          <a:lstStyle/>
          <a:p>
            <a:r>
              <a:rPr lang="en-US" smtClean="0">
                <a:latin typeface="Gill Sans Light" charset="0"/>
                <a:ea typeface="ＭＳ Ｐゴシック" charset="-128"/>
                <a:cs typeface="Gill Sans Light" charset="0"/>
              </a:rPr>
              <a:t>J/</a:t>
            </a:r>
            <a:r>
              <a:rPr lang="en-US" smtClean="0">
                <a:latin typeface="Gill Sans Light" charset="0"/>
                <a:ea typeface="ＭＳ Ｐゴシック" charset="-128"/>
                <a:cs typeface="Gill Sans Light" charset="0"/>
                <a:sym typeface="Symbol" pitchFamily="18" charset="2"/>
              </a:rPr>
              <a:t> </a:t>
            </a:r>
            <a:r>
              <a:rPr lang="en-US" smtClean="0">
                <a:latin typeface="Gill Sans Light" charset="0"/>
                <a:ea typeface="ＭＳ Ｐゴシック" charset="-128"/>
                <a:cs typeface="Gill Sans Light" charset="0"/>
                <a:sym typeface="Wingdings" pitchFamily="2" charset="2"/>
              </a:rPr>
              <a:t> </a:t>
            </a:r>
            <a:r>
              <a:rPr lang="en-US" smtClean="0">
                <a:latin typeface="Gill Sans Light" charset="0"/>
                <a:ea typeface="ＭＳ Ｐゴシック" charset="-128"/>
                <a:cs typeface="Gill Sans Light" charset="0"/>
                <a:sym typeface="Symbol" pitchFamily="18" charset="2"/>
              </a:rPr>
              <a:t>e</a:t>
            </a:r>
            <a:r>
              <a:rPr lang="en-US" baseline="30000" smtClean="0">
                <a:latin typeface="Gill Sans Light" charset="0"/>
                <a:ea typeface="ＭＳ Ｐゴシック" charset="-128"/>
                <a:cs typeface="Gill Sans Light" charset="0"/>
                <a:sym typeface="Symbol" pitchFamily="18" charset="2"/>
              </a:rPr>
              <a:t>+</a:t>
            </a:r>
            <a:r>
              <a:rPr lang="en-US" smtClean="0">
                <a:latin typeface="Gill Sans Light" charset="0"/>
                <a:ea typeface="ＭＳ Ｐゴシック" charset="-128"/>
                <a:cs typeface="Gill Sans Light" charset="0"/>
                <a:sym typeface="Symbol" pitchFamily="18" charset="2"/>
              </a:rPr>
              <a:t>e</a:t>
            </a:r>
            <a:r>
              <a:rPr lang="en-US" baseline="30000" smtClean="0">
                <a:latin typeface="Gill Sans Light" charset="0"/>
                <a:ea typeface="ＭＳ Ｐゴシック" charset="-128"/>
                <a:cs typeface="Gill Sans Light" charset="0"/>
                <a:sym typeface="Symbol" pitchFamily="18" charset="2"/>
              </a:rPr>
              <a:t>- </a:t>
            </a:r>
            <a:r>
              <a:rPr lang="en-US" smtClean="0">
                <a:latin typeface="Gill Sans Light" charset="0"/>
                <a:ea typeface="ＭＳ Ｐゴシック" charset="-128"/>
                <a:cs typeface="Gill Sans Light" charset="0"/>
                <a:sym typeface="Symbol" pitchFamily="18" charset="2"/>
              </a:rPr>
              <a:t>: p+p @ √s=7 TeV sample</a:t>
            </a:r>
            <a:br>
              <a:rPr lang="en-US" smtClean="0">
                <a:latin typeface="Gill Sans Light" charset="0"/>
                <a:ea typeface="ＭＳ Ｐゴシック" charset="-128"/>
                <a:cs typeface="Gill Sans Light" charset="0"/>
                <a:sym typeface="Symbol" pitchFamily="18" charset="2"/>
              </a:rPr>
            </a:br>
            <a:r>
              <a:rPr lang="en-US" smtClean="0">
                <a:latin typeface="Gill Sans Light" charset="0"/>
                <a:ea typeface="ＭＳ Ｐゴシック" charset="-128"/>
                <a:cs typeface="Gill Sans Light" charset="0"/>
                <a:sym typeface="Symbol" pitchFamily="18" charset="2"/>
              </a:rPr>
              <a:t>and signal extraction</a:t>
            </a:r>
          </a:p>
        </p:txBody>
      </p:sp>
      <p:sp>
        <p:nvSpPr>
          <p:cNvPr id="30723" name="Text Box 7"/>
          <p:cNvSpPr txBox="1">
            <a:spLocks noChangeArrowheads="1"/>
          </p:cNvSpPr>
          <p:nvPr/>
        </p:nvSpPr>
        <p:spPr bwMode="auto">
          <a:xfrm>
            <a:off x="304800" y="2452688"/>
            <a:ext cx="1928798" cy="369332"/>
          </a:xfrm>
          <a:prstGeom prst="rect">
            <a:avLst/>
          </a:prstGeom>
          <a:noFill/>
          <a:ln w="9525" algn="ctr">
            <a:noFill/>
            <a:miter lim="800000"/>
            <a:headEnd/>
            <a:tailEnd/>
          </a:ln>
        </p:spPr>
        <p:txBody>
          <a:bodyPr wrap="none">
            <a:spAutoFit/>
          </a:bodyPr>
          <a:lstStyle/>
          <a:p>
            <a:r>
              <a:rPr lang="en-US" sz="1800" dirty="0">
                <a:solidFill>
                  <a:srgbClr val="0070C0"/>
                </a:solidFill>
              </a:rPr>
              <a:t>Track selection:</a:t>
            </a:r>
            <a:endParaRPr lang="it-IT" sz="1800" dirty="0">
              <a:solidFill>
                <a:srgbClr val="0070C0"/>
              </a:solidFill>
            </a:endParaRPr>
          </a:p>
        </p:txBody>
      </p:sp>
      <p:sp>
        <p:nvSpPr>
          <p:cNvPr id="30724" name="Text Box 10"/>
          <p:cNvSpPr txBox="1">
            <a:spLocks noChangeArrowheads="1"/>
          </p:cNvSpPr>
          <p:nvPr/>
        </p:nvSpPr>
        <p:spPr bwMode="auto">
          <a:xfrm>
            <a:off x="304800" y="2819400"/>
            <a:ext cx="3629025" cy="641350"/>
          </a:xfrm>
          <a:prstGeom prst="rect">
            <a:avLst/>
          </a:prstGeom>
          <a:noFill/>
          <a:ln w="9525" algn="ctr">
            <a:noFill/>
            <a:miter lim="800000"/>
            <a:headEnd/>
            <a:tailEnd/>
          </a:ln>
        </p:spPr>
        <p:txBody>
          <a:bodyPr wrap="none">
            <a:spAutoFit/>
          </a:bodyPr>
          <a:lstStyle/>
          <a:p>
            <a:r>
              <a:rPr lang="en-US" sz="1800"/>
              <a:t>|</a:t>
            </a:r>
            <a:r>
              <a:rPr lang="en-US" sz="1800">
                <a:sym typeface="Symbol" pitchFamily="18" charset="2"/>
              </a:rPr>
              <a:t></a:t>
            </a:r>
            <a:r>
              <a:rPr lang="en-US" sz="1800" baseline="30000">
                <a:sym typeface="Symbol" pitchFamily="18" charset="2"/>
              </a:rPr>
              <a:t>e+,e-</a:t>
            </a:r>
            <a:r>
              <a:rPr lang="en-US" sz="1800">
                <a:sym typeface="Symbol" pitchFamily="18" charset="2"/>
              </a:rPr>
              <a:t>|&lt;0.88 and </a:t>
            </a:r>
            <a:r>
              <a:rPr lang="en-US" sz="1800"/>
              <a:t>|</a:t>
            </a:r>
            <a:r>
              <a:rPr lang="en-US" sz="1800">
                <a:sym typeface="Symbol" pitchFamily="18" charset="2"/>
              </a:rPr>
              <a:t>y</a:t>
            </a:r>
            <a:r>
              <a:rPr lang="en-US" sz="1800" baseline="30000">
                <a:sym typeface="Symbol" pitchFamily="18" charset="2"/>
              </a:rPr>
              <a:t>J/</a:t>
            </a:r>
            <a:r>
              <a:rPr lang="en-US" sz="1800">
                <a:sym typeface="Symbol" pitchFamily="18" charset="2"/>
              </a:rPr>
              <a:t>|&lt;0.88 </a:t>
            </a:r>
          </a:p>
          <a:p>
            <a:r>
              <a:rPr lang="en-US" sz="1800"/>
              <a:t>p</a:t>
            </a:r>
            <a:r>
              <a:rPr lang="en-US" sz="1800" baseline="-25000"/>
              <a:t>T </a:t>
            </a:r>
            <a:r>
              <a:rPr lang="en-US" sz="1800" baseline="30000"/>
              <a:t>e+,e-</a:t>
            </a:r>
            <a:r>
              <a:rPr lang="en-US" sz="1800"/>
              <a:t> &gt; 1 GeV/c</a:t>
            </a:r>
            <a:endParaRPr lang="it-IT" sz="1800"/>
          </a:p>
        </p:txBody>
      </p:sp>
      <p:sp>
        <p:nvSpPr>
          <p:cNvPr id="30725" name="Text Box 11"/>
          <p:cNvSpPr txBox="1">
            <a:spLocks noChangeArrowheads="1"/>
          </p:cNvSpPr>
          <p:nvPr/>
        </p:nvSpPr>
        <p:spPr bwMode="auto">
          <a:xfrm>
            <a:off x="381000" y="3505200"/>
            <a:ext cx="1897063" cy="366713"/>
          </a:xfrm>
          <a:prstGeom prst="rect">
            <a:avLst/>
          </a:prstGeom>
          <a:noFill/>
          <a:ln w="9525" algn="ctr">
            <a:noFill/>
            <a:miter lim="800000"/>
            <a:headEnd/>
            <a:tailEnd/>
          </a:ln>
        </p:spPr>
        <p:txBody>
          <a:bodyPr wrap="none">
            <a:spAutoFit/>
          </a:bodyPr>
          <a:lstStyle/>
          <a:p>
            <a:r>
              <a:rPr lang="en-US" sz="1800"/>
              <a:t>TPC-based PID</a:t>
            </a:r>
            <a:endParaRPr lang="it-IT" sz="1800"/>
          </a:p>
        </p:txBody>
      </p:sp>
      <p:sp>
        <p:nvSpPr>
          <p:cNvPr id="30726" name="Text Box 12"/>
          <p:cNvSpPr txBox="1">
            <a:spLocks noChangeArrowheads="1"/>
          </p:cNvSpPr>
          <p:nvPr/>
        </p:nvSpPr>
        <p:spPr bwMode="auto">
          <a:xfrm>
            <a:off x="685800" y="6704013"/>
            <a:ext cx="4038600" cy="274637"/>
          </a:xfrm>
          <a:prstGeom prst="rect">
            <a:avLst/>
          </a:prstGeom>
          <a:noFill/>
          <a:ln w="9525" algn="ctr">
            <a:noFill/>
            <a:miter lim="800000"/>
            <a:headEnd/>
            <a:tailEnd/>
          </a:ln>
        </p:spPr>
        <p:txBody>
          <a:bodyPr>
            <a:spAutoFit/>
          </a:bodyPr>
          <a:lstStyle/>
          <a:p>
            <a:endParaRPr lang="it-IT" sz="1800" baseline="30000"/>
          </a:p>
        </p:txBody>
      </p:sp>
      <p:grpSp>
        <p:nvGrpSpPr>
          <p:cNvPr id="30727" name="Group 16"/>
          <p:cNvGrpSpPr>
            <a:grpSpLocks/>
          </p:cNvGrpSpPr>
          <p:nvPr/>
        </p:nvGrpSpPr>
        <p:grpSpPr bwMode="auto">
          <a:xfrm>
            <a:off x="4572000" y="1181100"/>
            <a:ext cx="4495800" cy="5676900"/>
            <a:chOff x="2880" y="696"/>
            <a:chExt cx="2832" cy="3576"/>
          </a:xfrm>
        </p:grpSpPr>
        <p:pic>
          <p:nvPicPr>
            <p:cNvPr id="30730" name="Picture 5" descr="PWG3-Jpsi2e-002-101006"/>
            <p:cNvPicPr>
              <a:picLocks noChangeAspect="1" noChangeArrowheads="1"/>
            </p:cNvPicPr>
            <p:nvPr/>
          </p:nvPicPr>
          <p:blipFill>
            <a:blip r:embed="rId3"/>
            <a:srcRect/>
            <a:stretch>
              <a:fillRect/>
            </a:stretch>
          </p:blipFill>
          <p:spPr bwMode="auto">
            <a:xfrm>
              <a:off x="2880" y="696"/>
              <a:ext cx="2832" cy="3576"/>
            </a:xfrm>
            <a:prstGeom prst="rect">
              <a:avLst/>
            </a:prstGeom>
            <a:noFill/>
            <a:ln w="9525">
              <a:noFill/>
              <a:miter lim="800000"/>
              <a:headEnd/>
              <a:tailEnd/>
            </a:ln>
          </p:spPr>
        </p:pic>
        <p:sp>
          <p:nvSpPr>
            <p:cNvPr id="30731" name="Rectangle 13"/>
            <p:cNvSpPr>
              <a:spLocks noChangeArrowheads="1"/>
            </p:cNvSpPr>
            <p:nvPr/>
          </p:nvSpPr>
          <p:spPr bwMode="auto">
            <a:xfrm>
              <a:off x="3312" y="2889"/>
              <a:ext cx="1089" cy="231"/>
            </a:xfrm>
            <a:prstGeom prst="rect">
              <a:avLst/>
            </a:prstGeom>
            <a:noFill/>
            <a:ln w="9525" algn="ctr">
              <a:noFill/>
              <a:miter lim="800000"/>
              <a:headEnd/>
              <a:tailEnd/>
            </a:ln>
          </p:spPr>
          <p:txBody>
            <a:bodyPr wrap="none">
              <a:spAutoFit/>
            </a:bodyPr>
            <a:lstStyle/>
            <a:p>
              <a:r>
                <a:rPr lang="en-US" sz="1800">
                  <a:solidFill>
                    <a:srgbClr val="FF0000"/>
                  </a:solidFill>
                </a:rPr>
                <a:t>N</a:t>
              </a:r>
              <a:r>
                <a:rPr lang="en-US" sz="1800" baseline="-25000">
                  <a:solidFill>
                    <a:srgbClr val="FF0000"/>
                  </a:solidFill>
                </a:rPr>
                <a:t>J/</a:t>
              </a:r>
              <a:r>
                <a:rPr lang="en-US" sz="1800" baseline="-25000">
                  <a:solidFill>
                    <a:srgbClr val="FF0000"/>
                  </a:solidFill>
                  <a:sym typeface="Symbol" pitchFamily="18" charset="2"/>
                </a:rPr>
                <a:t></a:t>
              </a:r>
              <a:r>
                <a:rPr lang="en-US" sz="1800">
                  <a:solidFill>
                    <a:srgbClr val="FF0000"/>
                  </a:solidFill>
                  <a:sym typeface="Symbol" pitchFamily="18" charset="2"/>
                </a:rPr>
                <a:t> = 123  15</a:t>
              </a:r>
              <a:endParaRPr lang="it-IT" sz="1800">
                <a:solidFill>
                  <a:srgbClr val="FF0000"/>
                </a:solidFill>
                <a:sym typeface="Symbol" pitchFamily="18" charset="2"/>
              </a:endParaRPr>
            </a:p>
          </p:txBody>
        </p:sp>
      </p:grpSp>
      <p:sp>
        <p:nvSpPr>
          <p:cNvPr id="30728" name="Text Box 14"/>
          <p:cNvSpPr txBox="1">
            <a:spLocks noChangeArrowheads="1"/>
          </p:cNvSpPr>
          <p:nvPr/>
        </p:nvSpPr>
        <p:spPr bwMode="auto">
          <a:xfrm>
            <a:off x="152400" y="1100138"/>
            <a:ext cx="4587875" cy="1190625"/>
          </a:xfrm>
          <a:prstGeom prst="rect">
            <a:avLst/>
          </a:prstGeom>
          <a:noFill/>
          <a:ln w="9525" algn="ctr">
            <a:noFill/>
            <a:miter lim="800000"/>
            <a:headEnd/>
            <a:tailEnd/>
          </a:ln>
        </p:spPr>
        <p:txBody>
          <a:bodyPr>
            <a:spAutoFit/>
          </a:bodyPr>
          <a:lstStyle/>
          <a:p>
            <a:pPr>
              <a:buFontTx/>
              <a:buChar char="•"/>
            </a:pPr>
            <a:r>
              <a:rPr lang="en-US" sz="1800"/>
              <a:t> Analysis is based, for the   </a:t>
            </a:r>
          </a:p>
          <a:p>
            <a:r>
              <a:rPr lang="en-US" sz="1800"/>
              <a:t>  moment, on a smaller data     </a:t>
            </a:r>
          </a:p>
          <a:p>
            <a:r>
              <a:rPr lang="en-US" sz="1800"/>
              <a:t>  sample wrt to J/</a:t>
            </a:r>
            <a:r>
              <a:rPr lang="en-US" sz="1800">
                <a:sym typeface="Symbol" pitchFamily="18" charset="2"/>
              </a:rPr>
              <a:t></a:t>
            </a:r>
            <a:r>
              <a:rPr lang="en-US" sz="1800">
                <a:sym typeface="Wingdings" pitchFamily="2" charset="2"/>
              </a:rPr>
              <a:t></a:t>
            </a:r>
            <a:r>
              <a:rPr lang="en-US" sz="1800">
                <a:sym typeface="Symbol" pitchFamily="18" charset="2"/>
              </a:rPr>
              <a:t></a:t>
            </a:r>
            <a:r>
              <a:rPr lang="en-US" sz="1800" baseline="30000">
                <a:sym typeface="Symbol" pitchFamily="18" charset="2"/>
              </a:rPr>
              <a:t>+</a:t>
            </a:r>
            <a:r>
              <a:rPr lang="en-US" sz="1800">
                <a:sym typeface="Symbol" pitchFamily="18" charset="2"/>
              </a:rPr>
              <a:t></a:t>
            </a:r>
            <a:r>
              <a:rPr lang="en-US" sz="1800" baseline="30000">
                <a:sym typeface="Symbol" pitchFamily="18" charset="2"/>
              </a:rPr>
              <a:t>-</a:t>
            </a:r>
          </a:p>
          <a:p>
            <a:r>
              <a:rPr lang="en-US" sz="1800"/>
              <a:t>  </a:t>
            </a:r>
            <a:r>
              <a:rPr lang="en-US" sz="1800">
                <a:sym typeface="Wingdings" pitchFamily="2" charset="2"/>
              </a:rPr>
              <a:t> </a:t>
            </a:r>
            <a:r>
              <a:rPr lang="en-US" sz="1800"/>
              <a:t>L=4.0 nb</a:t>
            </a:r>
            <a:r>
              <a:rPr lang="en-US" sz="1800" baseline="30000"/>
              <a:t>-1 </a:t>
            </a:r>
            <a:r>
              <a:rPr lang="en-US" sz="1800"/>
              <a:t>(~15% of 2010 stat.)</a:t>
            </a:r>
          </a:p>
        </p:txBody>
      </p:sp>
      <p:pic>
        <p:nvPicPr>
          <p:cNvPr id="30729" name="Picture 15"/>
          <p:cNvPicPr>
            <a:picLocks noChangeAspect="1" noChangeArrowheads="1"/>
          </p:cNvPicPr>
          <p:nvPr/>
        </p:nvPicPr>
        <p:blipFill>
          <a:blip r:embed="rId4"/>
          <a:srcRect t="52136" r="1967"/>
          <a:stretch>
            <a:fillRect/>
          </a:stretch>
        </p:blipFill>
        <p:spPr bwMode="auto">
          <a:xfrm>
            <a:off x="76200" y="3960813"/>
            <a:ext cx="4191000" cy="289718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4"/>
          <p:cNvSpPr>
            <a:spLocks noGrp="1" noChangeArrowheads="1"/>
          </p:cNvSpPr>
          <p:nvPr>
            <p:ph type="title"/>
          </p:nvPr>
        </p:nvSpPr>
        <p:spPr>
          <a:xfrm>
            <a:off x="457200" y="152400"/>
            <a:ext cx="8229600" cy="868363"/>
          </a:xfrm>
        </p:spPr>
        <p:txBody>
          <a:bodyPr/>
          <a:lstStyle/>
          <a:p>
            <a:r>
              <a:rPr lang="en-US" smtClean="0">
                <a:latin typeface="Gill Sans Light" charset="0"/>
                <a:ea typeface="ＭＳ Ｐゴシック" charset="-128"/>
                <a:cs typeface="Gill Sans Light" charset="0"/>
              </a:rPr>
              <a:t>Integrated cross section(s)</a:t>
            </a:r>
          </a:p>
        </p:txBody>
      </p:sp>
      <p:sp>
        <p:nvSpPr>
          <p:cNvPr id="2055" name="Text Box 5"/>
          <p:cNvSpPr txBox="1">
            <a:spLocks noChangeArrowheads="1"/>
          </p:cNvSpPr>
          <p:nvPr/>
        </p:nvSpPr>
        <p:spPr bwMode="auto">
          <a:xfrm>
            <a:off x="0" y="1050925"/>
            <a:ext cx="8095486" cy="1631216"/>
          </a:xfrm>
          <a:prstGeom prst="rect">
            <a:avLst/>
          </a:prstGeom>
          <a:noFill/>
          <a:ln w="9525" algn="ctr">
            <a:noFill/>
            <a:miter lim="800000"/>
            <a:headEnd/>
            <a:tailEnd/>
          </a:ln>
        </p:spPr>
        <p:txBody>
          <a:bodyPr wrap="none">
            <a:spAutoFit/>
          </a:bodyPr>
          <a:lstStyle/>
          <a:p>
            <a:pPr>
              <a:buFontTx/>
              <a:buChar char="•"/>
            </a:pPr>
            <a:r>
              <a:rPr lang="en-US" sz="2000" dirty="0"/>
              <a:t> The ALICE results, integrated </a:t>
            </a:r>
            <a:r>
              <a:rPr lang="en-US" sz="2000" dirty="0" err="1" smtClean="0"/>
              <a:t>p</a:t>
            </a:r>
            <a:r>
              <a:rPr lang="en-US" sz="2000" baseline="-25000" dirty="0" err="1" smtClean="0"/>
              <a:t>T</a:t>
            </a:r>
            <a:r>
              <a:rPr lang="en-US" sz="2000" dirty="0"/>
              <a:t>, are</a:t>
            </a:r>
            <a:r>
              <a:rPr lang="en-US" sz="2000" dirty="0" smtClean="0"/>
              <a:t>:</a:t>
            </a:r>
          </a:p>
          <a:p>
            <a:r>
              <a:rPr lang="en-US" sz="2000" dirty="0" smtClean="0">
                <a:sym typeface="Symbol"/>
              </a:rPr>
              <a:t></a:t>
            </a:r>
            <a:r>
              <a:rPr lang="en-US" sz="2000" baseline="-25000" dirty="0" smtClean="0">
                <a:sym typeface="Symbol"/>
              </a:rPr>
              <a:t>J/</a:t>
            </a:r>
            <a:r>
              <a:rPr lang="el-GR" sz="2000" baseline="-25000" dirty="0" smtClean="0">
                <a:sym typeface="Symbol"/>
              </a:rPr>
              <a:t>ψ</a:t>
            </a:r>
            <a:r>
              <a:rPr lang="en-US" sz="2000" dirty="0" smtClean="0">
                <a:sym typeface="Symbol"/>
              </a:rPr>
              <a:t>(-0.88&lt;y&lt;0.88)=12.952.15(stat)2.32(</a:t>
            </a:r>
            <a:r>
              <a:rPr lang="en-US" sz="2000" dirty="0" err="1" smtClean="0">
                <a:sym typeface="Symbol"/>
              </a:rPr>
              <a:t>syst</a:t>
            </a:r>
            <a:r>
              <a:rPr lang="en-US" sz="2000" dirty="0" smtClean="0">
                <a:sym typeface="Symbol"/>
              </a:rPr>
              <a:t>)</a:t>
            </a:r>
            <a:r>
              <a:rPr lang="en-US" sz="2000" baseline="30000" dirty="0" smtClean="0">
                <a:sym typeface="Symbol"/>
              </a:rPr>
              <a:t>+1.26</a:t>
            </a:r>
            <a:r>
              <a:rPr lang="en-US" sz="2000" baseline="-25000" dirty="0" smtClean="0">
                <a:sym typeface="Symbol"/>
              </a:rPr>
              <a:t>-2.55</a:t>
            </a:r>
            <a:r>
              <a:rPr lang="en-US" sz="2000" dirty="0" smtClean="0">
                <a:sym typeface="Symbol"/>
              </a:rPr>
              <a:t>(syst. </a:t>
            </a:r>
            <a:r>
              <a:rPr lang="en-US" sz="2000" dirty="0" err="1" smtClean="0">
                <a:sym typeface="Symbol"/>
              </a:rPr>
              <a:t>pol</a:t>
            </a:r>
            <a:r>
              <a:rPr lang="en-US" sz="2000" dirty="0" smtClean="0">
                <a:sym typeface="Symbol"/>
              </a:rPr>
              <a:t>) </a:t>
            </a:r>
            <a:r>
              <a:rPr lang="el-GR" sz="2000" dirty="0" smtClean="0">
                <a:sym typeface="Symbol"/>
              </a:rPr>
              <a:t>μ</a:t>
            </a:r>
            <a:r>
              <a:rPr lang="en-US" sz="2000" dirty="0" smtClean="0">
                <a:sym typeface="Symbol"/>
              </a:rPr>
              <a:t>b</a:t>
            </a:r>
          </a:p>
          <a:p>
            <a:endParaRPr lang="en-US" sz="2000" dirty="0" smtClean="0">
              <a:sym typeface="Symbol"/>
            </a:endParaRPr>
          </a:p>
          <a:p>
            <a:r>
              <a:rPr lang="en-US" sz="2000" dirty="0" smtClean="0">
                <a:sym typeface="Symbol"/>
              </a:rPr>
              <a:t></a:t>
            </a:r>
            <a:r>
              <a:rPr lang="en-US" sz="2000" baseline="-25000" dirty="0" smtClean="0">
                <a:sym typeface="Symbol"/>
              </a:rPr>
              <a:t>J/</a:t>
            </a:r>
            <a:r>
              <a:rPr lang="el-GR" sz="2000" baseline="-25000" dirty="0" smtClean="0">
                <a:sym typeface="Symbol"/>
              </a:rPr>
              <a:t>ψ</a:t>
            </a:r>
            <a:r>
              <a:rPr lang="en-US" sz="2000" dirty="0" smtClean="0">
                <a:sym typeface="Symbol"/>
              </a:rPr>
              <a:t>(2.5&lt;y&lt;4)=7.250.29(stat)0.98(</a:t>
            </a:r>
            <a:r>
              <a:rPr lang="en-US" sz="2000" dirty="0" err="1" smtClean="0">
                <a:sym typeface="Symbol"/>
              </a:rPr>
              <a:t>syst</a:t>
            </a:r>
            <a:r>
              <a:rPr lang="en-US" sz="2000" dirty="0" smtClean="0">
                <a:sym typeface="Symbol"/>
              </a:rPr>
              <a:t>)</a:t>
            </a:r>
            <a:r>
              <a:rPr lang="en-US" sz="2000" baseline="30000" dirty="0" smtClean="0">
                <a:sym typeface="Symbol"/>
              </a:rPr>
              <a:t>+0.87</a:t>
            </a:r>
            <a:r>
              <a:rPr lang="en-US" sz="2000" baseline="-25000" dirty="0" smtClean="0">
                <a:sym typeface="Symbol"/>
              </a:rPr>
              <a:t>-1.50</a:t>
            </a:r>
            <a:r>
              <a:rPr lang="en-US" sz="2000" dirty="0" smtClean="0">
                <a:sym typeface="Symbol"/>
              </a:rPr>
              <a:t>(syst. </a:t>
            </a:r>
            <a:r>
              <a:rPr lang="en-US" sz="2000" dirty="0" err="1" smtClean="0">
                <a:sym typeface="Symbol"/>
              </a:rPr>
              <a:t>pol</a:t>
            </a:r>
            <a:r>
              <a:rPr lang="en-US" sz="2000" dirty="0" smtClean="0">
                <a:sym typeface="Symbol"/>
              </a:rPr>
              <a:t>) </a:t>
            </a:r>
            <a:r>
              <a:rPr lang="el-GR" sz="2000" dirty="0" smtClean="0">
                <a:sym typeface="Symbol"/>
              </a:rPr>
              <a:t>μ</a:t>
            </a:r>
            <a:r>
              <a:rPr lang="en-US" sz="2000" dirty="0" smtClean="0">
                <a:sym typeface="Symbol"/>
              </a:rPr>
              <a:t>b</a:t>
            </a:r>
          </a:p>
          <a:p>
            <a:endParaRPr lang="en-US" sz="2000" dirty="0"/>
          </a:p>
        </p:txBody>
      </p:sp>
      <p:sp>
        <p:nvSpPr>
          <p:cNvPr id="2056" name="Text Box 8"/>
          <p:cNvSpPr txBox="1">
            <a:spLocks noChangeArrowheads="1"/>
          </p:cNvSpPr>
          <p:nvPr/>
        </p:nvSpPr>
        <p:spPr bwMode="auto">
          <a:xfrm>
            <a:off x="628650" y="2819400"/>
            <a:ext cx="6896100" cy="641350"/>
          </a:xfrm>
          <a:prstGeom prst="rect">
            <a:avLst/>
          </a:prstGeom>
          <a:noFill/>
          <a:ln w="9525" algn="ctr">
            <a:noFill/>
            <a:miter lim="800000"/>
            <a:headEnd/>
            <a:tailEnd/>
          </a:ln>
        </p:spPr>
        <p:txBody>
          <a:bodyPr wrap="none">
            <a:spAutoFit/>
          </a:bodyPr>
          <a:lstStyle/>
          <a:p>
            <a:r>
              <a:rPr lang="en-US" sz="1800" dirty="0"/>
              <a:t>Very good agreement with the corresponding </a:t>
            </a:r>
            <a:r>
              <a:rPr lang="en-US" sz="1800" dirty="0" err="1"/>
              <a:t>LHCb</a:t>
            </a:r>
            <a:r>
              <a:rPr lang="en-US" sz="1800" dirty="0"/>
              <a:t> result </a:t>
            </a:r>
          </a:p>
          <a:p>
            <a:r>
              <a:rPr lang="en-US" sz="1800" dirty="0"/>
              <a:t>obtained at forward rapidity (ICHEP2010) </a:t>
            </a:r>
          </a:p>
        </p:txBody>
      </p:sp>
      <p:sp>
        <p:nvSpPr>
          <p:cNvPr id="2057" name="AutoShape 10"/>
          <p:cNvSpPr>
            <a:spLocks noChangeArrowheads="1"/>
          </p:cNvSpPr>
          <p:nvPr/>
        </p:nvSpPr>
        <p:spPr bwMode="auto">
          <a:xfrm>
            <a:off x="304800" y="2852738"/>
            <a:ext cx="304800" cy="304800"/>
          </a:xfrm>
          <a:prstGeom prst="rightArrow">
            <a:avLst>
              <a:gd name="adj1" fmla="val 50000"/>
              <a:gd name="adj2" fmla="val 25000"/>
            </a:avLst>
          </a:prstGeom>
          <a:solidFill>
            <a:srgbClr val="FF9900"/>
          </a:solidFill>
          <a:ln w="9525">
            <a:solidFill>
              <a:srgbClr val="FF9900"/>
            </a:solidFill>
            <a:miter lim="800000"/>
            <a:headEnd/>
            <a:tailEnd/>
          </a:ln>
        </p:spPr>
        <p:txBody>
          <a:bodyPr wrap="none" anchor="ctr"/>
          <a:lstStyle/>
          <a:p>
            <a:pPr algn="ctr"/>
            <a:endParaRPr lang="it-IT" sz="1800"/>
          </a:p>
        </p:txBody>
      </p:sp>
      <p:sp>
        <p:nvSpPr>
          <p:cNvPr id="2059" name="Text Box 13"/>
          <p:cNvSpPr txBox="1">
            <a:spLocks noChangeArrowheads="1"/>
          </p:cNvSpPr>
          <p:nvPr/>
        </p:nvSpPr>
        <p:spPr bwMode="auto">
          <a:xfrm>
            <a:off x="457200" y="2330450"/>
            <a:ext cx="6261100" cy="336550"/>
          </a:xfrm>
          <a:prstGeom prst="rect">
            <a:avLst/>
          </a:prstGeom>
          <a:noFill/>
          <a:ln w="9525" algn="ctr">
            <a:noFill/>
            <a:miter lim="800000"/>
            <a:headEnd/>
            <a:tailEnd/>
          </a:ln>
        </p:spPr>
        <p:txBody>
          <a:bodyPr wrap="none">
            <a:spAutoFit/>
          </a:bodyPr>
          <a:lstStyle/>
          <a:p>
            <a:r>
              <a:rPr lang="en-US" sz="1600" dirty="0"/>
              <a:t>(polarization-related errors calculated in the </a:t>
            </a:r>
            <a:r>
              <a:rPr lang="en-US" sz="1600" dirty="0" err="1"/>
              <a:t>helicity</a:t>
            </a:r>
            <a:r>
              <a:rPr lang="en-US" sz="1600" dirty="0"/>
              <a:t> frame)</a:t>
            </a:r>
          </a:p>
        </p:txBody>
      </p:sp>
      <p:sp>
        <p:nvSpPr>
          <p:cNvPr id="14" name="CasellaDiTesto 13"/>
          <p:cNvSpPr txBox="1"/>
          <p:nvPr/>
        </p:nvSpPr>
        <p:spPr>
          <a:xfrm>
            <a:off x="228600" y="3810000"/>
            <a:ext cx="6479659" cy="2677656"/>
          </a:xfrm>
          <a:prstGeom prst="rect">
            <a:avLst/>
          </a:prstGeom>
          <a:noFill/>
        </p:spPr>
        <p:txBody>
          <a:bodyPr wrap="none" rtlCol="0">
            <a:spAutoFit/>
          </a:bodyPr>
          <a:lstStyle/>
          <a:p>
            <a:r>
              <a:rPr lang="en-US" dirty="0" smtClean="0">
                <a:solidFill>
                  <a:srgbClr val="0070C0"/>
                </a:solidFill>
              </a:rPr>
              <a:t>Main sources of systematic errors are:</a:t>
            </a:r>
          </a:p>
          <a:p>
            <a:pPr>
              <a:buFont typeface="Arial" pitchFamily="34" charset="0"/>
              <a:buChar char="•"/>
            </a:pPr>
            <a:r>
              <a:rPr lang="en-US" dirty="0" smtClean="0"/>
              <a:t> Unknown </a:t>
            </a:r>
            <a:r>
              <a:rPr lang="en-US" dirty="0" smtClean="0">
                <a:solidFill>
                  <a:srgbClr val="0070C0"/>
                </a:solidFill>
              </a:rPr>
              <a:t>polarization</a:t>
            </a:r>
          </a:p>
          <a:p>
            <a:pPr>
              <a:buFont typeface="Arial" pitchFamily="34" charset="0"/>
              <a:buChar char="•"/>
            </a:pPr>
            <a:r>
              <a:rPr lang="en-US" dirty="0" smtClean="0"/>
              <a:t> </a:t>
            </a:r>
            <a:r>
              <a:rPr lang="en-US" dirty="0" smtClean="0">
                <a:solidFill>
                  <a:srgbClr val="0070C0"/>
                </a:solidFill>
              </a:rPr>
              <a:t>Luminosity</a:t>
            </a:r>
            <a:r>
              <a:rPr lang="en-US" dirty="0" smtClean="0"/>
              <a:t> determination</a:t>
            </a:r>
          </a:p>
          <a:p>
            <a:pPr>
              <a:buFont typeface="Arial" pitchFamily="34" charset="0"/>
              <a:buChar char="•"/>
            </a:pPr>
            <a:r>
              <a:rPr lang="en-US" dirty="0" smtClean="0"/>
              <a:t> In the </a:t>
            </a:r>
            <a:r>
              <a:rPr lang="en-US" dirty="0" err="1" smtClean="0"/>
              <a:t>dielectron</a:t>
            </a:r>
            <a:r>
              <a:rPr lang="en-US" dirty="0" smtClean="0"/>
              <a:t> channel: </a:t>
            </a:r>
          </a:p>
          <a:p>
            <a:pPr lvl="1">
              <a:buFont typeface="Arial" pitchFamily="34" charset="0"/>
              <a:buChar char="•"/>
            </a:pPr>
            <a:r>
              <a:rPr lang="en-US" dirty="0" smtClean="0"/>
              <a:t> track quality cuts and PID</a:t>
            </a:r>
          </a:p>
          <a:p>
            <a:pPr>
              <a:buFont typeface="Arial" pitchFamily="34" charset="0"/>
              <a:buChar char="•"/>
            </a:pPr>
            <a:r>
              <a:rPr lang="en-US" dirty="0" smtClean="0"/>
              <a:t> In the </a:t>
            </a:r>
            <a:r>
              <a:rPr lang="en-US" dirty="0" err="1" smtClean="0"/>
              <a:t>dimuon</a:t>
            </a:r>
            <a:r>
              <a:rPr lang="en-US" dirty="0" smtClean="0"/>
              <a:t> channel: </a:t>
            </a:r>
          </a:p>
          <a:p>
            <a:pPr lvl="1">
              <a:buFont typeface="Arial" pitchFamily="34" charset="0"/>
              <a:buChar char="•"/>
            </a:pPr>
            <a:r>
              <a:rPr lang="en-US" dirty="0" smtClean="0"/>
              <a:t> signal extraction and trigger efficiency</a:t>
            </a:r>
            <a:endParaRPr lang="it-IT"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457200" y="0"/>
            <a:ext cx="8686800" cy="792163"/>
          </a:xfrm>
        </p:spPr>
        <p:txBody>
          <a:bodyPr/>
          <a:lstStyle/>
          <a:p>
            <a:r>
              <a:rPr lang="en-US" sz="2800" smtClean="0">
                <a:latin typeface="Gill Sans Light" charset="0"/>
                <a:ea typeface="ＭＳ Ｐゴシック" charset="-128"/>
                <a:cs typeface="Gill Sans Light" charset="0"/>
              </a:rPr>
              <a:t>Differential cross section: d</a:t>
            </a:r>
            <a:r>
              <a:rPr lang="en-US" sz="2800" smtClean="0">
                <a:latin typeface="Gill Sans Light" charset="0"/>
                <a:ea typeface="ＭＳ Ｐゴシック" charset="-128"/>
                <a:cs typeface="Gill Sans Light" charset="0"/>
                <a:sym typeface="Symbol" pitchFamily="18" charset="2"/>
              </a:rPr>
              <a:t></a:t>
            </a:r>
            <a:r>
              <a:rPr lang="en-US" sz="2800" baseline="-25000" smtClean="0">
                <a:latin typeface="Gill Sans Light" charset="0"/>
                <a:ea typeface="ＭＳ Ｐゴシック" charset="-128"/>
                <a:cs typeface="Gill Sans Light" charset="0"/>
                <a:sym typeface="Symbol" pitchFamily="18" charset="2"/>
              </a:rPr>
              <a:t>J/</a:t>
            </a:r>
            <a:r>
              <a:rPr lang="en-US" sz="2800" smtClean="0">
                <a:latin typeface="Gill Sans Light" charset="0"/>
                <a:ea typeface="ＭＳ Ｐゴシック" charset="-128"/>
                <a:cs typeface="Gill Sans Light" charset="0"/>
                <a:sym typeface="Symbol" pitchFamily="18" charset="2"/>
              </a:rPr>
              <a:t>/dp</a:t>
            </a:r>
            <a:r>
              <a:rPr lang="en-US" sz="2800" baseline="-25000" smtClean="0">
                <a:latin typeface="Gill Sans Light" charset="0"/>
                <a:ea typeface="ＭＳ Ｐゴシック" charset="-128"/>
                <a:cs typeface="Gill Sans Light" charset="0"/>
                <a:sym typeface="Symbol" pitchFamily="18" charset="2"/>
              </a:rPr>
              <a:t>T </a:t>
            </a:r>
            <a:r>
              <a:rPr lang="en-US" sz="2800" smtClean="0">
                <a:latin typeface="Gill Sans Light" charset="0"/>
                <a:ea typeface="ＭＳ Ｐゴシック" charset="-128"/>
                <a:cs typeface="Gill Sans Light" charset="0"/>
                <a:sym typeface="Symbol" pitchFamily="18" charset="2"/>
              </a:rPr>
              <a:t>(2.5&lt;y&lt;4)</a:t>
            </a:r>
          </a:p>
        </p:txBody>
      </p:sp>
      <p:sp>
        <p:nvSpPr>
          <p:cNvPr id="33795" name="Text Box 6"/>
          <p:cNvSpPr txBox="1">
            <a:spLocks noChangeArrowheads="1"/>
          </p:cNvSpPr>
          <p:nvPr/>
        </p:nvSpPr>
        <p:spPr bwMode="auto">
          <a:xfrm>
            <a:off x="304800" y="5562600"/>
            <a:ext cx="8523288" cy="366713"/>
          </a:xfrm>
          <a:prstGeom prst="rect">
            <a:avLst/>
          </a:prstGeom>
          <a:noFill/>
          <a:ln w="9525" algn="ctr">
            <a:noFill/>
            <a:miter lim="800000"/>
            <a:headEnd/>
            <a:tailEnd/>
          </a:ln>
        </p:spPr>
        <p:txBody>
          <a:bodyPr wrap="none">
            <a:spAutoFit/>
          </a:bodyPr>
          <a:lstStyle/>
          <a:p>
            <a:pPr>
              <a:buFontTx/>
              <a:buChar char="•"/>
            </a:pPr>
            <a:r>
              <a:rPr lang="en-US" sz="1800"/>
              <a:t> Very good agreement with the LHCb result in the same rapidity range </a:t>
            </a:r>
            <a:endParaRPr lang="it-IT" sz="1800"/>
          </a:p>
        </p:txBody>
      </p:sp>
      <p:grpSp>
        <p:nvGrpSpPr>
          <p:cNvPr id="33796" name="Group 20"/>
          <p:cNvGrpSpPr>
            <a:grpSpLocks/>
          </p:cNvGrpSpPr>
          <p:nvPr/>
        </p:nvGrpSpPr>
        <p:grpSpPr bwMode="auto">
          <a:xfrm>
            <a:off x="0" y="762000"/>
            <a:ext cx="9144000" cy="4724400"/>
            <a:chOff x="0" y="576"/>
            <a:chExt cx="5760" cy="2976"/>
          </a:xfrm>
        </p:grpSpPr>
        <p:sp>
          <p:nvSpPr>
            <p:cNvPr id="33798" name="Rectangle 15"/>
            <p:cNvSpPr>
              <a:spLocks noChangeArrowheads="1"/>
            </p:cNvSpPr>
            <p:nvPr/>
          </p:nvSpPr>
          <p:spPr bwMode="auto">
            <a:xfrm>
              <a:off x="0" y="576"/>
              <a:ext cx="5760" cy="2976"/>
            </a:xfrm>
            <a:prstGeom prst="rect">
              <a:avLst/>
            </a:prstGeom>
            <a:solidFill>
              <a:schemeClr val="bg1"/>
            </a:solidFill>
            <a:ln w="9525" algn="ctr">
              <a:noFill/>
              <a:miter lim="800000"/>
              <a:headEnd/>
              <a:tailEnd/>
            </a:ln>
          </p:spPr>
          <p:txBody>
            <a:bodyPr wrap="none" anchor="ctr">
              <a:spAutoFit/>
            </a:bodyPr>
            <a:lstStyle/>
            <a:p>
              <a:endParaRPr lang="it-IT"/>
            </a:p>
          </p:txBody>
        </p:sp>
        <p:grpSp>
          <p:nvGrpSpPr>
            <p:cNvPr id="33799" name="Group 10"/>
            <p:cNvGrpSpPr>
              <a:grpSpLocks/>
            </p:cNvGrpSpPr>
            <p:nvPr/>
          </p:nvGrpSpPr>
          <p:grpSpPr bwMode="auto">
            <a:xfrm>
              <a:off x="2919" y="592"/>
              <a:ext cx="2841" cy="2949"/>
              <a:chOff x="2871" y="576"/>
              <a:chExt cx="2841" cy="2949"/>
            </a:xfrm>
          </p:grpSpPr>
          <p:pic>
            <p:nvPicPr>
              <p:cNvPr id="33802" name="Picture 11" descr="PWG3-Preliminary-009"/>
              <p:cNvPicPr>
                <a:picLocks noChangeAspect="1" noChangeArrowheads="1"/>
              </p:cNvPicPr>
              <p:nvPr/>
            </p:nvPicPr>
            <p:blipFill>
              <a:blip r:embed="rId2"/>
              <a:srcRect r="7520"/>
              <a:stretch>
                <a:fillRect/>
              </a:stretch>
            </p:blipFill>
            <p:spPr bwMode="auto">
              <a:xfrm>
                <a:off x="2871" y="576"/>
                <a:ext cx="2841" cy="2949"/>
              </a:xfrm>
              <a:prstGeom prst="rect">
                <a:avLst/>
              </a:prstGeom>
              <a:noFill/>
              <a:ln w="9525">
                <a:noFill/>
                <a:miter lim="800000"/>
                <a:headEnd/>
                <a:tailEnd/>
              </a:ln>
            </p:spPr>
          </p:pic>
          <p:sp>
            <p:nvSpPr>
              <p:cNvPr id="33803" name="Text Box 12"/>
              <p:cNvSpPr txBox="1">
                <a:spLocks noChangeArrowheads="1"/>
              </p:cNvSpPr>
              <p:nvPr/>
            </p:nvSpPr>
            <p:spPr bwMode="auto">
              <a:xfrm>
                <a:off x="4755" y="1248"/>
                <a:ext cx="669" cy="154"/>
              </a:xfrm>
              <a:prstGeom prst="rect">
                <a:avLst/>
              </a:prstGeom>
              <a:noFill/>
              <a:ln w="9525" algn="ctr">
                <a:noFill/>
                <a:miter lim="800000"/>
                <a:headEnd/>
                <a:tailEnd/>
              </a:ln>
            </p:spPr>
            <p:txBody>
              <a:bodyPr wrap="none">
                <a:spAutoFit/>
              </a:bodyPr>
              <a:lstStyle/>
              <a:p>
                <a:r>
                  <a:rPr lang="en-US" sz="1000"/>
                  <a:t>(ICHEP 2010)</a:t>
                </a:r>
                <a:endParaRPr lang="it-IT" sz="1000"/>
              </a:p>
            </p:txBody>
          </p:sp>
        </p:grpSp>
        <p:sp>
          <p:nvSpPr>
            <p:cNvPr id="33800" name="Text Box 13"/>
            <p:cNvSpPr txBox="1">
              <a:spLocks noChangeArrowheads="1"/>
            </p:cNvSpPr>
            <p:nvPr/>
          </p:nvSpPr>
          <p:spPr bwMode="auto">
            <a:xfrm>
              <a:off x="3504" y="3024"/>
              <a:ext cx="697" cy="154"/>
            </a:xfrm>
            <a:prstGeom prst="rect">
              <a:avLst/>
            </a:prstGeom>
            <a:noFill/>
            <a:ln w="9525" algn="ctr">
              <a:noFill/>
              <a:miter lim="800000"/>
              <a:headEnd/>
              <a:tailEnd/>
            </a:ln>
          </p:spPr>
          <p:txBody>
            <a:bodyPr wrap="none">
              <a:spAutoFit/>
            </a:bodyPr>
            <a:lstStyle/>
            <a:p>
              <a:r>
                <a:rPr lang="en-US" sz="1000"/>
                <a:t>(stat errors only)</a:t>
              </a:r>
              <a:endParaRPr lang="it-IT" sz="1000"/>
            </a:p>
          </p:txBody>
        </p:sp>
        <p:pic>
          <p:nvPicPr>
            <p:cNvPr id="33801" name="Picture 14" descr="PWG3-Preliminary-008"/>
            <p:cNvPicPr>
              <a:picLocks noChangeAspect="1" noChangeArrowheads="1"/>
            </p:cNvPicPr>
            <p:nvPr/>
          </p:nvPicPr>
          <p:blipFill>
            <a:blip r:embed="rId3"/>
            <a:srcRect t="6993" r="6041"/>
            <a:stretch>
              <a:fillRect/>
            </a:stretch>
          </p:blipFill>
          <p:spPr bwMode="auto">
            <a:xfrm>
              <a:off x="0" y="725"/>
              <a:ext cx="2976" cy="2827"/>
            </a:xfrm>
            <a:prstGeom prst="rect">
              <a:avLst/>
            </a:prstGeom>
            <a:noFill/>
            <a:ln w="9525">
              <a:noFill/>
              <a:miter lim="800000"/>
              <a:headEnd/>
              <a:tailEnd/>
            </a:ln>
          </p:spPr>
        </p:pic>
      </p:grpSp>
      <p:sp>
        <p:nvSpPr>
          <p:cNvPr id="33797" name="Text Box 16"/>
          <p:cNvSpPr txBox="1">
            <a:spLocks noChangeArrowheads="1"/>
          </p:cNvSpPr>
          <p:nvPr/>
        </p:nvSpPr>
        <p:spPr bwMode="auto">
          <a:xfrm>
            <a:off x="322263" y="5865813"/>
            <a:ext cx="7637462" cy="915987"/>
          </a:xfrm>
          <a:prstGeom prst="rect">
            <a:avLst/>
          </a:prstGeom>
          <a:noFill/>
          <a:ln w="9525" algn="ctr">
            <a:noFill/>
            <a:miter lim="800000"/>
            <a:headEnd/>
            <a:tailEnd/>
          </a:ln>
        </p:spPr>
        <p:txBody>
          <a:bodyPr wrap="none">
            <a:spAutoFit/>
          </a:bodyPr>
          <a:lstStyle/>
          <a:p>
            <a:pPr>
              <a:buFontTx/>
              <a:buChar char="•"/>
            </a:pPr>
            <a:r>
              <a:rPr lang="en-US" sz="1800"/>
              <a:t> Other sources of point to point systematic errors </a:t>
            </a:r>
          </a:p>
          <a:p>
            <a:r>
              <a:rPr lang="en-US" sz="1800"/>
              <a:t>  (signal extraction, acceptance input) vary between 3 and 10% </a:t>
            </a:r>
          </a:p>
          <a:p>
            <a:r>
              <a:rPr lang="en-US" sz="1800"/>
              <a:t>  (not yet fully evaluated)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304800" y="152400"/>
            <a:ext cx="8686800" cy="792163"/>
          </a:xfrm>
        </p:spPr>
        <p:txBody>
          <a:bodyPr/>
          <a:lstStyle/>
          <a:p>
            <a:r>
              <a:rPr lang="en-US" smtClean="0">
                <a:latin typeface="Gill Sans Light" charset="0"/>
                <a:ea typeface="ＭＳ Ｐゴシック" charset="-128"/>
                <a:cs typeface="Gill Sans Light" charset="0"/>
              </a:rPr>
              <a:t>Differential cross section: d</a:t>
            </a:r>
            <a:r>
              <a:rPr lang="en-US" smtClean="0">
                <a:latin typeface="Gill Sans Light" charset="0"/>
                <a:ea typeface="ＭＳ Ｐゴシック" charset="-128"/>
                <a:cs typeface="Gill Sans Light" charset="0"/>
                <a:sym typeface="Symbol" pitchFamily="18" charset="2"/>
              </a:rPr>
              <a:t></a:t>
            </a:r>
            <a:r>
              <a:rPr lang="en-US" baseline="-25000" smtClean="0">
                <a:latin typeface="Gill Sans Light" charset="0"/>
                <a:ea typeface="ＭＳ Ｐゴシック" charset="-128"/>
                <a:cs typeface="Gill Sans Light" charset="0"/>
                <a:sym typeface="Symbol" pitchFamily="18" charset="2"/>
              </a:rPr>
              <a:t>J/</a:t>
            </a:r>
            <a:r>
              <a:rPr lang="en-US" smtClean="0">
                <a:latin typeface="Gill Sans Light" charset="0"/>
                <a:ea typeface="ＭＳ Ｐゴシック" charset="-128"/>
                <a:cs typeface="Gill Sans Light" charset="0"/>
                <a:sym typeface="Symbol" pitchFamily="18" charset="2"/>
              </a:rPr>
              <a:t>/dy (p</a:t>
            </a:r>
            <a:r>
              <a:rPr lang="en-US" baseline="-25000" smtClean="0">
                <a:latin typeface="Gill Sans Light" charset="0"/>
                <a:ea typeface="ＭＳ Ｐゴシック" charset="-128"/>
                <a:cs typeface="Gill Sans Light" charset="0"/>
                <a:sym typeface="Symbol" pitchFamily="18" charset="2"/>
              </a:rPr>
              <a:t>T</a:t>
            </a:r>
            <a:r>
              <a:rPr lang="en-US" smtClean="0">
                <a:latin typeface="Gill Sans Light" charset="0"/>
                <a:ea typeface="ＭＳ Ｐゴシック" charset="-128"/>
                <a:cs typeface="Gill Sans Light" charset="0"/>
                <a:sym typeface="Symbol" pitchFamily="18" charset="2"/>
              </a:rPr>
              <a:t>&gt;0)</a:t>
            </a:r>
            <a:endParaRPr lang="en-US" baseline="-25000" smtClean="0">
              <a:latin typeface="Gill Sans Light" charset="0"/>
              <a:ea typeface="ＭＳ Ｐゴシック" charset="-128"/>
              <a:cs typeface="Gill Sans Light" charset="0"/>
              <a:sym typeface="Symbol" pitchFamily="18" charset="2"/>
            </a:endParaRPr>
          </a:p>
        </p:txBody>
      </p:sp>
      <p:pic>
        <p:nvPicPr>
          <p:cNvPr id="34819" name="Picture 5" descr="Anton_new"/>
          <p:cNvPicPr>
            <a:picLocks noChangeAspect="1" noChangeArrowheads="1"/>
          </p:cNvPicPr>
          <p:nvPr/>
        </p:nvPicPr>
        <p:blipFill>
          <a:blip r:embed="rId2"/>
          <a:srcRect l="5139" b="3125"/>
          <a:stretch>
            <a:fillRect/>
          </a:stretch>
        </p:blipFill>
        <p:spPr bwMode="auto">
          <a:xfrm>
            <a:off x="2078038" y="914400"/>
            <a:ext cx="4856162" cy="4724400"/>
          </a:xfrm>
          <a:prstGeom prst="rect">
            <a:avLst/>
          </a:prstGeom>
          <a:noFill/>
          <a:ln w="9525">
            <a:noFill/>
            <a:miter lim="800000"/>
            <a:headEnd/>
            <a:tailEnd/>
          </a:ln>
        </p:spPr>
      </p:pic>
      <p:sp>
        <p:nvSpPr>
          <p:cNvPr id="34820" name="Text Box 6"/>
          <p:cNvSpPr txBox="1">
            <a:spLocks noChangeArrowheads="1"/>
          </p:cNvSpPr>
          <p:nvPr/>
        </p:nvSpPr>
        <p:spPr bwMode="auto">
          <a:xfrm>
            <a:off x="152400" y="5715000"/>
            <a:ext cx="8931275" cy="1015663"/>
          </a:xfrm>
          <a:prstGeom prst="rect">
            <a:avLst/>
          </a:prstGeom>
          <a:noFill/>
          <a:ln w="9525" algn="ctr">
            <a:noFill/>
            <a:miter lim="800000"/>
            <a:headEnd/>
            <a:tailEnd/>
          </a:ln>
        </p:spPr>
        <p:txBody>
          <a:bodyPr>
            <a:spAutoFit/>
          </a:bodyPr>
          <a:lstStyle/>
          <a:p>
            <a:pPr>
              <a:buFontTx/>
              <a:buChar char="•"/>
            </a:pPr>
            <a:r>
              <a:rPr lang="en-US" sz="2000" dirty="0"/>
              <a:t> ALICE can measure </a:t>
            </a:r>
            <a:r>
              <a:rPr lang="en-US" sz="2000" dirty="0" smtClean="0"/>
              <a:t>the distribution </a:t>
            </a:r>
            <a:r>
              <a:rPr lang="en-US" sz="2000" dirty="0"/>
              <a:t>of the </a:t>
            </a:r>
            <a:r>
              <a:rPr lang="en-US" sz="2000" dirty="0">
                <a:solidFill>
                  <a:srgbClr val="0070C0"/>
                </a:solidFill>
              </a:rPr>
              <a:t>inclusive J/</a:t>
            </a:r>
            <a:r>
              <a:rPr lang="en-US" sz="2000" dirty="0">
                <a:solidFill>
                  <a:srgbClr val="0070C0"/>
                </a:solidFill>
                <a:sym typeface="Symbol" pitchFamily="18" charset="2"/>
              </a:rPr>
              <a:t> </a:t>
            </a:r>
            <a:r>
              <a:rPr lang="en-US" sz="2000" dirty="0" smtClean="0">
                <a:solidFill>
                  <a:srgbClr val="0070C0"/>
                </a:solidFill>
                <a:sym typeface="Symbol" pitchFamily="18" charset="2"/>
              </a:rPr>
              <a:t>production</a:t>
            </a:r>
            <a:r>
              <a:rPr lang="en-US" sz="2000" dirty="0" smtClean="0">
                <a:sym typeface="Symbol" pitchFamily="18" charset="2"/>
              </a:rPr>
              <a:t> </a:t>
            </a:r>
            <a:r>
              <a:rPr lang="en-US" sz="2000" dirty="0">
                <a:sym typeface="Symbol" pitchFamily="18" charset="2"/>
              </a:rPr>
              <a:t>in a </a:t>
            </a:r>
            <a:r>
              <a:rPr lang="en-US" sz="2000" dirty="0">
                <a:solidFill>
                  <a:srgbClr val="0070C0"/>
                </a:solidFill>
                <a:sym typeface="Symbol" pitchFamily="18" charset="2"/>
              </a:rPr>
              <a:t>wide rapidity range</a:t>
            </a:r>
          </a:p>
          <a:p>
            <a:pPr>
              <a:buFontTx/>
              <a:buChar char="•"/>
            </a:pPr>
            <a:r>
              <a:rPr lang="en-US" sz="2000" dirty="0" smtClean="0">
                <a:solidFill>
                  <a:srgbClr val="0070C0"/>
                </a:solidFill>
                <a:sym typeface="Symbol" pitchFamily="18" charset="2"/>
              </a:rPr>
              <a:t> coverage reaches zero </a:t>
            </a:r>
            <a:r>
              <a:rPr lang="en-US" sz="2000" dirty="0" err="1" smtClean="0">
                <a:solidFill>
                  <a:srgbClr val="0070C0"/>
                </a:solidFill>
                <a:sym typeface="Symbol" pitchFamily="18" charset="2"/>
              </a:rPr>
              <a:t>p</a:t>
            </a:r>
            <a:r>
              <a:rPr lang="en-US" sz="2000" baseline="-25000" dirty="0" err="1" smtClean="0">
                <a:solidFill>
                  <a:srgbClr val="0070C0"/>
                </a:solidFill>
                <a:sym typeface="Symbol" pitchFamily="18" charset="2"/>
              </a:rPr>
              <a:t>T</a:t>
            </a:r>
            <a:r>
              <a:rPr lang="en-US" sz="2000" dirty="0" smtClean="0">
                <a:solidFill>
                  <a:srgbClr val="0070C0"/>
                </a:solidFill>
                <a:sym typeface="Symbol" pitchFamily="18" charset="2"/>
              </a:rPr>
              <a:t> </a:t>
            </a:r>
            <a:r>
              <a:rPr lang="en-US" sz="2000" dirty="0">
                <a:sym typeface="Symbol" pitchFamily="18" charset="2"/>
              </a:rPr>
              <a:t>at both central and forward </a:t>
            </a:r>
            <a:r>
              <a:rPr lang="en-US" sz="2000" dirty="0" err="1">
                <a:sym typeface="Symbol" pitchFamily="18" charset="2"/>
              </a:rPr>
              <a:t>rapidities</a:t>
            </a:r>
            <a:r>
              <a:rPr lang="en-US" sz="2000" dirty="0"/>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457200" y="-76200"/>
            <a:ext cx="8229600" cy="762000"/>
          </a:xfrm>
        </p:spPr>
        <p:txBody>
          <a:bodyPr/>
          <a:lstStyle/>
          <a:p>
            <a:r>
              <a:rPr lang="en-US" smtClean="0">
                <a:latin typeface="Gill Sans Light" charset="0"/>
                <a:ea typeface="ＭＳ Ｐゴシック" charset="-128"/>
                <a:cs typeface="Gill Sans Light" charset="0"/>
              </a:rPr>
              <a:t>Preliminary comparison(s)</a:t>
            </a:r>
          </a:p>
        </p:txBody>
      </p:sp>
      <p:sp>
        <p:nvSpPr>
          <p:cNvPr id="35843" name="Text Box 9"/>
          <p:cNvSpPr txBox="1">
            <a:spLocks noChangeArrowheads="1"/>
          </p:cNvSpPr>
          <p:nvPr/>
        </p:nvSpPr>
        <p:spPr bwMode="auto">
          <a:xfrm>
            <a:off x="152400" y="5118100"/>
            <a:ext cx="6787756" cy="1631216"/>
          </a:xfrm>
          <a:prstGeom prst="rect">
            <a:avLst/>
          </a:prstGeom>
          <a:noFill/>
          <a:ln w="9525" algn="ctr">
            <a:noFill/>
            <a:miter lim="800000"/>
            <a:headEnd/>
            <a:tailEnd/>
          </a:ln>
        </p:spPr>
        <p:txBody>
          <a:bodyPr wrap="none">
            <a:spAutoFit/>
          </a:bodyPr>
          <a:lstStyle/>
          <a:p>
            <a:pPr>
              <a:buFontTx/>
              <a:buChar char="•"/>
            </a:pPr>
            <a:r>
              <a:rPr lang="en-US" sz="1600" dirty="0"/>
              <a:t> Model calculations:</a:t>
            </a:r>
          </a:p>
          <a:p>
            <a:pPr lvl="1">
              <a:buFontTx/>
              <a:buChar char="•"/>
            </a:pPr>
            <a:r>
              <a:rPr lang="en-US" sz="1600" dirty="0"/>
              <a:t> </a:t>
            </a:r>
            <a:r>
              <a:rPr lang="en-US" sz="1600" dirty="0" err="1"/>
              <a:t>R.Vogt</a:t>
            </a:r>
            <a:r>
              <a:rPr lang="en-US" sz="1600" dirty="0"/>
              <a:t>, Phys. Rev. C 81 (2010) 044903</a:t>
            </a:r>
          </a:p>
          <a:p>
            <a:pPr lvl="1">
              <a:buFontTx/>
              <a:buChar char="•"/>
            </a:pPr>
            <a:r>
              <a:rPr lang="en-US" sz="1600" dirty="0"/>
              <a:t> J.P. </a:t>
            </a:r>
            <a:r>
              <a:rPr lang="en-US" sz="1600" dirty="0" err="1"/>
              <a:t>Lansberg</a:t>
            </a:r>
            <a:r>
              <a:rPr lang="en-US" sz="1600" dirty="0"/>
              <a:t>, </a:t>
            </a:r>
            <a:r>
              <a:rPr lang="it-IT" sz="1600" dirty="0" err="1"/>
              <a:t>arXiv</a:t>
            </a:r>
            <a:r>
              <a:rPr lang="it-IT" sz="1600" dirty="0"/>
              <a:t>:1006.2750</a:t>
            </a:r>
          </a:p>
          <a:p>
            <a:pPr>
              <a:buFontTx/>
              <a:buChar char="•"/>
            </a:pPr>
            <a:r>
              <a:rPr lang="en-US" sz="1600" dirty="0"/>
              <a:t> CMS</a:t>
            </a:r>
            <a:r>
              <a:rPr lang="en-US" sz="2000" dirty="0"/>
              <a:t>: </a:t>
            </a:r>
            <a:r>
              <a:rPr lang="en-US" sz="1600" dirty="0" err="1"/>
              <a:t>p</a:t>
            </a:r>
            <a:r>
              <a:rPr lang="en-US" sz="1600" baseline="-25000" dirty="0" err="1"/>
              <a:t>T</a:t>
            </a:r>
            <a:r>
              <a:rPr lang="en-US" sz="1600" dirty="0"/>
              <a:t>-integrated cross section 1.6&lt;y&lt;2.4 from (arXiv:1011.4193)</a:t>
            </a:r>
          </a:p>
          <a:p>
            <a:pPr>
              <a:buFontTx/>
              <a:buChar char="•"/>
            </a:pPr>
            <a:r>
              <a:rPr lang="en-US" sz="1600" dirty="0"/>
              <a:t> ATLAS: d</a:t>
            </a:r>
            <a:r>
              <a:rPr lang="en-US" sz="1600" dirty="0">
                <a:sym typeface="Symbol" pitchFamily="18" charset="2"/>
              </a:rPr>
              <a:t>/</a:t>
            </a:r>
            <a:r>
              <a:rPr lang="en-US" sz="1600" dirty="0" err="1">
                <a:sym typeface="Symbol" pitchFamily="18" charset="2"/>
              </a:rPr>
              <a:t>dy</a:t>
            </a:r>
            <a:r>
              <a:rPr lang="en-US" sz="1600" dirty="0">
                <a:sym typeface="Symbol" pitchFamily="18" charset="2"/>
              </a:rPr>
              <a:t> 1.5&lt;y&lt;2.25, ATLAS-CONF-2010-062</a:t>
            </a:r>
          </a:p>
          <a:p>
            <a:pPr>
              <a:buFontTx/>
              <a:buChar char="•"/>
            </a:pPr>
            <a:r>
              <a:rPr lang="en-US" sz="1600" dirty="0">
                <a:sym typeface="Symbol" pitchFamily="18" charset="2"/>
              </a:rPr>
              <a:t> </a:t>
            </a:r>
            <a:r>
              <a:rPr lang="en-US" sz="1600" dirty="0" err="1">
                <a:sym typeface="Symbol" pitchFamily="18" charset="2"/>
              </a:rPr>
              <a:t>LHCb</a:t>
            </a:r>
            <a:r>
              <a:rPr lang="en-US" sz="1600" dirty="0">
                <a:sym typeface="Symbol" pitchFamily="18" charset="2"/>
              </a:rPr>
              <a:t>: d/</a:t>
            </a:r>
            <a:r>
              <a:rPr lang="en-US" sz="1600" dirty="0" err="1">
                <a:sym typeface="Symbol" pitchFamily="18" charset="2"/>
              </a:rPr>
              <a:t>dy</a:t>
            </a:r>
            <a:r>
              <a:rPr lang="en-US" sz="1600" dirty="0">
                <a:sym typeface="Symbol" pitchFamily="18" charset="2"/>
              </a:rPr>
              <a:t> 2.5&lt;y&lt;4 from LHCb-CONF-2010-010</a:t>
            </a:r>
          </a:p>
        </p:txBody>
      </p:sp>
      <p:grpSp>
        <p:nvGrpSpPr>
          <p:cNvPr id="35844" name="Group 12"/>
          <p:cNvGrpSpPr>
            <a:grpSpLocks/>
          </p:cNvGrpSpPr>
          <p:nvPr/>
        </p:nvGrpSpPr>
        <p:grpSpPr bwMode="auto">
          <a:xfrm>
            <a:off x="0" y="609600"/>
            <a:ext cx="9296400" cy="4572000"/>
            <a:chOff x="0" y="576"/>
            <a:chExt cx="5856" cy="2880"/>
          </a:xfrm>
        </p:grpSpPr>
        <p:sp>
          <p:nvSpPr>
            <p:cNvPr id="35845" name="Rectangle 11"/>
            <p:cNvSpPr>
              <a:spLocks noChangeArrowheads="1"/>
            </p:cNvSpPr>
            <p:nvPr/>
          </p:nvSpPr>
          <p:spPr bwMode="auto">
            <a:xfrm>
              <a:off x="0" y="576"/>
              <a:ext cx="5856" cy="2880"/>
            </a:xfrm>
            <a:prstGeom prst="rect">
              <a:avLst/>
            </a:prstGeom>
            <a:solidFill>
              <a:schemeClr val="bg1"/>
            </a:solidFill>
            <a:ln w="9525" algn="ctr">
              <a:noFill/>
              <a:miter lim="800000"/>
              <a:headEnd/>
              <a:tailEnd/>
            </a:ln>
          </p:spPr>
          <p:txBody>
            <a:bodyPr wrap="none" anchor="ctr">
              <a:spAutoFit/>
            </a:bodyPr>
            <a:lstStyle/>
            <a:p>
              <a:endParaRPr lang="it-IT"/>
            </a:p>
          </p:txBody>
        </p:sp>
        <p:pic>
          <p:nvPicPr>
            <p:cNvPr id="35846" name="Picture 5" descr="CEM_pT"/>
            <p:cNvPicPr>
              <a:picLocks noChangeAspect="1" noChangeArrowheads="1"/>
            </p:cNvPicPr>
            <p:nvPr/>
          </p:nvPicPr>
          <p:blipFill>
            <a:blip r:embed="rId3"/>
            <a:srcRect t="6413" r="8221"/>
            <a:stretch>
              <a:fillRect/>
            </a:stretch>
          </p:blipFill>
          <p:spPr bwMode="auto">
            <a:xfrm>
              <a:off x="2880" y="608"/>
              <a:ext cx="2920" cy="2841"/>
            </a:xfrm>
            <a:prstGeom prst="rect">
              <a:avLst/>
            </a:prstGeom>
            <a:noFill/>
            <a:ln w="9525">
              <a:noFill/>
              <a:miter lim="800000"/>
              <a:headEnd/>
              <a:tailEnd/>
            </a:ln>
          </p:spPr>
        </p:pic>
        <p:pic>
          <p:nvPicPr>
            <p:cNvPr id="35847" name="Picture 10" descr="PWG3-Preliminary-017-withCMS-withPreliminaryLHCbATLAS_withCEMCSM"/>
            <p:cNvPicPr>
              <a:picLocks noChangeAspect="1" noChangeArrowheads="1"/>
            </p:cNvPicPr>
            <p:nvPr/>
          </p:nvPicPr>
          <p:blipFill>
            <a:blip r:embed="rId4"/>
            <a:srcRect t="7372" r="7837"/>
            <a:stretch>
              <a:fillRect/>
            </a:stretch>
          </p:blipFill>
          <p:spPr bwMode="auto">
            <a:xfrm>
              <a:off x="0" y="616"/>
              <a:ext cx="2928" cy="2827"/>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457200" y="76200"/>
            <a:ext cx="8229600" cy="762000"/>
          </a:xfrm>
        </p:spPr>
        <p:txBody>
          <a:bodyPr/>
          <a:lstStyle/>
          <a:p>
            <a:r>
              <a:rPr lang="en-US" smtClean="0">
                <a:latin typeface="Gill Sans Light" charset="0"/>
                <a:ea typeface="ＭＳ Ｐゴシック" charset="-128"/>
                <a:cs typeface="Gill Sans Light" charset="0"/>
              </a:rPr>
              <a:t>√s-dependence of inclusive J/</a:t>
            </a:r>
            <a:r>
              <a:rPr lang="en-US" smtClean="0">
                <a:latin typeface="Gill Sans Light" charset="0"/>
                <a:ea typeface="ＭＳ Ｐゴシック" charset="-128"/>
                <a:cs typeface="Gill Sans Light" charset="0"/>
                <a:sym typeface="Symbol" pitchFamily="18" charset="2"/>
              </a:rPr>
              <a:t></a:t>
            </a:r>
          </a:p>
        </p:txBody>
      </p:sp>
      <p:sp>
        <p:nvSpPr>
          <p:cNvPr id="36867" name="Text Box 6"/>
          <p:cNvSpPr txBox="1">
            <a:spLocks noChangeArrowheads="1"/>
          </p:cNvSpPr>
          <p:nvPr/>
        </p:nvSpPr>
        <p:spPr bwMode="auto">
          <a:xfrm>
            <a:off x="76200" y="6127750"/>
            <a:ext cx="7984878" cy="646331"/>
          </a:xfrm>
          <a:prstGeom prst="rect">
            <a:avLst/>
          </a:prstGeom>
          <a:noFill/>
          <a:ln w="9525" algn="ctr">
            <a:noFill/>
            <a:miter lim="800000"/>
            <a:headEnd/>
            <a:tailEnd/>
          </a:ln>
        </p:spPr>
        <p:txBody>
          <a:bodyPr wrap="none">
            <a:spAutoFit/>
          </a:bodyPr>
          <a:lstStyle/>
          <a:p>
            <a:pPr>
              <a:buFontTx/>
              <a:buChar char="•"/>
            </a:pPr>
            <a:r>
              <a:rPr lang="en-US" sz="1800" dirty="0">
                <a:solidFill>
                  <a:srgbClr val="0070C0"/>
                </a:solidFill>
              </a:rPr>
              <a:t> NLO calculation</a:t>
            </a:r>
            <a:r>
              <a:rPr lang="en-US" sz="1800" dirty="0"/>
              <a:t> for cc by </a:t>
            </a:r>
            <a:r>
              <a:rPr lang="en-US" sz="1800" dirty="0" err="1"/>
              <a:t>Mangano</a:t>
            </a:r>
            <a:r>
              <a:rPr lang="en-US" sz="1800" dirty="0"/>
              <a:t> et al., normalized to the CDF point</a:t>
            </a:r>
          </a:p>
          <a:p>
            <a:pPr>
              <a:buFontTx/>
              <a:buChar char="•"/>
            </a:pPr>
            <a:r>
              <a:rPr lang="en-US" sz="1800" dirty="0"/>
              <a:t> Same </a:t>
            </a:r>
            <a:r>
              <a:rPr lang="en-US" sz="1800" dirty="0">
                <a:solidFill>
                  <a:srgbClr val="0070C0"/>
                </a:solidFill>
              </a:rPr>
              <a:t>√s-dependence </a:t>
            </a:r>
            <a:r>
              <a:rPr lang="en-US" sz="1800" dirty="0"/>
              <a:t>for the inclusive J/</a:t>
            </a:r>
            <a:r>
              <a:rPr lang="en-US" sz="1800" dirty="0">
                <a:sym typeface="Symbol" pitchFamily="18" charset="2"/>
              </a:rPr>
              <a:t> </a:t>
            </a:r>
            <a:r>
              <a:rPr lang="en-US" sz="1800" dirty="0"/>
              <a:t>cross section</a:t>
            </a:r>
          </a:p>
        </p:txBody>
      </p:sp>
      <p:pic>
        <p:nvPicPr>
          <p:cNvPr id="36868" name="Picture 7" descr="PWG3-Preliminary-016_new"/>
          <p:cNvPicPr>
            <a:picLocks noChangeAspect="1" noChangeArrowheads="1"/>
          </p:cNvPicPr>
          <p:nvPr/>
        </p:nvPicPr>
        <p:blipFill>
          <a:blip r:embed="rId3"/>
          <a:srcRect/>
          <a:stretch>
            <a:fillRect/>
          </a:stretch>
        </p:blipFill>
        <p:spPr bwMode="auto">
          <a:xfrm>
            <a:off x="1981200" y="762000"/>
            <a:ext cx="5529263" cy="5262563"/>
          </a:xfrm>
          <a:prstGeom prst="rect">
            <a:avLst/>
          </a:prstGeom>
          <a:noFill/>
          <a:ln w="9525">
            <a:noFill/>
            <a:miter lim="800000"/>
            <a:headEnd/>
            <a:tailEnd/>
          </a:ln>
        </p:spPr>
      </p:pic>
      <p:sp>
        <p:nvSpPr>
          <p:cNvPr id="36869" name="Line 8"/>
          <p:cNvSpPr>
            <a:spLocks noChangeShapeType="1"/>
          </p:cNvSpPr>
          <p:nvPr/>
        </p:nvSpPr>
        <p:spPr bwMode="auto">
          <a:xfrm>
            <a:off x="2705100" y="6223000"/>
            <a:ext cx="152400" cy="0"/>
          </a:xfrm>
          <a:prstGeom prst="line">
            <a:avLst/>
          </a:prstGeom>
          <a:noFill/>
          <a:ln w="9525">
            <a:solidFill>
              <a:schemeClr val="bg1"/>
            </a:solidFill>
            <a:round/>
            <a:headEnd/>
            <a:tailEnd/>
          </a:ln>
        </p:spPr>
        <p:txBody>
          <a:bodyPr wrap="none">
            <a:spAutoFit/>
          </a:bodyPr>
          <a:lstStyle/>
          <a:p>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457200" y="76200"/>
            <a:ext cx="8229600" cy="1143000"/>
          </a:xfrm>
        </p:spPr>
        <p:txBody>
          <a:bodyPr/>
          <a:lstStyle/>
          <a:p>
            <a:r>
              <a:rPr lang="en-US" smtClean="0">
                <a:latin typeface="Gill Sans Light" charset="0"/>
                <a:ea typeface="ＭＳ Ｐゴシック" charset="-128"/>
                <a:cs typeface="Gill Sans Light" charset="0"/>
              </a:rPr>
              <a:t>November 2010:</a:t>
            </a:r>
            <a:br>
              <a:rPr lang="en-US" smtClean="0">
                <a:latin typeface="Gill Sans Light" charset="0"/>
                <a:ea typeface="ＭＳ Ｐゴシック" charset="-128"/>
                <a:cs typeface="Gill Sans Light" charset="0"/>
              </a:rPr>
            </a:br>
            <a:r>
              <a:rPr lang="en-US" smtClean="0">
                <a:latin typeface="Gill Sans Light" charset="0"/>
                <a:ea typeface="ＭＳ Ｐゴシック" charset="-128"/>
                <a:cs typeface="Gill Sans Light" charset="0"/>
              </a:rPr>
              <a:t>moving from p-p to Pb-Pb</a:t>
            </a:r>
          </a:p>
        </p:txBody>
      </p:sp>
      <p:pic>
        <p:nvPicPr>
          <p:cNvPr id="37891" name="Picture 5"/>
          <p:cNvPicPr>
            <a:picLocks noChangeAspect="1" noChangeArrowheads="1"/>
          </p:cNvPicPr>
          <p:nvPr/>
        </p:nvPicPr>
        <p:blipFill>
          <a:blip r:embed="rId2"/>
          <a:srcRect t="1852"/>
          <a:stretch>
            <a:fillRect/>
          </a:stretch>
        </p:blipFill>
        <p:spPr bwMode="auto">
          <a:xfrm>
            <a:off x="382588" y="1295400"/>
            <a:ext cx="8532812" cy="4476750"/>
          </a:xfrm>
          <a:prstGeom prst="rect">
            <a:avLst/>
          </a:prstGeom>
          <a:noFill/>
          <a:ln w="9525" algn="ctr">
            <a:noFill/>
            <a:miter lim="800000"/>
            <a:headEnd/>
            <a:tailEnd/>
          </a:ln>
        </p:spPr>
      </p:pic>
      <p:sp>
        <p:nvSpPr>
          <p:cNvPr id="37892" name="Text Box 6"/>
          <p:cNvSpPr txBox="1">
            <a:spLocks noChangeArrowheads="1"/>
          </p:cNvSpPr>
          <p:nvPr/>
        </p:nvSpPr>
        <p:spPr bwMode="auto">
          <a:xfrm>
            <a:off x="288925" y="5873750"/>
            <a:ext cx="5487988" cy="701675"/>
          </a:xfrm>
          <a:prstGeom prst="rect">
            <a:avLst/>
          </a:prstGeom>
          <a:noFill/>
          <a:ln w="9525" algn="ctr">
            <a:noFill/>
            <a:miter lim="800000"/>
            <a:headEnd/>
            <a:tailEnd/>
          </a:ln>
        </p:spPr>
        <p:txBody>
          <a:bodyPr wrap="none">
            <a:spAutoFit/>
          </a:bodyPr>
          <a:lstStyle/>
          <a:p>
            <a:pPr>
              <a:buFontTx/>
              <a:buChar char="•"/>
            </a:pPr>
            <a:r>
              <a:rPr lang="en-US" dirty="0"/>
              <a:t> Higher occupancy with respect to </a:t>
            </a:r>
            <a:r>
              <a:rPr lang="en-US" dirty="0" err="1"/>
              <a:t>Pb-Pb</a:t>
            </a:r>
            <a:endParaRPr lang="en-US" dirty="0"/>
          </a:p>
          <a:p>
            <a:pPr>
              <a:buFontTx/>
              <a:buChar char="•"/>
            </a:pPr>
            <a:r>
              <a:rPr lang="en-US" dirty="0"/>
              <a:t> Re-tuning of reconstruction parameters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457200" y="-106363"/>
            <a:ext cx="8229600" cy="868363"/>
          </a:xfrm>
        </p:spPr>
        <p:txBody>
          <a:bodyPr/>
          <a:lstStyle/>
          <a:p>
            <a:r>
              <a:rPr lang="en-US" smtClean="0">
                <a:latin typeface="Gill Sans Light" charset="0"/>
                <a:ea typeface="ＭＳ Ｐゴシック" charset="-128"/>
                <a:cs typeface="Gill Sans Light" charset="0"/>
              </a:rPr>
              <a:t>First J/</a:t>
            </a:r>
            <a:r>
              <a:rPr lang="en-US" smtClean="0">
                <a:latin typeface="Gill Sans Light" charset="0"/>
                <a:ea typeface="ＭＳ Ｐゴシック" charset="-128"/>
                <a:cs typeface="Gill Sans Light" charset="0"/>
                <a:sym typeface="Symbol" pitchFamily="18" charset="2"/>
              </a:rPr>
              <a:t> signal from</a:t>
            </a:r>
            <a:r>
              <a:rPr lang="en-US" smtClean="0">
                <a:latin typeface="Gill Sans Light" charset="0"/>
                <a:ea typeface="ＭＳ Ｐゴシック" charset="-128"/>
                <a:cs typeface="Gill Sans Light" charset="0"/>
              </a:rPr>
              <a:t> Pb-Pb collisions</a:t>
            </a:r>
          </a:p>
        </p:txBody>
      </p:sp>
      <p:sp>
        <p:nvSpPr>
          <p:cNvPr id="38916" name="Text Box 6"/>
          <p:cNvSpPr txBox="1">
            <a:spLocks noChangeArrowheads="1"/>
          </p:cNvSpPr>
          <p:nvPr/>
        </p:nvSpPr>
        <p:spPr bwMode="auto">
          <a:xfrm>
            <a:off x="288925" y="5769114"/>
            <a:ext cx="5698996" cy="707886"/>
          </a:xfrm>
          <a:prstGeom prst="rect">
            <a:avLst/>
          </a:prstGeom>
          <a:noFill/>
          <a:ln w="9525" algn="ctr">
            <a:noFill/>
            <a:miter lim="800000"/>
            <a:headEnd/>
            <a:tailEnd/>
          </a:ln>
        </p:spPr>
        <p:txBody>
          <a:bodyPr wrap="none">
            <a:spAutoFit/>
          </a:bodyPr>
          <a:lstStyle/>
          <a:p>
            <a:pPr>
              <a:buFontTx/>
              <a:buChar char="•"/>
            </a:pPr>
            <a:r>
              <a:rPr lang="en-US" sz="2000" dirty="0" smtClean="0">
                <a:sym typeface="Symbol" pitchFamily="18" charset="2"/>
              </a:rPr>
              <a:t> Expected </a:t>
            </a:r>
            <a:r>
              <a:rPr lang="en-US" sz="2000" dirty="0">
                <a:sym typeface="Symbol" pitchFamily="18" charset="2"/>
              </a:rPr>
              <a:t>final statistics for </a:t>
            </a:r>
            <a:r>
              <a:rPr lang="en-US" sz="2000" dirty="0" err="1">
                <a:sym typeface="Symbol" pitchFamily="18" charset="2"/>
              </a:rPr>
              <a:t>Pb</a:t>
            </a:r>
            <a:r>
              <a:rPr lang="en-US" sz="2000" dirty="0">
                <a:sym typeface="Symbol" pitchFamily="18" charset="2"/>
              </a:rPr>
              <a:t> run </a:t>
            </a:r>
            <a:r>
              <a:rPr lang="en-US" sz="2000" dirty="0">
                <a:sym typeface="Wingdings" pitchFamily="2" charset="2"/>
              </a:rPr>
              <a:t> </a:t>
            </a:r>
            <a:r>
              <a:rPr lang="en-US" sz="2000" dirty="0">
                <a:solidFill>
                  <a:srgbClr val="0070C0"/>
                </a:solidFill>
                <a:sym typeface="Symbol" pitchFamily="18" charset="2"/>
              </a:rPr>
              <a:t>O(10</a:t>
            </a:r>
            <a:r>
              <a:rPr lang="en-US" sz="2000" baseline="30000" dirty="0">
                <a:solidFill>
                  <a:srgbClr val="0070C0"/>
                </a:solidFill>
                <a:sym typeface="Symbol" pitchFamily="18" charset="2"/>
              </a:rPr>
              <a:t>3</a:t>
            </a:r>
            <a:r>
              <a:rPr lang="en-US" sz="2000" dirty="0">
                <a:solidFill>
                  <a:srgbClr val="0070C0"/>
                </a:solidFill>
                <a:sym typeface="Symbol" pitchFamily="18" charset="2"/>
              </a:rPr>
              <a:t>)</a:t>
            </a:r>
          </a:p>
          <a:p>
            <a:pPr>
              <a:buFontTx/>
              <a:buChar char="•"/>
            </a:pPr>
            <a:r>
              <a:rPr lang="en-US" sz="2000" dirty="0">
                <a:sym typeface="Symbol" pitchFamily="18" charset="2"/>
              </a:rPr>
              <a:t> Extract </a:t>
            </a:r>
            <a:r>
              <a:rPr lang="en-US" sz="2000" dirty="0">
                <a:solidFill>
                  <a:srgbClr val="0070C0"/>
                </a:solidFill>
                <a:sym typeface="Symbol" pitchFamily="18" charset="2"/>
              </a:rPr>
              <a:t>R</a:t>
            </a:r>
            <a:r>
              <a:rPr lang="en-US" sz="2000" baseline="-25000" dirty="0">
                <a:solidFill>
                  <a:srgbClr val="0070C0"/>
                </a:solidFill>
                <a:sym typeface="Symbol" pitchFamily="18" charset="2"/>
              </a:rPr>
              <a:t>AA</a:t>
            </a:r>
            <a:r>
              <a:rPr lang="en-US" sz="2000" baseline="-25000" dirty="0">
                <a:sym typeface="Symbol" pitchFamily="18" charset="2"/>
              </a:rPr>
              <a:t> </a:t>
            </a:r>
            <a:r>
              <a:rPr lang="en-US" sz="2000" dirty="0">
                <a:sym typeface="Symbol" pitchFamily="18" charset="2"/>
              </a:rPr>
              <a:t>in (some) </a:t>
            </a:r>
            <a:r>
              <a:rPr lang="en-US" sz="2000" dirty="0">
                <a:solidFill>
                  <a:srgbClr val="0070C0"/>
                </a:solidFill>
                <a:sym typeface="Symbol" pitchFamily="18" charset="2"/>
              </a:rPr>
              <a:t>centrality bins</a:t>
            </a:r>
          </a:p>
        </p:txBody>
      </p:sp>
      <p:sp>
        <p:nvSpPr>
          <p:cNvPr id="11272" name="Rectangle 8"/>
          <p:cNvSpPr>
            <a:spLocks noChangeArrowheads="1"/>
          </p:cNvSpPr>
          <p:nvPr/>
        </p:nvSpPr>
        <p:spPr bwMode="auto">
          <a:xfrm>
            <a:off x="1371600" y="762000"/>
            <a:ext cx="6553200" cy="4953000"/>
          </a:xfrm>
          <a:prstGeom prst="rect">
            <a:avLst/>
          </a:prstGeom>
          <a:solidFill>
            <a:schemeClr val="bg1"/>
          </a:solidFill>
          <a:ln w="9525" algn="ctr">
            <a:noFill/>
            <a:miter lim="800000"/>
            <a:headEnd/>
            <a:tailEnd/>
          </a:ln>
        </p:spPr>
        <p:txBody>
          <a:bodyPr wrap="none" anchor="ctr">
            <a:spAutoFit/>
          </a:bodyPr>
          <a:lstStyle/>
          <a:p>
            <a:endParaRPr lang="it-IT"/>
          </a:p>
        </p:txBody>
      </p:sp>
      <p:pic>
        <p:nvPicPr>
          <p:cNvPr id="11271" name="Picture 7" descr="JpsiPb_Performance"/>
          <p:cNvPicPr>
            <a:picLocks noChangeAspect="1" noChangeArrowheads="1"/>
          </p:cNvPicPr>
          <p:nvPr/>
        </p:nvPicPr>
        <p:blipFill>
          <a:blip r:embed="rId2"/>
          <a:srcRect t="4471"/>
          <a:stretch>
            <a:fillRect/>
          </a:stretch>
        </p:blipFill>
        <p:spPr bwMode="auto">
          <a:xfrm>
            <a:off x="2049744" y="838200"/>
            <a:ext cx="5370232" cy="4884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p:cNvPicPr>
            <a:picLocks noChangeAspect="1"/>
          </p:cNvPicPr>
          <p:nvPr/>
        </p:nvPicPr>
        <p:blipFill>
          <a:blip r:embed="rId3"/>
          <a:srcRect/>
          <a:stretch>
            <a:fillRect/>
          </a:stretch>
        </p:blipFill>
        <p:spPr bwMode="auto">
          <a:xfrm>
            <a:off x="-17463" y="-685800"/>
            <a:ext cx="10075863" cy="7416800"/>
          </a:xfrm>
          <a:prstGeom prst="rect">
            <a:avLst/>
          </a:prstGeom>
          <a:noFill/>
          <a:ln w="9525">
            <a:noFill/>
            <a:miter lim="800000"/>
            <a:headEnd/>
            <a:tailEnd/>
          </a:ln>
        </p:spPr>
      </p:pic>
      <p:sp>
        <p:nvSpPr>
          <p:cNvPr id="24579"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24580" name="Rectangle 2"/>
          <p:cNvSpPr>
            <a:spLocks noGrp="1" noChangeArrowheads="1"/>
          </p:cNvSpPr>
          <p:nvPr>
            <p:ph type="title"/>
          </p:nvPr>
        </p:nvSpPr>
        <p:spPr>
          <a:xfrm>
            <a:off x="0" y="76200"/>
            <a:ext cx="9144000" cy="646113"/>
          </a:xfrm>
        </p:spPr>
        <p:txBody>
          <a:bodyPr/>
          <a:lstStyle/>
          <a:p>
            <a:pPr eaLnBrk="1" hangingPunct="1"/>
            <a:r>
              <a:rPr lang="en-US" smtClean="0">
                <a:solidFill>
                  <a:srgbClr val="3366FF"/>
                </a:solidFill>
                <a:latin typeface="Gill Sans Light" charset="0"/>
                <a:ea typeface="ＭＳ Ｐゴシック" charset="-128"/>
                <a:cs typeface="Gill Sans Light" charset="0"/>
              </a:rPr>
              <a:t>Prospects for Pb-Pb</a:t>
            </a:r>
            <a:endParaRPr lang="en-US" sz="2800" smtClean="0">
              <a:solidFill>
                <a:srgbClr val="3366FF"/>
              </a:solidFill>
              <a:latin typeface="Gill Sans Light" charset="0"/>
              <a:ea typeface="ＭＳ Ｐゴシック" charset="-128"/>
              <a:cs typeface="Gill Sans Light" charset="0"/>
            </a:endParaRPr>
          </a:p>
        </p:txBody>
      </p:sp>
      <p:sp>
        <p:nvSpPr>
          <p:cNvPr id="24581" name="Content Placeholder 2"/>
          <p:cNvSpPr txBox="1">
            <a:spLocks/>
          </p:cNvSpPr>
          <p:nvPr/>
        </p:nvSpPr>
        <p:spPr bwMode="auto">
          <a:xfrm>
            <a:off x="-76200" y="4038600"/>
            <a:ext cx="5410200" cy="2071688"/>
          </a:xfrm>
          <a:prstGeom prst="rect">
            <a:avLst/>
          </a:prstGeom>
          <a:noFill/>
          <a:ln w="9525">
            <a:noFill/>
            <a:miter lim="800000"/>
            <a:headEnd/>
            <a:tailEnd/>
          </a:ln>
        </p:spPr>
        <p:txBody>
          <a:bodyPr/>
          <a:lstStyle/>
          <a:p>
            <a:pPr marL="800100" lvl="1" indent="-342900" eaLnBrk="0" hangingPunct="0">
              <a:spcBef>
                <a:spcPct val="20000"/>
              </a:spcBef>
              <a:buClr>
                <a:srgbClr val="3366FF"/>
              </a:buClr>
              <a:buSzPct val="100000"/>
              <a:buFont typeface="Wingdings" pitchFamily="2" charset="2"/>
              <a:buChar char="Ø"/>
            </a:pPr>
            <a:r>
              <a:rPr lang="en-GB" sz="2000" b="0" dirty="0" smtClean="0">
                <a:solidFill>
                  <a:schemeClr val="bg1"/>
                </a:solidFill>
                <a:sym typeface="Wingdings" pitchFamily="2" charset="2"/>
              </a:rPr>
              <a:t>~ 45 </a:t>
            </a:r>
            <a:r>
              <a:rPr lang="en-GB" sz="2000" b="0" dirty="0">
                <a:solidFill>
                  <a:schemeClr val="bg1"/>
                </a:solidFill>
                <a:sym typeface="Wingdings" pitchFamily="2" charset="2"/>
              </a:rPr>
              <a:t>M </a:t>
            </a:r>
            <a:r>
              <a:rPr lang="en-GB" sz="2000" b="0" dirty="0" err="1">
                <a:solidFill>
                  <a:schemeClr val="bg1"/>
                </a:solidFill>
                <a:sym typeface="Wingdings" pitchFamily="2" charset="2"/>
              </a:rPr>
              <a:t>Pb-Pb</a:t>
            </a:r>
            <a:r>
              <a:rPr lang="en-GB" sz="2000" b="0" dirty="0">
                <a:solidFill>
                  <a:schemeClr val="bg1"/>
                </a:solidFill>
                <a:sym typeface="Wingdings" pitchFamily="2" charset="2"/>
              </a:rPr>
              <a:t> inelastic events on tape </a:t>
            </a:r>
            <a:r>
              <a:rPr lang="en-GB" sz="2000" b="0" dirty="0" smtClean="0">
                <a:solidFill>
                  <a:schemeClr val="bg1"/>
                </a:solidFill>
                <a:sym typeface="Wingdings" pitchFamily="2" charset="2"/>
              </a:rPr>
              <a:t>(~6 </a:t>
            </a:r>
            <a:r>
              <a:rPr lang="en-GB" sz="2000" b="0" dirty="0" smtClean="0">
                <a:solidFill>
                  <a:schemeClr val="bg1"/>
                </a:solidFill>
                <a:latin typeface="Symbol" pitchFamily="18" charset="2"/>
                <a:sym typeface="Wingdings" pitchFamily="2" charset="2"/>
              </a:rPr>
              <a:t>m</a:t>
            </a:r>
            <a:r>
              <a:rPr lang="en-GB" sz="2000" b="0" dirty="0" smtClean="0">
                <a:solidFill>
                  <a:schemeClr val="bg1"/>
                </a:solidFill>
                <a:sym typeface="Wingdings" pitchFamily="2" charset="2"/>
              </a:rPr>
              <a:t>b</a:t>
            </a:r>
            <a:r>
              <a:rPr lang="en-GB" sz="2000" b="0" baseline="30000" dirty="0" smtClean="0">
                <a:solidFill>
                  <a:schemeClr val="bg1"/>
                </a:solidFill>
                <a:sym typeface="Wingdings" pitchFamily="2" charset="2"/>
              </a:rPr>
              <a:t>-1</a:t>
            </a:r>
            <a:r>
              <a:rPr lang="en-GB" sz="2000" b="0" dirty="0">
                <a:solidFill>
                  <a:schemeClr val="bg1"/>
                </a:solidFill>
                <a:sym typeface="Wingdings" pitchFamily="2" charset="2"/>
              </a:rPr>
              <a:t>)</a:t>
            </a:r>
          </a:p>
          <a:p>
            <a:pPr marL="800100" lvl="1" indent="-342900" eaLnBrk="0" hangingPunct="0">
              <a:spcBef>
                <a:spcPct val="20000"/>
              </a:spcBef>
              <a:buClr>
                <a:srgbClr val="3366FF"/>
              </a:buClr>
              <a:buSzPct val="100000"/>
              <a:buFont typeface="Wingdings" pitchFamily="2" charset="2"/>
              <a:buChar char="Ø"/>
            </a:pPr>
            <a:r>
              <a:rPr lang="en-GB" sz="2000" b="0" dirty="0">
                <a:solidFill>
                  <a:schemeClr val="bg1"/>
                </a:solidFill>
                <a:sym typeface="Wingdings" pitchFamily="2" charset="2"/>
              </a:rPr>
              <a:t>~ </a:t>
            </a:r>
            <a:r>
              <a:rPr lang="en-GB" sz="2000" b="0" dirty="0" smtClean="0">
                <a:solidFill>
                  <a:schemeClr val="bg1"/>
                </a:solidFill>
                <a:sym typeface="Wingdings" pitchFamily="2" charset="2"/>
              </a:rPr>
              <a:t>4.5 </a:t>
            </a:r>
            <a:r>
              <a:rPr lang="en-GB" sz="2000" b="0" dirty="0">
                <a:solidFill>
                  <a:schemeClr val="bg1"/>
                </a:solidFill>
                <a:sym typeface="Wingdings" pitchFamily="2" charset="2"/>
              </a:rPr>
              <a:t>M in 0-10% most central </a:t>
            </a:r>
          </a:p>
        </p:txBody>
      </p:sp>
      <p:pic>
        <p:nvPicPr>
          <p:cNvPr id="44" name="Picture 43" descr="d0resrphi_PbPb_137161-2_LHC10h6_20101115.gif"/>
          <p:cNvPicPr>
            <a:picLocks noChangeAspect="1"/>
          </p:cNvPicPr>
          <p:nvPr/>
        </p:nvPicPr>
        <p:blipFill>
          <a:blip r:embed="rId4"/>
          <a:srcRect/>
          <a:stretch>
            <a:fillRect/>
          </a:stretch>
        </p:blipFill>
        <p:spPr bwMode="auto">
          <a:xfrm>
            <a:off x="152400" y="765175"/>
            <a:ext cx="3529013" cy="3270250"/>
          </a:xfrm>
          <a:prstGeom prst="rect">
            <a:avLst/>
          </a:prstGeom>
          <a:noFill/>
          <a:ln w="9525">
            <a:noFill/>
            <a:miter lim="800000"/>
            <a:headEnd/>
            <a:tailEnd/>
          </a:ln>
          <a:effectLst>
            <a:outerShdw dist="38100" dir="2700000" rotWithShape="0">
              <a:srgbClr val="808080">
                <a:alpha val="42999"/>
              </a:srgbClr>
            </a:outerShdw>
          </a:effectLst>
        </p:spPr>
      </p:pic>
      <p:sp>
        <p:nvSpPr>
          <p:cNvPr id="24583" name="TextBox 44"/>
          <p:cNvSpPr txBox="1">
            <a:spLocks noChangeArrowheads="1"/>
          </p:cNvSpPr>
          <p:nvPr/>
        </p:nvSpPr>
        <p:spPr bwMode="auto">
          <a:xfrm>
            <a:off x="1295400" y="812800"/>
            <a:ext cx="1225550" cy="1016000"/>
          </a:xfrm>
          <a:prstGeom prst="rect">
            <a:avLst/>
          </a:prstGeom>
          <a:noFill/>
          <a:ln w="9525">
            <a:noFill/>
            <a:miter lim="800000"/>
            <a:headEnd/>
            <a:tailEnd/>
          </a:ln>
        </p:spPr>
        <p:txBody>
          <a:bodyPr wrap="none">
            <a:spAutoFit/>
          </a:bodyPr>
          <a:lstStyle/>
          <a:p>
            <a:pPr algn="ctr"/>
            <a:r>
              <a:rPr lang="en-US" sz="2000"/>
              <a:t>Detector</a:t>
            </a:r>
          </a:p>
          <a:p>
            <a:pPr algn="ctr"/>
            <a:r>
              <a:rPr lang="en-US" sz="2000"/>
              <a:t>perfoms</a:t>
            </a:r>
          </a:p>
          <a:p>
            <a:pPr algn="ctr"/>
            <a:r>
              <a:rPr lang="en-US" sz="2000"/>
              <a:t>well!</a:t>
            </a:r>
          </a:p>
        </p:txBody>
      </p:sp>
      <p:pic>
        <p:nvPicPr>
          <p:cNvPr id="24584" name="Picture 10" descr="AWPall_invMassD0PtAll34_56_812_4o4M_ppTGHTcuts_v2.gif"/>
          <p:cNvPicPr>
            <a:picLocks noChangeAspect="1"/>
          </p:cNvPicPr>
          <p:nvPr/>
        </p:nvPicPr>
        <p:blipFill>
          <a:blip r:embed="rId5"/>
          <a:srcRect/>
          <a:stretch>
            <a:fillRect/>
          </a:stretch>
        </p:blipFill>
        <p:spPr bwMode="auto">
          <a:xfrm>
            <a:off x="4572000" y="685800"/>
            <a:ext cx="4330700" cy="3024188"/>
          </a:xfrm>
          <a:prstGeom prst="rect">
            <a:avLst/>
          </a:prstGeom>
          <a:noFill/>
          <a:ln w="9525">
            <a:noFill/>
            <a:miter lim="800000"/>
            <a:headEnd/>
            <a:tailEnd/>
          </a:ln>
        </p:spPr>
      </p:pic>
      <p:pic>
        <p:nvPicPr>
          <p:cNvPr id="24585" name="Picture 11" descr="InvMassSpectra_PtGt6_1o2M.gif"/>
          <p:cNvPicPr>
            <a:picLocks noChangeAspect="1"/>
          </p:cNvPicPr>
          <p:nvPr/>
        </p:nvPicPr>
        <p:blipFill>
          <a:blip r:embed="rId6"/>
          <a:srcRect/>
          <a:stretch>
            <a:fillRect/>
          </a:stretch>
        </p:blipFill>
        <p:spPr bwMode="auto">
          <a:xfrm>
            <a:off x="5413375" y="3886200"/>
            <a:ext cx="4187825"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Sigma_D0Kpi_fcNbCombined_vsFONLL_vsBAK_271110_1.eps"/>
          <p:cNvPicPr>
            <a:picLocks noChangeAspect="1"/>
          </p:cNvPicPr>
          <p:nvPr/>
        </p:nvPicPr>
        <p:blipFill>
          <a:blip r:embed="rId3"/>
          <a:srcRect/>
          <a:stretch>
            <a:fillRect/>
          </a:stretch>
        </p:blipFill>
        <p:spPr bwMode="auto">
          <a:xfrm>
            <a:off x="5715000" y="1524000"/>
            <a:ext cx="3429000" cy="3580073"/>
          </a:xfrm>
          <a:prstGeom prst="rect">
            <a:avLst/>
          </a:prstGeom>
          <a:noFill/>
          <a:ln w="9525">
            <a:noFill/>
            <a:miter lim="800000"/>
            <a:headEnd/>
            <a:tailEnd/>
          </a:ln>
        </p:spPr>
      </p:pic>
      <p:sp>
        <p:nvSpPr>
          <p:cNvPr id="25603" name="Title 1"/>
          <p:cNvSpPr>
            <a:spLocks noGrp="1"/>
          </p:cNvSpPr>
          <p:nvPr>
            <p:ph type="title"/>
          </p:nvPr>
        </p:nvSpPr>
        <p:spPr/>
        <p:txBody>
          <a:bodyPr/>
          <a:lstStyle/>
          <a:p>
            <a:pPr eaLnBrk="1" hangingPunct="1"/>
            <a:r>
              <a:rPr lang="en-US" smtClean="0">
                <a:latin typeface="Gill Sans Light" charset="0"/>
                <a:ea typeface="ＭＳ Ｐゴシック" charset="-128"/>
                <a:cs typeface="Gill Sans Light" charset="0"/>
              </a:rPr>
              <a:t>Summary on Open-Charm</a:t>
            </a:r>
          </a:p>
        </p:txBody>
      </p:sp>
      <p:sp>
        <p:nvSpPr>
          <p:cNvPr id="25604" name="Footer Placeholder 4"/>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25605" name="Content Placeholder 6"/>
          <p:cNvSpPr>
            <a:spLocks noGrp="1"/>
          </p:cNvSpPr>
          <p:nvPr>
            <p:ph idx="1"/>
          </p:nvPr>
        </p:nvSpPr>
        <p:spPr>
          <a:xfrm>
            <a:off x="304800" y="1066800"/>
            <a:ext cx="7772400" cy="5181600"/>
          </a:xfrm>
        </p:spPr>
        <p:txBody>
          <a:bodyPr/>
          <a:lstStyle/>
          <a:p>
            <a:pPr eaLnBrk="1" hangingPunct="1"/>
            <a:r>
              <a:rPr lang="en-US" dirty="0" smtClean="0">
                <a:ea typeface="ＭＳ Ｐゴシック" charset="-128"/>
              </a:rPr>
              <a:t>D</a:t>
            </a:r>
            <a:r>
              <a:rPr lang="en-US" baseline="30000" dirty="0" smtClean="0">
                <a:ea typeface="ＭＳ Ｐゴシック" charset="-128"/>
              </a:rPr>
              <a:t>0</a:t>
            </a:r>
            <a:r>
              <a:rPr lang="en-US" dirty="0" smtClean="0">
                <a:ea typeface="ＭＳ Ｐゴシック" charset="-128"/>
              </a:rPr>
              <a:t> and D</a:t>
            </a:r>
            <a:r>
              <a:rPr lang="en-US" baseline="30000" dirty="0" smtClean="0">
                <a:ea typeface="ＭＳ Ｐゴシック" charset="-128"/>
              </a:rPr>
              <a:t>+</a:t>
            </a:r>
            <a:r>
              <a:rPr lang="en-US" dirty="0" smtClean="0">
                <a:ea typeface="ＭＳ Ｐゴシック" charset="-128"/>
              </a:rPr>
              <a:t> meson cross section at mid-y </a:t>
            </a:r>
          </a:p>
          <a:p>
            <a:pPr lvl="1" eaLnBrk="1" hangingPunct="1"/>
            <a:r>
              <a:rPr lang="en-US" dirty="0" smtClean="0"/>
              <a:t>measured in 2-10 </a:t>
            </a:r>
            <a:r>
              <a:rPr lang="en-US" dirty="0" err="1" smtClean="0"/>
              <a:t>GeV</a:t>
            </a:r>
            <a:r>
              <a:rPr lang="en-US" dirty="0" smtClean="0"/>
              <a:t>/c</a:t>
            </a:r>
          </a:p>
          <a:p>
            <a:pPr lvl="1" eaLnBrk="1" hangingPunct="1"/>
            <a:r>
              <a:rPr lang="en-US" dirty="0" err="1" smtClean="0"/>
              <a:t>pQCD</a:t>
            </a:r>
            <a:r>
              <a:rPr lang="en-US" dirty="0" smtClean="0"/>
              <a:t> predictions agree with data</a:t>
            </a:r>
          </a:p>
          <a:p>
            <a:pPr eaLnBrk="1" hangingPunct="1"/>
            <a:r>
              <a:rPr lang="en-US" dirty="0" smtClean="0">
                <a:ea typeface="ＭＳ Ｐゴシック" charset="-128"/>
              </a:rPr>
              <a:t>Ongoing:</a:t>
            </a:r>
          </a:p>
          <a:p>
            <a:pPr lvl="1" eaLnBrk="1" hangingPunct="1"/>
            <a:r>
              <a:rPr lang="en-US" dirty="0" smtClean="0"/>
              <a:t>increase statistics</a:t>
            </a:r>
          </a:p>
          <a:p>
            <a:pPr lvl="2" eaLnBrk="1" hangingPunct="1"/>
            <a:r>
              <a:rPr lang="en-US" dirty="0" smtClean="0"/>
              <a:t>extend to lower and higher </a:t>
            </a:r>
            <a:r>
              <a:rPr lang="en-US" dirty="0" smtClean="0"/>
              <a:t>p</a:t>
            </a:r>
            <a:r>
              <a:rPr lang="en-US" baseline="-25000" dirty="0" smtClean="0"/>
              <a:t>t</a:t>
            </a:r>
          </a:p>
          <a:p>
            <a:pPr lvl="1" eaLnBrk="1" hangingPunct="1"/>
            <a:r>
              <a:rPr lang="en-US" dirty="0" smtClean="0"/>
              <a:t>B-feed-down from </a:t>
            </a:r>
            <a:r>
              <a:rPr lang="en-US" dirty="0" smtClean="0"/>
              <a:t>data</a:t>
            </a:r>
            <a:endParaRPr lang="en-US" dirty="0" smtClean="0"/>
          </a:p>
          <a:p>
            <a:pPr lvl="1" eaLnBrk="1" hangingPunct="1"/>
            <a:r>
              <a:rPr lang="en-US" dirty="0" smtClean="0"/>
              <a:t>will allow to reduce </a:t>
            </a:r>
            <a:r>
              <a:rPr lang="en-US" dirty="0" err="1" smtClean="0"/>
              <a:t>systematics</a:t>
            </a:r>
            <a:endParaRPr lang="en-US" dirty="0" smtClean="0"/>
          </a:p>
          <a:p>
            <a:pPr eaLnBrk="1" hangingPunct="1"/>
            <a:r>
              <a:rPr lang="en-US" dirty="0" smtClean="0">
                <a:ea typeface="ＭＳ Ｐゴシック" charset="-128"/>
              </a:rPr>
              <a:t>Coming soon: D*</a:t>
            </a:r>
            <a:r>
              <a:rPr lang="en-US" baseline="30000" dirty="0" smtClean="0">
                <a:ea typeface="ＭＳ Ｐゴシック" charset="-128"/>
              </a:rPr>
              <a:t>+</a:t>
            </a:r>
          </a:p>
          <a:p>
            <a:pPr lvl="1" eaLnBrk="1" hangingPunct="1"/>
            <a:r>
              <a:rPr lang="en-US" dirty="0" smtClean="0"/>
              <a:t>D</a:t>
            </a:r>
            <a:r>
              <a:rPr lang="en-US" dirty="0" smtClean="0"/>
              <a:t>*</a:t>
            </a:r>
            <a:r>
              <a:rPr lang="en-US" baseline="30000" dirty="0" smtClean="0"/>
              <a:t>+</a:t>
            </a:r>
            <a:r>
              <a:rPr lang="en-US" dirty="0" smtClean="0"/>
              <a:t> , other D</a:t>
            </a:r>
            <a:r>
              <a:rPr lang="en-US" baseline="30000" dirty="0" smtClean="0"/>
              <a:t>0</a:t>
            </a:r>
            <a:r>
              <a:rPr lang="en-US" dirty="0" smtClean="0"/>
              <a:t> channel, D</a:t>
            </a:r>
            <a:r>
              <a:rPr lang="en-US" baseline="-25000" dirty="0" smtClean="0"/>
              <a:t>s</a:t>
            </a:r>
            <a:r>
              <a:rPr lang="en-US" dirty="0" smtClean="0"/>
              <a:t>, </a:t>
            </a:r>
            <a:r>
              <a:rPr lang="en-US" dirty="0" err="1" smtClean="0">
                <a:latin typeface="Symbol" pitchFamily="18" charset="2"/>
              </a:rPr>
              <a:t>L</a:t>
            </a:r>
            <a:r>
              <a:rPr lang="en-US" baseline="-25000" dirty="0" err="1" smtClean="0"/>
              <a:t>c</a:t>
            </a:r>
            <a:r>
              <a:rPr lang="en-US" dirty="0" smtClean="0"/>
              <a:t> </a:t>
            </a:r>
          </a:p>
          <a:p>
            <a:pPr lvl="1" eaLnBrk="1" hangingPunct="1"/>
            <a:r>
              <a:rPr lang="en-US" dirty="0" smtClean="0"/>
              <a:t>Single electrons</a:t>
            </a:r>
          </a:p>
          <a:p>
            <a:pPr eaLnBrk="1" hangingPunct="1">
              <a:buFont typeface="Wingdings" pitchFamily="2" charset="2"/>
              <a:buNone/>
            </a:pPr>
            <a:endParaRPr lang="en-US" dirty="0" smtClean="0">
              <a:ea typeface="ＭＳ Ｐゴシック" charset="-128"/>
            </a:endParaRPr>
          </a:p>
          <a:p>
            <a:pPr eaLnBrk="1" hangingPunct="1"/>
            <a:r>
              <a:rPr lang="en-US" dirty="0" smtClean="0">
                <a:ea typeface="ＭＳ Ｐゴシック" charset="-128"/>
              </a:rPr>
              <a:t>Will serve as a reference for </a:t>
            </a:r>
            <a:r>
              <a:rPr lang="en-US" dirty="0" err="1" smtClean="0">
                <a:ea typeface="ＭＳ Ｐゴシック" charset="-128"/>
              </a:rPr>
              <a:t>Pb-Pb</a:t>
            </a:r>
            <a:r>
              <a:rPr lang="en-US" dirty="0" smtClean="0">
                <a:ea typeface="ＭＳ Ｐゴシック" charset="-128"/>
              </a:rPr>
              <a:t> studies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1"/>
          <p:cNvSpPr>
            <a:spLocks noChangeArrowheads="1"/>
          </p:cNvSpPr>
          <p:nvPr/>
        </p:nvSpPr>
        <p:spPr bwMode="auto">
          <a:xfrm>
            <a:off x="0" y="2743200"/>
            <a:ext cx="9144000" cy="4114800"/>
          </a:xfrm>
          <a:prstGeom prst="rect">
            <a:avLst/>
          </a:prstGeom>
          <a:solidFill>
            <a:schemeClr val="bg1"/>
          </a:solidFill>
          <a:ln w="9525" algn="ctr">
            <a:noFill/>
            <a:miter lim="800000"/>
            <a:headEnd/>
            <a:tailEnd/>
          </a:ln>
        </p:spPr>
        <p:txBody>
          <a:bodyPr wrap="none" anchor="ctr">
            <a:spAutoFit/>
          </a:bodyPr>
          <a:lstStyle/>
          <a:p>
            <a:endParaRPr lang="it-IT"/>
          </a:p>
        </p:txBody>
      </p:sp>
      <p:sp>
        <p:nvSpPr>
          <p:cNvPr id="10243" name="Rectangle 4"/>
          <p:cNvSpPr>
            <a:spLocks noGrp="1" noChangeArrowheads="1"/>
          </p:cNvSpPr>
          <p:nvPr>
            <p:ph type="title"/>
          </p:nvPr>
        </p:nvSpPr>
        <p:spPr>
          <a:xfrm>
            <a:off x="457200" y="0"/>
            <a:ext cx="8229600" cy="792163"/>
          </a:xfrm>
        </p:spPr>
        <p:txBody>
          <a:bodyPr/>
          <a:lstStyle/>
          <a:p>
            <a:r>
              <a:rPr lang="en-US" dirty="0" smtClean="0">
                <a:latin typeface="Gill Sans Light" charset="0"/>
                <a:ea typeface="ＭＳ Ｐゴシック" charset="-128"/>
                <a:cs typeface="Gill Sans Light" charset="0"/>
              </a:rPr>
              <a:t>The ALICE experiment</a:t>
            </a:r>
          </a:p>
        </p:txBody>
      </p:sp>
      <p:sp>
        <p:nvSpPr>
          <p:cNvPr id="10244" name="Text Box 5"/>
          <p:cNvSpPr txBox="1">
            <a:spLocks noChangeArrowheads="1"/>
          </p:cNvSpPr>
          <p:nvPr/>
        </p:nvSpPr>
        <p:spPr bwMode="auto">
          <a:xfrm>
            <a:off x="304800" y="822325"/>
            <a:ext cx="8550275" cy="461963"/>
          </a:xfrm>
          <a:prstGeom prst="rect">
            <a:avLst/>
          </a:prstGeom>
          <a:noFill/>
          <a:ln w="9525" algn="ctr">
            <a:noFill/>
            <a:miter lim="800000"/>
            <a:headEnd/>
            <a:tailEnd/>
          </a:ln>
        </p:spPr>
        <p:txBody>
          <a:bodyPr wrap="none">
            <a:spAutoFit/>
          </a:bodyPr>
          <a:lstStyle/>
          <a:p>
            <a:pPr>
              <a:buFontTx/>
              <a:buChar char="•"/>
            </a:pPr>
            <a:r>
              <a:rPr lang="en-US" dirty="0">
                <a:solidFill>
                  <a:srgbClr val="0070C0"/>
                </a:solidFill>
              </a:rPr>
              <a:t> ALICE</a:t>
            </a:r>
            <a:r>
              <a:rPr lang="en-US" sz="1800" dirty="0">
                <a:solidFill>
                  <a:srgbClr val="0070C0"/>
                </a:solidFill>
              </a:rPr>
              <a:t> </a:t>
            </a:r>
            <a:r>
              <a:rPr lang="en-US" dirty="0"/>
              <a:t>is the dedicated heavy-ion experiment at the LHC</a:t>
            </a:r>
          </a:p>
        </p:txBody>
      </p:sp>
      <p:sp>
        <p:nvSpPr>
          <p:cNvPr id="10245" name="Text Box 6"/>
          <p:cNvSpPr txBox="1">
            <a:spLocks noChangeArrowheads="1"/>
          </p:cNvSpPr>
          <p:nvPr/>
        </p:nvSpPr>
        <p:spPr bwMode="auto">
          <a:xfrm>
            <a:off x="1098550" y="1798638"/>
            <a:ext cx="6807200" cy="461962"/>
          </a:xfrm>
          <a:prstGeom prst="rect">
            <a:avLst/>
          </a:prstGeom>
          <a:noFill/>
          <a:ln w="9525" algn="ctr">
            <a:noFill/>
            <a:miter lim="800000"/>
            <a:headEnd/>
            <a:tailEnd/>
          </a:ln>
        </p:spPr>
        <p:txBody>
          <a:bodyPr wrap="none">
            <a:spAutoFit/>
          </a:bodyPr>
          <a:lstStyle/>
          <a:p>
            <a:r>
              <a:rPr lang="en-US">
                <a:solidFill>
                  <a:srgbClr val="0070C0"/>
                </a:solidFill>
              </a:rPr>
              <a:t>p-p collisions:</a:t>
            </a:r>
            <a:r>
              <a:rPr lang="en-US" sz="1800"/>
              <a:t> important aspect of the physics program</a:t>
            </a:r>
          </a:p>
        </p:txBody>
      </p:sp>
      <p:sp>
        <p:nvSpPr>
          <p:cNvPr id="10246" name="Text Box 8"/>
          <p:cNvSpPr txBox="1">
            <a:spLocks noChangeArrowheads="1"/>
          </p:cNvSpPr>
          <p:nvPr/>
        </p:nvSpPr>
        <p:spPr bwMode="auto">
          <a:xfrm>
            <a:off x="1060450" y="1189038"/>
            <a:ext cx="6011863" cy="461962"/>
          </a:xfrm>
          <a:prstGeom prst="rect">
            <a:avLst/>
          </a:prstGeom>
          <a:noFill/>
          <a:ln w="9525" algn="ctr">
            <a:noFill/>
            <a:miter lim="800000"/>
            <a:headEnd/>
            <a:tailEnd/>
          </a:ln>
        </p:spPr>
        <p:txBody>
          <a:bodyPr wrap="none">
            <a:spAutoFit/>
          </a:bodyPr>
          <a:lstStyle/>
          <a:p>
            <a:r>
              <a:rPr lang="en-US">
                <a:solidFill>
                  <a:srgbClr val="0070C0"/>
                </a:solidFill>
              </a:rPr>
              <a:t>Pb-Pb collisions:</a:t>
            </a:r>
            <a:r>
              <a:rPr lang="en-US" sz="1800"/>
              <a:t>  main focus of the experiment</a:t>
            </a:r>
            <a:endParaRPr lang="it-IT" sz="1800"/>
          </a:p>
        </p:txBody>
      </p:sp>
      <p:sp>
        <p:nvSpPr>
          <p:cNvPr id="10247" name="AutoShape 9"/>
          <p:cNvSpPr>
            <a:spLocks noChangeArrowheads="1"/>
          </p:cNvSpPr>
          <p:nvPr/>
        </p:nvSpPr>
        <p:spPr bwMode="auto">
          <a:xfrm>
            <a:off x="685800" y="1273175"/>
            <a:ext cx="304800" cy="304800"/>
          </a:xfrm>
          <a:prstGeom prst="rightArrow">
            <a:avLst>
              <a:gd name="adj1" fmla="val 50000"/>
              <a:gd name="adj2" fmla="val 25000"/>
            </a:avLst>
          </a:prstGeom>
          <a:solidFill>
            <a:srgbClr val="0070C0"/>
          </a:solidFill>
          <a:ln w="9525">
            <a:noFill/>
            <a:miter lim="800000"/>
            <a:headEnd/>
            <a:tailEnd/>
          </a:ln>
        </p:spPr>
        <p:txBody>
          <a:bodyPr wrap="none" anchor="ctr"/>
          <a:lstStyle/>
          <a:p>
            <a:pPr algn="ctr"/>
            <a:endParaRPr lang="it-IT" sz="1800"/>
          </a:p>
        </p:txBody>
      </p:sp>
      <p:sp>
        <p:nvSpPr>
          <p:cNvPr id="10248" name="AutoShape 10"/>
          <p:cNvSpPr>
            <a:spLocks noChangeArrowheads="1"/>
          </p:cNvSpPr>
          <p:nvPr/>
        </p:nvSpPr>
        <p:spPr bwMode="auto">
          <a:xfrm>
            <a:off x="685800" y="1876425"/>
            <a:ext cx="304800" cy="304800"/>
          </a:xfrm>
          <a:prstGeom prst="rightArrow">
            <a:avLst>
              <a:gd name="adj1" fmla="val 50000"/>
              <a:gd name="adj2" fmla="val 25000"/>
            </a:avLst>
          </a:prstGeom>
          <a:solidFill>
            <a:srgbClr val="0070C0"/>
          </a:solidFill>
          <a:ln w="9525">
            <a:noFill/>
            <a:miter lim="800000"/>
            <a:headEnd/>
            <a:tailEnd/>
          </a:ln>
        </p:spPr>
        <p:txBody>
          <a:bodyPr wrap="none" anchor="ctr"/>
          <a:lstStyle/>
          <a:p>
            <a:pPr algn="ctr"/>
            <a:endParaRPr lang="it-IT" sz="1800"/>
          </a:p>
        </p:txBody>
      </p:sp>
      <p:sp>
        <p:nvSpPr>
          <p:cNvPr id="10249" name="Rectangle 11"/>
          <p:cNvSpPr>
            <a:spLocks noChangeArrowheads="1"/>
          </p:cNvSpPr>
          <p:nvPr/>
        </p:nvSpPr>
        <p:spPr bwMode="auto">
          <a:xfrm>
            <a:off x="1371600" y="2133600"/>
            <a:ext cx="6172200" cy="641350"/>
          </a:xfrm>
          <a:prstGeom prst="rect">
            <a:avLst/>
          </a:prstGeom>
          <a:noFill/>
          <a:ln w="9525" algn="ctr">
            <a:noFill/>
            <a:miter lim="800000"/>
            <a:headEnd/>
            <a:tailEnd/>
          </a:ln>
        </p:spPr>
        <p:txBody>
          <a:bodyPr>
            <a:spAutoFit/>
          </a:bodyPr>
          <a:lstStyle/>
          <a:p>
            <a:pPr lvl="1">
              <a:buClr>
                <a:srgbClr val="FFCC00"/>
              </a:buClr>
              <a:buSzPct val="140000"/>
            </a:pPr>
            <a:r>
              <a:rPr lang="en-US" sz="1800"/>
              <a:t>reference for heavy-ion collision studies</a:t>
            </a:r>
          </a:p>
          <a:p>
            <a:pPr lvl="1">
              <a:buClr>
                <a:srgbClr val="FFCC00"/>
              </a:buClr>
              <a:buSzPct val="140000"/>
            </a:pPr>
            <a:r>
              <a:rPr lang="en-US" sz="1800"/>
              <a:t>p-p physics</a:t>
            </a:r>
          </a:p>
        </p:txBody>
      </p:sp>
      <p:grpSp>
        <p:nvGrpSpPr>
          <p:cNvPr id="10250" name="Group 12"/>
          <p:cNvGrpSpPr>
            <a:grpSpLocks/>
          </p:cNvGrpSpPr>
          <p:nvPr/>
        </p:nvGrpSpPr>
        <p:grpSpPr bwMode="auto">
          <a:xfrm>
            <a:off x="1752600" y="2590800"/>
            <a:ext cx="7086600" cy="4267200"/>
            <a:chOff x="1200" y="1056"/>
            <a:chExt cx="4560" cy="2592"/>
          </a:xfrm>
        </p:grpSpPr>
        <p:pic>
          <p:nvPicPr>
            <p:cNvPr id="10257" name="Picture 13"/>
            <p:cNvPicPr>
              <a:picLocks noChangeAspect="1" noChangeArrowheads="1"/>
            </p:cNvPicPr>
            <p:nvPr/>
          </p:nvPicPr>
          <p:blipFill>
            <a:blip r:embed="rId3"/>
            <a:srcRect l="8075" t="1573"/>
            <a:stretch>
              <a:fillRect/>
            </a:stretch>
          </p:blipFill>
          <p:spPr bwMode="auto">
            <a:xfrm>
              <a:off x="1200" y="1149"/>
              <a:ext cx="4560" cy="2499"/>
            </a:xfrm>
            <a:prstGeom prst="rect">
              <a:avLst/>
            </a:prstGeom>
            <a:noFill/>
            <a:ln w="9525">
              <a:noFill/>
              <a:miter lim="800000"/>
              <a:headEnd/>
              <a:tailEnd/>
            </a:ln>
          </p:spPr>
        </p:pic>
        <p:sp>
          <p:nvSpPr>
            <p:cNvPr id="10258" name="Rectangle 14"/>
            <p:cNvSpPr>
              <a:spLocks noChangeArrowheads="1"/>
            </p:cNvSpPr>
            <p:nvPr/>
          </p:nvSpPr>
          <p:spPr bwMode="auto">
            <a:xfrm>
              <a:off x="4128" y="1056"/>
              <a:ext cx="1632" cy="864"/>
            </a:xfrm>
            <a:prstGeom prst="rect">
              <a:avLst/>
            </a:prstGeom>
            <a:solidFill>
              <a:schemeClr val="bg1"/>
            </a:solidFill>
            <a:ln w="9525" algn="ctr">
              <a:solidFill>
                <a:schemeClr val="bg1"/>
              </a:solidFill>
              <a:miter lim="800000"/>
              <a:headEnd/>
              <a:tailEnd/>
            </a:ln>
          </p:spPr>
          <p:txBody>
            <a:bodyPr anchor="ctr">
              <a:spAutoFit/>
            </a:bodyPr>
            <a:lstStyle/>
            <a:p>
              <a:endParaRPr lang="it-IT"/>
            </a:p>
          </p:txBody>
        </p:sp>
        <p:sp>
          <p:nvSpPr>
            <p:cNvPr id="10259" name="Rectangle 15"/>
            <p:cNvSpPr>
              <a:spLocks noChangeArrowheads="1"/>
            </p:cNvSpPr>
            <p:nvPr/>
          </p:nvSpPr>
          <p:spPr bwMode="auto">
            <a:xfrm>
              <a:off x="4014" y="1372"/>
              <a:ext cx="336" cy="144"/>
            </a:xfrm>
            <a:prstGeom prst="rect">
              <a:avLst/>
            </a:prstGeom>
            <a:solidFill>
              <a:schemeClr val="bg1"/>
            </a:solidFill>
            <a:ln w="9525" algn="ctr">
              <a:solidFill>
                <a:schemeClr val="bg1"/>
              </a:solidFill>
              <a:miter lim="800000"/>
              <a:headEnd/>
              <a:tailEnd/>
            </a:ln>
          </p:spPr>
          <p:txBody>
            <a:bodyPr wrap="none" anchor="ctr">
              <a:spAutoFit/>
            </a:bodyPr>
            <a:lstStyle/>
            <a:p>
              <a:endParaRPr lang="it-IT"/>
            </a:p>
          </p:txBody>
        </p:sp>
      </p:grpSp>
      <p:sp>
        <p:nvSpPr>
          <p:cNvPr id="10251" name="Text Box 16"/>
          <p:cNvSpPr txBox="1">
            <a:spLocks noChangeArrowheads="1"/>
          </p:cNvSpPr>
          <p:nvPr/>
        </p:nvSpPr>
        <p:spPr bwMode="auto">
          <a:xfrm>
            <a:off x="-1588" y="2971800"/>
            <a:ext cx="2041526" cy="641350"/>
          </a:xfrm>
          <a:prstGeom prst="rect">
            <a:avLst/>
          </a:prstGeom>
          <a:noFill/>
          <a:ln w="9525" algn="ctr">
            <a:noFill/>
            <a:miter lim="800000"/>
            <a:headEnd/>
            <a:tailEnd/>
          </a:ln>
        </p:spPr>
        <p:txBody>
          <a:bodyPr wrap="none">
            <a:spAutoFit/>
          </a:bodyPr>
          <a:lstStyle/>
          <a:p>
            <a:pPr algn="ctr"/>
            <a:r>
              <a:rPr lang="en-US" sz="1800">
                <a:solidFill>
                  <a:srgbClr val="3399FF"/>
                </a:solidFill>
              </a:rPr>
              <a:t>Central barrel </a:t>
            </a:r>
          </a:p>
          <a:p>
            <a:pPr algn="ctr"/>
            <a:r>
              <a:rPr lang="en-US" sz="1800">
                <a:solidFill>
                  <a:srgbClr val="3399FF"/>
                </a:solidFill>
              </a:rPr>
              <a:t>(|</a:t>
            </a:r>
            <a:r>
              <a:rPr lang="en-US" sz="1800">
                <a:solidFill>
                  <a:srgbClr val="3399FF"/>
                </a:solidFill>
                <a:sym typeface="Symbol" pitchFamily="18" charset="2"/>
              </a:rPr>
              <a:t>|&lt;0.9)</a:t>
            </a:r>
          </a:p>
        </p:txBody>
      </p:sp>
      <p:sp>
        <p:nvSpPr>
          <p:cNvPr id="10252" name="Text Box 17"/>
          <p:cNvSpPr txBox="1">
            <a:spLocks noChangeArrowheads="1"/>
          </p:cNvSpPr>
          <p:nvPr/>
        </p:nvSpPr>
        <p:spPr bwMode="auto">
          <a:xfrm>
            <a:off x="6107113" y="2967038"/>
            <a:ext cx="2390398" cy="646331"/>
          </a:xfrm>
          <a:prstGeom prst="rect">
            <a:avLst/>
          </a:prstGeom>
          <a:noFill/>
          <a:ln w="9525" algn="ctr">
            <a:noFill/>
            <a:miter lim="800000"/>
            <a:headEnd/>
            <a:tailEnd/>
          </a:ln>
        </p:spPr>
        <p:txBody>
          <a:bodyPr wrap="none">
            <a:spAutoFit/>
          </a:bodyPr>
          <a:lstStyle/>
          <a:p>
            <a:pPr algn="ctr"/>
            <a:r>
              <a:rPr lang="en-US" sz="1800" dirty="0" err="1">
                <a:solidFill>
                  <a:srgbClr val="3399FF"/>
                </a:solidFill>
              </a:rPr>
              <a:t>Muon</a:t>
            </a:r>
            <a:r>
              <a:rPr lang="en-US" sz="1800" dirty="0">
                <a:solidFill>
                  <a:srgbClr val="3399FF"/>
                </a:solidFill>
              </a:rPr>
              <a:t> spectrometer </a:t>
            </a:r>
          </a:p>
          <a:p>
            <a:pPr algn="ctr"/>
            <a:r>
              <a:rPr lang="en-US" sz="1800" dirty="0" smtClean="0">
                <a:solidFill>
                  <a:srgbClr val="3399FF"/>
                </a:solidFill>
              </a:rPr>
              <a:t>(-4&lt;</a:t>
            </a:r>
            <a:r>
              <a:rPr lang="en-US" sz="1800" dirty="0">
                <a:solidFill>
                  <a:srgbClr val="3399FF"/>
                </a:solidFill>
                <a:sym typeface="Symbol" pitchFamily="18" charset="2"/>
              </a:rPr>
              <a:t></a:t>
            </a:r>
            <a:r>
              <a:rPr lang="en-US" sz="1800" dirty="0" smtClean="0">
                <a:solidFill>
                  <a:srgbClr val="3399FF"/>
                </a:solidFill>
              </a:rPr>
              <a:t>&lt;-2.5</a:t>
            </a:r>
            <a:r>
              <a:rPr lang="en-US" sz="1800" dirty="0" smtClean="0">
                <a:solidFill>
                  <a:srgbClr val="3399FF"/>
                </a:solidFill>
                <a:sym typeface="Symbol" pitchFamily="18" charset="2"/>
              </a:rPr>
              <a:t>)</a:t>
            </a:r>
            <a:endParaRPr lang="en-US" sz="1800" dirty="0">
              <a:solidFill>
                <a:srgbClr val="3399FF"/>
              </a:solidFill>
              <a:sym typeface="Symbol" pitchFamily="18" charset="2"/>
            </a:endParaRPr>
          </a:p>
        </p:txBody>
      </p:sp>
      <p:sp>
        <p:nvSpPr>
          <p:cNvPr id="10253" name="Text Box 18"/>
          <p:cNvSpPr txBox="1">
            <a:spLocks noChangeArrowheads="1"/>
          </p:cNvSpPr>
          <p:nvPr/>
        </p:nvSpPr>
        <p:spPr bwMode="auto">
          <a:xfrm>
            <a:off x="-19050" y="3657600"/>
            <a:ext cx="2565400" cy="1323975"/>
          </a:xfrm>
          <a:prstGeom prst="rect">
            <a:avLst/>
          </a:prstGeom>
          <a:noFill/>
          <a:ln w="9525" algn="ctr">
            <a:noFill/>
            <a:miter lim="800000"/>
            <a:headEnd/>
            <a:tailEnd/>
          </a:ln>
        </p:spPr>
        <p:txBody>
          <a:bodyPr wrap="none">
            <a:spAutoFit/>
          </a:bodyPr>
          <a:lstStyle/>
          <a:p>
            <a:r>
              <a:rPr lang="en-US" sz="1600" dirty="0">
                <a:solidFill>
                  <a:srgbClr val="0070C0"/>
                </a:solidFill>
              </a:rPr>
              <a:t>Tracking:</a:t>
            </a:r>
            <a:r>
              <a:rPr lang="en-US" sz="1600" dirty="0"/>
              <a:t> ITS,TPC,TRD</a:t>
            </a:r>
          </a:p>
          <a:p>
            <a:r>
              <a:rPr lang="en-US" sz="1600" dirty="0">
                <a:solidFill>
                  <a:srgbClr val="0070C0"/>
                </a:solidFill>
              </a:rPr>
              <a:t>PID</a:t>
            </a:r>
            <a:r>
              <a:rPr lang="en-US" sz="1600" dirty="0" smtClean="0">
                <a:solidFill>
                  <a:srgbClr val="0070C0"/>
                </a:solidFill>
              </a:rPr>
              <a:t>:</a:t>
            </a:r>
            <a:r>
              <a:rPr lang="en-US" sz="1600" dirty="0" smtClean="0"/>
              <a:t> ITS,TPC,TRD</a:t>
            </a:r>
            <a:r>
              <a:rPr lang="en-US" sz="1600" dirty="0"/>
              <a:t>,</a:t>
            </a:r>
          </a:p>
          <a:p>
            <a:r>
              <a:rPr lang="en-US" sz="1600" dirty="0"/>
              <a:t>      TOF,EMCAL,PHOS</a:t>
            </a:r>
          </a:p>
          <a:p>
            <a:r>
              <a:rPr lang="en-US" sz="1600" dirty="0">
                <a:solidFill>
                  <a:srgbClr val="0070C0"/>
                </a:solidFill>
              </a:rPr>
              <a:t>Trigger: </a:t>
            </a:r>
            <a:r>
              <a:rPr lang="en-US" sz="1600" dirty="0"/>
              <a:t>ITS, TOF, TRD…</a:t>
            </a:r>
          </a:p>
          <a:p>
            <a:endParaRPr lang="it-IT" sz="1600" dirty="0"/>
          </a:p>
        </p:txBody>
      </p:sp>
      <p:sp>
        <p:nvSpPr>
          <p:cNvPr id="10254" name="Text Box 19"/>
          <p:cNvSpPr txBox="1">
            <a:spLocks noChangeArrowheads="1"/>
          </p:cNvSpPr>
          <p:nvPr/>
        </p:nvSpPr>
        <p:spPr bwMode="auto">
          <a:xfrm>
            <a:off x="6292850" y="3525838"/>
            <a:ext cx="2686050" cy="581025"/>
          </a:xfrm>
          <a:prstGeom prst="rect">
            <a:avLst/>
          </a:prstGeom>
          <a:noFill/>
          <a:ln w="9525" algn="ctr">
            <a:noFill/>
            <a:miter lim="800000"/>
            <a:headEnd/>
            <a:tailEnd/>
          </a:ln>
        </p:spPr>
        <p:txBody>
          <a:bodyPr wrap="none">
            <a:spAutoFit/>
          </a:bodyPr>
          <a:lstStyle/>
          <a:p>
            <a:r>
              <a:rPr lang="en-US" sz="1600"/>
              <a:t>Tracking: 10 CPC planes</a:t>
            </a:r>
          </a:p>
          <a:p>
            <a:r>
              <a:rPr lang="en-US" sz="1600"/>
              <a:t>Trigger: 4 RPC planes</a:t>
            </a:r>
            <a:endParaRPr lang="it-IT" sz="1600"/>
          </a:p>
        </p:txBody>
      </p:sp>
      <p:sp>
        <p:nvSpPr>
          <p:cNvPr id="10255" name="Rectangle 20"/>
          <p:cNvSpPr>
            <a:spLocks noChangeArrowheads="1"/>
          </p:cNvSpPr>
          <p:nvPr/>
        </p:nvSpPr>
        <p:spPr bwMode="auto">
          <a:xfrm>
            <a:off x="1371600" y="1524000"/>
            <a:ext cx="6172200" cy="366713"/>
          </a:xfrm>
          <a:prstGeom prst="rect">
            <a:avLst/>
          </a:prstGeom>
          <a:noFill/>
          <a:ln w="9525" algn="ctr">
            <a:noFill/>
            <a:miter lim="800000"/>
            <a:headEnd/>
            <a:tailEnd/>
          </a:ln>
        </p:spPr>
        <p:txBody>
          <a:bodyPr>
            <a:spAutoFit/>
          </a:bodyPr>
          <a:lstStyle/>
          <a:p>
            <a:pPr lvl="1">
              <a:buClr>
                <a:srgbClr val="FFCC00"/>
              </a:buClr>
              <a:buSzPct val="140000"/>
            </a:pPr>
            <a:r>
              <a:rPr lang="en-US" sz="1800">
                <a:solidFill>
                  <a:srgbClr val="0070C0"/>
                </a:solidFill>
              </a:rPr>
              <a:t>QGP studies</a:t>
            </a:r>
          </a:p>
        </p:txBody>
      </p:sp>
      <p:sp>
        <p:nvSpPr>
          <p:cNvPr id="10256" name="Text Box 18"/>
          <p:cNvSpPr txBox="1">
            <a:spLocks noChangeArrowheads="1"/>
          </p:cNvSpPr>
          <p:nvPr/>
        </p:nvSpPr>
        <p:spPr bwMode="auto">
          <a:xfrm>
            <a:off x="-50800" y="5457825"/>
            <a:ext cx="2500313" cy="585788"/>
          </a:xfrm>
          <a:prstGeom prst="rect">
            <a:avLst/>
          </a:prstGeom>
          <a:noFill/>
          <a:ln w="9525" algn="ctr">
            <a:noFill/>
            <a:miter lim="800000"/>
            <a:headEnd/>
            <a:tailEnd/>
          </a:ln>
        </p:spPr>
        <p:txBody>
          <a:bodyPr wrap="none">
            <a:spAutoFit/>
          </a:bodyPr>
          <a:lstStyle/>
          <a:p>
            <a:r>
              <a:rPr lang="en-US" sz="1600" dirty="0">
                <a:solidFill>
                  <a:srgbClr val="0070C0"/>
                </a:solidFill>
              </a:rPr>
              <a:t>Event characterization:</a:t>
            </a:r>
          </a:p>
          <a:p>
            <a:r>
              <a:rPr lang="en-US" sz="1600" dirty="0"/>
              <a:t>V0, T0, FMD, ZDC</a:t>
            </a:r>
            <a:endParaRPr lang="it-IT"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76200"/>
            <a:ext cx="8229600" cy="792163"/>
          </a:xfrm>
        </p:spPr>
        <p:txBody>
          <a:bodyPr/>
          <a:lstStyle/>
          <a:p>
            <a:r>
              <a:rPr lang="en-US" dirty="0" smtClean="0">
                <a:latin typeface="Gill Sans Light" charset="0"/>
                <a:ea typeface="ＭＳ Ｐゴシック" charset="-128"/>
                <a:cs typeface="Gill Sans Light" charset="0"/>
              </a:rPr>
              <a:t>On </a:t>
            </a:r>
            <a:r>
              <a:rPr lang="en-US" dirty="0" err="1" smtClean="0">
                <a:latin typeface="Gill Sans Light" charset="0"/>
                <a:ea typeface="ＭＳ Ｐゴシック" charset="-128"/>
                <a:cs typeface="Gill Sans Light" charset="0"/>
              </a:rPr>
              <a:t>Quarkonia</a:t>
            </a:r>
            <a:endParaRPr lang="en-US" dirty="0" smtClean="0">
              <a:latin typeface="Gill Sans Light" charset="0"/>
              <a:ea typeface="ＭＳ Ｐゴシック" charset="-128"/>
              <a:cs typeface="Gill Sans Light" charset="0"/>
            </a:endParaRPr>
          </a:p>
        </p:txBody>
      </p:sp>
      <p:sp>
        <p:nvSpPr>
          <p:cNvPr id="39939" name="Text Box 4"/>
          <p:cNvSpPr txBox="1">
            <a:spLocks noChangeArrowheads="1"/>
          </p:cNvSpPr>
          <p:nvPr/>
        </p:nvSpPr>
        <p:spPr bwMode="auto">
          <a:xfrm>
            <a:off x="334949" y="2895600"/>
            <a:ext cx="8504251" cy="461665"/>
          </a:xfrm>
          <a:prstGeom prst="rect">
            <a:avLst/>
          </a:prstGeom>
          <a:noFill/>
          <a:ln w="9525" algn="ctr">
            <a:noFill/>
            <a:miter lim="800000"/>
            <a:headEnd/>
            <a:tailEnd/>
          </a:ln>
        </p:spPr>
        <p:txBody>
          <a:bodyPr wrap="none">
            <a:spAutoFit/>
          </a:bodyPr>
          <a:lstStyle/>
          <a:p>
            <a:r>
              <a:rPr lang="en-US" dirty="0">
                <a:solidFill>
                  <a:srgbClr val="0070C0"/>
                </a:solidFill>
              </a:rPr>
              <a:t>Next steps, in the </a:t>
            </a:r>
            <a:r>
              <a:rPr lang="en-US" dirty="0" err="1">
                <a:solidFill>
                  <a:srgbClr val="0070C0"/>
                </a:solidFill>
              </a:rPr>
              <a:t>dimuon</a:t>
            </a:r>
            <a:r>
              <a:rPr lang="en-US" dirty="0">
                <a:solidFill>
                  <a:srgbClr val="0070C0"/>
                </a:solidFill>
              </a:rPr>
              <a:t> channel, with higher statistics:</a:t>
            </a:r>
            <a:endParaRPr lang="it-IT" dirty="0">
              <a:solidFill>
                <a:srgbClr val="0070C0"/>
              </a:solidFill>
            </a:endParaRPr>
          </a:p>
        </p:txBody>
      </p:sp>
      <p:sp>
        <p:nvSpPr>
          <p:cNvPr id="39940" name="Text Box 5"/>
          <p:cNvSpPr txBox="1">
            <a:spLocks noChangeArrowheads="1"/>
          </p:cNvSpPr>
          <p:nvPr/>
        </p:nvSpPr>
        <p:spPr bwMode="auto">
          <a:xfrm>
            <a:off x="1096949" y="3429000"/>
            <a:ext cx="7178675" cy="1323439"/>
          </a:xfrm>
          <a:prstGeom prst="rect">
            <a:avLst/>
          </a:prstGeom>
          <a:noFill/>
          <a:ln w="9525" algn="ctr">
            <a:noFill/>
            <a:miter lim="800000"/>
            <a:headEnd/>
            <a:tailEnd/>
          </a:ln>
        </p:spPr>
        <p:txBody>
          <a:bodyPr>
            <a:spAutoFit/>
          </a:bodyPr>
          <a:lstStyle/>
          <a:p>
            <a:r>
              <a:rPr lang="en-US" sz="2000" dirty="0"/>
              <a:t>Extend the analysis to </a:t>
            </a:r>
            <a:r>
              <a:rPr lang="en-US" sz="2000" dirty="0" smtClean="0">
                <a:sym typeface="Symbol" pitchFamily="18" charset="2"/>
              </a:rPr>
              <a:t></a:t>
            </a:r>
            <a:r>
              <a:rPr lang="en-US" sz="2000" dirty="0">
                <a:sym typeface="Symbol" pitchFamily="18" charset="2"/>
              </a:rPr>
              <a:t>(</a:t>
            </a:r>
            <a:r>
              <a:rPr lang="en-US" sz="2000" dirty="0" smtClean="0">
                <a:sym typeface="Symbol" pitchFamily="18" charset="2"/>
              </a:rPr>
              <a:t>2S) and to </a:t>
            </a:r>
            <a:r>
              <a:rPr lang="en-US" sz="2000" dirty="0" err="1" smtClean="0">
                <a:sym typeface="Symbol" pitchFamily="18" charset="2"/>
              </a:rPr>
              <a:t>bottomonium</a:t>
            </a:r>
            <a:r>
              <a:rPr lang="en-US" sz="2000" dirty="0" smtClean="0">
                <a:sym typeface="Symbol" pitchFamily="18" charset="2"/>
              </a:rPr>
              <a:t> </a:t>
            </a:r>
            <a:r>
              <a:rPr lang="en-US" sz="2000" dirty="0">
                <a:sym typeface="Symbol" pitchFamily="18" charset="2"/>
              </a:rPr>
              <a:t>states</a:t>
            </a:r>
          </a:p>
          <a:p>
            <a:endParaRPr lang="en-US" sz="2000" dirty="0">
              <a:sym typeface="Symbol" pitchFamily="18" charset="2"/>
            </a:endParaRPr>
          </a:p>
          <a:p>
            <a:r>
              <a:rPr lang="en-US" sz="2000" dirty="0">
                <a:sym typeface="Symbol" pitchFamily="18" charset="2"/>
              </a:rPr>
              <a:t>Integrated and differential J/ polarization study </a:t>
            </a:r>
          </a:p>
          <a:p>
            <a:endParaRPr lang="en-US" sz="2000" dirty="0">
              <a:sym typeface="Symbol" pitchFamily="18" charset="2"/>
            </a:endParaRPr>
          </a:p>
        </p:txBody>
      </p:sp>
      <p:sp>
        <p:nvSpPr>
          <p:cNvPr id="39941" name="Text Box 8"/>
          <p:cNvSpPr txBox="1">
            <a:spLocks noChangeArrowheads="1"/>
          </p:cNvSpPr>
          <p:nvPr/>
        </p:nvSpPr>
        <p:spPr bwMode="auto">
          <a:xfrm>
            <a:off x="395274" y="4724400"/>
            <a:ext cx="3276859" cy="461665"/>
          </a:xfrm>
          <a:prstGeom prst="rect">
            <a:avLst/>
          </a:prstGeom>
          <a:noFill/>
          <a:ln w="9525" algn="ctr">
            <a:noFill/>
            <a:miter lim="800000"/>
            <a:headEnd/>
            <a:tailEnd/>
          </a:ln>
        </p:spPr>
        <p:txBody>
          <a:bodyPr wrap="none">
            <a:spAutoFit/>
          </a:bodyPr>
          <a:lstStyle/>
          <a:p>
            <a:r>
              <a:rPr lang="en-US" dirty="0" err="1">
                <a:solidFill>
                  <a:srgbClr val="0070C0"/>
                </a:solidFill>
              </a:rPr>
              <a:t>Pb-Pb</a:t>
            </a:r>
            <a:r>
              <a:rPr lang="en-US" dirty="0">
                <a:solidFill>
                  <a:srgbClr val="0070C0"/>
                </a:solidFill>
              </a:rPr>
              <a:t> run </a:t>
            </a:r>
            <a:r>
              <a:rPr lang="en-US" dirty="0" smtClean="0">
                <a:solidFill>
                  <a:srgbClr val="0070C0"/>
                </a:solidFill>
              </a:rPr>
              <a:t>completed</a:t>
            </a:r>
            <a:endParaRPr lang="it-IT" dirty="0">
              <a:solidFill>
                <a:srgbClr val="0070C0"/>
              </a:solidFill>
            </a:endParaRPr>
          </a:p>
        </p:txBody>
      </p:sp>
      <p:sp>
        <p:nvSpPr>
          <p:cNvPr id="39942" name="AutoShape 9"/>
          <p:cNvSpPr>
            <a:spLocks noChangeArrowheads="1"/>
          </p:cNvSpPr>
          <p:nvPr/>
        </p:nvSpPr>
        <p:spPr bwMode="auto">
          <a:xfrm>
            <a:off x="563549" y="3487738"/>
            <a:ext cx="304800" cy="304800"/>
          </a:xfrm>
          <a:prstGeom prst="rightArrow">
            <a:avLst>
              <a:gd name="adj1" fmla="val 50000"/>
              <a:gd name="adj2" fmla="val 42708"/>
            </a:avLst>
          </a:prstGeom>
          <a:solidFill>
            <a:srgbClr val="FF9900"/>
          </a:solidFill>
          <a:ln w="9525">
            <a:solidFill>
              <a:srgbClr val="FF9900"/>
            </a:solidFill>
            <a:miter lim="800000"/>
            <a:headEnd/>
            <a:tailEnd/>
          </a:ln>
        </p:spPr>
        <p:txBody>
          <a:bodyPr wrap="none" anchor="ctr"/>
          <a:lstStyle/>
          <a:p>
            <a:pPr algn="ctr"/>
            <a:endParaRPr lang="it-IT"/>
          </a:p>
        </p:txBody>
      </p:sp>
      <p:sp>
        <p:nvSpPr>
          <p:cNvPr id="39943" name="AutoShape 10"/>
          <p:cNvSpPr>
            <a:spLocks noChangeArrowheads="1"/>
          </p:cNvSpPr>
          <p:nvPr/>
        </p:nvSpPr>
        <p:spPr bwMode="auto">
          <a:xfrm>
            <a:off x="563549" y="4114800"/>
            <a:ext cx="304800" cy="304800"/>
          </a:xfrm>
          <a:prstGeom prst="rightArrow">
            <a:avLst>
              <a:gd name="adj1" fmla="val 50000"/>
              <a:gd name="adj2" fmla="val 42708"/>
            </a:avLst>
          </a:prstGeom>
          <a:solidFill>
            <a:srgbClr val="FF9900"/>
          </a:solidFill>
          <a:ln w="9525">
            <a:solidFill>
              <a:srgbClr val="FF9900"/>
            </a:solidFill>
            <a:miter lim="800000"/>
            <a:headEnd/>
            <a:tailEnd/>
          </a:ln>
        </p:spPr>
        <p:txBody>
          <a:bodyPr wrap="none" anchor="ctr"/>
          <a:lstStyle/>
          <a:p>
            <a:pPr algn="ctr"/>
            <a:endParaRPr lang="it-IT"/>
          </a:p>
        </p:txBody>
      </p:sp>
      <p:sp>
        <p:nvSpPr>
          <p:cNvPr id="39944" name="Text Box 11"/>
          <p:cNvSpPr txBox="1">
            <a:spLocks noChangeArrowheads="1"/>
          </p:cNvSpPr>
          <p:nvPr/>
        </p:nvSpPr>
        <p:spPr bwMode="auto">
          <a:xfrm>
            <a:off x="1157274" y="5281613"/>
            <a:ext cx="2674938" cy="396875"/>
          </a:xfrm>
          <a:prstGeom prst="rect">
            <a:avLst/>
          </a:prstGeom>
          <a:noFill/>
          <a:ln w="9525" algn="ctr">
            <a:noFill/>
            <a:miter lim="800000"/>
            <a:headEnd/>
            <a:tailEnd/>
          </a:ln>
        </p:spPr>
        <p:txBody>
          <a:bodyPr wrap="none">
            <a:spAutoFit/>
          </a:bodyPr>
          <a:lstStyle/>
          <a:p>
            <a:r>
              <a:rPr lang="en-US" sz="2000" dirty="0"/>
              <a:t>J/</a:t>
            </a:r>
            <a:r>
              <a:rPr lang="en-US" sz="2000" dirty="0">
                <a:sym typeface="Symbol" pitchFamily="18" charset="2"/>
              </a:rPr>
              <a:t> signal observed</a:t>
            </a:r>
          </a:p>
        </p:txBody>
      </p:sp>
      <p:sp>
        <p:nvSpPr>
          <p:cNvPr id="39945" name="Text Box 12"/>
          <p:cNvSpPr txBox="1">
            <a:spLocks noChangeArrowheads="1"/>
          </p:cNvSpPr>
          <p:nvPr/>
        </p:nvSpPr>
        <p:spPr bwMode="auto">
          <a:xfrm>
            <a:off x="242874" y="998538"/>
            <a:ext cx="6907660" cy="461665"/>
          </a:xfrm>
          <a:prstGeom prst="rect">
            <a:avLst/>
          </a:prstGeom>
          <a:noFill/>
          <a:ln w="9525" algn="ctr">
            <a:noFill/>
            <a:miter lim="800000"/>
            <a:headEnd/>
            <a:tailEnd/>
          </a:ln>
        </p:spPr>
        <p:txBody>
          <a:bodyPr wrap="none">
            <a:spAutoFit/>
          </a:bodyPr>
          <a:lstStyle/>
          <a:p>
            <a:r>
              <a:rPr lang="en-US" dirty="0">
                <a:solidFill>
                  <a:srgbClr val="0070C0"/>
                </a:solidFill>
              </a:rPr>
              <a:t>ALICE has measured inclusive J/</a:t>
            </a:r>
            <a:r>
              <a:rPr lang="en-US" dirty="0">
                <a:solidFill>
                  <a:srgbClr val="0070C0"/>
                </a:solidFill>
                <a:sym typeface="Symbol" pitchFamily="18" charset="2"/>
              </a:rPr>
              <a:t> production</a:t>
            </a:r>
          </a:p>
        </p:txBody>
      </p:sp>
      <p:sp>
        <p:nvSpPr>
          <p:cNvPr id="39946" name="Text Box 13"/>
          <p:cNvSpPr txBox="1">
            <a:spLocks noChangeArrowheads="1"/>
          </p:cNvSpPr>
          <p:nvPr/>
        </p:nvSpPr>
        <p:spPr bwMode="auto">
          <a:xfrm>
            <a:off x="928674" y="1606550"/>
            <a:ext cx="6229590" cy="400110"/>
          </a:xfrm>
          <a:prstGeom prst="rect">
            <a:avLst/>
          </a:prstGeom>
          <a:noFill/>
          <a:ln w="9525" algn="ctr">
            <a:noFill/>
            <a:miter lim="800000"/>
            <a:headEnd/>
            <a:tailEnd/>
          </a:ln>
        </p:spPr>
        <p:txBody>
          <a:bodyPr wrap="none">
            <a:spAutoFit/>
          </a:bodyPr>
          <a:lstStyle/>
          <a:p>
            <a:r>
              <a:rPr lang="en-US" sz="2000" dirty="0"/>
              <a:t>Over a wide rapidity range (-0.88&lt;y&lt;0.88, 2.5&lt;y&lt;4)</a:t>
            </a:r>
          </a:p>
        </p:txBody>
      </p:sp>
      <p:sp>
        <p:nvSpPr>
          <p:cNvPr id="39947" name="Text Box 14"/>
          <p:cNvSpPr txBox="1">
            <a:spLocks noChangeArrowheads="1"/>
          </p:cNvSpPr>
          <p:nvPr/>
        </p:nvSpPr>
        <p:spPr bwMode="auto">
          <a:xfrm>
            <a:off x="943428" y="2139950"/>
            <a:ext cx="4310154" cy="400110"/>
          </a:xfrm>
          <a:prstGeom prst="rect">
            <a:avLst/>
          </a:prstGeom>
          <a:noFill/>
          <a:ln w="9525" algn="ctr">
            <a:noFill/>
            <a:miter lim="800000"/>
            <a:headEnd/>
            <a:tailEnd/>
          </a:ln>
        </p:spPr>
        <p:txBody>
          <a:bodyPr wrap="none">
            <a:spAutoFit/>
          </a:bodyPr>
          <a:lstStyle/>
          <a:p>
            <a:r>
              <a:rPr lang="en-US" sz="2000" dirty="0"/>
              <a:t>With good coverage down to </a:t>
            </a:r>
            <a:r>
              <a:rPr lang="en-US" sz="2000" dirty="0" err="1"/>
              <a:t>p</a:t>
            </a:r>
            <a:r>
              <a:rPr lang="en-US" sz="2000" baseline="-25000" dirty="0" err="1"/>
              <a:t>T</a:t>
            </a:r>
            <a:r>
              <a:rPr lang="en-US" sz="2000" dirty="0"/>
              <a:t>=0</a:t>
            </a:r>
          </a:p>
        </p:txBody>
      </p:sp>
      <p:sp>
        <p:nvSpPr>
          <p:cNvPr id="39948" name="AutoShape 15"/>
          <p:cNvSpPr>
            <a:spLocks noChangeArrowheads="1"/>
          </p:cNvSpPr>
          <p:nvPr/>
        </p:nvSpPr>
        <p:spPr bwMode="auto">
          <a:xfrm>
            <a:off x="563549" y="1676400"/>
            <a:ext cx="304800" cy="304800"/>
          </a:xfrm>
          <a:prstGeom prst="rightArrow">
            <a:avLst>
              <a:gd name="adj1" fmla="val 58333"/>
              <a:gd name="adj2" fmla="val 46875"/>
            </a:avLst>
          </a:prstGeom>
          <a:solidFill>
            <a:srgbClr val="FF9900"/>
          </a:solidFill>
          <a:ln w="9525">
            <a:solidFill>
              <a:srgbClr val="FF9900"/>
            </a:solidFill>
            <a:miter lim="800000"/>
            <a:headEnd/>
            <a:tailEnd/>
          </a:ln>
        </p:spPr>
        <p:txBody>
          <a:bodyPr wrap="none" anchor="ctr"/>
          <a:lstStyle/>
          <a:p>
            <a:pPr algn="ctr"/>
            <a:endParaRPr lang="it-IT"/>
          </a:p>
        </p:txBody>
      </p:sp>
      <p:sp>
        <p:nvSpPr>
          <p:cNvPr id="39949" name="AutoShape 16"/>
          <p:cNvSpPr>
            <a:spLocks noChangeArrowheads="1"/>
          </p:cNvSpPr>
          <p:nvPr/>
        </p:nvSpPr>
        <p:spPr bwMode="auto">
          <a:xfrm>
            <a:off x="563549" y="2209800"/>
            <a:ext cx="304800" cy="304800"/>
          </a:xfrm>
          <a:prstGeom prst="rightArrow">
            <a:avLst>
              <a:gd name="adj1" fmla="val 50000"/>
              <a:gd name="adj2" fmla="val 46352"/>
            </a:avLst>
          </a:prstGeom>
          <a:solidFill>
            <a:srgbClr val="FF9900"/>
          </a:solidFill>
          <a:ln w="9525">
            <a:solidFill>
              <a:srgbClr val="FF9900"/>
            </a:solidFill>
            <a:miter lim="800000"/>
            <a:headEnd/>
            <a:tailEnd/>
          </a:ln>
        </p:spPr>
        <p:txBody>
          <a:bodyPr wrap="none" anchor="ctr"/>
          <a:lstStyle/>
          <a:p>
            <a:pPr algn="ctr"/>
            <a:endParaRPr lang="it-IT"/>
          </a:p>
        </p:txBody>
      </p:sp>
      <p:sp>
        <p:nvSpPr>
          <p:cNvPr id="39950" name="Text Box 17"/>
          <p:cNvSpPr txBox="1">
            <a:spLocks noChangeArrowheads="1"/>
          </p:cNvSpPr>
          <p:nvPr/>
        </p:nvSpPr>
        <p:spPr bwMode="auto">
          <a:xfrm>
            <a:off x="1133462" y="5924490"/>
            <a:ext cx="6346609" cy="400110"/>
          </a:xfrm>
          <a:prstGeom prst="rect">
            <a:avLst/>
          </a:prstGeom>
          <a:noFill/>
          <a:ln w="9525" algn="ctr">
            <a:noFill/>
            <a:miter lim="800000"/>
            <a:headEnd/>
            <a:tailEnd/>
          </a:ln>
        </p:spPr>
        <p:txBody>
          <a:bodyPr wrap="none">
            <a:spAutoFit/>
          </a:bodyPr>
          <a:lstStyle/>
          <a:p>
            <a:r>
              <a:rPr lang="en-US" sz="2000" dirty="0">
                <a:sym typeface="Symbol" pitchFamily="18" charset="2"/>
              </a:rPr>
              <a:t>Next step: nuclear modification factor </a:t>
            </a:r>
            <a:r>
              <a:rPr lang="en-US" sz="2000" dirty="0" err="1">
                <a:sym typeface="Symbol" pitchFamily="18" charset="2"/>
              </a:rPr>
              <a:t>vs</a:t>
            </a:r>
            <a:r>
              <a:rPr lang="en-US" sz="2000" dirty="0">
                <a:sym typeface="Symbol" pitchFamily="18" charset="2"/>
              </a:rPr>
              <a:t> centrality</a:t>
            </a:r>
            <a:endParaRPr lang="en-US" sz="2000" dirty="0"/>
          </a:p>
        </p:txBody>
      </p:sp>
      <p:sp>
        <p:nvSpPr>
          <p:cNvPr id="39951" name="AutoShape 18"/>
          <p:cNvSpPr>
            <a:spLocks noChangeArrowheads="1"/>
          </p:cNvSpPr>
          <p:nvPr/>
        </p:nvSpPr>
        <p:spPr bwMode="auto">
          <a:xfrm>
            <a:off x="563549" y="5349875"/>
            <a:ext cx="304800" cy="304800"/>
          </a:xfrm>
          <a:prstGeom prst="rightArrow">
            <a:avLst>
              <a:gd name="adj1" fmla="val 50000"/>
              <a:gd name="adj2" fmla="val 42708"/>
            </a:avLst>
          </a:prstGeom>
          <a:solidFill>
            <a:srgbClr val="FF9900"/>
          </a:solidFill>
          <a:ln w="9525">
            <a:solidFill>
              <a:srgbClr val="FF9900"/>
            </a:solidFill>
            <a:miter lim="800000"/>
            <a:headEnd/>
            <a:tailEnd/>
          </a:ln>
        </p:spPr>
        <p:txBody>
          <a:bodyPr wrap="none" anchor="ctr"/>
          <a:lstStyle/>
          <a:p>
            <a:pPr algn="ctr"/>
            <a:endParaRPr lang="it-IT"/>
          </a:p>
        </p:txBody>
      </p:sp>
      <p:sp>
        <p:nvSpPr>
          <p:cNvPr id="39952" name="AutoShape 19"/>
          <p:cNvSpPr>
            <a:spLocks noChangeArrowheads="1"/>
          </p:cNvSpPr>
          <p:nvPr/>
        </p:nvSpPr>
        <p:spPr bwMode="auto">
          <a:xfrm>
            <a:off x="573074" y="5953065"/>
            <a:ext cx="304800" cy="304800"/>
          </a:xfrm>
          <a:prstGeom prst="rightArrow">
            <a:avLst>
              <a:gd name="adj1" fmla="val 50000"/>
              <a:gd name="adj2" fmla="val 42708"/>
            </a:avLst>
          </a:prstGeom>
          <a:solidFill>
            <a:srgbClr val="FF9900"/>
          </a:solidFill>
          <a:ln w="9525">
            <a:solidFill>
              <a:srgbClr val="FF9900"/>
            </a:solidFill>
            <a:miter lim="800000"/>
            <a:headEnd/>
            <a:tailEnd/>
          </a:ln>
        </p:spPr>
        <p:txBody>
          <a:bodyPr wrap="none" anchor="ctr"/>
          <a:lstStyle/>
          <a:p>
            <a:pPr algn="ctr"/>
            <a:endParaRPr lang="it-IT"/>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762000" y="3124200"/>
            <a:ext cx="7772400" cy="609600"/>
          </a:xfrm>
        </p:spPr>
        <p:txBody>
          <a:bodyPr/>
          <a:lstStyle/>
          <a:p>
            <a:r>
              <a:rPr lang="en-US" dirty="0" smtClean="0">
                <a:latin typeface="Gill Sans Light" charset="0"/>
                <a:ea typeface="ＭＳ Ｐゴシック" charset="-128"/>
                <a:cs typeface="Gill Sans Light" charset="0"/>
              </a:rPr>
              <a:t>D backup slides</a:t>
            </a:r>
          </a:p>
        </p:txBody>
      </p:sp>
      <p:sp>
        <p:nvSpPr>
          <p:cNvPr id="40963"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40964" name="Slide Number Placeholder 4"/>
          <p:cNvSpPr>
            <a:spLocks noGrp="1"/>
          </p:cNvSpPr>
          <p:nvPr>
            <p:ph type="sldNum" sz="quarter" idx="10"/>
          </p:nvPr>
        </p:nvSpPr>
        <p:spPr>
          <a:noFill/>
        </p:spPr>
        <p:txBody>
          <a:bodyPr/>
          <a:lstStyle/>
          <a:p>
            <a:fld id="{5AED6BFA-B50C-4E22-81B3-DE59FD248AEE}" type="slidenum">
              <a:rPr lang="en-US" smtClean="0"/>
              <a:pPr/>
              <a:t>31</a:t>
            </a:fld>
            <a:endParaRPr lang="en-US"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1"/>
          <p:cNvSpPr>
            <a:spLocks noGrp="1"/>
          </p:cNvSpPr>
          <p:nvPr>
            <p:ph idx="1"/>
          </p:nvPr>
        </p:nvSpPr>
        <p:spPr>
          <a:xfrm>
            <a:off x="304800" y="838200"/>
            <a:ext cx="8839200" cy="5181600"/>
          </a:xfrm>
        </p:spPr>
        <p:txBody>
          <a:bodyPr/>
          <a:lstStyle/>
          <a:p>
            <a:pPr marL="3408363" eaLnBrk="1" hangingPunct="1"/>
            <a:r>
              <a:rPr lang="en-GB" sz="2000" b="1" smtClean="0">
                <a:ea typeface="ＭＳ Ｐゴシック" charset="-128"/>
              </a:rPr>
              <a:t>“Minimum bias”</a:t>
            </a:r>
            <a:r>
              <a:rPr lang="en-GB" sz="2000" smtClean="0">
                <a:ea typeface="ＭＳ Ｐゴシック" charset="-128"/>
              </a:rPr>
              <a:t>, based on interaction trigger:</a:t>
            </a:r>
            <a:r>
              <a:rPr lang="en-GB" sz="1600" smtClean="0">
                <a:ea typeface="ＭＳ Ｐゴシック" charset="-128"/>
              </a:rPr>
              <a:t> </a:t>
            </a:r>
          </a:p>
          <a:p>
            <a:pPr marL="3760788" lvl="1" indent="-458788" eaLnBrk="1" hangingPunct="1"/>
            <a:r>
              <a:rPr lang="en-GB" sz="1800" b="1" smtClean="0">
                <a:solidFill>
                  <a:srgbClr val="FF6600"/>
                </a:solidFill>
              </a:rPr>
              <a:t>SPD</a:t>
            </a:r>
            <a:r>
              <a:rPr lang="en-GB" sz="1800" smtClean="0"/>
              <a:t> </a:t>
            </a:r>
            <a:r>
              <a:rPr lang="en-GB" sz="1800" b="1" smtClean="0"/>
              <a:t>or</a:t>
            </a:r>
            <a:r>
              <a:rPr lang="en-GB" sz="1800" smtClean="0"/>
              <a:t> </a:t>
            </a:r>
            <a:r>
              <a:rPr lang="en-GB" sz="1800" b="1" smtClean="0">
                <a:solidFill>
                  <a:srgbClr val="FF0080"/>
                </a:solidFill>
              </a:rPr>
              <a:t>V0-A or V0-C</a:t>
            </a:r>
          </a:p>
          <a:p>
            <a:pPr marL="3854450" lvl="2" eaLnBrk="1" hangingPunct="1"/>
            <a:r>
              <a:rPr lang="en-GB" sz="1800" smtClean="0"/>
              <a:t>at least one charged particle in 8 </a:t>
            </a:r>
            <a:r>
              <a:rPr lang="en-GB" sz="1800" smtClean="0">
                <a:latin typeface="Symbol" pitchFamily="18" charset="2"/>
              </a:rPr>
              <a:t>h</a:t>
            </a:r>
            <a:r>
              <a:rPr lang="en-GB" sz="1800" smtClean="0"/>
              <a:t> units</a:t>
            </a:r>
          </a:p>
          <a:p>
            <a:pPr marL="3854450" lvl="2" eaLnBrk="1" hangingPunct="1"/>
            <a:r>
              <a:rPr lang="en-GB" sz="1800" smtClean="0"/>
              <a:t>~95% of </a:t>
            </a:r>
            <a:r>
              <a:rPr lang="en-GB" sz="1800" smtClean="0">
                <a:latin typeface="Symbol" pitchFamily="18" charset="2"/>
              </a:rPr>
              <a:t>s</a:t>
            </a:r>
            <a:r>
              <a:rPr lang="en-GB" sz="1800" baseline="-25000" smtClean="0"/>
              <a:t>inel</a:t>
            </a:r>
          </a:p>
          <a:p>
            <a:pPr marL="3760788" lvl="1" indent="-458788" eaLnBrk="1" hangingPunct="1"/>
            <a:r>
              <a:rPr lang="en-GB" smtClean="0"/>
              <a:t>read out all ALICE</a:t>
            </a:r>
            <a:endParaRPr lang="en-GB" sz="2400" smtClean="0"/>
          </a:p>
          <a:p>
            <a:pPr marL="3408363" eaLnBrk="1" hangingPunct="1"/>
            <a:r>
              <a:rPr lang="en-GB" sz="2000" b="1" smtClean="0">
                <a:ea typeface="ＭＳ Ｐゴシック" charset="-128"/>
              </a:rPr>
              <a:t>single-muon </a:t>
            </a:r>
            <a:r>
              <a:rPr lang="en-GB" sz="2000" smtClean="0">
                <a:ea typeface="ＭＳ Ｐゴシック" charset="-128"/>
              </a:rPr>
              <a:t>trigger:</a:t>
            </a:r>
          </a:p>
          <a:p>
            <a:pPr marL="3760788" lvl="1" indent="-458788" eaLnBrk="1" hangingPunct="1"/>
            <a:r>
              <a:rPr lang="en-GB" sz="1800" smtClean="0"/>
              <a:t>forward muon in coincidence with Min Bias</a:t>
            </a:r>
          </a:p>
          <a:p>
            <a:pPr marL="3760788" lvl="1" indent="-458788" eaLnBrk="1" hangingPunct="1"/>
            <a:r>
              <a:rPr lang="en-GB" smtClean="0"/>
              <a:t>read out MUON, SPD, V0, FMD, ZDC</a:t>
            </a:r>
            <a:r>
              <a:rPr lang="en-GB" sz="1800" smtClean="0"/>
              <a:t> </a:t>
            </a:r>
            <a:endParaRPr lang="en-GB" smtClean="0"/>
          </a:p>
          <a:p>
            <a:pPr marL="3408363" eaLnBrk="1" hangingPunct="1"/>
            <a:r>
              <a:rPr lang="en-GB" sz="2000" smtClean="0">
                <a:ea typeface="ＭＳ Ｐゴシック" charset="-128"/>
              </a:rPr>
              <a:t>Both activated in coincidence with the BPTX beam pickups</a:t>
            </a:r>
          </a:p>
          <a:p>
            <a:pPr marL="3408363" eaLnBrk="1" hangingPunct="1"/>
            <a:r>
              <a:rPr lang="en-US" sz="2000" smtClean="0">
                <a:ea typeface="ＭＳ Ｐゴシック" charset="-128"/>
                <a:sym typeface="Wingdings" pitchFamily="2" charset="2"/>
              </a:rPr>
              <a:t>Since March 31</a:t>
            </a:r>
            <a:r>
              <a:rPr lang="en-US" sz="2000" baseline="30000" smtClean="0">
                <a:ea typeface="ＭＳ Ｐゴシック" charset="-128"/>
                <a:sym typeface="Wingdings" pitchFamily="2" charset="2"/>
              </a:rPr>
              <a:t>st</a:t>
            </a:r>
            <a:r>
              <a:rPr lang="en-US" sz="2000" smtClean="0">
                <a:ea typeface="ＭＳ Ｐゴシック" charset="-128"/>
                <a:sym typeface="Wingdings" pitchFamily="2" charset="2"/>
              </a:rPr>
              <a:t> 2010, collected</a:t>
            </a:r>
          </a:p>
          <a:p>
            <a:pPr marL="3760788" lvl="1" indent="-458788" eaLnBrk="1" hangingPunct="1"/>
            <a:r>
              <a:rPr lang="en-US" sz="1800" smtClean="0">
                <a:sym typeface="Wingdings" pitchFamily="2" charset="2"/>
              </a:rPr>
              <a:t>~8.5×10</a:t>
            </a:r>
            <a:r>
              <a:rPr lang="en-US" sz="1800" baseline="30000" smtClean="0">
                <a:sym typeface="Wingdings" pitchFamily="2" charset="2"/>
              </a:rPr>
              <a:t>8</a:t>
            </a:r>
            <a:r>
              <a:rPr lang="en-US" sz="1800" smtClean="0">
                <a:sym typeface="Wingdings" pitchFamily="2" charset="2"/>
              </a:rPr>
              <a:t> minimum bias triggers</a:t>
            </a:r>
          </a:p>
          <a:p>
            <a:pPr marL="3760788" lvl="1" indent="-458788" eaLnBrk="1" hangingPunct="1"/>
            <a:r>
              <a:rPr lang="en-US" sz="1800" smtClean="0">
                <a:sym typeface="Wingdings" pitchFamily="2" charset="2"/>
              </a:rPr>
              <a:t>~1.3×10</a:t>
            </a:r>
            <a:r>
              <a:rPr lang="en-US" sz="1800" baseline="30000" smtClean="0">
                <a:sym typeface="Wingdings" pitchFamily="2" charset="2"/>
              </a:rPr>
              <a:t>8 </a:t>
            </a:r>
            <a:r>
              <a:rPr lang="en-US" sz="1800" smtClean="0">
                <a:sym typeface="Wingdings" pitchFamily="2" charset="2"/>
              </a:rPr>
              <a:t>muon triggers</a:t>
            </a:r>
            <a:r>
              <a:rPr lang="en-US" sz="1600" smtClean="0">
                <a:sym typeface="Wingdings" pitchFamily="2" charset="2"/>
              </a:rPr>
              <a:t> </a:t>
            </a:r>
          </a:p>
          <a:p>
            <a:pPr marL="3408363" eaLnBrk="1" hangingPunct="1"/>
            <a:r>
              <a:rPr lang="en-US" sz="2000" smtClean="0">
                <a:ea typeface="ＭＳ Ｐゴシック" charset="-128"/>
                <a:sym typeface="Wingdings" pitchFamily="2" charset="2"/>
              </a:rPr>
              <a:t>Results presented today based on </a:t>
            </a:r>
            <a:r>
              <a:rPr lang="en-US" sz="1800" smtClean="0">
                <a:ea typeface="ＭＳ Ｐゴシック" charset="-128"/>
                <a:sym typeface="Wingdings" pitchFamily="2" charset="2"/>
              </a:rPr>
              <a:t>~10</a:t>
            </a:r>
            <a:r>
              <a:rPr lang="en-US" sz="1800" baseline="30000" smtClean="0">
                <a:ea typeface="ＭＳ Ｐゴシック" charset="-128"/>
                <a:sym typeface="Wingdings" pitchFamily="2" charset="2"/>
              </a:rPr>
              <a:t>8</a:t>
            </a:r>
            <a:r>
              <a:rPr lang="en-US" sz="1800" smtClean="0">
                <a:ea typeface="ＭＳ Ｐゴシック" charset="-128"/>
                <a:sym typeface="Wingdings" pitchFamily="2" charset="2"/>
              </a:rPr>
              <a:t> minimum bias triggers</a:t>
            </a:r>
          </a:p>
          <a:p>
            <a:pPr marL="3408363" eaLnBrk="1" hangingPunct="1"/>
            <a:endParaRPr lang="en-GB" sz="2000" smtClean="0">
              <a:ea typeface="ＭＳ Ｐゴシック" charset="-128"/>
            </a:endParaRPr>
          </a:p>
          <a:p>
            <a:pPr marL="3408363" eaLnBrk="1" hangingPunct="1">
              <a:buFont typeface="Wingdings" pitchFamily="2" charset="2"/>
              <a:buNone/>
            </a:pPr>
            <a:endParaRPr lang="en-GB" smtClean="0">
              <a:ea typeface="ＭＳ Ｐゴシック" charset="-128"/>
            </a:endParaRPr>
          </a:p>
        </p:txBody>
      </p:sp>
      <p:sp>
        <p:nvSpPr>
          <p:cNvPr id="41987" name="Title 2"/>
          <p:cNvSpPr>
            <a:spLocks noGrp="1"/>
          </p:cNvSpPr>
          <p:nvPr>
            <p:ph type="title"/>
          </p:nvPr>
        </p:nvSpPr>
        <p:spPr/>
        <p:txBody>
          <a:bodyPr/>
          <a:lstStyle/>
          <a:p>
            <a:pPr eaLnBrk="1" hangingPunct="1"/>
            <a:r>
              <a:rPr lang="en-GB" smtClean="0">
                <a:latin typeface="Gill Sans Light" charset="0"/>
                <a:ea typeface="ＭＳ Ｐゴシック" charset="-128"/>
                <a:cs typeface="Gill Sans Light" charset="0"/>
              </a:rPr>
              <a:t>Trigger &amp; Data sample, pp 7 TeV</a:t>
            </a:r>
          </a:p>
        </p:txBody>
      </p:sp>
      <p:sp>
        <p:nvSpPr>
          <p:cNvPr id="41988" name="Slide Number Placeholder 5"/>
          <p:cNvSpPr>
            <a:spLocks noGrp="1"/>
          </p:cNvSpPr>
          <p:nvPr>
            <p:ph type="sldNum" sz="quarter" idx="10"/>
          </p:nvPr>
        </p:nvSpPr>
        <p:spPr>
          <a:noFill/>
        </p:spPr>
        <p:txBody>
          <a:bodyPr/>
          <a:lstStyle/>
          <a:p>
            <a:fld id="{FC2672D0-47C4-42BB-BD32-F64E286A625E}" type="slidenum">
              <a:rPr lang="en-US" smtClean="0"/>
              <a:pPr/>
              <a:t>32</a:t>
            </a:fld>
            <a:endParaRPr lang="en-US" smtClean="0"/>
          </a:p>
        </p:txBody>
      </p:sp>
      <p:sp>
        <p:nvSpPr>
          <p:cNvPr id="41989" name="Footer Placeholder 6"/>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41990" name="Slide Number Placeholder 4"/>
          <p:cNvSpPr txBox="1">
            <a:spLocks/>
          </p:cNvSpPr>
          <p:nvPr/>
        </p:nvSpPr>
        <p:spPr bwMode="auto">
          <a:xfrm>
            <a:off x="7315200" y="6553200"/>
            <a:ext cx="1828800" cy="304800"/>
          </a:xfrm>
          <a:prstGeom prst="rect">
            <a:avLst/>
          </a:prstGeom>
          <a:noFill/>
          <a:ln w="9525">
            <a:noFill/>
            <a:miter lim="800000"/>
            <a:headEnd/>
            <a:tailEnd/>
          </a:ln>
        </p:spPr>
        <p:txBody>
          <a:bodyPr/>
          <a:lstStyle/>
          <a:p>
            <a:pPr algn="r"/>
            <a:fld id="{6F76B6F3-4AE1-4D7B-8E52-80BE82737238}" type="slidenum">
              <a:rPr lang="en-US" sz="1600" b="0">
                <a:solidFill>
                  <a:schemeClr val="bg1"/>
                </a:solidFill>
                <a:latin typeface="Gill Sans" charset="0"/>
              </a:rPr>
              <a:pPr algn="r"/>
              <a:t>32</a:t>
            </a:fld>
            <a:endParaRPr lang="en-US" sz="1600" b="0">
              <a:solidFill>
                <a:schemeClr val="bg1"/>
              </a:solidFill>
              <a:latin typeface="Gill Sans" charset="0"/>
            </a:endParaRPr>
          </a:p>
        </p:txBody>
      </p:sp>
      <p:pic>
        <p:nvPicPr>
          <p:cNvPr id="41991" name="Picture 2" descr="http://mtadel.home.cern.ch/mtadel/imgs/2009.11.26-LHC-Status-FA/first-beam-dets-4-big.png"/>
          <p:cNvPicPr>
            <a:picLocks noChangeAspect="1" noChangeArrowheads="1"/>
          </p:cNvPicPr>
          <p:nvPr/>
        </p:nvPicPr>
        <p:blipFill>
          <a:blip r:embed="rId2"/>
          <a:srcRect l="8078" t="3352" r="7843" b="14285"/>
          <a:stretch>
            <a:fillRect/>
          </a:stretch>
        </p:blipFill>
        <p:spPr bwMode="auto">
          <a:xfrm>
            <a:off x="28575" y="1219200"/>
            <a:ext cx="3324225"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descr="ALICE-SetUp-NewSimple"/>
          <p:cNvPicPr>
            <a:picLocks noChangeAspect="1" noChangeArrowheads="1"/>
          </p:cNvPicPr>
          <p:nvPr/>
        </p:nvPicPr>
        <p:blipFill>
          <a:blip r:embed="rId2">
            <a:lum bright="28000"/>
          </a:blip>
          <a:srcRect l="20602" t="25128" r="18558" b="30769"/>
          <a:stretch>
            <a:fillRect/>
          </a:stretch>
        </p:blipFill>
        <p:spPr bwMode="auto">
          <a:xfrm>
            <a:off x="0" y="0"/>
            <a:ext cx="9144000" cy="6553200"/>
          </a:xfrm>
          <a:prstGeom prst="rect">
            <a:avLst/>
          </a:prstGeom>
          <a:noFill/>
          <a:ln w="9525">
            <a:noFill/>
            <a:miter lim="800000"/>
            <a:headEnd/>
            <a:tailEnd/>
          </a:ln>
        </p:spPr>
      </p:pic>
      <p:grpSp>
        <p:nvGrpSpPr>
          <p:cNvPr id="2" name="Group 35"/>
          <p:cNvGrpSpPr>
            <a:grpSpLocks/>
          </p:cNvGrpSpPr>
          <p:nvPr/>
        </p:nvGrpSpPr>
        <p:grpSpPr bwMode="auto">
          <a:xfrm>
            <a:off x="949325" y="717550"/>
            <a:ext cx="7356475" cy="3106738"/>
            <a:chOff x="598" y="500"/>
            <a:chExt cx="4634" cy="1957"/>
          </a:xfrm>
        </p:grpSpPr>
        <p:grpSp>
          <p:nvGrpSpPr>
            <p:cNvPr id="3" name="Group 5"/>
            <p:cNvGrpSpPr>
              <a:grpSpLocks/>
            </p:cNvGrpSpPr>
            <p:nvPr/>
          </p:nvGrpSpPr>
          <p:grpSpPr bwMode="auto">
            <a:xfrm>
              <a:off x="598" y="768"/>
              <a:ext cx="2790" cy="1689"/>
              <a:chOff x="598" y="768"/>
              <a:chExt cx="2790" cy="1689"/>
            </a:xfrm>
          </p:grpSpPr>
          <p:sp>
            <p:nvSpPr>
              <p:cNvPr id="12299" name="Freeform 6"/>
              <p:cNvSpPr>
                <a:spLocks/>
              </p:cNvSpPr>
              <p:nvPr/>
            </p:nvSpPr>
            <p:spPr bwMode="auto">
              <a:xfrm>
                <a:off x="886" y="768"/>
                <a:ext cx="240" cy="1536"/>
              </a:xfrm>
              <a:custGeom>
                <a:avLst/>
                <a:gdLst>
                  <a:gd name="T0" fmla="*/ 240 w 240"/>
                  <a:gd name="T1" fmla="*/ 1504254389 h 960"/>
                  <a:gd name="T2" fmla="*/ 96 w 240"/>
                  <a:gd name="T3" fmla="*/ 902804455 h 960"/>
                  <a:gd name="T4" fmla="*/ 0 w 240"/>
                  <a:gd name="T5" fmla="*/ 0 h 960"/>
                  <a:gd name="T6" fmla="*/ 0 60000 65536"/>
                  <a:gd name="T7" fmla="*/ 0 60000 65536"/>
                  <a:gd name="T8" fmla="*/ 0 60000 65536"/>
                  <a:gd name="T9" fmla="*/ 0 w 240"/>
                  <a:gd name="T10" fmla="*/ 0 h 960"/>
                  <a:gd name="T11" fmla="*/ 240 w 240"/>
                  <a:gd name="T12" fmla="*/ 960 h 960"/>
                </a:gdLst>
                <a:ahLst/>
                <a:cxnLst>
                  <a:cxn ang="T6">
                    <a:pos x="T0" y="T1"/>
                  </a:cxn>
                  <a:cxn ang="T7">
                    <a:pos x="T2" y="T3"/>
                  </a:cxn>
                  <a:cxn ang="T8">
                    <a:pos x="T4" y="T5"/>
                  </a:cxn>
                </a:cxnLst>
                <a:rect l="T9" t="T10" r="T11" b="T12"/>
                <a:pathLst>
                  <a:path w="240" h="960">
                    <a:moveTo>
                      <a:pt x="240" y="960"/>
                    </a:moveTo>
                    <a:cubicBezTo>
                      <a:pt x="188" y="848"/>
                      <a:pt x="136" y="736"/>
                      <a:pt x="96" y="576"/>
                    </a:cubicBezTo>
                    <a:cubicBezTo>
                      <a:pt x="56" y="416"/>
                      <a:pt x="28" y="208"/>
                      <a:pt x="0" y="0"/>
                    </a:cubicBezTo>
                  </a:path>
                </a:pathLst>
              </a:custGeom>
              <a:noFill/>
              <a:ln w="28575">
                <a:solidFill>
                  <a:srgbClr val="FF0000"/>
                </a:solidFill>
                <a:round/>
                <a:headEnd/>
                <a:tailEnd type="arrow" w="med" len="med"/>
              </a:ln>
            </p:spPr>
            <p:txBody>
              <a:bodyPr/>
              <a:lstStyle/>
              <a:p>
                <a:endParaRPr lang="en-GB"/>
              </a:p>
            </p:txBody>
          </p:sp>
          <p:sp>
            <p:nvSpPr>
              <p:cNvPr id="12300" name="Freeform 7"/>
              <p:cNvSpPr>
                <a:spLocks/>
              </p:cNvSpPr>
              <p:nvPr/>
            </p:nvSpPr>
            <p:spPr bwMode="auto">
              <a:xfrm>
                <a:off x="1126" y="816"/>
                <a:ext cx="192" cy="1488"/>
              </a:xfrm>
              <a:custGeom>
                <a:avLst/>
                <a:gdLst>
                  <a:gd name="T0" fmla="*/ 0 w 192"/>
                  <a:gd name="T1" fmla="*/ 504476115 h 960"/>
                  <a:gd name="T2" fmla="*/ 144 w 192"/>
                  <a:gd name="T3" fmla="*/ 252412649 h 960"/>
                  <a:gd name="T4" fmla="*/ 192 w 192"/>
                  <a:gd name="T5" fmla="*/ 0 h 960"/>
                  <a:gd name="T6" fmla="*/ 0 60000 65536"/>
                  <a:gd name="T7" fmla="*/ 0 60000 65536"/>
                  <a:gd name="T8" fmla="*/ 0 60000 65536"/>
                  <a:gd name="T9" fmla="*/ 0 w 192"/>
                  <a:gd name="T10" fmla="*/ 0 h 960"/>
                  <a:gd name="T11" fmla="*/ 192 w 192"/>
                  <a:gd name="T12" fmla="*/ 960 h 960"/>
                </a:gdLst>
                <a:ahLst/>
                <a:cxnLst>
                  <a:cxn ang="T6">
                    <a:pos x="T0" y="T1"/>
                  </a:cxn>
                  <a:cxn ang="T7">
                    <a:pos x="T2" y="T3"/>
                  </a:cxn>
                  <a:cxn ang="T8">
                    <a:pos x="T4" y="T5"/>
                  </a:cxn>
                </a:cxnLst>
                <a:rect l="T9" t="T10" r="T11" b="T12"/>
                <a:pathLst>
                  <a:path w="192" h="960">
                    <a:moveTo>
                      <a:pt x="0" y="960"/>
                    </a:moveTo>
                    <a:cubicBezTo>
                      <a:pt x="56" y="800"/>
                      <a:pt x="112" y="640"/>
                      <a:pt x="144" y="480"/>
                    </a:cubicBezTo>
                    <a:cubicBezTo>
                      <a:pt x="176" y="320"/>
                      <a:pt x="184" y="160"/>
                      <a:pt x="192" y="0"/>
                    </a:cubicBezTo>
                  </a:path>
                </a:pathLst>
              </a:custGeom>
              <a:noFill/>
              <a:ln w="28575">
                <a:solidFill>
                  <a:srgbClr val="FF0000"/>
                </a:solidFill>
                <a:round/>
                <a:headEnd/>
                <a:tailEnd type="arrow" w="med" len="med"/>
              </a:ln>
            </p:spPr>
            <p:txBody>
              <a:bodyPr/>
              <a:lstStyle/>
              <a:p>
                <a:endParaRPr lang="en-GB"/>
              </a:p>
            </p:txBody>
          </p:sp>
          <p:sp>
            <p:nvSpPr>
              <p:cNvPr id="12301" name="Text Box 8"/>
              <p:cNvSpPr txBox="1">
                <a:spLocks noChangeArrowheads="1"/>
              </p:cNvSpPr>
              <p:nvPr/>
            </p:nvSpPr>
            <p:spPr bwMode="auto">
              <a:xfrm>
                <a:off x="934" y="1689"/>
                <a:ext cx="2454" cy="291"/>
              </a:xfrm>
              <a:prstGeom prst="rect">
                <a:avLst/>
              </a:prstGeom>
              <a:noFill/>
              <a:ln w="9525">
                <a:noFill/>
                <a:miter lim="800000"/>
                <a:headEnd/>
                <a:tailEnd/>
              </a:ln>
            </p:spPr>
            <p:txBody>
              <a:bodyPr wrap="none">
                <a:spAutoFit/>
              </a:bodyPr>
              <a:lstStyle/>
              <a:p>
                <a:r>
                  <a:rPr lang="en-US"/>
                  <a:t>TPC (tracking, PID dE/dx)</a:t>
                </a:r>
              </a:p>
            </p:txBody>
          </p:sp>
          <p:sp>
            <p:nvSpPr>
              <p:cNvPr id="12302" name="Text Box 9"/>
              <p:cNvSpPr txBox="1">
                <a:spLocks noChangeArrowheads="1"/>
              </p:cNvSpPr>
              <p:nvPr/>
            </p:nvSpPr>
            <p:spPr bwMode="auto">
              <a:xfrm>
                <a:off x="1293" y="864"/>
                <a:ext cx="1007" cy="291"/>
              </a:xfrm>
              <a:prstGeom prst="rect">
                <a:avLst/>
              </a:prstGeom>
              <a:noFill/>
              <a:ln w="9525">
                <a:noFill/>
                <a:miter lim="800000"/>
                <a:headEnd/>
                <a:tailEnd/>
              </a:ln>
            </p:spPr>
            <p:txBody>
              <a:bodyPr wrap="none">
                <a:spAutoFit/>
              </a:bodyPr>
              <a:lstStyle/>
              <a:p>
                <a:r>
                  <a:rPr lang="en-US"/>
                  <a:t>TOF (PID)</a:t>
                </a:r>
              </a:p>
            </p:txBody>
          </p:sp>
          <p:sp>
            <p:nvSpPr>
              <p:cNvPr id="12303" name="Text Box 10"/>
              <p:cNvSpPr txBox="1">
                <a:spLocks noChangeArrowheads="1"/>
              </p:cNvSpPr>
              <p:nvPr/>
            </p:nvSpPr>
            <p:spPr bwMode="auto">
              <a:xfrm>
                <a:off x="598" y="2166"/>
                <a:ext cx="2465" cy="291"/>
              </a:xfrm>
              <a:prstGeom prst="rect">
                <a:avLst/>
              </a:prstGeom>
              <a:noFill/>
              <a:ln w="9525">
                <a:noFill/>
                <a:miter lim="800000"/>
                <a:headEnd/>
                <a:tailEnd/>
              </a:ln>
            </p:spPr>
            <p:txBody>
              <a:bodyPr wrap="none">
                <a:spAutoFit/>
              </a:bodyPr>
              <a:lstStyle/>
              <a:p>
                <a:r>
                  <a:rPr lang="en-US"/>
                  <a:t>ITS (tracking &amp; vertexing)</a:t>
                </a:r>
              </a:p>
            </p:txBody>
          </p:sp>
          <p:sp>
            <p:nvSpPr>
              <p:cNvPr id="12304" name="Text Box 11"/>
              <p:cNvSpPr txBox="1">
                <a:spLocks noChangeArrowheads="1"/>
              </p:cNvSpPr>
              <p:nvPr/>
            </p:nvSpPr>
            <p:spPr bwMode="auto">
              <a:xfrm>
                <a:off x="624" y="1344"/>
                <a:ext cx="667" cy="288"/>
              </a:xfrm>
              <a:prstGeom prst="rect">
                <a:avLst/>
              </a:prstGeom>
              <a:noFill/>
              <a:ln w="9525">
                <a:noFill/>
                <a:miter lim="800000"/>
                <a:headEnd/>
                <a:tailEnd/>
              </a:ln>
            </p:spPr>
            <p:txBody>
              <a:bodyPr wrap="none">
                <a:spAutoFit/>
              </a:bodyPr>
              <a:lstStyle/>
              <a:p>
                <a:r>
                  <a:rPr lang="en-US">
                    <a:solidFill>
                      <a:srgbClr val="FF0000"/>
                    </a:solidFill>
                  </a:rPr>
                  <a:t>K      </a:t>
                </a:r>
                <a:r>
                  <a:rPr lang="en-US">
                    <a:solidFill>
                      <a:srgbClr val="FF0000"/>
                    </a:solidFill>
                    <a:latin typeface="Symbol" pitchFamily="18" charset="2"/>
                  </a:rPr>
                  <a:t>p</a:t>
                </a:r>
              </a:p>
            </p:txBody>
          </p:sp>
        </p:grpSp>
        <p:sp>
          <p:nvSpPr>
            <p:cNvPr id="12298" name="Text Box 12"/>
            <p:cNvSpPr txBox="1">
              <a:spLocks noChangeArrowheads="1"/>
            </p:cNvSpPr>
            <p:nvPr/>
          </p:nvSpPr>
          <p:spPr bwMode="auto">
            <a:xfrm>
              <a:off x="3822" y="500"/>
              <a:ext cx="1410" cy="1493"/>
            </a:xfrm>
            <a:prstGeom prst="rect">
              <a:avLst/>
            </a:prstGeom>
            <a:noFill/>
            <a:ln w="9525">
              <a:noFill/>
              <a:miter lim="800000"/>
              <a:headEnd/>
              <a:tailEnd/>
            </a:ln>
          </p:spPr>
          <p:txBody>
            <a:bodyPr wrap="none">
              <a:spAutoFit/>
            </a:bodyPr>
            <a:lstStyle/>
            <a:p>
              <a:pPr>
                <a:buClr>
                  <a:srgbClr val="FF0000"/>
                </a:buClr>
                <a:buFont typeface="Wingdings" pitchFamily="2" charset="2"/>
                <a:buChar char="ü"/>
              </a:pPr>
              <a:r>
                <a:rPr lang="en-US" sz="2800"/>
                <a:t> </a:t>
              </a:r>
              <a:r>
                <a:rPr lang="en-US"/>
                <a:t>D</a:t>
              </a:r>
              <a:r>
                <a:rPr lang="en-US" baseline="30000"/>
                <a:t>0</a:t>
              </a:r>
              <a:r>
                <a:rPr lang="en-US"/>
                <a:t> </a:t>
              </a:r>
              <a:r>
                <a:rPr lang="en-US">
                  <a:sym typeface="Symbol" pitchFamily="18" charset="2"/>
                </a:rPr>
                <a:t></a:t>
              </a:r>
              <a:r>
                <a:rPr lang="en-US"/>
                <a:t> K</a:t>
              </a:r>
              <a:r>
                <a:rPr lang="en-US">
                  <a:latin typeface="Symbol" pitchFamily="18" charset="2"/>
                </a:rPr>
                <a:t>p</a:t>
              </a:r>
              <a:endParaRPr lang="en-US"/>
            </a:p>
            <a:p>
              <a:pPr>
                <a:buClr>
                  <a:srgbClr val="FF0000"/>
                </a:buClr>
                <a:buFont typeface="Wingdings" pitchFamily="2" charset="2"/>
                <a:buNone/>
              </a:pPr>
              <a:r>
                <a:rPr lang="en-US"/>
                <a:t>     D</a:t>
              </a:r>
              <a:r>
                <a:rPr lang="en-US" baseline="30000"/>
                <a:t>+</a:t>
              </a:r>
              <a:r>
                <a:rPr lang="en-US"/>
                <a:t> </a:t>
              </a:r>
              <a:r>
                <a:rPr lang="en-US">
                  <a:sym typeface="Symbol" pitchFamily="18" charset="2"/>
                </a:rPr>
                <a:t></a:t>
              </a:r>
              <a:r>
                <a:rPr lang="en-US"/>
                <a:t>  K</a:t>
              </a:r>
              <a:r>
                <a:rPr lang="en-US">
                  <a:latin typeface="Symbol" pitchFamily="18" charset="2"/>
                </a:rPr>
                <a:t>pp</a:t>
              </a:r>
            </a:p>
            <a:p>
              <a:pPr>
                <a:buClr>
                  <a:srgbClr val="FF0000"/>
                </a:buClr>
                <a:buFont typeface="Wingdings" pitchFamily="2" charset="2"/>
                <a:buNone/>
              </a:pPr>
              <a:r>
                <a:rPr lang="en-US"/>
                <a:t>     D* </a:t>
              </a:r>
              <a:r>
                <a:rPr lang="en-US">
                  <a:sym typeface="Symbol" pitchFamily="18" charset="2"/>
                </a:rPr>
                <a:t></a:t>
              </a:r>
              <a:r>
                <a:rPr lang="en-US"/>
                <a:t>  D</a:t>
              </a:r>
              <a:r>
                <a:rPr lang="en-US" baseline="30000"/>
                <a:t>0</a:t>
              </a:r>
              <a:r>
                <a:rPr lang="en-US">
                  <a:latin typeface="Symbol" pitchFamily="18" charset="2"/>
                </a:rPr>
                <a:t>p</a:t>
              </a:r>
            </a:p>
            <a:p>
              <a:pPr>
                <a:buClr>
                  <a:srgbClr val="FF0000"/>
                </a:buClr>
                <a:buFont typeface="Wingdings" pitchFamily="2" charset="2"/>
                <a:buNone/>
              </a:pPr>
              <a:r>
                <a:rPr lang="en-US"/>
                <a:t>     D</a:t>
              </a:r>
              <a:r>
                <a:rPr lang="en-US" baseline="-25000"/>
                <a:t>s</a:t>
              </a:r>
              <a:r>
                <a:rPr lang="en-US"/>
                <a:t> </a:t>
              </a:r>
              <a:r>
                <a:rPr lang="en-US">
                  <a:sym typeface="Symbol" pitchFamily="18" charset="2"/>
                </a:rPr>
                <a:t></a:t>
              </a:r>
              <a:r>
                <a:rPr lang="en-US"/>
                <a:t>  KK</a:t>
              </a:r>
              <a:r>
                <a:rPr lang="en-US">
                  <a:latin typeface="Symbol" pitchFamily="18" charset="2"/>
                </a:rPr>
                <a:t>p</a:t>
              </a:r>
              <a:r>
                <a:rPr lang="en-US"/>
                <a:t>    </a:t>
              </a:r>
              <a:endParaRPr lang="en-US">
                <a:latin typeface="Symbol" pitchFamily="18" charset="2"/>
              </a:endParaRPr>
            </a:p>
            <a:p>
              <a:pPr>
                <a:buClr>
                  <a:srgbClr val="FF0000"/>
                </a:buClr>
                <a:buFont typeface="Wingdings" pitchFamily="2" charset="2"/>
                <a:buNone/>
              </a:pPr>
              <a:r>
                <a:rPr lang="en-US"/>
                <a:t>     D</a:t>
              </a:r>
              <a:r>
                <a:rPr lang="en-US" baseline="30000"/>
                <a:t>0</a:t>
              </a:r>
              <a:r>
                <a:rPr lang="en-US"/>
                <a:t> </a:t>
              </a:r>
              <a:r>
                <a:rPr lang="en-US">
                  <a:sym typeface="Symbol" pitchFamily="18" charset="2"/>
                </a:rPr>
                <a:t></a:t>
              </a:r>
              <a:r>
                <a:rPr lang="en-US"/>
                <a:t>  K</a:t>
              </a:r>
              <a:r>
                <a:rPr lang="en-US">
                  <a:latin typeface="Symbol" pitchFamily="18" charset="2"/>
                </a:rPr>
                <a:t>ppp</a:t>
              </a:r>
            </a:p>
            <a:p>
              <a:pPr>
                <a:buClr>
                  <a:srgbClr val="FF0000"/>
                </a:buClr>
                <a:buFont typeface="Wingdings" pitchFamily="2" charset="2"/>
                <a:buNone/>
              </a:pPr>
              <a:r>
                <a:rPr lang="en-US">
                  <a:latin typeface="Symbol" pitchFamily="18" charset="2"/>
                </a:rPr>
                <a:t>      L</a:t>
              </a:r>
              <a:r>
                <a:rPr lang="en-US" baseline="-25000"/>
                <a:t>c</a:t>
              </a:r>
              <a:r>
                <a:rPr lang="en-US"/>
                <a:t> </a:t>
              </a:r>
              <a:r>
                <a:rPr lang="en-US">
                  <a:sym typeface="Symbol" pitchFamily="18" charset="2"/>
                </a:rPr>
                <a:t></a:t>
              </a:r>
              <a:r>
                <a:rPr lang="en-US"/>
                <a:t>  </a:t>
              </a:r>
              <a:r>
                <a:rPr lang="en-US">
                  <a:latin typeface="Symbol" pitchFamily="18" charset="2"/>
                </a:rPr>
                <a:t>p</a:t>
              </a:r>
              <a:r>
                <a:rPr lang="en-US"/>
                <a:t>Kp</a:t>
              </a:r>
              <a:endParaRPr lang="en-US" sz="2800"/>
            </a:p>
          </p:txBody>
        </p:sp>
      </p:grpSp>
      <p:pic>
        <p:nvPicPr>
          <p:cNvPr id="12292" name="Picture 15" descr="ALIce_SETUP_final_cf"/>
          <p:cNvPicPr>
            <a:picLocks noChangeAspect="1" noChangeArrowheads="1"/>
          </p:cNvPicPr>
          <p:nvPr/>
        </p:nvPicPr>
        <p:blipFill>
          <a:blip r:embed="rId3"/>
          <a:srcRect l="69832" t="6055" r="8464" b="71506"/>
          <a:stretch>
            <a:fillRect/>
          </a:stretch>
        </p:blipFill>
        <p:spPr bwMode="auto">
          <a:xfrm>
            <a:off x="5199063" y="3582988"/>
            <a:ext cx="3868737" cy="2889250"/>
          </a:xfrm>
          <a:prstGeom prst="rect">
            <a:avLst/>
          </a:prstGeom>
          <a:solidFill>
            <a:schemeClr val="bg1"/>
          </a:solidFill>
          <a:ln w="19050">
            <a:solidFill>
              <a:schemeClr val="tx1"/>
            </a:solidFill>
            <a:miter lim="800000"/>
            <a:headEnd/>
            <a:tailEnd/>
          </a:ln>
        </p:spPr>
      </p:pic>
      <p:pic>
        <p:nvPicPr>
          <p:cNvPr id="12293" name="Picture 17" descr="ALIce_SETUP_final_cf"/>
          <p:cNvPicPr>
            <a:picLocks noChangeAspect="1" noChangeArrowheads="1"/>
          </p:cNvPicPr>
          <p:nvPr/>
        </p:nvPicPr>
        <p:blipFill>
          <a:blip r:embed="rId4"/>
          <a:srcRect l="68111" r="13776" b="97302"/>
          <a:stretch>
            <a:fillRect/>
          </a:stretch>
        </p:blipFill>
        <p:spPr bwMode="auto">
          <a:xfrm>
            <a:off x="5029200" y="3352800"/>
            <a:ext cx="2962275" cy="317500"/>
          </a:xfrm>
          <a:prstGeom prst="rect">
            <a:avLst/>
          </a:prstGeom>
          <a:solidFill>
            <a:schemeClr val="bg1"/>
          </a:solidFill>
          <a:ln w="9525">
            <a:noFill/>
            <a:miter lim="800000"/>
            <a:headEnd/>
            <a:tailEnd/>
          </a:ln>
        </p:spPr>
      </p:pic>
      <p:cxnSp>
        <p:nvCxnSpPr>
          <p:cNvPr id="29" name="Curved Connector 28"/>
          <p:cNvCxnSpPr>
            <a:cxnSpLocks noChangeShapeType="1"/>
          </p:cNvCxnSpPr>
          <p:nvPr/>
        </p:nvCxnSpPr>
        <p:spPr bwMode="auto">
          <a:xfrm>
            <a:off x="1752600" y="3886200"/>
            <a:ext cx="3352800" cy="990600"/>
          </a:xfrm>
          <a:prstGeom prst="curvedConnector3">
            <a:avLst>
              <a:gd name="adj1" fmla="val 48907"/>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21" name="Rectangle 3"/>
          <p:cNvSpPr>
            <a:spLocks noGrp="1" noChangeArrowheads="1"/>
          </p:cNvSpPr>
          <p:nvPr>
            <p:ph type="title"/>
          </p:nvPr>
        </p:nvSpPr>
        <p:spPr>
          <a:xfrm>
            <a:off x="0" y="76200"/>
            <a:ext cx="9144000" cy="584200"/>
          </a:xfrm>
        </p:spPr>
        <p:txBody>
          <a:bodyPr/>
          <a:lstStyle/>
          <a:p>
            <a:pPr eaLnBrk="1" hangingPunct="1">
              <a:defRPr/>
            </a:pPr>
            <a:r>
              <a:rPr lang="en-US" sz="3200" smtClean="0">
                <a:effectLst>
                  <a:outerShdw blurRad="38100" dist="38100" dir="2700000" algn="tl">
                    <a:srgbClr val="C0C0C0"/>
                  </a:outerShdw>
                </a:effectLst>
                <a:latin typeface="Gill Sans Light" charset="0"/>
                <a:ea typeface="ＭＳ Ｐゴシック" charset="-128"/>
              </a:rPr>
              <a:t>Charm reconstruction in the ALICE barrel, |</a:t>
            </a:r>
            <a:r>
              <a:rPr lang="en-US" sz="3200" smtClean="0">
                <a:effectLst>
                  <a:outerShdw blurRad="38100" dist="38100" dir="2700000" algn="tl">
                    <a:srgbClr val="C0C0C0"/>
                  </a:outerShdw>
                </a:effectLst>
                <a:latin typeface="Symbol" charset="2"/>
                <a:ea typeface="ＭＳ Ｐゴシック" charset="-128"/>
              </a:rPr>
              <a:t>h</a:t>
            </a:r>
            <a:r>
              <a:rPr lang="en-US" sz="3200" smtClean="0">
                <a:effectLst>
                  <a:outerShdw blurRad="38100" dist="38100" dir="2700000" algn="tl">
                    <a:srgbClr val="C0C0C0"/>
                  </a:outerShdw>
                </a:effectLst>
                <a:latin typeface="Gill Sans Light" charset="0"/>
                <a:ea typeface="ＭＳ Ｐゴシック" charset="-128"/>
              </a:rPr>
              <a:t>|&lt;0.9</a:t>
            </a:r>
          </a:p>
        </p:txBody>
      </p:sp>
      <p:sp>
        <p:nvSpPr>
          <p:cNvPr id="12296" name="Footer Placeholder 22"/>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smtClean="0">
                <a:latin typeface="Gill Sans Light" charset="0"/>
                <a:ea typeface="ＭＳ Ｐゴシック" charset="-128"/>
                <a:cs typeface="Gill Sans Light" charset="0"/>
              </a:rPr>
              <a:t>D meson reconstruction in ALICE</a:t>
            </a:r>
          </a:p>
        </p:txBody>
      </p:sp>
      <p:sp>
        <p:nvSpPr>
          <p:cNvPr id="13315" name="Content Placeholder 2"/>
          <p:cNvSpPr>
            <a:spLocks noGrp="1"/>
          </p:cNvSpPr>
          <p:nvPr>
            <p:ph idx="1"/>
          </p:nvPr>
        </p:nvSpPr>
        <p:spPr>
          <a:xfrm>
            <a:off x="304800" y="838200"/>
            <a:ext cx="6705600" cy="2438400"/>
          </a:xfrm>
        </p:spPr>
        <p:txBody>
          <a:bodyPr/>
          <a:lstStyle/>
          <a:p>
            <a:pPr>
              <a:buSzPct val="70000"/>
            </a:pPr>
            <a:r>
              <a:rPr lang="en-US" sz="2200" smtClean="0">
                <a:ea typeface="ＭＳ Ｐゴシック" charset="-128"/>
              </a:rPr>
              <a:t>Main selection: displaced-vertex topology</a:t>
            </a:r>
          </a:p>
          <a:p>
            <a:pPr>
              <a:buSzPct val="70000"/>
            </a:pPr>
            <a:r>
              <a:rPr lang="en-US" sz="2200" smtClean="0">
                <a:ea typeface="ＭＳ Ｐゴシック" charset="-128"/>
              </a:rPr>
              <a:t>Tracking and vertexing precision is crucial here</a:t>
            </a:r>
          </a:p>
          <a:p>
            <a:pPr>
              <a:buSzPct val="70000"/>
            </a:pPr>
            <a:r>
              <a:rPr lang="en-US" sz="2200" smtClean="0">
                <a:ea typeface="ＭＳ Ｐゴシック" charset="-128"/>
              </a:rPr>
              <a:t>Inner Tracking System (ITS) was aligned using cosmics and collisions</a:t>
            </a:r>
          </a:p>
          <a:p>
            <a:pPr lvl="1">
              <a:buSzPct val="70000"/>
            </a:pPr>
            <a:r>
              <a:rPr lang="en-US" sz="1800" smtClean="0"/>
              <a:t>current resolution for pixels: 14 </a:t>
            </a:r>
            <a:r>
              <a:rPr lang="en-US" sz="1800" smtClean="0">
                <a:latin typeface="Symbol" pitchFamily="18" charset="2"/>
              </a:rPr>
              <a:t>m</a:t>
            </a:r>
            <a:r>
              <a:rPr lang="en-US" sz="1800" smtClean="0"/>
              <a:t>m (nominal: ≈11 </a:t>
            </a:r>
            <a:r>
              <a:rPr lang="en-US" sz="1800" smtClean="0">
                <a:latin typeface="Symbol" pitchFamily="18" charset="2"/>
              </a:rPr>
              <a:t>m</a:t>
            </a:r>
            <a:r>
              <a:rPr lang="en-US" sz="1800" smtClean="0"/>
              <a:t>m)</a:t>
            </a:r>
          </a:p>
          <a:p>
            <a:pPr lvl="1">
              <a:buSzPct val="70000"/>
            </a:pPr>
            <a:r>
              <a:rPr lang="en-US" sz="1800" smtClean="0"/>
              <a:t>r</a:t>
            </a:r>
            <a:r>
              <a:rPr lang="en-US" sz="1800" smtClean="0">
                <a:latin typeface="Symbol" pitchFamily="18" charset="2"/>
              </a:rPr>
              <a:t>f</a:t>
            </a:r>
            <a:r>
              <a:rPr lang="en-US" sz="1800" smtClean="0"/>
              <a:t> impact parameter resolution of 75 </a:t>
            </a:r>
            <a:r>
              <a:rPr lang="en-US" sz="1800" smtClean="0">
                <a:latin typeface="Symbol" pitchFamily="18" charset="2"/>
              </a:rPr>
              <a:t>m</a:t>
            </a:r>
            <a:r>
              <a:rPr lang="en-US" sz="1800" smtClean="0"/>
              <a:t>m at 1 GeV/c</a:t>
            </a:r>
          </a:p>
          <a:p>
            <a:pPr lvl="1">
              <a:buSzPct val="70000"/>
            </a:pPr>
            <a:r>
              <a:rPr lang="en-US" sz="1800" smtClean="0"/>
              <a:t>particle-mass dependence well understood   </a:t>
            </a:r>
          </a:p>
          <a:p>
            <a:pPr>
              <a:buSzPct val="70000"/>
            </a:pPr>
            <a:endParaRPr lang="en-US" sz="2200" smtClean="0">
              <a:ea typeface="ＭＳ Ｐゴシック" charset="-128"/>
            </a:endParaRPr>
          </a:p>
        </p:txBody>
      </p:sp>
      <p:sp>
        <p:nvSpPr>
          <p:cNvPr id="13316"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pic>
        <p:nvPicPr>
          <p:cNvPr id="13317" name="Picture 15" descr="d0resrphi_wdiam_LHC10cpass2_LHC10d4_20100930.gif"/>
          <p:cNvPicPr>
            <a:picLocks noChangeAspect="1"/>
          </p:cNvPicPr>
          <p:nvPr/>
        </p:nvPicPr>
        <p:blipFill>
          <a:blip r:embed="rId3"/>
          <a:srcRect/>
          <a:stretch>
            <a:fillRect/>
          </a:stretch>
        </p:blipFill>
        <p:spPr bwMode="auto">
          <a:xfrm>
            <a:off x="914400" y="3376613"/>
            <a:ext cx="3432175" cy="3176587"/>
          </a:xfrm>
          <a:prstGeom prst="rect">
            <a:avLst/>
          </a:prstGeom>
          <a:noFill/>
          <a:ln w="9525">
            <a:noFill/>
            <a:miter lim="800000"/>
            <a:headEnd/>
            <a:tailEnd/>
          </a:ln>
        </p:spPr>
      </p:pic>
      <p:pic>
        <p:nvPicPr>
          <p:cNvPr id="13318" name="Picture 2"/>
          <p:cNvPicPr>
            <a:picLocks noChangeAspect="1" noChangeArrowheads="1"/>
          </p:cNvPicPr>
          <p:nvPr/>
        </p:nvPicPr>
        <p:blipFill>
          <a:blip r:embed="rId4">
            <a:lum bright="20000"/>
          </a:blip>
          <a:srcRect l="31203" t="6647" r="22005" b="31323"/>
          <a:stretch>
            <a:fillRect/>
          </a:stretch>
        </p:blipFill>
        <p:spPr bwMode="auto">
          <a:xfrm>
            <a:off x="6934200" y="914400"/>
            <a:ext cx="2133600" cy="2133600"/>
          </a:xfrm>
          <a:prstGeom prst="rect">
            <a:avLst/>
          </a:prstGeom>
          <a:noFill/>
          <a:ln w="12700" cap="rnd">
            <a:noFill/>
            <a:round/>
            <a:headEnd/>
            <a:tailEnd/>
          </a:ln>
        </p:spPr>
      </p:pic>
      <p:sp>
        <p:nvSpPr>
          <p:cNvPr id="13319" name="TextBox 10"/>
          <p:cNvSpPr txBox="1">
            <a:spLocks noChangeArrowheads="1"/>
          </p:cNvSpPr>
          <p:nvPr/>
        </p:nvSpPr>
        <p:spPr bwMode="auto">
          <a:xfrm>
            <a:off x="6896100" y="2590800"/>
            <a:ext cx="2171700" cy="338138"/>
          </a:xfrm>
          <a:prstGeom prst="rect">
            <a:avLst/>
          </a:prstGeom>
          <a:noFill/>
          <a:ln w="9525">
            <a:noFill/>
            <a:miter lim="800000"/>
            <a:headEnd/>
            <a:tailEnd/>
          </a:ln>
        </p:spPr>
        <p:txBody>
          <a:bodyPr wrap="none">
            <a:spAutoFit/>
          </a:bodyPr>
          <a:lstStyle/>
          <a:p>
            <a:r>
              <a:rPr lang="en-US" sz="1600">
                <a:solidFill>
                  <a:schemeClr val="bg1"/>
                </a:solidFill>
              </a:rPr>
              <a:t>The inner pixel layer</a:t>
            </a:r>
          </a:p>
        </p:txBody>
      </p:sp>
      <p:cxnSp>
        <p:nvCxnSpPr>
          <p:cNvPr id="13320" name="Straight Arrow Connector 10"/>
          <p:cNvCxnSpPr>
            <a:cxnSpLocks noChangeShapeType="1"/>
          </p:cNvCxnSpPr>
          <p:nvPr/>
        </p:nvCxnSpPr>
        <p:spPr bwMode="auto">
          <a:xfrm rot="5400000" flipH="1" flipV="1">
            <a:off x="7581900" y="1714500"/>
            <a:ext cx="685800" cy="304800"/>
          </a:xfrm>
          <a:prstGeom prst="straightConnector1">
            <a:avLst/>
          </a:prstGeom>
          <a:noFill/>
          <a:ln w="9525">
            <a:solidFill>
              <a:schemeClr val="tx1"/>
            </a:solidFill>
            <a:round/>
            <a:headEnd type="arrow" w="med" len="med"/>
            <a:tailEnd type="arrow" w="med" len="med"/>
          </a:ln>
        </p:spPr>
      </p:cxnSp>
      <p:sp>
        <p:nvSpPr>
          <p:cNvPr id="13321" name="TextBox 11"/>
          <p:cNvSpPr txBox="1">
            <a:spLocks noChangeArrowheads="1"/>
          </p:cNvSpPr>
          <p:nvPr/>
        </p:nvSpPr>
        <p:spPr bwMode="auto">
          <a:xfrm rot="-3969627">
            <a:off x="7720807" y="1734344"/>
            <a:ext cx="744537" cy="307975"/>
          </a:xfrm>
          <a:prstGeom prst="rect">
            <a:avLst/>
          </a:prstGeom>
          <a:noFill/>
          <a:ln w="9525">
            <a:noFill/>
            <a:miter lim="800000"/>
            <a:headEnd/>
            <a:tailEnd/>
          </a:ln>
        </p:spPr>
        <p:txBody>
          <a:bodyPr wrap="none">
            <a:spAutoFit/>
          </a:bodyPr>
          <a:lstStyle/>
          <a:p>
            <a:r>
              <a:rPr lang="en-US" sz="1400"/>
              <a:t>7.8 cm</a:t>
            </a:r>
          </a:p>
        </p:txBody>
      </p:sp>
      <p:pic>
        <p:nvPicPr>
          <p:cNvPr id="13322" name="Picture 14" descr="d0resrphi_wdiam_LHC10cpass2_LHC10d4_20101003_PID.gif"/>
          <p:cNvPicPr>
            <a:picLocks noChangeAspect="1"/>
          </p:cNvPicPr>
          <p:nvPr/>
        </p:nvPicPr>
        <p:blipFill>
          <a:blip r:embed="rId5"/>
          <a:srcRect/>
          <a:stretch>
            <a:fillRect/>
          </a:stretch>
        </p:blipFill>
        <p:spPr bwMode="auto">
          <a:xfrm>
            <a:off x="4800600" y="3327400"/>
            <a:ext cx="3355975" cy="3225800"/>
          </a:xfrm>
          <a:prstGeom prst="rect">
            <a:avLst/>
          </a:prstGeom>
          <a:noFill/>
          <a:ln w="9525">
            <a:noFill/>
            <a:miter lim="800000"/>
            <a:headEnd/>
            <a:tailEnd/>
          </a:ln>
        </p:spPr>
      </p:pic>
      <p:sp>
        <p:nvSpPr>
          <p:cNvPr id="13323" name="TextBox 15"/>
          <p:cNvSpPr txBox="1">
            <a:spLocks noChangeArrowheads="1"/>
          </p:cNvSpPr>
          <p:nvPr/>
        </p:nvSpPr>
        <p:spPr bwMode="auto">
          <a:xfrm>
            <a:off x="6176963" y="4046538"/>
            <a:ext cx="833437" cy="830262"/>
          </a:xfrm>
          <a:prstGeom prst="rect">
            <a:avLst/>
          </a:prstGeom>
          <a:noFill/>
          <a:ln w="9525">
            <a:noFill/>
            <a:miter lim="800000"/>
            <a:headEnd/>
            <a:tailEnd/>
          </a:ln>
        </p:spPr>
        <p:txBody>
          <a:bodyPr wrap="none">
            <a:spAutoFit/>
          </a:bodyPr>
          <a:lstStyle/>
          <a:p>
            <a:r>
              <a:rPr lang="en-US" sz="1600">
                <a:solidFill>
                  <a:srgbClr val="8000FF"/>
                </a:solidFill>
              </a:rPr>
              <a:t>proton</a:t>
            </a:r>
          </a:p>
          <a:p>
            <a:r>
              <a:rPr lang="en-US" sz="1600">
                <a:solidFill>
                  <a:srgbClr val="FF00FF"/>
                </a:solidFill>
              </a:rPr>
              <a:t>kaon</a:t>
            </a:r>
          </a:p>
          <a:p>
            <a:r>
              <a:rPr lang="en-US" sz="1600">
                <a:solidFill>
                  <a:srgbClr val="FF0000"/>
                </a:solidFill>
              </a:rPr>
              <a:t>pion</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228600"/>
            <a:ext cx="8305800" cy="609600"/>
          </a:xfrm>
        </p:spPr>
        <p:txBody>
          <a:bodyPr/>
          <a:lstStyle/>
          <a:p>
            <a:r>
              <a:rPr lang="en-US" dirty="0" smtClean="0">
                <a:latin typeface="Gill Sans Light" charset="0"/>
                <a:ea typeface="ＭＳ Ｐゴシック" charset="-128"/>
                <a:cs typeface="Gill Sans Light" charset="0"/>
              </a:rPr>
              <a:t>From signals to cross sections </a:t>
            </a:r>
          </a:p>
        </p:txBody>
      </p:sp>
      <p:sp>
        <p:nvSpPr>
          <p:cNvPr id="17411"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17412" name="Content Placeholder 12"/>
          <p:cNvSpPr>
            <a:spLocks noGrp="1"/>
          </p:cNvSpPr>
          <p:nvPr>
            <p:ph idx="1"/>
          </p:nvPr>
        </p:nvSpPr>
        <p:spPr>
          <a:xfrm>
            <a:off x="304800" y="838200"/>
            <a:ext cx="8610600" cy="1981200"/>
          </a:xfrm>
        </p:spPr>
        <p:txBody>
          <a:bodyPr/>
          <a:lstStyle/>
          <a:p>
            <a:r>
              <a:rPr lang="en-US" dirty="0" smtClean="0">
                <a:ea typeface="ＭＳ Ｐゴシック" charset="-128"/>
              </a:rPr>
              <a:t>Corrections: 1) efficiency  2) feed-down B</a:t>
            </a:r>
            <a:r>
              <a:rPr lang="en-US" dirty="0" smtClean="0">
                <a:ea typeface="ＭＳ Ｐゴシック" charset="-128"/>
                <a:sym typeface="Wingdings" pitchFamily="2" charset="2"/>
              </a:rPr>
              <a:t>D</a:t>
            </a:r>
          </a:p>
          <a:p>
            <a:pPr lvl="1"/>
            <a:r>
              <a:rPr lang="en-US" dirty="0" smtClean="0">
                <a:sym typeface="Wingdings" pitchFamily="2" charset="2"/>
              </a:rPr>
              <a:t>then, normalization to cross section, using </a:t>
            </a:r>
            <a:r>
              <a:rPr lang="en-US" dirty="0" err="1" smtClean="0">
                <a:latin typeface="Symbol" pitchFamily="18" charset="2"/>
                <a:sym typeface="Wingdings" pitchFamily="2" charset="2"/>
              </a:rPr>
              <a:t>s</a:t>
            </a:r>
            <a:r>
              <a:rPr lang="en-US" baseline="-25000" dirty="0" err="1" smtClean="0">
                <a:sym typeface="Wingdings" pitchFamily="2" charset="2"/>
              </a:rPr>
              <a:t>MB</a:t>
            </a:r>
            <a:r>
              <a:rPr lang="en-US" dirty="0" smtClean="0">
                <a:sym typeface="Wingdings" pitchFamily="2" charset="2"/>
              </a:rPr>
              <a:t> from </a:t>
            </a:r>
            <a:r>
              <a:rPr lang="en-US" dirty="0" err="1" smtClean="0">
                <a:sym typeface="Wingdings" pitchFamily="2" charset="2"/>
              </a:rPr>
              <a:t>VdM</a:t>
            </a:r>
            <a:r>
              <a:rPr lang="en-US" dirty="0" smtClean="0">
                <a:sym typeface="Wingdings" pitchFamily="2" charset="2"/>
              </a:rPr>
              <a:t> scan</a:t>
            </a:r>
          </a:p>
          <a:p>
            <a:pPr marL="342900" lvl="1" indent="-342900">
              <a:buSzPct val="80000"/>
              <a:buFont typeface="Wingdings" pitchFamily="2" charset="2"/>
              <a:buChar char="u"/>
            </a:pPr>
            <a:r>
              <a:rPr lang="en-US" sz="2400" dirty="0" smtClean="0">
                <a:sym typeface="Wingdings" pitchFamily="2" charset="2"/>
              </a:rPr>
              <a:t>Detector response well described in MC</a:t>
            </a:r>
          </a:p>
        </p:txBody>
      </p:sp>
      <p:pic>
        <p:nvPicPr>
          <p:cNvPr id="17413" name="Picture 24" descr="PWG3-D2H-024_D0toKpi_massSigmaVSpt_LHC10bc_LHC10d3_20100930.gif"/>
          <p:cNvPicPr>
            <a:picLocks noChangeAspect="1"/>
          </p:cNvPicPr>
          <p:nvPr/>
        </p:nvPicPr>
        <p:blipFill>
          <a:blip r:embed="rId3"/>
          <a:srcRect/>
          <a:stretch>
            <a:fillRect/>
          </a:stretch>
        </p:blipFill>
        <p:spPr bwMode="auto">
          <a:xfrm>
            <a:off x="1817836" y="2057400"/>
            <a:ext cx="2373164" cy="2290763"/>
          </a:xfrm>
          <a:prstGeom prst="rect">
            <a:avLst/>
          </a:prstGeom>
          <a:noFill/>
          <a:ln w="9525">
            <a:noFill/>
            <a:miter lim="800000"/>
            <a:headEnd/>
            <a:tailEnd/>
          </a:ln>
        </p:spPr>
      </p:pic>
      <p:pic>
        <p:nvPicPr>
          <p:cNvPr id="17414" name="Picture 10" descr="PWG3-D2H-030-DplustoKpipi_sigmaVSpt_LHC10bc_LHC10d3_20100930.gif"/>
          <p:cNvPicPr>
            <a:picLocks noChangeAspect="1"/>
          </p:cNvPicPr>
          <p:nvPr/>
        </p:nvPicPr>
        <p:blipFill>
          <a:blip r:embed="rId4"/>
          <a:srcRect/>
          <a:stretch>
            <a:fillRect/>
          </a:stretch>
        </p:blipFill>
        <p:spPr bwMode="auto">
          <a:xfrm>
            <a:off x="1769518" y="4140459"/>
            <a:ext cx="2497682" cy="2336541"/>
          </a:xfrm>
          <a:prstGeom prst="rect">
            <a:avLst/>
          </a:prstGeom>
          <a:noFill/>
          <a:ln w="9525">
            <a:noFill/>
            <a:miter lim="800000"/>
            <a:headEnd/>
            <a:tailEnd/>
          </a:ln>
        </p:spPr>
      </p:pic>
      <p:pic>
        <p:nvPicPr>
          <p:cNvPr id="17416" name="Picture 6" descr="PWG3-D2H-020_Dplus_cospointing_declength_LHC10cLHC10d4.gif"/>
          <p:cNvPicPr>
            <a:picLocks noChangeAspect="1"/>
          </p:cNvPicPr>
          <p:nvPr/>
        </p:nvPicPr>
        <p:blipFill>
          <a:blip r:embed="rId5"/>
          <a:srcRect/>
          <a:stretch>
            <a:fillRect/>
          </a:stretch>
        </p:blipFill>
        <p:spPr bwMode="auto">
          <a:xfrm>
            <a:off x="5257800" y="4341788"/>
            <a:ext cx="3931699" cy="2268562"/>
          </a:xfrm>
          <a:prstGeom prst="rect">
            <a:avLst/>
          </a:prstGeom>
          <a:noFill/>
          <a:ln w="9525">
            <a:noFill/>
            <a:miter lim="800000"/>
            <a:headEnd/>
            <a:tailEnd/>
          </a:ln>
        </p:spPr>
      </p:pic>
      <p:sp>
        <p:nvSpPr>
          <p:cNvPr id="17417" name="TextBox 18"/>
          <p:cNvSpPr txBox="1">
            <a:spLocks noChangeArrowheads="1"/>
          </p:cNvSpPr>
          <p:nvPr/>
        </p:nvSpPr>
        <p:spPr bwMode="auto">
          <a:xfrm>
            <a:off x="76200" y="3124200"/>
            <a:ext cx="623888" cy="461963"/>
          </a:xfrm>
          <a:prstGeom prst="rect">
            <a:avLst/>
          </a:prstGeom>
          <a:noFill/>
          <a:ln w="9525">
            <a:noFill/>
            <a:miter lim="800000"/>
            <a:headEnd/>
            <a:tailEnd/>
          </a:ln>
        </p:spPr>
        <p:txBody>
          <a:bodyPr wrap="none">
            <a:spAutoFit/>
          </a:bodyPr>
          <a:lstStyle/>
          <a:p>
            <a:r>
              <a:rPr lang="en-US" dirty="0"/>
              <a:t>D</a:t>
            </a:r>
            <a:r>
              <a:rPr lang="en-US" baseline="30000" dirty="0"/>
              <a:t>0</a:t>
            </a:r>
            <a:r>
              <a:rPr lang="en-US" dirty="0"/>
              <a:t>:</a:t>
            </a:r>
          </a:p>
        </p:txBody>
      </p:sp>
      <p:sp>
        <p:nvSpPr>
          <p:cNvPr id="17418" name="TextBox 19"/>
          <p:cNvSpPr txBox="1">
            <a:spLocks noChangeArrowheads="1"/>
          </p:cNvSpPr>
          <p:nvPr/>
        </p:nvSpPr>
        <p:spPr bwMode="auto">
          <a:xfrm>
            <a:off x="76200" y="4953000"/>
            <a:ext cx="623888" cy="461963"/>
          </a:xfrm>
          <a:prstGeom prst="rect">
            <a:avLst/>
          </a:prstGeom>
          <a:noFill/>
          <a:ln w="9525">
            <a:noFill/>
            <a:miter lim="800000"/>
            <a:headEnd/>
            <a:tailEnd/>
          </a:ln>
        </p:spPr>
        <p:txBody>
          <a:bodyPr wrap="none">
            <a:spAutoFit/>
          </a:bodyPr>
          <a:lstStyle/>
          <a:p>
            <a:r>
              <a:rPr lang="en-US"/>
              <a:t>D</a:t>
            </a:r>
            <a:r>
              <a:rPr lang="en-US" baseline="30000"/>
              <a:t>+</a:t>
            </a:r>
            <a:r>
              <a:rPr lang="en-US"/>
              <a:t>:</a:t>
            </a:r>
          </a:p>
        </p:txBody>
      </p:sp>
      <p:sp>
        <p:nvSpPr>
          <p:cNvPr id="17419" name="TextBox 20"/>
          <p:cNvSpPr txBox="1">
            <a:spLocks noChangeArrowheads="1"/>
          </p:cNvSpPr>
          <p:nvPr/>
        </p:nvSpPr>
        <p:spPr bwMode="auto">
          <a:xfrm>
            <a:off x="373062" y="4038600"/>
            <a:ext cx="1074738" cy="584200"/>
          </a:xfrm>
          <a:prstGeom prst="rect">
            <a:avLst/>
          </a:prstGeom>
          <a:noFill/>
          <a:ln w="9525">
            <a:noFill/>
            <a:miter lim="800000"/>
            <a:headEnd/>
            <a:tailEnd/>
          </a:ln>
        </p:spPr>
        <p:txBody>
          <a:bodyPr wrap="none">
            <a:spAutoFit/>
          </a:bodyPr>
          <a:lstStyle/>
          <a:p>
            <a:pPr algn="ctr"/>
            <a:r>
              <a:rPr lang="en-US" sz="1600" b="0" dirty="0"/>
              <a:t>mass</a:t>
            </a:r>
          </a:p>
          <a:p>
            <a:pPr algn="ctr"/>
            <a:r>
              <a:rPr lang="en-US" sz="1600" b="0" dirty="0"/>
              <a:t>resolution</a:t>
            </a:r>
          </a:p>
        </p:txBody>
      </p:sp>
      <p:sp>
        <p:nvSpPr>
          <p:cNvPr id="17420" name="TextBox 21"/>
          <p:cNvSpPr txBox="1">
            <a:spLocks noChangeArrowheads="1"/>
          </p:cNvSpPr>
          <p:nvPr/>
        </p:nvSpPr>
        <p:spPr bwMode="auto">
          <a:xfrm>
            <a:off x="4114800" y="4114800"/>
            <a:ext cx="1019175" cy="584200"/>
          </a:xfrm>
          <a:prstGeom prst="rect">
            <a:avLst/>
          </a:prstGeom>
          <a:noFill/>
          <a:ln w="9525">
            <a:noFill/>
            <a:miter lim="800000"/>
            <a:headEnd/>
            <a:tailEnd/>
          </a:ln>
        </p:spPr>
        <p:txBody>
          <a:bodyPr wrap="none">
            <a:spAutoFit/>
          </a:bodyPr>
          <a:lstStyle/>
          <a:p>
            <a:pPr algn="ctr"/>
            <a:r>
              <a:rPr lang="en-US" sz="1600" b="0" dirty="0"/>
              <a:t>cut</a:t>
            </a:r>
          </a:p>
          <a:p>
            <a:pPr algn="ctr"/>
            <a:r>
              <a:rPr lang="en-US" sz="1600" b="0" dirty="0"/>
              <a:t>variables</a:t>
            </a:r>
          </a:p>
        </p:txBody>
      </p:sp>
      <p:sp>
        <p:nvSpPr>
          <p:cNvPr id="17421" name="Left Brace 22"/>
          <p:cNvSpPr>
            <a:spLocks/>
          </p:cNvSpPr>
          <p:nvPr/>
        </p:nvSpPr>
        <p:spPr bwMode="auto">
          <a:xfrm>
            <a:off x="1371600" y="2438400"/>
            <a:ext cx="228600" cy="3810000"/>
          </a:xfrm>
          <a:prstGeom prst="leftBrace">
            <a:avLst>
              <a:gd name="adj1" fmla="val 101906"/>
              <a:gd name="adj2" fmla="val 49616"/>
            </a:avLst>
          </a:prstGeom>
          <a:noFill/>
          <a:ln w="9525">
            <a:solidFill>
              <a:schemeClr val="tx1"/>
            </a:solidFill>
            <a:round/>
            <a:headEnd/>
            <a:tailEnd/>
          </a:ln>
        </p:spPr>
        <p:txBody>
          <a:bodyPr/>
          <a:lstStyle/>
          <a:p>
            <a:endParaRPr lang="it-IT"/>
          </a:p>
        </p:txBody>
      </p:sp>
      <p:sp>
        <p:nvSpPr>
          <p:cNvPr id="15" name="Left Brace 22"/>
          <p:cNvSpPr>
            <a:spLocks/>
          </p:cNvSpPr>
          <p:nvPr/>
        </p:nvSpPr>
        <p:spPr bwMode="auto">
          <a:xfrm>
            <a:off x="5029200" y="2514600"/>
            <a:ext cx="228600" cy="3810000"/>
          </a:xfrm>
          <a:prstGeom prst="leftBrace">
            <a:avLst>
              <a:gd name="adj1" fmla="val 101906"/>
              <a:gd name="adj2" fmla="val 49616"/>
            </a:avLst>
          </a:prstGeom>
          <a:noFill/>
          <a:ln w="9525">
            <a:solidFill>
              <a:schemeClr val="tx1"/>
            </a:solidFill>
            <a:round/>
            <a:headEnd/>
            <a:tailEnd/>
          </a:ln>
        </p:spPr>
        <p:txBody>
          <a:bodyPr/>
          <a:lstStyle/>
          <a:p>
            <a:endParaRPr lang="it-IT"/>
          </a:p>
        </p:txBody>
      </p:sp>
      <p:grpSp>
        <p:nvGrpSpPr>
          <p:cNvPr id="2" name="Gruppo 16"/>
          <p:cNvGrpSpPr/>
          <p:nvPr/>
        </p:nvGrpSpPr>
        <p:grpSpPr>
          <a:xfrm>
            <a:off x="5257800" y="2133600"/>
            <a:ext cx="3846229" cy="2209800"/>
            <a:chOff x="5257800" y="2133600"/>
            <a:chExt cx="3846229" cy="2209800"/>
          </a:xfrm>
        </p:grpSpPr>
        <p:pic>
          <p:nvPicPr>
            <p:cNvPr id="17415" name="Picture 18" descr="PWG3-D2H-019_D0toKpi_d0d0morestrCosthetapointmorestr_LHC10cLHC10d4.png"/>
            <p:cNvPicPr>
              <a:picLocks noChangeAspect="1"/>
            </p:cNvPicPr>
            <p:nvPr/>
          </p:nvPicPr>
          <p:blipFill>
            <a:blip r:embed="rId6"/>
            <a:srcRect/>
            <a:stretch>
              <a:fillRect/>
            </a:stretch>
          </p:blipFill>
          <p:spPr bwMode="auto">
            <a:xfrm>
              <a:off x="5257800" y="2133600"/>
              <a:ext cx="3846229" cy="2209800"/>
            </a:xfrm>
            <a:prstGeom prst="rect">
              <a:avLst/>
            </a:prstGeom>
            <a:noFill/>
            <a:ln w="9525">
              <a:noFill/>
              <a:miter lim="800000"/>
              <a:headEnd/>
              <a:tailEnd/>
            </a:ln>
          </p:spPr>
        </p:pic>
        <p:sp>
          <p:nvSpPr>
            <p:cNvPr id="16" name="Rettangolo 15"/>
            <p:cNvSpPr/>
            <p:nvPr/>
          </p:nvSpPr>
          <p:spPr bwMode="auto">
            <a:xfrm>
              <a:off x="8811676" y="4203961"/>
              <a:ext cx="18000" cy="1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Arial" charset="0"/>
              </a:endParaRPr>
            </a:p>
          </p:txBody>
        </p:sp>
      </p:gr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latin typeface="Gill Sans Light" charset="0"/>
                <a:ea typeface="ＭＳ Ｐゴシック" charset="-128"/>
                <a:cs typeface="Gill Sans Light" charset="0"/>
              </a:rPr>
              <a:t>Systematic Uncertainties</a:t>
            </a:r>
          </a:p>
        </p:txBody>
      </p:sp>
      <p:sp>
        <p:nvSpPr>
          <p:cNvPr id="19459"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19460" name="Content Placeholder 6"/>
          <p:cNvSpPr>
            <a:spLocks noGrp="1"/>
          </p:cNvSpPr>
          <p:nvPr>
            <p:ph idx="1"/>
          </p:nvPr>
        </p:nvSpPr>
        <p:spPr>
          <a:xfrm>
            <a:off x="152400" y="762000"/>
            <a:ext cx="8763000" cy="5181600"/>
          </a:xfrm>
        </p:spPr>
        <p:txBody>
          <a:bodyPr/>
          <a:lstStyle/>
          <a:p>
            <a:r>
              <a:rPr lang="en-US" sz="2000" dirty="0" smtClean="0">
                <a:ea typeface="ＭＳ Ｐゴシック" charset="-128"/>
              </a:rPr>
              <a:t>Total systematic 20-40% p</a:t>
            </a:r>
            <a:r>
              <a:rPr lang="en-US" sz="2000" baseline="-25000" dirty="0" smtClean="0">
                <a:ea typeface="ＭＳ Ｐゴシック" charset="-128"/>
              </a:rPr>
              <a:t>t</a:t>
            </a:r>
            <a:r>
              <a:rPr lang="en-US" sz="2000" dirty="0" smtClean="0">
                <a:ea typeface="ＭＳ Ｐゴシック" charset="-128"/>
              </a:rPr>
              <a:t>-dep. + 10% on normalization (</a:t>
            </a:r>
            <a:r>
              <a:rPr lang="en-US" sz="2000" dirty="0" err="1" smtClean="0">
                <a:ea typeface="ＭＳ Ｐゴシック" charset="-128"/>
              </a:rPr>
              <a:t>VdM</a:t>
            </a:r>
            <a:r>
              <a:rPr lang="en-US" sz="2000" dirty="0" smtClean="0">
                <a:ea typeface="ＭＳ Ｐゴシック" charset="-128"/>
              </a:rPr>
              <a:t> scan)</a:t>
            </a:r>
          </a:p>
          <a:p>
            <a:r>
              <a:rPr lang="en-US" sz="2000" dirty="0" smtClean="0">
                <a:ea typeface="ＭＳ Ｐゴシック" charset="-128"/>
              </a:rPr>
              <a:t>Main systematic error: B feed-down from FONLL+MC</a:t>
            </a:r>
          </a:p>
          <a:p>
            <a:pPr lvl="1"/>
            <a:r>
              <a:rPr lang="en-US" sz="1800" dirty="0" smtClean="0"/>
              <a:t>conservative estimate of error</a:t>
            </a:r>
          </a:p>
          <a:p>
            <a:pPr lvl="2"/>
            <a:r>
              <a:rPr lang="en-US" sz="1800" dirty="0" smtClean="0"/>
              <a:t>FONLL uncertainty (small for B)</a:t>
            </a:r>
          </a:p>
          <a:p>
            <a:pPr lvl="2"/>
            <a:r>
              <a:rPr lang="en-US" sz="1800" dirty="0" smtClean="0"/>
              <a:t>two methods considered (</a:t>
            </a:r>
            <a:r>
              <a:rPr lang="en-US" sz="1800" dirty="0" err="1" smtClean="0"/>
              <a:t>subtr</a:t>
            </a:r>
            <a:r>
              <a:rPr lang="en-US" sz="1800" dirty="0" smtClean="0"/>
              <a:t>. of D from B, fraction of prompt D)</a:t>
            </a:r>
          </a:p>
          <a:p>
            <a:pPr lvl="1"/>
            <a:r>
              <a:rPr lang="en-US" sz="1800" dirty="0" smtClean="0"/>
              <a:t>to be reduced using data-driven method with full 2010 statistics </a:t>
            </a:r>
          </a:p>
        </p:txBody>
      </p:sp>
      <p:pic>
        <p:nvPicPr>
          <p:cNvPr id="19461" name="Picture 8"/>
          <p:cNvPicPr>
            <a:picLocks noChangeAspect="1"/>
          </p:cNvPicPr>
          <p:nvPr/>
        </p:nvPicPr>
        <p:blipFill>
          <a:blip r:embed="rId2"/>
          <a:srcRect t="8469"/>
          <a:stretch>
            <a:fillRect/>
          </a:stretch>
        </p:blipFill>
        <p:spPr bwMode="auto">
          <a:xfrm>
            <a:off x="0" y="2954338"/>
            <a:ext cx="5295900" cy="3598862"/>
          </a:xfrm>
          <a:prstGeom prst="rect">
            <a:avLst/>
          </a:prstGeom>
          <a:noFill/>
          <a:ln w="9525">
            <a:noFill/>
            <a:miter lim="800000"/>
            <a:headEnd/>
            <a:tailEnd/>
          </a:ln>
        </p:spPr>
      </p:pic>
      <p:pic>
        <p:nvPicPr>
          <p:cNvPr id="19462" name="Picture 9"/>
          <p:cNvPicPr>
            <a:picLocks noChangeAspect="1"/>
          </p:cNvPicPr>
          <p:nvPr/>
        </p:nvPicPr>
        <p:blipFill>
          <a:blip r:embed="rId3"/>
          <a:srcRect t="8080" r="31749"/>
          <a:stretch>
            <a:fillRect/>
          </a:stretch>
        </p:blipFill>
        <p:spPr bwMode="auto">
          <a:xfrm>
            <a:off x="5257800" y="2895600"/>
            <a:ext cx="3657600" cy="3657600"/>
          </a:xfrm>
          <a:prstGeom prst="rect">
            <a:avLst/>
          </a:prstGeom>
          <a:noFill/>
          <a:ln w="9525">
            <a:noFill/>
            <a:miter lim="800000"/>
            <a:headEnd/>
            <a:tailEnd/>
          </a:ln>
        </p:spPr>
      </p:pic>
      <p:sp>
        <p:nvSpPr>
          <p:cNvPr id="19463" name="TextBox 11"/>
          <p:cNvSpPr txBox="1">
            <a:spLocks noChangeArrowheads="1"/>
          </p:cNvSpPr>
          <p:nvPr/>
        </p:nvSpPr>
        <p:spPr bwMode="auto">
          <a:xfrm>
            <a:off x="1524000" y="3576638"/>
            <a:ext cx="520700" cy="461962"/>
          </a:xfrm>
          <a:prstGeom prst="rect">
            <a:avLst/>
          </a:prstGeom>
          <a:noFill/>
          <a:ln w="9525">
            <a:noFill/>
            <a:miter lim="800000"/>
            <a:headEnd/>
            <a:tailEnd/>
          </a:ln>
        </p:spPr>
        <p:txBody>
          <a:bodyPr wrap="none">
            <a:spAutoFit/>
          </a:bodyPr>
          <a:lstStyle/>
          <a:p>
            <a:r>
              <a:rPr lang="en-US"/>
              <a:t>D</a:t>
            </a:r>
            <a:r>
              <a:rPr lang="en-US" baseline="30000"/>
              <a:t>0</a:t>
            </a:r>
          </a:p>
        </p:txBody>
      </p:sp>
      <p:sp>
        <p:nvSpPr>
          <p:cNvPr id="19464" name="TextBox 12"/>
          <p:cNvSpPr txBox="1">
            <a:spLocks noChangeArrowheads="1"/>
          </p:cNvSpPr>
          <p:nvPr/>
        </p:nvSpPr>
        <p:spPr bwMode="auto">
          <a:xfrm>
            <a:off x="6940550" y="3576638"/>
            <a:ext cx="527050" cy="461962"/>
          </a:xfrm>
          <a:prstGeom prst="rect">
            <a:avLst/>
          </a:prstGeom>
          <a:noFill/>
          <a:ln w="9525">
            <a:noFill/>
            <a:miter lim="800000"/>
            <a:headEnd/>
            <a:tailEnd/>
          </a:ln>
        </p:spPr>
        <p:txBody>
          <a:bodyPr wrap="none">
            <a:spAutoFit/>
          </a:bodyPr>
          <a:lstStyle/>
          <a:p>
            <a:r>
              <a:rPr lang="en-US"/>
              <a:t>D</a:t>
            </a:r>
            <a:r>
              <a:rPr lang="en-US" baseline="30000"/>
              <a:t>+</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43011" name="Rectangle 3"/>
          <p:cNvSpPr>
            <a:spLocks noGrp="1" noChangeArrowheads="1"/>
          </p:cNvSpPr>
          <p:nvPr>
            <p:ph type="title"/>
          </p:nvPr>
        </p:nvSpPr>
        <p:spPr>
          <a:xfrm>
            <a:off x="0" y="0"/>
            <a:ext cx="9144000" cy="1077913"/>
          </a:xfrm>
        </p:spPr>
        <p:txBody>
          <a:bodyPr/>
          <a:lstStyle/>
          <a:p>
            <a:pPr eaLnBrk="1" hangingPunct="1"/>
            <a:r>
              <a:rPr lang="en-US" sz="3200" smtClean="0">
                <a:latin typeface="Gill Sans Light" charset="0"/>
                <a:ea typeface="ＭＳ Ｐゴシック" charset="-128"/>
                <a:cs typeface="Gill Sans Light" charset="0"/>
              </a:rPr>
              <a:t>FONLL vs. data, beauty production 2-7 TeV</a:t>
            </a:r>
            <a:endParaRPr lang="en-US" sz="3200" smtClean="0">
              <a:latin typeface="Gill Sans Light" charset="0"/>
              <a:ea typeface="ＭＳ Ｐゴシック" charset="-128"/>
              <a:cs typeface="Gill Sans Light" charset="0"/>
              <a:sym typeface="Symbol" pitchFamily="18" charset="2"/>
            </a:endParaRPr>
          </a:p>
        </p:txBody>
      </p:sp>
      <p:pic>
        <p:nvPicPr>
          <p:cNvPr id="43012" name="Picture 2"/>
          <p:cNvPicPr>
            <a:picLocks noChangeAspect="1" noChangeArrowheads="1"/>
          </p:cNvPicPr>
          <p:nvPr/>
        </p:nvPicPr>
        <p:blipFill>
          <a:blip r:embed="rId2"/>
          <a:srcRect/>
          <a:stretch>
            <a:fillRect/>
          </a:stretch>
        </p:blipFill>
        <p:spPr bwMode="auto">
          <a:xfrm>
            <a:off x="184150" y="990600"/>
            <a:ext cx="3625850" cy="2586038"/>
          </a:xfrm>
          <a:prstGeom prst="rect">
            <a:avLst/>
          </a:prstGeom>
          <a:noFill/>
          <a:ln w="9525">
            <a:noFill/>
            <a:miter lim="800000"/>
            <a:headEnd/>
            <a:tailEnd/>
          </a:ln>
        </p:spPr>
      </p:pic>
      <p:sp>
        <p:nvSpPr>
          <p:cNvPr id="43013" name="TextBox 14"/>
          <p:cNvSpPr txBox="1">
            <a:spLocks noChangeArrowheads="1"/>
          </p:cNvSpPr>
          <p:nvPr/>
        </p:nvSpPr>
        <p:spPr bwMode="auto">
          <a:xfrm>
            <a:off x="2133600" y="1066800"/>
            <a:ext cx="915988" cy="369888"/>
          </a:xfrm>
          <a:prstGeom prst="rect">
            <a:avLst/>
          </a:prstGeom>
          <a:noFill/>
          <a:ln w="9525">
            <a:noFill/>
            <a:miter lim="800000"/>
            <a:headEnd/>
            <a:tailEnd/>
          </a:ln>
        </p:spPr>
        <p:txBody>
          <a:bodyPr wrap="none">
            <a:spAutoFit/>
          </a:bodyPr>
          <a:lstStyle/>
          <a:p>
            <a:r>
              <a:rPr lang="en-US" sz="1800" b="0"/>
              <a:t>CDF, B</a:t>
            </a:r>
          </a:p>
        </p:txBody>
      </p:sp>
      <p:sp>
        <p:nvSpPr>
          <p:cNvPr id="43014" name="Slide Number Placeholder 15"/>
          <p:cNvSpPr>
            <a:spLocks noGrp="1"/>
          </p:cNvSpPr>
          <p:nvPr>
            <p:ph type="sldNum" sz="quarter" idx="10"/>
          </p:nvPr>
        </p:nvSpPr>
        <p:spPr>
          <a:noFill/>
        </p:spPr>
        <p:txBody>
          <a:bodyPr/>
          <a:lstStyle/>
          <a:p>
            <a:fld id="{9739A3B8-8B33-4EA7-A1E1-D66DBBCBE185}" type="slidenum">
              <a:rPr lang="en-US" smtClean="0"/>
              <a:pPr/>
              <a:t>37</a:t>
            </a:fld>
            <a:endParaRPr lang="en-US" smtClean="0"/>
          </a:p>
        </p:txBody>
      </p:sp>
      <p:sp>
        <p:nvSpPr>
          <p:cNvPr id="43015" name="Text Box 8"/>
          <p:cNvSpPr txBox="1">
            <a:spLocks noChangeArrowheads="1"/>
          </p:cNvSpPr>
          <p:nvPr/>
        </p:nvSpPr>
        <p:spPr bwMode="auto">
          <a:xfrm>
            <a:off x="533400" y="3581400"/>
            <a:ext cx="3048000" cy="738188"/>
          </a:xfrm>
          <a:prstGeom prst="rect">
            <a:avLst/>
          </a:prstGeom>
          <a:noFill/>
          <a:ln w="9525">
            <a:noFill/>
            <a:miter lim="800000"/>
            <a:headEnd/>
            <a:tailEnd/>
          </a:ln>
        </p:spPr>
        <p:txBody>
          <a:bodyPr>
            <a:spAutoFit/>
          </a:bodyPr>
          <a:lstStyle/>
          <a:p>
            <a:r>
              <a:rPr lang="en-US" sz="1400" b="0">
                <a:solidFill>
                  <a:srgbClr val="0000FF"/>
                </a:solidFill>
              </a:rPr>
              <a:t>FONLL, MC@NLO:</a:t>
            </a:r>
          </a:p>
          <a:p>
            <a:r>
              <a:rPr lang="en-US" sz="1400" b="0">
                <a:solidFill>
                  <a:srgbClr val="0000FF"/>
                </a:solidFill>
              </a:rPr>
              <a:t>Cacciari, Frixione, Mangano, Nason and Ridolfi, JHEP0407 (2004) 033</a:t>
            </a:r>
          </a:p>
        </p:txBody>
      </p:sp>
      <p:pic>
        <p:nvPicPr>
          <p:cNvPr id="43016" name="Picture 8"/>
          <p:cNvPicPr>
            <a:picLocks noChangeAspect="1"/>
          </p:cNvPicPr>
          <p:nvPr/>
        </p:nvPicPr>
        <p:blipFill>
          <a:blip r:embed="rId3"/>
          <a:srcRect/>
          <a:stretch>
            <a:fillRect/>
          </a:stretch>
        </p:blipFill>
        <p:spPr bwMode="auto">
          <a:xfrm>
            <a:off x="4038600" y="1498600"/>
            <a:ext cx="5054600" cy="4826000"/>
          </a:xfrm>
          <a:prstGeom prst="rect">
            <a:avLst/>
          </a:prstGeom>
          <a:noFill/>
          <a:ln w="9525">
            <a:noFill/>
            <a:miter lim="800000"/>
            <a:headEnd/>
            <a:tailEnd/>
          </a:ln>
        </p:spPr>
      </p:pic>
      <p:sp>
        <p:nvSpPr>
          <p:cNvPr id="43017" name="TextBox 9"/>
          <p:cNvSpPr txBox="1">
            <a:spLocks noChangeArrowheads="1"/>
          </p:cNvSpPr>
          <p:nvPr/>
        </p:nvSpPr>
        <p:spPr bwMode="auto">
          <a:xfrm>
            <a:off x="5486400" y="1154113"/>
            <a:ext cx="2546350" cy="369887"/>
          </a:xfrm>
          <a:prstGeom prst="rect">
            <a:avLst/>
          </a:prstGeom>
          <a:noFill/>
          <a:ln w="9525">
            <a:noFill/>
            <a:miter lim="800000"/>
            <a:headEnd/>
            <a:tailEnd/>
          </a:ln>
        </p:spPr>
        <p:txBody>
          <a:bodyPr wrap="none">
            <a:spAutoFit/>
          </a:bodyPr>
          <a:lstStyle/>
          <a:p>
            <a:r>
              <a:rPr lang="en-US" sz="1800" b="0"/>
              <a:t>CMS, arXiv:1011.4193</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Content Placeholder 9" descr="Dplus_dNdpt_ALICEPrel_LHC10bc_20100930.gif"/>
          <p:cNvPicPr>
            <a:picLocks noGrp="1" noChangeAspect="1"/>
          </p:cNvPicPr>
          <p:nvPr>
            <p:ph idx="1"/>
          </p:nvPr>
        </p:nvPicPr>
        <p:blipFill>
          <a:blip r:embed="rId2"/>
          <a:srcRect/>
          <a:stretch>
            <a:fillRect/>
          </a:stretch>
        </p:blipFill>
        <p:spPr>
          <a:xfrm>
            <a:off x="4648200" y="838200"/>
            <a:ext cx="4038600" cy="4341813"/>
          </a:xfrm>
          <a:effectLst>
            <a:outerShdw dist="38100" dir="2700000" rotWithShape="0">
              <a:srgbClr val="000000">
                <a:alpha val="42999"/>
              </a:srgbClr>
            </a:outerShdw>
          </a:effectLst>
        </p:spPr>
      </p:pic>
      <p:sp>
        <p:nvSpPr>
          <p:cNvPr id="44035"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44036" name="Slide Number Placeholder 4"/>
          <p:cNvSpPr>
            <a:spLocks noGrp="1"/>
          </p:cNvSpPr>
          <p:nvPr>
            <p:ph type="sldNum" sz="quarter" idx="10"/>
          </p:nvPr>
        </p:nvSpPr>
        <p:spPr>
          <a:noFill/>
        </p:spPr>
        <p:txBody>
          <a:bodyPr/>
          <a:lstStyle/>
          <a:p>
            <a:fld id="{773FD7D6-F66E-46D8-8579-3A2A82B162AD}" type="slidenum">
              <a:rPr lang="en-US" smtClean="0"/>
              <a:pPr/>
              <a:t>38</a:t>
            </a:fld>
            <a:endParaRPr lang="en-US" smtClean="0"/>
          </a:p>
        </p:txBody>
      </p:sp>
      <p:pic>
        <p:nvPicPr>
          <p:cNvPr id="49158" name="Picture 3"/>
          <p:cNvPicPr>
            <a:picLocks noChangeAspect="1"/>
          </p:cNvPicPr>
          <p:nvPr/>
        </p:nvPicPr>
        <p:blipFill>
          <a:blip r:embed="rId3"/>
          <a:srcRect/>
          <a:stretch>
            <a:fillRect/>
          </a:stretch>
        </p:blipFill>
        <p:spPr bwMode="auto">
          <a:xfrm>
            <a:off x="381000" y="890588"/>
            <a:ext cx="3962400" cy="4273550"/>
          </a:xfrm>
          <a:prstGeom prst="rect">
            <a:avLst/>
          </a:prstGeom>
          <a:noFill/>
          <a:ln w="9525">
            <a:noFill/>
            <a:miter lim="800000"/>
            <a:headEnd/>
            <a:tailEnd/>
          </a:ln>
          <a:effectLst>
            <a:outerShdw dist="38100" dir="2700000" rotWithShape="0">
              <a:srgbClr val="808080">
                <a:alpha val="42999"/>
              </a:srgbClr>
            </a:outerShdw>
          </a:effectLst>
        </p:spPr>
      </p:pic>
      <p:sp>
        <p:nvSpPr>
          <p:cNvPr id="44038" name="Content Placeholder 12"/>
          <p:cNvSpPr txBox="1">
            <a:spLocks/>
          </p:cNvSpPr>
          <p:nvPr/>
        </p:nvSpPr>
        <p:spPr bwMode="auto">
          <a:xfrm>
            <a:off x="0" y="5181600"/>
            <a:ext cx="8686800" cy="1981200"/>
          </a:xfrm>
          <a:prstGeom prst="rect">
            <a:avLst/>
          </a:prstGeom>
          <a:noFill/>
          <a:ln w="9525">
            <a:noFill/>
            <a:miter lim="800000"/>
            <a:headEnd/>
            <a:tailEnd/>
          </a:ln>
        </p:spPr>
        <p:txBody>
          <a:bodyPr/>
          <a:lstStyle/>
          <a:p>
            <a:pPr marL="342900" indent="-342900" eaLnBrk="0" hangingPunct="0">
              <a:spcBef>
                <a:spcPct val="20000"/>
              </a:spcBef>
              <a:buClr>
                <a:srgbClr val="3366FF"/>
              </a:buClr>
              <a:buSzPct val="80000"/>
              <a:buFont typeface="Wingdings" pitchFamily="2" charset="2"/>
              <a:buChar char="u"/>
            </a:pPr>
            <a:r>
              <a:rPr lang="en-US" b="0"/>
              <a:t>Only statistical errors</a:t>
            </a:r>
          </a:p>
          <a:p>
            <a:pPr marL="342900" indent="-342900" eaLnBrk="0" hangingPunct="0">
              <a:spcBef>
                <a:spcPct val="20000"/>
              </a:spcBef>
              <a:buClr>
                <a:srgbClr val="3366FF"/>
              </a:buClr>
              <a:buSzPct val="80000"/>
              <a:buFont typeface="Wingdings" pitchFamily="2" charset="2"/>
              <a:buChar char="u"/>
            </a:pPr>
            <a:r>
              <a:rPr lang="en-US" b="0"/>
              <a:t>Shape compares well with pQCD (FONLL)</a:t>
            </a:r>
          </a:p>
        </p:txBody>
      </p:sp>
      <p:sp>
        <p:nvSpPr>
          <p:cNvPr id="44039" name="Title 1"/>
          <p:cNvSpPr>
            <a:spLocks noGrp="1"/>
          </p:cNvSpPr>
          <p:nvPr>
            <p:ph type="title"/>
          </p:nvPr>
        </p:nvSpPr>
        <p:spPr/>
        <p:txBody>
          <a:bodyPr/>
          <a:lstStyle/>
          <a:p>
            <a:pPr eaLnBrk="1" hangingPunct="1"/>
            <a:r>
              <a:rPr lang="en-US" smtClean="0">
                <a:latin typeface="Gill Sans Light" charset="0"/>
                <a:ea typeface="ＭＳ Ｐゴシック" charset="-128"/>
                <a:cs typeface="Gill Sans Light" charset="0"/>
              </a:rPr>
              <a:t>D</a:t>
            </a:r>
            <a:r>
              <a:rPr lang="en-US" baseline="30000" smtClean="0">
                <a:latin typeface="Gill Sans Light" charset="0"/>
                <a:ea typeface="ＭＳ Ｐゴシック" charset="-128"/>
                <a:cs typeface="Gill Sans Light" charset="0"/>
              </a:rPr>
              <a:t>0</a:t>
            </a:r>
            <a:r>
              <a:rPr lang="en-US" smtClean="0">
                <a:latin typeface="Gill Sans Light" charset="0"/>
                <a:ea typeface="ＭＳ Ｐゴシック" charset="-128"/>
                <a:cs typeface="Gill Sans Light" charset="0"/>
              </a:rPr>
              <a:t> and D</a:t>
            </a:r>
            <a:r>
              <a:rPr lang="en-US" baseline="30000" smtClean="0">
                <a:latin typeface="Gill Sans Light" charset="0"/>
                <a:ea typeface="ＭＳ Ｐゴシック" charset="-128"/>
                <a:cs typeface="Gill Sans Light" charset="0"/>
              </a:rPr>
              <a:t>+</a:t>
            </a:r>
            <a:r>
              <a:rPr lang="en-US" smtClean="0">
                <a:latin typeface="Gill Sans Light" charset="0"/>
                <a:ea typeface="ＭＳ Ｐゴシック" charset="-128"/>
                <a:cs typeface="Gill Sans Light" charset="0"/>
              </a:rPr>
              <a:t> dN/dp</a:t>
            </a:r>
            <a:r>
              <a:rPr lang="en-US" baseline="-25000" smtClean="0">
                <a:latin typeface="Gill Sans Light" charset="0"/>
                <a:ea typeface="ＭＳ Ｐゴシック" charset="-128"/>
                <a:cs typeface="Gill Sans Light" charset="0"/>
              </a:rPr>
              <a:t>t</a:t>
            </a:r>
            <a:r>
              <a:rPr lang="en-US" smtClean="0">
                <a:latin typeface="Gill Sans Light" charset="0"/>
                <a:ea typeface="ＭＳ Ｐゴシック" charset="-128"/>
                <a:cs typeface="Gill Sans Light" charset="0"/>
              </a:rPr>
              <a:t>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itle 1"/>
          <p:cNvSpPr>
            <a:spLocks noGrp="1"/>
          </p:cNvSpPr>
          <p:nvPr>
            <p:ph type="title"/>
          </p:nvPr>
        </p:nvSpPr>
        <p:spPr/>
        <p:txBody>
          <a:bodyPr/>
          <a:lstStyle/>
          <a:p>
            <a:r>
              <a:rPr lang="en-US" smtClean="0">
                <a:latin typeface="Gill Sans Light" charset="0"/>
                <a:ea typeface="ＭＳ Ｐゴシック" charset="-128"/>
                <a:cs typeface="Gill Sans Light" charset="0"/>
              </a:rPr>
              <a:t>D mesons: from signals to cross sections </a:t>
            </a:r>
          </a:p>
        </p:txBody>
      </p:sp>
      <p:sp>
        <p:nvSpPr>
          <p:cNvPr id="3078"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3079" name="Slide Number Placeholder 4"/>
          <p:cNvSpPr>
            <a:spLocks noGrp="1"/>
          </p:cNvSpPr>
          <p:nvPr>
            <p:ph type="sldNum" sz="quarter" idx="10"/>
          </p:nvPr>
        </p:nvSpPr>
        <p:spPr>
          <a:noFill/>
        </p:spPr>
        <p:txBody>
          <a:bodyPr/>
          <a:lstStyle/>
          <a:p>
            <a:fld id="{08C79409-0E47-42A5-9BC0-B1B8CF8DBDEC}" type="slidenum">
              <a:rPr lang="en-US" smtClean="0"/>
              <a:pPr/>
              <a:t>39</a:t>
            </a:fld>
            <a:endParaRPr lang="en-US" smtClean="0"/>
          </a:p>
        </p:txBody>
      </p:sp>
      <p:sp>
        <p:nvSpPr>
          <p:cNvPr id="3080" name="Content Placeholder 12"/>
          <p:cNvSpPr txBox="1">
            <a:spLocks/>
          </p:cNvSpPr>
          <p:nvPr/>
        </p:nvSpPr>
        <p:spPr bwMode="auto">
          <a:xfrm>
            <a:off x="152400" y="1905000"/>
            <a:ext cx="8915400" cy="1981200"/>
          </a:xfrm>
          <a:prstGeom prst="rect">
            <a:avLst/>
          </a:prstGeom>
          <a:noFill/>
          <a:ln w="9525">
            <a:noFill/>
            <a:miter lim="800000"/>
            <a:headEnd/>
            <a:tailEnd/>
          </a:ln>
        </p:spPr>
        <p:txBody>
          <a:bodyPr/>
          <a:lstStyle/>
          <a:p>
            <a:pPr marL="342900" indent="-342900" eaLnBrk="0" hangingPunct="0">
              <a:spcBef>
                <a:spcPct val="20000"/>
              </a:spcBef>
              <a:buClr>
                <a:srgbClr val="3366FF"/>
              </a:buClr>
              <a:buSzPct val="80000"/>
              <a:buFont typeface="Wingdings" pitchFamily="2" charset="2"/>
              <a:buChar char="u"/>
            </a:pPr>
            <a:r>
              <a:rPr lang="en-US" sz="2000" b="0"/>
              <a:t>Corrections: feed-down B</a:t>
            </a:r>
            <a:r>
              <a:rPr lang="en-US" sz="2000" b="0">
                <a:sym typeface="Wingdings" pitchFamily="2" charset="2"/>
              </a:rPr>
              <a:t>D: ~15-20%</a:t>
            </a:r>
            <a:endParaRPr lang="en-US" sz="1800" b="0">
              <a:sym typeface="Wingdings" pitchFamily="2" charset="2"/>
            </a:endParaRPr>
          </a:p>
          <a:p>
            <a:pPr marL="742950" lvl="1" indent="-285750" eaLnBrk="0" hangingPunct="0">
              <a:spcBef>
                <a:spcPct val="20000"/>
              </a:spcBef>
              <a:buClr>
                <a:srgbClr val="3366FF"/>
              </a:buClr>
              <a:buFont typeface="Wingdings" pitchFamily="2" charset="2"/>
              <a:buChar char="Ø"/>
            </a:pPr>
            <a:r>
              <a:rPr lang="en-US" sz="1800" b="0">
                <a:sym typeface="Wingdings" pitchFamily="2" charset="2"/>
              </a:rPr>
              <a:t>main method (“Nb-subtraction”): FONLL input is only the DfromB cross section</a:t>
            </a:r>
          </a:p>
          <a:p>
            <a:pPr marL="742950" lvl="1" indent="-285750" eaLnBrk="0" hangingPunct="0">
              <a:spcBef>
                <a:spcPct val="20000"/>
              </a:spcBef>
              <a:buClr>
                <a:srgbClr val="3366FF"/>
              </a:buClr>
              <a:buFont typeface="Wingdings" pitchFamily="2" charset="2"/>
              <a:buChar char="Ø"/>
            </a:pPr>
            <a:endParaRPr lang="en-US" sz="1800" b="0">
              <a:sym typeface="Wingdings" pitchFamily="2" charset="2"/>
            </a:endParaRPr>
          </a:p>
          <a:p>
            <a:pPr marL="742950" lvl="1" indent="-285750" eaLnBrk="0" hangingPunct="0">
              <a:spcBef>
                <a:spcPct val="20000"/>
              </a:spcBef>
              <a:buClr>
                <a:srgbClr val="3366FF"/>
              </a:buClr>
              <a:buFont typeface="Wingdings" pitchFamily="2" charset="2"/>
              <a:buChar char="Ø"/>
            </a:pPr>
            <a:endParaRPr lang="en-US" sz="1800" b="0">
              <a:sym typeface="Wingdings" pitchFamily="2" charset="2"/>
            </a:endParaRPr>
          </a:p>
          <a:p>
            <a:pPr marL="742950" lvl="1" indent="-285750" eaLnBrk="0" hangingPunct="0">
              <a:spcBef>
                <a:spcPct val="20000"/>
              </a:spcBef>
              <a:buClr>
                <a:srgbClr val="3366FF"/>
              </a:buClr>
            </a:pPr>
            <a:r>
              <a:rPr lang="en-US" sz="1800" b="0">
                <a:sym typeface="Wingdings" pitchFamily="2" charset="2"/>
              </a:rPr>
              <a:t>     where:</a:t>
            </a:r>
          </a:p>
          <a:p>
            <a:pPr marL="742950" lvl="1" indent="-285750" eaLnBrk="0" hangingPunct="0">
              <a:spcBef>
                <a:spcPct val="20000"/>
              </a:spcBef>
              <a:buClr>
                <a:srgbClr val="3366FF"/>
              </a:buClr>
              <a:buFont typeface="Wingdings" pitchFamily="2" charset="2"/>
              <a:buChar char="Ø"/>
            </a:pPr>
            <a:r>
              <a:rPr lang="en-US" sz="1800" b="0">
                <a:sym typeface="Wingdings" pitchFamily="2" charset="2"/>
              </a:rPr>
              <a:t>second method (“prompt fraction fc”): FONLL input is the ratio of prompt to total D meson cross sections</a:t>
            </a:r>
          </a:p>
          <a:p>
            <a:pPr marL="742950" lvl="1" indent="-285750" eaLnBrk="0" hangingPunct="0">
              <a:spcBef>
                <a:spcPct val="20000"/>
              </a:spcBef>
              <a:buClr>
                <a:srgbClr val="3366FF"/>
              </a:buClr>
              <a:buFont typeface="Wingdings" pitchFamily="2" charset="2"/>
              <a:buChar char="Ø"/>
            </a:pPr>
            <a:r>
              <a:rPr lang="en-US" sz="1800" b="0">
                <a:sym typeface="Wingdings" pitchFamily="2" charset="2"/>
              </a:rPr>
              <a:t>use the total envelope of the </a:t>
            </a:r>
          </a:p>
          <a:p>
            <a:pPr marL="742950" lvl="1" indent="-285750" eaLnBrk="0" hangingPunct="0">
              <a:spcBef>
                <a:spcPct val="20000"/>
              </a:spcBef>
              <a:buClr>
                <a:srgbClr val="3366FF"/>
              </a:buClr>
            </a:pPr>
            <a:r>
              <a:rPr lang="en-US" sz="1800" b="0">
                <a:sym typeface="Wingdings" pitchFamily="2" charset="2"/>
              </a:rPr>
              <a:t>     error bands (from FONLL) of two </a:t>
            </a:r>
          </a:p>
          <a:p>
            <a:pPr marL="742950" lvl="1" indent="-285750" eaLnBrk="0" hangingPunct="0">
              <a:spcBef>
                <a:spcPct val="20000"/>
              </a:spcBef>
              <a:buClr>
                <a:srgbClr val="3366FF"/>
              </a:buClr>
            </a:pPr>
            <a:r>
              <a:rPr lang="en-US" sz="1800" b="0">
                <a:sym typeface="Wingdings" pitchFamily="2" charset="2"/>
              </a:rPr>
              <a:t>     methods as a systematic error</a:t>
            </a:r>
          </a:p>
          <a:p>
            <a:pPr marL="1200150" lvl="2" indent="-285750" eaLnBrk="0" hangingPunct="0">
              <a:spcBef>
                <a:spcPct val="20000"/>
              </a:spcBef>
              <a:buClr>
                <a:srgbClr val="3366FF"/>
              </a:buClr>
            </a:pPr>
            <a:endParaRPr lang="en-US" sz="1600" b="0">
              <a:sym typeface="Wingdings" pitchFamily="2" charset="2"/>
            </a:endParaRPr>
          </a:p>
          <a:p>
            <a:pPr marL="1200150" lvl="2" indent="-285750" eaLnBrk="0" hangingPunct="0">
              <a:spcBef>
                <a:spcPct val="20000"/>
              </a:spcBef>
              <a:buClr>
                <a:srgbClr val="3366FF"/>
              </a:buClr>
              <a:buFont typeface="Wingdings" pitchFamily="2" charset="2"/>
              <a:buChar char="Ø"/>
            </a:pPr>
            <a:endParaRPr lang="en-US" sz="1600" b="0">
              <a:sym typeface="Wingdings" pitchFamily="2" charset="2"/>
            </a:endParaRPr>
          </a:p>
          <a:p>
            <a:pPr marL="1200150" lvl="2" indent="-285750" eaLnBrk="0" hangingPunct="0">
              <a:spcBef>
                <a:spcPct val="20000"/>
              </a:spcBef>
              <a:buClr>
                <a:srgbClr val="3366FF"/>
              </a:buClr>
              <a:buFont typeface="Wingdings" pitchFamily="2" charset="2"/>
              <a:buChar char="Ø"/>
            </a:pPr>
            <a:endParaRPr lang="en-US" sz="1600" b="0">
              <a:sym typeface="Wingdings" pitchFamily="2" charset="2"/>
            </a:endParaRPr>
          </a:p>
          <a:p>
            <a:pPr marL="1200150" lvl="2" indent="-285750" eaLnBrk="0" hangingPunct="0">
              <a:spcBef>
                <a:spcPct val="20000"/>
              </a:spcBef>
              <a:buClr>
                <a:srgbClr val="3366FF"/>
              </a:buClr>
              <a:buFont typeface="Wingdings" pitchFamily="2" charset="2"/>
              <a:buChar char="Ø"/>
            </a:pPr>
            <a:endParaRPr lang="en-US" sz="1600" b="0">
              <a:sym typeface="Wingdings" pitchFamily="2" charset="2"/>
            </a:endParaRPr>
          </a:p>
          <a:p>
            <a:pPr marL="1200150" lvl="2" indent="-285750" eaLnBrk="0" hangingPunct="0">
              <a:spcBef>
                <a:spcPct val="20000"/>
              </a:spcBef>
              <a:buClr>
                <a:srgbClr val="3366FF"/>
              </a:buClr>
              <a:buFont typeface="Wingdings" pitchFamily="2" charset="2"/>
              <a:buChar char="Ø"/>
            </a:pPr>
            <a:endParaRPr lang="en-US" sz="1600" b="0">
              <a:sym typeface="Wingdings" pitchFamily="2" charset="2"/>
            </a:endParaRPr>
          </a:p>
          <a:p>
            <a:pPr marL="1200150" lvl="2" indent="-285750" eaLnBrk="0" hangingPunct="0">
              <a:spcBef>
                <a:spcPct val="20000"/>
              </a:spcBef>
              <a:buClr>
                <a:srgbClr val="3366FF"/>
              </a:buClr>
              <a:buFont typeface="Wingdings" pitchFamily="2" charset="2"/>
              <a:buChar char="Ø"/>
            </a:pPr>
            <a:endParaRPr lang="en-US" sz="1600" b="0">
              <a:sym typeface="Wingdings" pitchFamily="2" charset="2"/>
            </a:endParaRPr>
          </a:p>
          <a:p>
            <a:pPr marL="1200150" lvl="2" indent="-285750" eaLnBrk="0" hangingPunct="0">
              <a:spcBef>
                <a:spcPct val="20000"/>
              </a:spcBef>
              <a:buClr>
                <a:srgbClr val="3366FF"/>
              </a:buClr>
              <a:buFont typeface="Wingdings" pitchFamily="2" charset="2"/>
              <a:buChar char="Ø"/>
            </a:pPr>
            <a:endParaRPr lang="en-US" sz="1600" b="0">
              <a:sym typeface="Wingdings" pitchFamily="2" charset="2"/>
            </a:endParaRPr>
          </a:p>
          <a:p>
            <a:pPr marL="1200150" lvl="2" indent="-285750" eaLnBrk="0" hangingPunct="0">
              <a:spcBef>
                <a:spcPct val="20000"/>
              </a:spcBef>
              <a:buClr>
                <a:srgbClr val="3366FF"/>
              </a:buClr>
            </a:pPr>
            <a:endParaRPr lang="en-US" sz="1600" b="0">
              <a:sym typeface="Wingdings" pitchFamily="2" charset="2"/>
            </a:endParaRPr>
          </a:p>
        </p:txBody>
      </p:sp>
      <p:graphicFrame>
        <p:nvGraphicFramePr>
          <p:cNvPr id="3074" name="Content Placeholder 6"/>
          <p:cNvGraphicFramePr>
            <a:graphicFrameLocks noChangeAspect="1"/>
          </p:cNvGraphicFramePr>
          <p:nvPr/>
        </p:nvGraphicFramePr>
        <p:xfrm>
          <a:off x="104775" y="914400"/>
          <a:ext cx="8932863" cy="982663"/>
        </p:xfrm>
        <a:graphic>
          <a:graphicData uri="http://schemas.openxmlformats.org/presentationml/2006/ole">
            <p:oleObj spid="_x0000_s3074" name="Equation" r:id="rId4" imgW="4851400" imgH="533400" progId="Equation.3">
              <p:embed/>
            </p:oleObj>
          </a:graphicData>
        </a:graphic>
      </p:graphicFrame>
      <p:sp>
        <p:nvSpPr>
          <p:cNvPr id="3081" name="Rectangle 12"/>
          <p:cNvSpPr>
            <a:spLocks noChangeArrowheads="1"/>
          </p:cNvSpPr>
          <p:nvPr/>
        </p:nvSpPr>
        <p:spPr bwMode="auto">
          <a:xfrm>
            <a:off x="3657600" y="990600"/>
            <a:ext cx="838200" cy="838200"/>
          </a:xfrm>
          <a:prstGeom prst="rect">
            <a:avLst/>
          </a:prstGeom>
          <a:noFill/>
          <a:ln w="57150">
            <a:solidFill>
              <a:srgbClr val="0000FF"/>
            </a:solidFill>
            <a:round/>
            <a:headEnd/>
            <a:tailEnd/>
          </a:ln>
        </p:spPr>
        <p:txBody>
          <a:bodyPr/>
          <a:lstStyle/>
          <a:p>
            <a:endParaRPr lang="it-IT"/>
          </a:p>
        </p:txBody>
      </p:sp>
      <p:graphicFrame>
        <p:nvGraphicFramePr>
          <p:cNvPr id="3075" name="Object 3"/>
          <p:cNvGraphicFramePr>
            <a:graphicFrameLocks noChangeAspect="1"/>
          </p:cNvGraphicFramePr>
          <p:nvPr/>
        </p:nvGraphicFramePr>
        <p:xfrm>
          <a:off x="1216025" y="2609850"/>
          <a:ext cx="6921500" cy="514350"/>
        </p:xfrm>
        <a:graphic>
          <a:graphicData uri="http://schemas.openxmlformats.org/presentationml/2006/ole">
            <p:oleObj spid="_x0000_s3075" name="Equation" r:id="rId5" imgW="3759200" imgH="279400" progId="Equation.3">
              <p:embed/>
            </p:oleObj>
          </a:graphicData>
        </a:graphic>
      </p:graphicFrame>
      <p:graphicFrame>
        <p:nvGraphicFramePr>
          <p:cNvPr id="3076" name="Object 4"/>
          <p:cNvGraphicFramePr>
            <a:graphicFrameLocks noChangeAspect="1"/>
          </p:cNvGraphicFramePr>
          <p:nvPr/>
        </p:nvGraphicFramePr>
        <p:xfrm>
          <a:off x="2338388" y="3124200"/>
          <a:ext cx="6500812" cy="514350"/>
        </p:xfrm>
        <a:graphic>
          <a:graphicData uri="http://schemas.openxmlformats.org/presentationml/2006/ole">
            <p:oleObj spid="_x0000_s3076" name="Equation" r:id="rId6" imgW="3530600" imgH="279400" progId="Equation.3">
              <p:embed/>
            </p:oleObj>
          </a:graphicData>
        </a:graphic>
      </p:graphicFrame>
      <p:pic>
        <p:nvPicPr>
          <p:cNvPr id="3082" name="Picture 18"/>
          <p:cNvPicPr>
            <a:picLocks noChangeAspect="1"/>
          </p:cNvPicPr>
          <p:nvPr/>
        </p:nvPicPr>
        <p:blipFill>
          <a:blip r:embed="rId7"/>
          <a:srcRect b="2480"/>
          <a:stretch>
            <a:fillRect/>
          </a:stretch>
        </p:blipFill>
        <p:spPr bwMode="auto">
          <a:xfrm>
            <a:off x="4648200" y="3935413"/>
            <a:ext cx="4191000" cy="26939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4"/>
          <p:cNvPicPr>
            <a:picLocks noChangeAspect="1"/>
          </p:cNvPicPr>
          <p:nvPr/>
        </p:nvPicPr>
        <p:blipFill>
          <a:blip r:embed="rId3"/>
          <a:srcRect/>
          <a:stretch>
            <a:fillRect/>
          </a:stretch>
        </p:blipFill>
        <p:spPr bwMode="auto">
          <a:xfrm>
            <a:off x="0" y="3333750"/>
            <a:ext cx="2239963" cy="3143250"/>
          </a:xfrm>
          <a:prstGeom prst="rect">
            <a:avLst/>
          </a:prstGeom>
          <a:noFill/>
          <a:ln w="9525">
            <a:noFill/>
            <a:miter lim="800000"/>
            <a:headEnd/>
            <a:tailEnd/>
          </a:ln>
        </p:spPr>
      </p:pic>
      <p:sp>
        <p:nvSpPr>
          <p:cNvPr id="11267"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11268" name="Rectangle 3"/>
          <p:cNvSpPr>
            <a:spLocks noGrp="1" noChangeArrowheads="1"/>
          </p:cNvSpPr>
          <p:nvPr>
            <p:ph type="title"/>
          </p:nvPr>
        </p:nvSpPr>
        <p:spPr>
          <a:xfrm>
            <a:off x="0" y="0"/>
            <a:ext cx="9144000" cy="914400"/>
          </a:xfrm>
        </p:spPr>
        <p:txBody>
          <a:bodyPr/>
          <a:lstStyle/>
          <a:p>
            <a:pPr eaLnBrk="1" hangingPunct="1"/>
            <a:r>
              <a:rPr lang="en-US" sz="3200" smtClean="0">
                <a:latin typeface="Gill Sans Light" charset="0"/>
                <a:ea typeface="ＭＳ Ｐゴシック" charset="-128"/>
                <a:cs typeface="Gill Sans Light" charset="0"/>
              </a:rPr>
              <a:t>Charm in pp at LHC</a:t>
            </a:r>
            <a:endParaRPr lang="en-US" sz="3200" smtClean="0">
              <a:latin typeface="Gill Sans Light" charset="0"/>
              <a:ea typeface="ＭＳ Ｐゴシック" charset="-128"/>
              <a:cs typeface="Gill Sans Light" charset="0"/>
              <a:sym typeface="Symbol" pitchFamily="18" charset="2"/>
            </a:endParaRPr>
          </a:p>
        </p:txBody>
      </p:sp>
      <p:sp>
        <p:nvSpPr>
          <p:cNvPr id="11269" name="Rectangle 4"/>
          <p:cNvSpPr>
            <a:spLocks noGrp="1" noChangeArrowheads="1"/>
          </p:cNvSpPr>
          <p:nvPr>
            <p:ph type="body" idx="1"/>
          </p:nvPr>
        </p:nvSpPr>
        <p:spPr>
          <a:xfrm>
            <a:off x="152400" y="762000"/>
            <a:ext cx="8991600" cy="1295400"/>
          </a:xfrm>
        </p:spPr>
        <p:txBody>
          <a:bodyPr/>
          <a:lstStyle/>
          <a:p>
            <a:pPr eaLnBrk="1" hangingPunct="1"/>
            <a:r>
              <a:rPr lang="en-US" sz="2000" dirty="0" smtClean="0">
                <a:ea typeface="ＭＳ Ｐゴシック" charset="-128"/>
              </a:rPr>
              <a:t>Important test of </a:t>
            </a:r>
            <a:r>
              <a:rPr lang="en-US" sz="2000" dirty="0" err="1" smtClean="0">
                <a:ea typeface="ＭＳ Ｐゴシック" charset="-128"/>
              </a:rPr>
              <a:t>pQCD</a:t>
            </a:r>
            <a:r>
              <a:rPr lang="en-US" sz="2000" dirty="0" smtClean="0">
                <a:ea typeface="ＭＳ Ｐゴシック" charset="-128"/>
              </a:rPr>
              <a:t> in a new energy domain (3.5 </a:t>
            </a:r>
            <a:r>
              <a:rPr lang="en-US" sz="2000" dirty="0" smtClean="0">
                <a:ea typeface="ＭＳ Ｐゴシック" charset="-128"/>
                <a:sym typeface="Symbol" pitchFamily="18" charset="2"/>
              </a:rPr>
              <a:t> </a:t>
            </a:r>
            <a:r>
              <a:rPr lang="en-US" sz="2000" dirty="0" err="1" smtClean="0">
                <a:ea typeface="ＭＳ Ｐゴシック" charset="-128"/>
              </a:rPr>
              <a:t>s</a:t>
            </a:r>
            <a:r>
              <a:rPr lang="en-US" sz="2000" baseline="-25000" dirty="0" err="1" smtClean="0">
                <a:ea typeface="ＭＳ Ｐゴシック" charset="-128"/>
              </a:rPr>
              <a:t>TEVATRON</a:t>
            </a:r>
            <a:r>
              <a:rPr lang="en-US" sz="2000" dirty="0" smtClean="0">
                <a:ea typeface="ＭＳ Ｐゴシック" charset="-128"/>
              </a:rPr>
              <a:t>)</a:t>
            </a:r>
          </a:p>
          <a:p>
            <a:pPr lvl="1" eaLnBrk="1" hangingPunct="1"/>
            <a:r>
              <a:rPr lang="en-US" sz="1800" dirty="0" smtClean="0"/>
              <a:t>c production on the upper edge of prediction, at </a:t>
            </a:r>
            <a:r>
              <a:rPr lang="en-US" sz="1800" dirty="0" err="1" smtClean="0"/>
              <a:t>Tevatron</a:t>
            </a:r>
            <a:r>
              <a:rPr lang="en-US" sz="1800" dirty="0" smtClean="0"/>
              <a:t> and RHIC</a:t>
            </a:r>
          </a:p>
          <a:p>
            <a:pPr eaLnBrk="1" hangingPunct="1"/>
            <a:r>
              <a:rPr lang="en-US" sz="2000" dirty="0" smtClean="0">
                <a:ea typeface="ＭＳ Ｐゴシック" charset="-128"/>
              </a:rPr>
              <a:t>Ultimately, ALICE aims at measuring charm production below  p</a:t>
            </a:r>
            <a:r>
              <a:rPr lang="en-US" sz="2000" baseline="-25000" dirty="0" smtClean="0">
                <a:ea typeface="ＭＳ Ｐゴシック" charset="-128"/>
              </a:rPr>
              <a:t>T</a:t>
            </a:r>
            <a:r>
              <a:rPr lang="en-US" sz="2000" dirty="0" smtClean="0">
                <a:ea typeface="ＭＳ Ｐゴシック" charset="-128"/>
              </a:rPr>
              <a:t>~1 </a:t>
            </a:r>
            <a:r>
              <a:rPr lang="en-US" sz="2000" dirty="0" err="1" smtClean="0">
                <a:ea typeface="ＭＳ Ｐゴシック" charset="-128"/>
              </a:rPr>
              <a:t>GeV</a:t>
            </a:r>
            <a:r>
              <a:rPr lang="en-US" sz="2000" dirty="0" smtClean="0">
                <a:ea typeface="ＭＳ Ｐゴシック" charset="-128"/>
              </a:rPr>
              <a:t>/c</a:t>
            </a:r>
          </a:p>
          <a:p>
            <a:pPr lvl="1" eaLnBrk="1" hangingPunct="1"/>
            <a:r>
              <a:rPr lang="en-US" sz="1800" dirty="0" smtClean="0"/>
              <a:t>Probe gluon PDF down to </a:t>
            </a:r>
            <a:r>
              <a:rPr lang="en-US" sz="1800" dirty="0" err="1" smtClean="0"/>
              <a:t>xBjorken</a:t>
            </a:r>
            <a:r>
              <a:rPr lang="en-US" sz="1800" dirty="0" smtClean="0"/>
              <a:t> ~ 10</a:t>
            </a:r>
            <a:r>
              <a:rPr lang="en-US" sz="1800" baseline="30000" dirty="0" smtClean="0"/>
              <a:t>-4</a:t>
            </a:r>
          </a:p>
          <a:p>
            <a:pPr lvl="1" eaLnBrk="1" hangingPunct="1"/>
            <a:r>
              <a:rPr lang="en-US" sz="1800" dirty="0" smtClean="0"/>
              <a:t>Does the factorization approach still hold? Gluon saturation?</a:t>
            </a:r>
          </a:p>
          <a:p>
            <a:pPr eaLnBrk="1" hangingPunct="1"/>
            <a:r>
              <a:rPr lang="en-US" sz="2000" dirty="0" smtClean="0">
                <a:ea typeface="ＭＳ Ｐゴシック" charset="-128"/>
              </a:rPr>
              <a:t>Reference for heavy quark quenching studies in </a:t>
            </a:r>
            <a:r>
              <a:rPr lang="en-US" sz="2000" dirty="0" err="1" smtClean="0">
                <a:ea typeface="ＭＳ Ｐゴシック" charset="-128"/>
              </a:rPr>
              <a:t>Pb-Pb</a:t>
            </a:r>
            <a:r>
              <a:rPr lang="en-US" sz="2200" dirty="0" smtClean="0">
                <a:ea typeface="ＭＳ Ｐゴシック" charset="-128"/>
              </a:rPr>
              <a:t> </a:t>
            </a:r>
          </a:p>
          <a:p>
            <a:pPr lvl="1" eaLnBrk="1" hangingPunct="1"/>
            <a:endParaRPr lang="en-US" sz="1800" dirty="0" smtClean="0">
              <a:sym typeface="Wingdings" pitchFamily="2" charset="2"/>
            </a:endParaRPr>
          </a:p>
        </p:txBody>
      </p:sp>
      <p:sp>
        <p:nvSpPr>
          <p:cNvPr id="11270" name="Rectangle 7"/>
          <p:cNvSpPr>
            <a:spLocks noChangeArrowheads="1"/>
          </p:cNvSpPr>
          <p:nvPr/>
        </p:nvSpPr>
        <p:spPr bwMode="auto">
          <a:xfrm>
            <a:off x="914400" y="4019550"/>
            <a:ext cx="2084388" cy="646113"/>
          </a:xfrm>
          <a:prstGeom prst="rect">
            <a:avLst/>
          </a:prstGeom>
          <a:noFill/>
          <a:ln w="9525">
            <a:noFill/>
            <a:miter lim="800000"/>
            <a:headEnd/>
            <a:tailEnd/>
          </a:ln>
        </p:spPr>
        <p:txBody>
          <a:bodyPr wrap="none">
            <a:spAutoFit/>
          </a:bodyPr>
          <a:lstStyle/>
          <a:p>
            <a:r>
              <a:rPr lang="en-US" sz="1200" b="0">
                <a:solidFill>
                  <a:srgbClr val="0000FF"/>
                </a:solidFill>
              </a:rPr>
              <a:t>CDF, PRL91 (2003) 241804</a:t>
            </a:r>
          </a:p>
          <a:p>
            <a:r>
              <a:rPr lang="en-US" sz="1200" b="0">
                <a:solidFill>
                  <a:srgbClr val="0000FF"/>
                </a:solidFill>
              </a:rPr>
              <a:t>FONLL: Cacciari, Nason</a:t>
            </a:r>
          </a:p>
          <a:p>
            <a:r>
              <a:rPr lang="en-US" sz="1200" b="0">
                <a:solidFill>
                  <a:srgbClr val="0000FF"/>
                </a:solidFill>
              </a:rPr>
              <a:t>GM-VFNS: Knihel et al.</a:t>
            </a:r>
          </a:p>
        </p:txBody>
      </p:sp>
      <p:pic>
        <p:nvPicPr>
          <p:cNvPr id="11271" name="Picture 26"/>
          <p:cNvPicPr>
            <a:picLocks noChangeAspect="1"/>
          </p:cNvPicPr>
          <p:nvPr/>
        </p:nvPicPr>
        <p:blipFill>
          <a:blip r:embed="rId4"/>
          <a:srcRect/>
          <a:stretch>
            <a:fillRect/>
          </a:stretch>
        </p:blipFill>
        <p:spPr bwMode="auto">
          <a:xfrm>
            <a:off x="2895600" y="3886200"/>
            <a:ext cx="3486150" cy="2362200"/>
          </a:xfrm>
          <a:prstGeom prst="rect">
            <a:avLst/>
          </a:prstGeom>
          <a:noFill/>
          <a:ln w="9525">
            <a:noFill/>
            <a:miter lim="800000"/>
            <a:headEnd/>
            <a:tailEnd/>
          </a:ln>
        </p:spPr>
      </p:pic>
      <p:sp>
        <p:nvSpPr>
          <p:cNvPr id="11272" name="Text Box 56"/>
          <p:cNvSpPr txBox="1">
            <a:spLocks noChangeArrowheads="1"/>
          </p:cNvSpPr>
          <p:nvPr/>
        </p:nvSpPr>
        <p:spPr bwMode="auto">
          <a:xfrm>
            <a:off x="2819400" y="3581400"/>
            <a:ext cx="3886200" cy="369888"/>
          </a:xfrm>
          <a:prstGeom prst="rect">
            <a:avLst/>
          </a:prstGeom>
          <a:noFill/>
          <a:ln w="9525">
            <a:noFill/>
            <a:miter lim="800000"/>
            <a:headEnd/>
            <a:tailEnd/>
          </a:ln>
        </p:spPr>
        <p:txBody>
          <a:bodyPr>
            <a:spAutoFit/>
          </a:bodyPr>
          <a:lstStyle/>
          <a:p>
            <a:r>
              <a:rPr lang="en-US" sz="1800" b="0"/>
              <a:t>PHENIX, STAR, 0.2 TeV, c,b</a:t>
            </a:r>
            <a:r>
              <a:rPr lang="en-US" sz="1800" b="0">
                <a:sym typeface="Symbol" pitchFamily="18" charset="2"/>
              </a:rPr>
              <a:t></a:t>
            </a:r>
            <a:r>
              <a:rPr lang="en-US" sz="1800" b="0"/>
              <a:t> e+X</a:t>
            </a:r>
          </a:p>
        </p:txBody>
      </p:sp>
      <p:sp>
        <p:nvSpPr>
          <p:cNvPr id="11273" name="TextBox 13"/>
          <p:cNvSpPr txBox="1">
            <a:spLocks noChangeArrowheads="1"/>
          </p:cNvSpPr>
          <p:nvPr/>
        </p:nvSpPr>
        <p:spPr bwMode="auto">
          <a:xfrm>
            <a:off x="838200" y="3633788"/>
            <a:ext cx="2028825" cy="369887"/>
          </a:xfrm>
          <a:prstGeom prst="rect">
            <a:avLst/>
          </a:prstGeom>
          <a:solidFill>
            <a:srgbClr val="FFFFFF"/>
          </a:solidFill>
          <a:ln w="9525">
            <a:noFill/>
            <a:miter lim="800000"/>
            <a:headEnd/>
            <a:tailEnd/>
          </a:ln>
        </p:spPr>
        <p:txBody>
          <a:bodyPr wrap="none">
            <a:spAutoFit/>
          </a:bodyPr>
          <a:lstStyle/>
          <a:p>
            <a:r>
              <a:rPr lang="en-US" sz="1800" b="0"/>
              <a:t>CDF, 1.96 TeV, D</a:t>
            </a:r>
            <a:r>
              <a:rPr lang="en-US" sz="1800" b="0" baseline="30000"/>
              <a:t>*</a:t>
            </a:r>
          </a:p>
        </p:txBody>
      </p:sp>
      <p:pic>
        <p:nvPicPr>
          <p:cNvPr id="11274" name="Picture 17"/>
          <p:cNvPicPr>
            <a:picLocks noChangeAspect="1"/>
          </p:cNvPicPr>
          <p:nvPr/>
        </p:nvPicPr>
        <p:blipFill>
          <a:blip r:embed="rId5"/>
          <a:srcRect/>
          <a:stretch>
            <a:fillRect/>
          </a:stretch>
        </p:blipFill>
        <p:spPr bwMode="auto">
          <a:xfrm>
            <a:off x="6656388" y="3657600"/>
            <a:ext cx="2487612"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1028" name="Rectangle 2"/>
          <p:cNvSpPr>
            <a:spLocks noGrp="1" noChangeArrowheads="1"/>
          </p:cNvSpPr>
          <p:nvPr>
            <p:ph type="title"/>
          </p:nvPr>
        </p:nvSpPr>
        <p:spPr>
          <a:xfrm>
            <a:off x="0" y="76200"/>
            <a:ext cx="9144000" cy="646113"/>
          </a:xfrm>
        </p:spPr>
        <p:txBody>
          <a:bodyPr/>
          <a:lstStyle/>
          <a:p>
            <a:pPr eaLnBrk="1" hangingPunct="1"/>
            <a:r>
              <a:rPr lang="en-US" dirty="0" smtClean="0">
                <a:latin typeface="Gill Sans Light" charset="0"/>
                <a:ea typeface="ＭＳ Ｐゴシック" charset="-128"/>
                <a:cs typeface="Gill Sans Light" charset="0"/>
              </a:rPr>
              <a:t>Prospects for </a:t>
            </a:r>
            <a:r>
              <a:rPr lang="en-US" dirty="0" err="1" smtClean="0">
                <a:latin typeface="Gill Sans Light" charset="0"/>
                <a:ea typeface="ＭＳ Ｐゴシック" charset="-128"/>
                <a:cs typeface="Gill Sans Light" charset="0"/>
              </a:rPr>
              <a:t>Pb-Pb</a:t>
            </a:r>
            <a:endParaRPr lang="en-US" sz="2800" dirty="0" smtClean="0">
              <a:latin typeface="Gill Sans Light" charset="0"/>
              <a:ea typeface="ＭＳ Ｐゴシック" charset="-128"/>
              <a:cs typeface="Gill Sans Light" charset="0"/>
            </a:endParaRPr>
          </a:p>
        </p:txBody>
      </p:sp>
      <p:sp>
        <p:nvSpPr>
          <p:cNvPr id="1029" name="Rectangle 3"/>
          <p:cNvSpPr>
            <a:spLocks noGrp="1" noChangeArrowheads="1"/>
          </p:cNvSpPr>
          <p:nvPr>
            <p:ph type="body" idx="1"/>
          </p:nvPr>
        </p:nvSpPr>
        <p:spPr>
          <a:xfrm>
            <a:off x="304800" y="762000"/>
            <a:ext cx="8839200" cy="914400"/>
          </a:xfrm>
        </p:spPr>
        <p:txBody>
          <a:bodyPr/>
          <a:lstStyle/>
          <a:p>
            <a:pPr eaLnBrk="1" hangingPunct="1"/>
            <a:r>
              <a:rPr lang="en-US" smtClean="0">
                <a:ea typeface="ＭＳ Ｐゴシック" charset="-128"/>
              </a:rPr>
              <a:t>NLO predictions (</a:t>
            </a:r>
            <a:r>
              <a:rPr lang="en-US" b="1" smtClean="0">
                <a:solidFill>
                  <a:srgbClr val="FF0000"/>
                </a:solidFill>
                <a:ea typeface="ＭＳ Ｐゴシック" charset="-128"/>
              </a:rPr>
              <a:t>charm</a:t>
            </a:r>
            <a:r>
              <a:rPr lang="en-US" smtClean="0">
                <a:ea typeface="ＭＳ Ｐゴシック" charset="-128"/>
              </a:rPr>
              <a:t> &amp; </a:t>
            </a:r>
            <a:r>
              <a:rPr lang="en-US" b="1" smtClean="0">
                <a:solidFill>
                  <a:srgbClr val="00CC00"/>
                </a:solidFill>
                <a:ea typeface="ＭＳ Ｐゴシック" charset="-128"/>
              </a:rPr>
              <a:t>beauty</a:t>
            </a:r>
            <a:r>
              <a:rPr lang="en-US" smtClean="0">
                <a:ea typeface="ＭＳ Ｐゴシック" charset="-128"/>
              </a:rPr>
              <a:t>)</a:t>
            </a:r>
          </a:p>
          <a:p>
            <a:pPr lvl="1" eaLnBrk="1" hangingPunct="1"/>
            <a:r>
              <a:rPr lang="en-US" sz="1400" smtClean="0"/>
              <a:t>~ factor 2 uncertainty from NLO and shadowing (Pb-Pb)</a:t>
            </a:r>
          </a:p>
          <a:p>
            <a:pPr eaLnBrk="1" hangingPunct="1"/>
            <a:endParaRPr lang="en-US" smtClean="0">
              <a:ea typeface="ＭＳ Ｐゴシック" charset="-128"/>
            </a:endParaRPr>
          </a:p>
          <a:p>
            <a:pPr eaLnBrk="1" hangingPunct="1"/>
            <a:endParaRPr lang="en-US" smtClean="0">
              <a:ea typeface="ＭＳ Ｐゴシック" charset="-128"/>
            </a:endParaRPr>
          </a:p>
          <a:p>
            <a:pPr eaLnBrk="1" hangingPunct="1"/>
            <a:endParaRPr lang="en-US" smtClean="0">
              <a:ea typeface="ＭＳ Ｐゴシック" charset="-128"/>
            </a:endParaRPr>
          </a:p>
          <a:p>
            <a:pPr eaLnBrk="1" hangingPunct="1"/>
            <a:endParaRPr lang="en-US" smtClean="0">
              <a:ea typeface="ＭＳ Ｐゴシック" charset="-128"/>
            </a:endParaRPr>
          </a:p>
          <a:p>
            <a:pPr eaLnBrk="1" hangingPunct="1"/>
            <a:endParaRPr lang="en-US" smtClean="0">
              <a:ea typeface="ＭＳ Ｐゴシック" charset="-128"/>
            </a:endParaRPr>
          </a:p>
          <a:p>
            <a:pPr eaLnBrk="1" hangingPunct="1"/>
            <a:endParaRPr lang="en-US" smtClean="0">
              <a:ea typeface="ＭＳ Ｐゴシック" charset="-128"/>
            </a:endParaRPr>
          </a:p>
          <a:p>
            <a:pPr eaLnBrk="1" hangingPunct="1"/>
            <a:endParaRPr lang="en-US" smtClean="0">
              <a:ea typeface="ＭＳ Ｐゴシック" charset="-128"/>
            </a:endParaRPr>
          </a:p>
          <a:p>
            <a:pPr eaLnBrk="1" hangingPunct="1"/>
            <a:endParaRPr lang="en-US" smtClean="0">
              <a:ea typeface="ＭＳ Ｐゴシック" charset="-128"/>
            </a:endParaRPr>
          </a:p>
        </p:txBody>
      </p:sp>
      <p:graphicFrame>
        <p:nvGraphicFramePr>
          <p:cNvPr id="17" name="Group 72"/>
          <p:cNvGraphicFramePr>
            <a:graphicFrameLocks noGrp="1"/>
          </p:cNvGraphicFramePr>
          <p:nvPr/>
        </p:nvGraphicFramePr>
        <p:xfrm>
          <a:off x="4876800" y="1447800"/>
          <a:ext cx="4191000" cy="1042226"/>
        </p:xfrm>
        <a:graphic>
          <a:graphicData uri="http://schemas.openxmlformats.org/drawingml/2006/table">
            <a:tbl>
              <a:tblPr/>
              <a:tblGrid>
                <a:gridCol w="1143000"/>
                <a:gridCol w="1524000"/>
                <a:gridCol w="1524000"/>
              </a:tblGrid>
              <a:tr h="569913">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1600" b="0" i="0" u="none" strike="noStrike" cap="none" normalizeH="0" baseline="0" smtClean="0">
                          <a:ln>
                            <a:noFill/>
                          </a:ln>
                          <a:solidFill>
                            <a:schemeClr val="tx1"/>
                          </a:solidFill>
                          <a:effectLst/>
                          <a:latin typeface="Arial" charset="0"/>
                          <a:ea typeface="ＭＳ Ｐゴシック" charset="-128"/>
                        </a:rPr>
                        <a:t>system :</a:t>
                      </a:r>
                      <a:endParaRPr kumimoji="0" lang="en-US" sz="1600" b="0" i="0" u="none" strike="noStrike" cap="none" normalizeH="0" baseline="0" smtClean="0">
                        <a:ln>
                          <a:noFill/>
                        </a:ln>
                        <a:solidFill>
                          <a:schemeClr val="tx1"/>
                        </a:solidFill>
                        <a:effectLst/>
                        <a:latin typeface="Arial" charset="0"/>
                        <a:ea typeface="ＭＳ Ｐゴシック" charset="-128"/>
                        <a:sym typeface="Symbol" charset="2"/>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1600" b="0" i="0" u="none" strike="noStrike" cap="none" normalizeH="0" baseline="0" smtClean="0">
                          <a:ln>
                            <a:noFill/>
                          </a:ln>
                          <a:solidFill>
                            <a:schemeClr val="tx1"/>
                          </a:solidFill>
                          <a:effectLst/>
                          <a:latin typeface="Arial" charset="0"/>
                          <a:ea typeface="ＭＳ Ｐゴシック" charset="-128"/>
                          <a:sym typeface="Symbol" charset="2"/>
                        </a:rPr>
                        <a:t></a:t>
                      </a:r>
                      <a:r>
                        <a:rPr kumimoji="0" lang="en-US" sz="1600" b="0" i="1" u="none" strike="noStrike" cap="none" normalizeH="0" baseline="0" smtClean="0">
                          <a:ln>
                            <a:noFill/>
                          </a:ln>
                          <a:solidFill>
                            <a:schemeClr val="tx1"/>
                          </a:solidFill>
                          <a:effectLst/>
                          <a:latin typeface="Arial" charset="0"/>
                          <a:ea typeface="ＭＳ Ｐゴシック" charset="-128"/>
                          <a:sym typeface="Symbol" charset="2"/>
                        </a:rPr>
                        <a:t>s</a:t>
                      </a:r>
                      <a:r>
                        <a:rPr kumimoji="0" lang="en-US" sz="1600" b="0" i="0" u="none" strike="noStrike" cap="none" normalizeH="0" baseline="-25000" smtClean="0">
                          <a:ln>
                            <a:noFill/>
                          </a:ln>
                          <a:solidFill>
                            <a:schemeClr val="tx1"/>
                          </a:solidFill>
                          <a:effectLst/>
                          <a:latin typeface="Arial" charset="0"/>
                          <a:ea typeface="ＭＳ Ｐゴシック" charset="-128"/>
                          <a:sym typeface="Symbol" charset="2"/>
                        </a:rPr>
                        <a:t>NN</a:t>
                      </a:r>
                      <a:r>
                        <a:rPr kumimoji="0" lang="en-US" sz="1600" b="0" i="0" u="none" strike="noStrike" cap="none" normalizeH="0" baseline="0" smtClean="0">
                          <a:ln>
                            <a:noFill/>
                          </a:ln>
                          <a:solidFill>
                            <a:schemeClr val="tx1"/>
                          </a:solidFill>
                          <a:effectLst/>
                          <a:latin typeface="Arial" charset="0"/>
                          <a:ea typeface="ＭＳ Ｐゴシック" charset="-128"/>
                          <a:sym typeface="Symbol" charset="2"/>
                        </a:rPr>
                        <a:t> :</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1600" b="0" i="0" u="none" strike="noStrike" cap="none" normalizeH="0" baseline="0" smtClean="0">
                          <a:ln>
                            <a:noFill/>
                          </a:ln>
                          <a:solidFill>
                            <a:schemeClr val="tx1"/>
                          </a:solidFill>
                          <a:effectLst/>
                          <a:latin typeface="Arial" charset="0"/>
                          <a:ea typeface="ＭＳ Ｐゴシック" charset="-128"/>
                        </a:rPr>
                        <a:t>Pb-Pb (0-5%)</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1600" b="0" i="0" u="none" strike="noStrike" cap="none" normalizeH="0" baseline="0" smtClean="0">
                          <a:ln>
                            <a:noFill/>
                          </a:ln>
                          <a:solidFill>
                            <a:schemeClr val="tx1"/>
                          </a:solidFill>
                          <a:effectLst/>
                          <a:latin typeface="Arial" charset="0"/>
                          <a:ea typeface="ＭＳ Ｐゴシック" charset="-128"/>
                        </a:rPr>
                        <a:t>5.5 TeV</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1600" b="1" i="0" u="none" strike="noStrike" cap="none" normalizeH="0" baseline="0" smtClean="0">
                          <a:ln>
                            <a:noFill/>
                          </a:ln>
                          <a:solidFill>
                            <a:schemeClr val="tx1"/>
                          </a:solidFill>
                          <a:effectLst/>
                          <a:latin typeface="Arial" charset="0"/>
                          <a:ea typeface="ＭＳ Ｐゴシック" charset="-128"/>
                        </a:rPr>
                        <a:t>Pb-Pb (0-5%)</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1600" b="1" i="0" u="none" strike="noStrike" cap="none" normalizeH="0" baseline="0" smtClean="0">
                          <a:ln>
                            <a:noFill/>
                          </a:ln>
                          <a:solidFill>
                            <a:schemeClr val="tx1"/>
                          </a:solidFill>
                          <a:effectLst/>
                          <a:latin typeface="Arial" charset="0"/>
                          <a:ea typeface="ＭＳ Ｐゴシック" charset="-128"/>
                        </a:rPr>
                        <a:t>2.76 TeV</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it-IT" sz="1600" b="0" i="0" u="none" strike="noStrike" cap="none" normalizeH="0" baseline="0" smtClean="0">
                        <a:ln>
                          <a:noFill/>
                        </a:ln>
                        <a:solidFill>
                          <a:schemeClr val="tx1"/>
                        </a:solidFill>
                        <a:effectLst/>
                        <a:latin typeface="Arial" charset="0"/>
                        <a:ea typeface="ＭＳ Ｐゴシック" charset="-128"/>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1800" b="0" i="0" u="none" strike="noStrike" cap="none" normalizeH="0" baseline="0" smtClean="0">
                          <a:ln>
                            <a:noFill/>
                          </a:ln>
                          <a:solidFill>
                            <a:srgbClr val="FF0000"/>
                          </a:solidFill>
                          <a:effectLst/>
                          <a:latin typeface="Arial" charset="0"/>
                          <a:ea typeface="ＭＳ Ｐゴシック" charset="-128"/>
                        </a:rPr>
                        <a:t>90</a:t>
                      </a:r>
                      <a:r>
                        <a:rPr kumimoji="0" lang="en-US" sz="1800" b="0" i="0" u="none" strike="noStrike" cap="none" normalizeH="0" baseline="0" smtClean="0">
                          <a:ln>
                            <a:noFill/>
                          </a:ln>
                          <a:solidFill>
                            <a:schemeClr val="tx1"/>
                          </a:solidFill>
                          <a:effectLst/>
                          <a:latin typeface="Arial" charset="0"/>
                          <a:ea typeface="ＭＳ Ｐゴシック" charset="-128"/>
                        </a:rPr>
                        <a:t> / </a:t>
                      </a:r>
                      <a:r>
                        <a:rPr kumimoji="0" lang="en-US" sz="1800" b="0" i="0" u="none" strike="noStrike" cap="none" normalizeH="0" baseline="0" smtClean="0">
                          <a:ln>
                            <a:noFill/>
                          </a:ln>
                          <a:solidFill>
                            <a:srgbClr val="00CC00"/>
                          </a:solidFill>
                          <a:effectLst/>
                          <a:latin typeface="Arial" charset="0"/>
                          <a:ea typeface="ＭＳ Ｐゴシック" charset="-128"/>
                        </a:rPr>
                        <a:t>3.7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1800" b="1" i="0" u="none" strike="noStrike" cap="none" normalizeH="0" baseline="0" smtClean="0">
                          <a:ln>
                            <a:noFill/>
                          </a:ln>
                          <a:solidFill>
                            <a:srgbClr val="FF0000"/>
                          </a:solidFill>
                          <a:effectLst/>
                          <a:latin typeface="Arial" charset="0"/>
                          <a:ea typeface="ＭＳ Ｐゴシック" charset="-128"/>
                        </a:rPr>
                        <a:t>56</a:t>
                      </a:r>
                      <a:r>
                        <a:rPr kumimoji="0" lang="en-US" sz="1800" b="1" i="0" u="none" strike="noStrike" cap="none" normalizeH="0" baseline="0" smtClean="0">
                          <a:ln>
                            <a:noFill/>
                          </a:ln>
                          <a:solidFill>
                            <a:schemeClr val="tx1"/>
                          </a:solidFill>
                          <a:effectLst/>
                          <a:latin typeface="Arial" charset="0"/>
                          <a:ea typeface="ＭＳ Ｐゴシック" charset="-128"/>
                        </a:rPr>
                        <a:t> / </a:t>
                      </a:r>
                      <a:r>
                        <a:rPr kumimoji="0" lang="en-US" sz="1800" b="1" i="0" u="none" strike="noStrike" cap="none" normalizeH="0" baseline="0" smtClean="0">
                          <a:ln>
                            <a:noFill/>
                          </a:ln>
                          <a:solidFill>
                            <a:srgbClr val="00CC00"/>
                          </a:solidFill>
                          <a:effectLst/>
                          <a:latin typeface="Arial" charset="0"/>
                          <a:ea typeface="ＭＳ Ｐゴシック" charset="-128"/>
                        </a:rPr>
                        <a:t>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26" name="Object 2"/>
          <p:cNvGraphicFramePr>
            <a:graphicFrameLocks noChangeAspect="1"/>
          </p:cNvGraphicFramePr>
          <p:nvPr/>
        </p:nvGraphicFramePr>
        <p:xfrm>
          <a:off x="5175250" y="2124075"/>
          <a:ext cx="582613" cy="466725"/>
        </p:xfrm>
        <a:graphic>
          <a:graphicData uri="http://schemas.openxmlformats.org/presentationml/2006/ole">
            <p:oleObj spid="_x0000_s155650" name="Equation" r:id="rId4" imgW="317160" imgH="253800" progId="Equation.3">
              <p:embed/>
            </p:oleObj>
          </a:graphicData>
        </a:graphic>
      </p:graphicFrame>
      <p:sp>
        <p:nvSpPr>
          <p:cNvPr id="1044" name="Text Box 45"/>
          <p:cNvSpPr txBox="1">
            <a:spLocks noChangeArrowheads="1"/>
          </p:cNvSpPr>
          <p:nvPr/>
        </p:nvSpPr>
        <p:spPr bwMode="auto">
          <a:xfrm>
            <a:off x="152400" y="1524000"/>
            <a:ext cx="4648200" cy="646113"/>
          </a:xfrm>
          <a:prstGeom prst="rect">
            <a:avLst/>
          </a:prstGeom>
          <a:noFill/>
          <a:ln w="9525">
            <a:noFill/>
            <a:miter lim="800000"/>
            <a:headEnd/>
            <a:tailEnd/>
          </a:ln>
        </p:spPr>
        <p:txBody>
          <a:bodyPr>
            <a:spAutoFit/>
          </a:bodyPr>
          <a:lstStyle/>
          <a:p>
            <a:r>
              <a:rPr lang="en-US" sz="1200" b="0">
                <a:solidFill>
                  <a:schemeClr val="accent2"/>
                </a:solidFill>
              </a:rPr>
              <a:t>MNR code: Mangano, Nason, Ridolfi, NPB373 (1992) 295. EKS98, EPS08: Eskola et al., EPJC9 (1999) 61; JHEP07 (2008) 102</a:t>
            </a:r>
            <a:endParaRPr lang="en-US" sz="1200" b="0"/>
          </a:p>
        </p:txBody>
      </p:sp>
      <p:sp>
        <p:nvSpPr>
          <p:cNvPr id="1045" name="TextBox 24"/>
          <p:cNvSpPr txBox="1">
            <a:spLocks noChangeArrowheads="1"/>
          </p:cNvSpPr>
          <p:nvPr/>
        </p:nvSpPr>
        <p:spPr bwMode="auto">
          <a:xfrm>
            <a:off x="76200" y="2316163"/>
            <a:ext cx="4800600" cy="1570037"/>
          </a:xfrm>
          <a:prstGeom prst="rect">
            <a:avLst/>
          </a:prstGeom>
          <a:noFill/>
          <a:ln w="9525">
            <a:noFill/>
            <a:miter lim="800000"/>
            <a:headEnd/>
            <a:tailEnd/>
          </a:ln>
        </p:spPr>
        <p:txBody>
          <a:bodyPr>
            <a:spAutoFit/>
          </a:bodyPr>
          <a:lstStyle/>
          <a:p>
            <a:pPr>
              <a:buClr>
                <a:srgbClr val="3366FF"/>
              </a:buClr>
              <a:buSzPct val="75000"/>
              <a:buFont typeface="Wingdings" pitchFamily="2" charset="2"/>
              <a:buChar char="u"/>
            </a:pPr>
            <a:r>
              <a:rPr lang="en-GB" b="0"/>
              <a:t> Energy loss based predictions: factor 5 suppression for D mesons (R</a:t>
            </a:r>
            <a:r>
              <a:rPr lang="en-GB" b="0" baseline="-25000"/>
              <a:t>AA</a:t>
            </a:r>
            <a:r>
              <a:rPr lang="en-GB" b="0"/>
              <a:t>~0.2)</a:t>
            </a:r>
          </a:p>
          <a:p>
            <a:pPr>
              <a:buClr>
                <a:srgbClr val="3366FF"/>
              </a:buClr>
              <a:buSzPct val="75000"/>
            </a:pPr>
            <a:r>
              <a:rPr lang="en-GB" b="0">
                <a:sym typeface="Wingdings" pitchFamily="2" charset="2"/>
              </a:rPr>
              <a:t>                                                                        </a:t>
            </a:r>
            <a:endParaRPr lang="en-GB" b="0"/>
          </a:p>
        </p:txBody>
      </p:sp>
      <p:pic>
        <p:nvPicPr>
          <p:cNvPr id="1046" name="Picture 8"/>
          <p:cNvPicPr>
            <a:picLocks noChangeAspect="1" noChangeArrowheads="1"/>
          </p:cNvPicPr>
          <p:nvPr/>
        </p:nvPicPr>
        <p:blipFill>
          <a:blip r:embed="rId5"/>
          <a:srcRect l="49806"/>
          <a:stretch>
            <a:fillRect/>
          </a:stretch>
        </p:blipFill>
        <p:spPr bwMode="auto">
          <a:xfrm>
            <a:off x="304800" y="3581400"/>
            <a:ext cx="2801938" cy="2819400"/>
          </a:xfrm>
          <a:prstGeom prst="rect">
            <a:avLst/>
          </a:prstGeom>
          <a:noFill/>
          <a:ln w="9525">
            <a:noFill/>
            <a:miter lim="800000"/>
            <a:headEnd/>
            <a:tailEnd/>
          </a:ln>
        </p:spPr>
      </p:pic>
      <p:sp>
        <p:nvSpPr>
          <p:cNvPr id="1047" name="Text Box 9"/>
          <p:cNvSpPr txBox="1">
            <a:spLocks noChangeArrowheads="1"/>
          </p:cNvSpPr>
          <p:nvPr/>
        </p:nvSpPr>
        <p:spPr bwMode="auto">
          <a:xfrm>
            <a:off x="0" y="6321425"/>
            <a:ext cx="5943600" cy="307975"/>
          </a:xfrm>
          <a:prstGeom prst="rect">
            <a:avLst/>
          </a:prstGeom>
          <a:noFill/>
          <a:ln w="9525">
            <a:noFill/>
            <a:miter lim="800000"/>
            <a:headEnd/>
            <a:tailEnd/>
          </a:ln>
        </p:spPr>
        <p:txBody>
          <a:bodyPr>
            <a:spAutoFit/>
          </a:bodyPr>
          <a:lstStyle/>
          <a:p>
            <a:r>
              <a:rPr lang="en-US" sz="1400" b="0">
                <a:solidFill>
                  <a:srgbClr val="0000FF"/>
                </a:solidFill>
              </a:rPr>
              <a:t>Wicks, Gyulassy, “Last Call for LHC Predictions” workshop </a:t>
            </a:r>
          </a:p>
        </p:txBody>
      </p:sp>
      <p:pic>
        <p:nvPicPr>
          <p:cNvPr id="18" name="Picture 48" descr="Raa_peri_5"/>
          <p:cNvPicPr>
            <a:picLocks noChangeAspect="1" noChangeArrowheads="1"/>
          </p:cNvPicPr>
          <p:nvPr/>
        </p:nvPicPr>
        <p:blipFill>
          <a:blip r:embed="rId6"/>
          <a:srcRect l="1678" t="1488" r="1454" b="2133"/>
          <a:stretch>
            <a:fillRect/>
          </a:stretch>
        </p:blipFill>
        <p:spPr bwMode="auto">
          <a:xfrm>
            <a:off x="5121275" y="2638425"/>
            <a:ext cx="3489325" cy="3914775"/>
          </a:xfrm>
          <a:prstGeom prst="rect">
            <a:avLst/>
          </a:prstGeom>
          <a:noFill/>
          <a:ln w="9525">
            <a:noFill/>
            <a:miter lim="800000"/>
            <a:headEnd/>
            <a:tailEnd/>
          </a:ln>
        </p:spPr>
      </p:pic>
      <p:sp>
        <p:nvSpPr>
          <p:cNvPr id="1049" name="TextBox 26"/>
          <p:cNvSpPr txBox="1">
            <a:spLocks noChangeArrowheads="1"/>
          </p:cNvSpPr>
          <p:nvPr/>
        </p:nvSpPr>
        <p:spPr bwMode="auto">
          <a:xfrm>
            <a:off x="6248400" y="4114800"/>
            <a:ext cx="1813317" cy="646331"/>
          </a:xfrm>
          <a:prstGeom prst="rect">
            <a:avLst/>
          </a:prstGeom>
          <a:noFill/>
          <a:ln w="9525">
            <a:noFill/>
            <a:miter lim="800000"/>
            <a:headEnd/>
            <a:tailEnd/>
          </a:ln>
        </p:spPr>
        <p:txBody>
          <a:bodyPr wrap="none">
            <a:spAutoFit/>
          </a:bodyPr>
          <a:lstStyle/>
          <a:p>
            <a:pPr algn="ctr"/>
            <a:r>
              <a:rPr lang="en-US" sz="1800" b="0" dirty="0"/>
              <a:t>ALICE charged </a:t>
            </a:r>
          </a:p>
          <a:p>
            <a:pPr algn="ctr"/>
            <a:r>
              <a:rPr lang="en-US" sz="1800" b="0" dirty="0"/>
              <a:t>particles </a:t>
            </a:r>
            <a:r>
              <a:rPr lang="en-US" sz="1800" b="0" dirty="0" smtClean="0"/>
              <a:t>R</a:t>
            </a:r>
            <a:r>
              <a:rPr lang="en-US" sz="1800" b="0" baseline="-25000" dirty="0" smtClean="0"/>
              <a:t>AA</a:t>
            </a:r>
            <a:endParaRPr lang="en-US" sz="1800" b="0" baseline="-25000" dirty="0"/>
          </a:p>
        </p:txBody>
      </p:sp>
      <p:sp>
        <p:nvSpPr>
          <p:cNvPr id="13" name="CasellaDiTesto 12"/>
          <p:cNvSpPr txBox="1"/>
          <p:nvPr/>
        </p:nvSpPr>
        <p:spPr>
          <a:xfrm>
            <a:off x="7030462" y="6504801"/>
            <a:ext cx="1503938" cy="276999"/>
          </a:xfrm>
          <a:prstGeom prst="rect">
            <a:avLst/>
          </a:prstGeom>
          <a:noFill/>
        </p:spPr>
        <p:txBody>
          <a:bodyPr wrap="none" rtlCol="0">
            <a:spAutoFit/>
          </a:bodyPr>
          <a:lstStyle/>
          <a:p>
            <a:r>
              <a:rPr lang="en-US" sz="1200" dirty="0" smtClean="0"/>
              <a:t>arXiv:1012.1004v1</a:t>
            </a:r>
            <a:endParaRPr lang="it-IT"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pPr>
              <a:defRPr/>
            </a:pPr>
            <a:fld id="{C7D3A5AF-8C96-47DC-B36A-A649CE260BF7}" type="slidenum">
              <a:rPr lang="en-US" smtClean="0"/>
              <a:pPr>
                <a:defRPr/>
              </a:pPr>
              <a:t>41</a:t>
            </a:fld>
            <a:endParaRPr lang="en-US"/>
          </a:p>
        </p:txBody>
      </p:sp>
      <p:sp>
        <p:nvSpPr>
          <p:cNvPr id="5" name="Segnaposto piè di pagina 4"/>
          <p:cNvSpPr>
            <a:spLocks noGrp="1"/>
          </p:cNvSpPr>
          <p:nvPr>
            <p:ph type="ftr" sz="quarter" idx="11"/>
          </p:nvPr>
        </p:nvSpPr>
        <p:spPr/>
        <p:txBody>
          <a:bodyPr/>
          <a:lstStyle/>
          <a:p>
            <a:pPr>
              <a:defRPr/>
            </a:pPr>
            <a:r>
              <a:rPr lang="it-IT" smtClean="0"/>
              <a:t>Purdue University, Jan. 6, 2011                             Pietro Cortese</a:t>
            </a:r>
            <a:endParaRPr lang="en-US" dirty="0"/>
          </a:p>
        </p:txBody>
      </p:sp>
      <p:sp>
        <p:nvSpPr>
          <p:cNvPr id="6" name="CasellaDiTesto 5"/>
          <p:cNvSpPr txBox="1"/>
          <p:nvPr/>
        </p:nvSpPr>
        <p:spPr>
          <a:xfrm>
            <a:off x="3175624" y="3198168"/>
            <a:ext cx="2792752" cy="461665"/>
          </a:xfrm>
          <a:prstGeom prst="rect">
            <a:avLst/>
          </a:prstGeom>
          <a:noFill/>
        </p:spPr>
        <p:txBody>
          <a:bodyPr wrap="none" rtlCol="0">
            <a:spAutoFit/>
          </a:bodyPr>
          <a:lstStyle/>
          <a:p>
            <a:r>
              <a:rPr lang="en-US" dirty="0" smtClean="0">
                <a:solidFill>
                  <a:srgbClr val="0000FF"/>
                </a:solidFill>
              </a:rPr>
              <a:t>J/</a:t>
            </a:r>
            <a:r>
              <a:rPr lang="el-GR" dirty="0" smtClean="0">
                <a:solidFill>
                  <a:srgbClr val="0000FF"/>
                </a:solidFill>
              </a:rPr>
              <a:t>ψ</a:t>
            </a:r>
            <a:r>
              <a:rPr lang="en-US" dirty="0" smtClean="0">
                <a:solidFill>
                  <a:srgbClr val="0000FF"/>
                </a:solidFill>
              </a:rPr>
              <a:t> backup slides</a:t>
            </a:r>
            <a:endParaRPr lang="it-IT" dirty="0">
              <a:solidFill>
                <a:srgbClr val="0000FF"/>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457200" y="76200"/>
            <a:ext cx="8229600" cy="944563"/>
          </a:xfrm>
        </p:spPr>
        <p:txBody>
          <a:bodyPr/>
          <a:lstStyle/>
          <a:p>
            <a:r>
              <a:rPr lang="en-US" smtClean="0">
                <a:latin typeface="Gill Sans Light" charset="0"/>
                <a:ea typeface="ＭＳ Ｐゴシック" charset="-128"/>
                <a:cs typeface="Gill Sans Light" charset="0"/>
              </a:rPr>
              <a:t>J/</a:t>
            </a:r>
            <a:r>
              <a:rPr lang="en-US" smtClean="0">
                <a:latin typeface="Gill Sans Light" charset="0"/>
                <a:ea typeface="ＭＳ Ｐゴシック" charset="-128"/>
                <a:cs typeface="Gill Sans Light" charset="0"/>
                <a:sym typeface="Symbol" pitchFamily="18" charset="2"/>
              </a:rPr>
              <a:t> </a:t>
            </a:r>
            <a:r>
              <a:rPr lang="en-US" smtClean="0">
                <a:latin typeface="Gill Sans Light" charset="0"/>
                <a:ea typeface="ＭＳ Ｐゴシック" charset="-128"/>
                <a:cs typeface="Gill Sans Light" charset="0"/>
                <a:sym typeface="Wingdings" pitchFamily="2" charset="2"/>
              </a:rPr>
              <a:t> </a:t>
            </a:r>
            <a:r>
              <a:rPr lang="en-US" smtClean="0">
                <a:latin typeface="Gill Sans Light" charset="0"/>
                <a:ea typeface="ＭＳ Ｐゴシック" charset="-128"/>
                <a:cs typeface="Gill Sans Light" charset="0"/>
                <a:sym typeface="Symbol" pitchFamily="18" charset="2"/>
              </a:rPr>
              <a:t>e</a:t>
            </a:r>
            <a:r>
              <a:rPr lang="en-US" baseline="30000" smtClean="0">
                <a:latin typeface="Gill Sans Light" charset="0"/>
                <a:ea typeface="ＭＳ Ｐゴシック" charset="-128"/>
                <a:cs typeface="Gill Sans Light" charset="0"/>
                <a:sym typeface="Symbol" pitchFamily="18" charset="2"/>
              </a:rPr>
              <a:t>+</a:t>
            </a:r>
            <a:r>
              <a:rPr lang="en-US" smtClean="0">
                <a:latin typeface="Gill Sans Light" charset="0"/>
                <a:ea typeface="ＭＳ Ｐゴシック" charset="-128"/>
                <a:cs typeface="Gill Sans Light" charset="0"/>
                <a:sym typeface="Symbol" pitchFamily="18" charset="2"/>
              </a:rPr>
              <a:t>e</a:t>
            </a:r>
            <a:r>
              <a:rPr lang="en-US" baseline="30000" smtClean="0">
                <a:latin typeface="Gill Sans Light" charset="0"/>
                <a:ea typeface="ＭＳ Ｐゴシック" charset="-128"/>
                <a:cs typeface="Gill Sans Light" charset="0"/>
                <a:sym typeface="Symbol" pitchFamily="18" charset="2"/>
              </a:rPr>
              <a:t>- </a:t>
            </a:r>
            <a:r>
              <a:rPr lang="en-US" smtClean="0">
                <a:latin typeface="Gill Sans Light" charset="0"/>
                <a:ea typeface="ＭＳ Ｐゴシック" charset="-128"/>
                <a:cs typeface="Gill Sans Light" charset="0"/>
                <a:sym typeface="Symbol" pitchFamily="18" charset="2"/>
              </a:rPr>
              <a:t>: acceptance  efficiency</a:t>
            </a:r>
          </a:p>
        </p:txBody>
      </p:sp>
      <p:sp>
        <p:nvSpPr>
          <p:cNvPr id="31747" name="Text Box 6"/>
          <p:cNvSpPr txBox="1">
            <a:spLocks noChangeArrowheads="1"/>
          </p:cNvSpPr>
          <p:nvPr/>
        </p:nvSpPr>
        <p:spPr bwMode="auto">
          <a:xfrm>
            <a:off x="0" y="5645150"/>
            <a:ext cx="8113247" cy="400110"/>
          </a:xfrm>
          <a:prstGeom prst="rect">
            <a:avLst/>
          </a:prstGeom>
          <a:noFill/>
          <a:ln w="9525" algn="ctr">
            <a:noFill/>
            <a:miter lim="800000"/>
            <a:headEnd/>
            <a:tailEnd/>
          </a:ln>
        </p:spPr>
        <p:txBody>
          <a:bodyPr wrap="none">
            <a:spAutoFit/>
          </a:bodyPr>
          <a:lstStyle/>
          <a:p>
            <a:pPr>
              <a:buFontTx/>
              <a:buChar char="•"/>
            </a:pPr>
            <a:r>
              <a:rPr lang="en-US" sz="2000" dirty="0"/>
              <a:t> Also in the electron channel, very good coverage down to </a:t>
            </a:r>
            <a:r>
              <a:rPr lang="en-US" sz="2000" dirty="0" err="1"/>
              <a:t>p</a:t>
            </a:r>
            <a:r>
              <a:rPr lang="en-US" sz="2000" baseline="-25000" dirty="0" err="1"/>
              <a:t>T</a:t>
            </a:r>
            <a:r>
              <a:rPr lang="en-US" sz="2000" baseline="-25000" dirty="0"/>
              <a:t> </a:t>
            </a:r>
            <a:r>
              <a:rPr lang="en-US" sz="2000" dirty="0"/>
              <a:t>= 0</a:t>
            </a:r>
          </a:p>
        </p:txBody>
      </p:sp>
      <p:grpSp>
        <p:nvGrpSpPr>
          <p:cNvPr id="2" name="Group 12"/>
          <p:cNvGrpSpPr>
            <a:grpSpLocks/>
          </p:cNvGrpSpPr>
          <p:nvPr/>
        </p:nvGrpSpPr>
        <p:grpSpPr bwMode="auto">
          <a:xfrm>
            <a:off x="1219200" y="990600"/>
            <a:ext cx="6705600" cy="4343400"/>
            <a:chOff x="624" y="672"/>
            <a:chExt cx="4224" cy="2736"/>
          </a:xfrm>
        </p:grpSpPr>
        <p:sp>
          <p:nvSpPr>
            <p:cNvPr id="31749" name="Rectangle 11"/>
            <p:cNvSpPr>
              <a:spLocks noChangeArrowheads="1"/>
            </p:cNvSpPr>
            <p:nvPr/>
          </p:nvSpPr>
          <p:spPr bwMode="auto">
            <a:xfrm>
              <a:off x="624" y="720"/>
              <a:ext cx="4224" cy="2688"/>
            </a:xfrm>
            <a:prstGeom prst="rect">
              <a:avLst/>
            </a:prstGeom>
            <a:solidFill>
              <a:schemeClr val="bg1"/>
            </a:solidFill>
            <a:ln w="9525" algn="ctr">
              <a:noFill/>
              <a:miter lim="800000"/>
              <a:headEnd/>
              <a:tailEnd/>
            </a:ln>
          </p:spPr>
          <p:txBody>
            <a:bodyPr anchor="ctr">
              <a:spAutoFit/>
            </a:bodyPr>
            <a:lstStyle/>
            <a:p>
              <a:endParaRPr lang="it-IT"/>
            </a:p>
          </p:txBody>
        </p:sp>
        <p:grpSp>
          <p:nvGrpSpPr>
            <p:cNvPr id="3" name="Group 8"/>
            <p:cNvGrpSpPr>
              <a:grpSpLocks/>
            </p:cNvGrpSpPr>
            <p:nvPr/>
          </p:nvGrpSpPr>
          <p:grpSpPr bwMode="auto">
            <a:xfrm>
              <a:off x="768" y="672"/>
              <a:ext cx="3936" cy="2736"/>
              <a:chOff x="768" y="672"/>
              <a:chExt cx="3936" cy="2736"/>
            </a:xfrm>
          </p:grpSpPr>
          <p:sp>
            <p:nvSpPr>
              <p:cNvPr id="31752" name="Rectangle 7"/>
              <p:cNvSpPr>
                <a:spLocks noChangeArrowheads="1"/>
              </p:cNvSpPr>
              <p:nvPr/>
            </p:nvSpPr>
            <p:spPr bwMode="auto">
              <a:xfrm>
                <a:off x="768" y="720"/>
                <a:ext cx="3936" cy="2688"/>
              </a:xfrm>
              <a:prstGeom prst="rect">
                <a:avLst/>
              </a:prstGeom>
              <a:solidFill>
                <a:schemeClr val="bg1"/>
              </a:solidFill>
              <a:ln w="9525" algn="ctr">
                <a:noFill/>
                <a:miter lim="800000"/>
                <a:headEnd/>
                <a:tailEnd/>
              </a:ln>
            </p:spPr>
            <p:txBody>
              <a:bodyPr wrap="none" anchor="ctr">
                <a:spAutoFit/>
              </a:bodyPr>
              <a:lstStyle/>
              <a:p>
                <a:endParaRPr lang="it-IT"/>
              </a:p>
            </p:txBody>
          </p:sp>
          <p:pic>
            <p:nvPicPr>
              <p:cNvPr id="31753" name="Picture 5" descr="PWG3-Jpsi2e-007-101006"/>
              <p:cNvPicPr>
                <a:picLocks noChangeAspect="1" noChangeArrowheads="1"/>
              </p:cNvPicPr>
              <p:nvPr/>
            </p:nvPicPr>
            <p:blipFill>
              <a:blip r:embed="rId3"/>
              <a:srcRect l="2985" t="-3651"/>
              <a:stretch>
                <a:fillRect/>
              </a:stretch>
            </p:blipFill>
            <p:spPr bwMode="auto">
              <a:xfrm>
                <a:off x="768" y="672"/>
                <a:ext cx="3936" cy="2725"/>
              </a:xfrm>
              <a:prstGeom prst="rect">
                <a:avLst/>
              </a:prstGeom>
              <a:noFill/>
              <a:ln w="9525">
                <a:noFill/>
                <a:miter lim="800000"/>
                <a:headEnd/>
                <a:tailEnd/>
              </a:ln>
            </p:spPr>
          </p:pic>
        </p:grpSp>
        <p:sp>
          <p:nvSpPr>
            <p:cNvPr id="31751" name="Text Box 9"/>
            <p:cNvSpPr txBox="1">
              <a:spLocks noChangeArrowheads="1"/>
            </p:cNvSpPr>
            <p:nvPr/>
          </p:nvSpPr>
          <p:spPr bwMode="auto">
            <a:xfrm rot="10800000">
              <a:off x="690" y="1138"/>
              <a:ext cx="270" cy="1550"/>
            </a:xfrm>
            <a:prstGeom prst="rect">
              <a:avLst/>
            </a:prstGeom>
            <a:solidFill>
              <a:schemeClr val="bg1"/>
            </a:solidFill>
            <a:ln w="9525" algn="ctr">
              <a:noFill/>
              <a:miter lim="800000"/>
              <a:headEnd/>
              <a:tailEnd/>
            </a:ln>
          </p:spPr>
          <p:txBody>
            <a:bodyPr vert="eaVert" wrap="none">
              <a:spAutoFit/>
            </a:bodyPr>
            <a:lstStyle/>
            <a:p>
              <a:r>
                <a:rPr lang="en-US" sz="1600"/>
                <a:t>Acceptance </a:t>
              </a:r>
              <a:r>
                <a:rPr lang="en-US" sz="1600">
                  <a:sym typeface="Symbol" pitchFamily="18" charset="2"/>
                </a:rPr>
                <a:t> efficiency</a:t>
              </a: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457200" y="152400"/>
            <a:ext cx="8229600" cy="715963"/>
          </a:xfrm>
        </p:spPr>
        <p:txBody>
          <a:bodyPr/>
          <a:lstStyle/>
          <a:p>
            <a:r>
              <a:rPr lang="en-US" smtClean="0">
                <a:latin typeface="Gill Sans Light" charset="0"/>
                <a:ea typeface="ＭＳ Ｐゴシック" charset="-128"/>
                <a:cs typeface="Gill Sans Light" charset="0"/>
              </a:rPr>
              <a:t>Systematic errors</a:t>
            </a:r>
          </a:p>
        </p:txBody>
      </p:sp>
      <p:graphicFrame>
        <p:nvGraphicFramePr>
          <p:cNvPr id="33908" name="Group 116"/>
          <p:cNvGraphicFramePr>
            <a:graphicFrameLocks noGrp="1"/>
          </p:cNvGraphicFramePr>
          <p:nvPr/>
        </p:nvGraphicFramePr>
        <p:xfrm>
          <a:off x="1447800" y="960438"/>
          <a:ext cx="4343400" cy="2849565"/>
        </p:xfrm>
        <a:graphic>
          <a:graphicData uri="http://schemas.openxmlformats.org/drawingml/2006/table">
            <a:tbl>
              <a:tblPr/>
              <a:tblGrid>
                <a:gridCol w="3048000"/>
                <a:gridCol w="1295400"/>
              </a:tblGrid>
              <a:tr h="381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Verdana" pitchFamily="34" charset="0"/>
                          <a:sym typeface="Symbol" pitchFamily="18" charset="2"/>
                        </a:rPr>
                        <a:t>Source of systematic error</a:t>
                      </a:r>
                    </a:p>
                  </a:txBody>
                  <a:tcPr horzOverflow="overflow">
                    <a:lnL w="12700" cap="flat" cmpd="sng" algn="ctr">
                      <a:solidFill>
                        <a:srgbClr val="0000FF"/>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1400" b="1" i="0" u="none" strike="noStrike" cap="none" normalizeH="0" baseline="0" smtClean="0">
                        <a:ln>
                          <a:noFill/>
                        </a:ln>
                        <a:solidFill>
                          <a:schemeClr val="tx1"/>
                        </a:solidFill>
                        <a:effectLst/>
                        <a:latin typeface="Verdana" pitchFamily="34" charset="0"/>
                        <a:sym typeface="Symbol" pitchFamily="18" charset="2"/>
                      </a:endParaRPr>
                    </a:p>
                  </a:txBody>
                  <a:tcPr horzOverflow="overflow">
                    <a:lnL w="28575" cap="flat" cmpd="sng" algn="ctr">
                      <a:solidFill>
                        <a:schemeClr val="bg1"/>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FFFF00"/>
                    </a:solidFill>
                  </a:tcPr>
                </a:tc>
              </a:tr>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Uncertainty on signal extraction</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7.5 %</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Verdana" pitchFamily="34" charset="0"/>
                        </a:rPr>
                        <a:t>p</a:t>
                      </a:r>
                      <a:r>
                        <a:rPr kumimoji="0" lang="en-US" sz="1400" b="0" i="0" u="none" strike="noStrike" cap="none" normalizeH="0" baseline="-25000" dirty="0" err="1" smtClean="0">
                          <a:ln>
                            <a:noFill/>
                          </a:ln>
                          <a:solidFill>
                            <a:schemeClr val="tx1"/>
                          </a:solidFill>
                          <a:effectLst/>
                          <a:latin typeface="Verdana" pitchFamily="34" charset="0"/>
                        </a:rPr>
                        <a:t>T</a:t>
                      </a:r>
                      <a:r>
                        <a:rPr kumimoji="0" lang="en-US" sz="1400" b="0" i="0" u="none" strike="noStrike" cap="none" normalizeH="0" baseline="0" dirty="0" smtClean="0">
                          <a:ln>
                            <a:noFill/>
                          </a:ln>
                          <a:solidFill>
                            <a:schemeClr val="tx1"/>
                          </a:solidFill>
                          <a:effectLst/>
                          <a:latin typeface="Verdana" pitchFamily="34" charset="0"/>
                        </a:rPr>
                        <a:t> and y shapes in the MC</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2%</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Trigger efficiency</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4%</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Tracking efficiency</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2%</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Normalization</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10 %</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Verdana" pitchFamily="34" charset="0"/>
                        </a:rPr>
                        <a:t>Total systematic error</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Verdana" pitchFamily="34" charset="0"/>
                          <a:sym typeface="Symbol" pitchFamily="18" charset="2"/>
                        </a:rPr>
                        <a:t>13.5 %</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33911" name="Group 119"/>
          <p:cNvGraphicFramePr>
            <a:graphicFrameLocks noGrp="1"/>
          </p:cNvGraphicFramePr>
          <p:nvPr/>
        </p:nvGraphicFramePr>
        <p:xfrm>
          <a:off x="1447800" y="3935413"/>
          <a:ext cx="4343400" cy="2913066"/>
        </p:xfrm>
        <a:graphic>
          <a:graphicData uri="http://schemas.openxmlformats.org/drawingml/2006/table">
            <a:tbl>
              <a:tblPr/>
              <a:tblGrid>
                <a:gridCol w="3048000"/>
                <a:gridCol w="1295400"/>
              </a:tblGrid>
              <a:tr h="407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Verdana" pitchFamily="34" charset="0"/>
                          <a:sym typeface="Symbol" pitchFamily="18" charset="2"/>
                        </a:rPr>
                        <a:t>Source of systematic error</a:t>
                      </a:r>
                    </a:p>
                  </a:txBody>
                  <a:tcPr horzOverflow="overflow">
                    <a:lnL w="12700" cap="flat" cmpd="sng" algn="ctr">
                      <a:solidFill>
                        <a:srgbClr val="0000FF"/>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1400" b="1" i="0" u="none" strike="noStrike" cap="none" normalizeH="0" baseline="0" smtClean="0">
                        <a:ln>
                          <a:noFill/>
                        </a:ln>
                        <a:solidFill>
                          <a:schemeClr val="tx1"/>
                        </a:solidFill>
                        <a:effectLst/>
                        <a:latin typeface="Verdana" pitchFamily="34" charset="0"/>
                        <a:sym typeface="Symbol" pitchFamily="18" charset="2"/>
                      </a:endParaRPr>
                    </a:p>
                  </a:txBody>
                  <a:tcPr horzOverflow="overflow">
                    <a:lnL w="28575" cap="flat" cmpd="sng" algn="ctr">
                      <a:solidFill>
                        <a:schemeClr val="bg1"/>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FFFF00"/>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Kinematics</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&lt;1% </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Track quality,#clusters TPC</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10%</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Verdana" pitchFamily="34" charset="0"/>
                        </a:rPr>
                        <a:t>PID cuts</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10%</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Signal extraction range</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4%</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Normalization</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10 %</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Verdana" pitchFamily="34" charset="0"/>
                        </a:rPr>
                        <a:t>Total systematic error</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Verdana" pitchFamily="34" charset="0"/>
                          <a:sym typeface="Symbol" pitchFamily="18" charset="2"/>
                        </a:rPr>
                        <a:t>18 %</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bl>
          </a:graphicData>
        </a:graphic>
      </p:graphicFrame>
      <p:sp>
        <p:nvSpPr>
          <p:cNvPr id="32825" name="Text Box 106"/>
          <p:cNvSpPr txBox="1">
            <a:spLocks noChangeArrowheads="1"/>
          </p:cNvSpPr>
          <p:nvPr/>
        </p:nvSpPr>
        <p:spPr bwMode="auto">
          <a:xfrm>
            <a:off x="152400" y="974725"/>
            <a:ext cx="1004888" cy="396875"/>
          </a:xfrm>
          <a:prstGeom prst="rect">
            <a:avLst/>
          </a:prstGeom>
          <a:noFill/>
          <a:ln w="9525" algn="ctr">
            <a:noFill/>
            <a:miter lim="800000"/>
            <a:headEnd/>
            <a:tailEnd/>
          </a:ln>
        </p:spPr>
        <p:txBody>
          <a:bodyPr wrap="none">
            <a:spAutoFit/>
          </a:bodyPr>
          <a:lstStyle/>
          <a:p>
            <a:r>
              <a:rPr lang="en-US"/>
              <a:t>Muons</a:t>
            </a:r>
          </a:p>
        </p:txBody>
      </p:sp>
      <p:sp>
        <p:nvSpPr>
          <p:cNvPr id="32826" name="Text Box 112"/>
          <p:cNvSpPr txBox="1">
            <a:spLocks noChangeArrowheads="1"/>
          </p:cNvSpPr>
          <p:nvPr/>
        </p:nvSpPr>
        <p:spPr bwMode="auto">
          <a:xfrm>
            <a:off x="20638" y="3962400"/>
            <a:ext cx="1350962" cy="396875"/>
          </a:xfrm>
          <a:prstGeom prst="rect">
            <a:avLst/>
          </a:prstGeom>
          <a:noFill/>
          <a:ln w="9525" algn="ctr">
            <a:noFill/>
            <a:miter lim="800000"/>
            <a:headEnd/>
            <a:tailEnd/>
          </a:ln>
        </p:spPr>
        <p:txBody>
          <a:bodyPr wrap="none">
            <a:spAutoFit/>
          </a:bodyPr>
          <a:lstStyle/>
          <a:p>
            <a:r>
              <a:rPr lang="en-US"/>
              <a:t>Electrons</a:t>
            </a:r>
          </a:p>
        </p:txBody>
      </p:sp>
      <p:graphicFrame>
        <p:nvGraphicFramePr>
          <p:cNvPr id="33976" name="Group 184"/>
          <p:cNvGraphicFramePr>
            <a:graphicFrameLocks noGrp="1"/>
          </p:cNvGraphicFramePr>
          <p:nvPr/>
        </p:nvGraphicFramePr>
        <p:xfrm>
          <a:off x="5867400" y="4724400"/>
          <a:ext cx="3276600" cy="1252539"/>
        </p:xfrm>
        <a:graphic>
          <a:graphicData uri="http://schemas.openxmlformats.org/drawingml/2006/table">
            <a:tbl>
              <a:tblPr/>
              <a:tblGrid>
                <a:gridCol w="1524000"/>
                <a:gridCol w="914400"/>
                <a:gridCol w="838200"/>
              </a:tblGrid>
              <a:tr h="4175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Verdana" pitchFamily="34" charset="0"/>
                          <a:sym typeface="Symbol" pitchFamily="18" charset="2"/>
                        </a:rPr>
                        <a:t>polarization</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Verdana" pitchFamily="34" charset="0"/>
                          <a:sym typeface="Symbol" pitchFamily="18" charset="2"/>
                        </a:rPr>
                        <a:t>=-1</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Verdana" pitchFamily="34" charset="0"/>
                          <a:sym typeface="Symbol" pitchFamily="18" charset="2"/>
                        </a:rPr>
                        <a:t>=1</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FFFF00"/>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Helicity</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-20%</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+10%</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Collins-Soper</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-25%</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+12%</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33935" name="Group 143"/>
          <p:cNvGraphicFramePr>
            <a:graphicFrameLocks noGrp="1"/>
          </p:cNvGraphicFramePr>
          <p:nvPr/>
        </p:nvGraphicFramePr>
        <p:xfrm>
          <a:off x="5867400" y="1981200"/>
          <a:ext cx="3276600" cy="1292226"/>
        </p:xfrm>
        <a:graphic>
          <a:graphicData uri="http://schemas.openxmlformats.org/drawingml/2006/table">
            <a:tbl>
              <a:tblPr/>
              <a:tblGrid>
                <a:gridCol w="1524000"/>
                <a:gridCol w="914400"/>
                <a:gridCol w="838200"/>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Verdana" pitchFamily="34" charset="0"/>
                          <a:sym typeface="Symbol" pitchFamily="18" charset="2"/>
                        </a:rPr>
                        <a:t>polarization</a:t>
                      </a:r>
                    </a:p>
                  </a:txBody>
                  <a:tcPr horzOverflow="overflow">
                    <a:lnL w="12700" cap="flat" cmpd="sng" algn="ctr">
                      <a:solidFill>
                        <a:srgbClr val="0000FF"/>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Verdana" pitchFamily="34" charset="0"/>
                          <a:sym typeface="Symbol" pitchFamily="18" charset="2"/>
                        </a:rPr>
                        <a:t>=-1</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Verdana" pitchFamily="34" charset="0"/>
                          <a:sym typeface="Symbol" pitchFamily="18" charset="2"/>
                        </a:rPr>
                        <a:t>=1</a:t>
                      </a:r>
                    </a:p>
                  </a:txBody>
                  <a:tcPr horzOverflow="overflow">
                    <a:lnL w="28575" cap="flat" cmpd="sng" algn="ctr">
                      <a:solidFill>
                        <a:schemeClr val="bg1"/>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rgbClr val="FFFF00"/>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Helicity</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-21%</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+12% </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rPr>
                        <a:t>Collins-Soper</a:t>
                      </a:r>
                    </a:p>
                  </a:txBody>
                  <a:tcPr horzOverflow="overflow">
                    <a:lnL w="12700" cap="flat" cmpd="sng" algn="ctr">
                      <a:solidFill>
                        <a:srgbClr val="0000FF"/>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-31%</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Verdana" pitchFamily="34" charset="0"/>
                          <a:sym typeface="Symbol" pitchFamily="18" charset="2"/>
                        </a:rPr>
                        <a:t>+15%</a:t>
                      </a:r>
                    </a:p>
                  </a:txBody>
                  <a:tcPr horzOverflow="overflow">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smtClean="0">
                <a:latin typeface="Gill Sans Light" charset="0"/>
                <a:ea typeface="ＭＳ Ｐゴシック" charset="-128"/>
                <a:cs typeface="Gill Sans Light" charset="0"/>
              </a:rPr>
              <a:t>D meson reconstruction in ALICE</a:t>
            </a:r>
          </a:p>
        </p:txBody>
      </p:sp>
      <p:sp>
        <p:nvSpPr>
          <p:cNvPr id="14339" name="Content Placeholder 2"/>
          <p:cNvSpPr>
            <a:spLocks noGrp="1"/>
          </p:cNvSpPr>
          <p:nvPr>
            <p:ph idx="1"/>
          </p:nvPr>
        </p:nvSpPr>
        <p:spPr>
          <a:xfrm>
            <a:off x="304800" y="762000"/>
            <a:ext cx="8610600" cy="2362200"/>
          </a:xfrm>
        </p:spPr>
        <p:txBody>
          <a:bodyPr/>
          <a:lstStyle/>
          <a:p>
            <a:pPr>
              <a:buSzPct val="70000"/>
            </a:pPr>
            <a:r>
              <a:rPr lang="en-US" sz="2200" dirty="0" smtClean="0">
                <a:ea typeface="ＭＳ Ｐゴシック" charset="-128"/>
              </a:rPr>
              <a:t>Main selection: displaced-vertex topology</a:t>
            </a:r>
          </a:p>
          <a:p>
            <a:pPr>
              <a:buSzPct val="70000"/>
            </a:pPr>
            <a:r>
              <a:rPr lang="en-US" sz="2200" dirty="0" smtClean="0">
                <a:ea typeface="ＭＳ Ｐゴシック" charset="-128"/>
              </a:rPr>
              <a:t>Example: D</a:t>
            </a:r>
            <a:r>
              <a:rPr lang="en-US" sz="2200" baseline="30000" dirty="0" smtClean="0">
                <a:ea typeface="ＭＳ Ｐゴシック" charset="-128"/>
              </a:rPr>
              <a:t>0</a:t>
            </a:r>
            <a:r>
              <a:rPr lang="en-US" sz="2200" dirty="0" smtClean="0">
                <a:ea typeface="ＭＳ Ｐゴシック" charset="-128"/>
                <a:sym typeface="Wingdings" pitchFamily="2" charset="2"/>
              </a:rPr>
              <a:t>K</a:t>
            </a:r>
            <a:r>
              <a:rPr lang="en-US" sz="2200" baseline="30000" dirty="0" smtClean="0">
                <a:ea typeface="ＭＳ Ｐゴシック" charset="-128"/>
                <a:sym typeface="Wingdings" pitchFamily="2" charset="2"/>
              </a:rPr>
              <a:t>-</a:t>
            </a:r>
            <a:r>
              <a:rPr lang="en-US" sz="2200" dirty="0" smtClean="0">
                <a:latin typeface="Symbol" pitchFamily="18" charset="2"/>
                <a:ea typeface="ＭＳ Ｐゴシック" charset="-128"/>
                <a:sym typeface="Wingdings" pitchFamily="2" charset="2"/>
              </a:rPr>
              <a:t>p</a:t>
            </a:r>
            <a:r>
              <a:rPr lang="en-US" sz="2200" baseline="30000" dirty="0" smtClean="0">
                <a:ea typeface="ＭＳ Ｐゴシック" charset="-128"/>
                <a:sym typeface="Wingdings" pitchFamily="2" charset="2"/>
              </a:rPr>
              <a:t>+</a:t>
            </a:r>
          </a:p>
          <a:p>
            <a:pPr lvl="1">
              <a:buSzPct val="70000"/>
              <a:buFont typeface="Wingdings" pitchFamily="2" charset="2"/>
              <a:buChar char="u"/>
            </a:pPr>
            <a:r>
              <a:rPr lang="en-US" sz="1800" dirty="0" smtClean="0"/>
              <a:t>good </a:t>
            </a:r>
            <a:r>
              <a:rPr lang="en-US" sz="1800" dirty="0" smtClean="0">
                <a:solidFill>
                  <a:srgbClr val="FF00FF"/>
                </a:solidFill>
              </a:rPr>
              <a:t>pointing</a:t>
            </a:r>
            <a:r>
              <a:rPr lang="en-US" sz="1800" dirty="0" smtClean="0"/>
              <a:t> of reconstructed D momentum to  the primary vertex</a:t>
            </a:r>
          </a:p>
          <a:p>
            <a:pPr lvl="1">
              <a:buSzPct val="70000"/>
              <a:buFont typeface="Wingdings" pitchFamily="2" charset="2"/>
              <a:buChar char="u"/>
            </a:pPr>
            <a:r>
              <a:rPr lang="en-US" sz="1800" dirty="0" smtClean="0"/>
              <a:t>pair of opposite-charge tracks with large </a:t>
            </a:r>
            <a:r>
              <a:rPr lang="en-US" sz="1800" dirty="0" smtClean="0">
                <a:solidFill>
                  <a:srgbClr val="008000"/>
                </a:solidFill>
              </a:rPr>
              <a:t>impact parameters	</a:t>
            </a:r>
          </a:p>
          <a:p>
            <a:pPr>
              <a:buSzPct val="70000"/>
            </a:pPr>
            <a:r>
              <a:rPr lang="en-US" sz="2200" dirty="0" smtClean="0">
                <a:ea typeface="ＭＳ Ｐゴシック" charset="-128"/>
              </a:rPr>
              <a:t>K ID in TPC+TOF helps in rejecting background at low p</a:t>
            </a:r>
            <a:r>
              <a:rPr lang="en-US" sz="2200" baseline="-25000" dirty="0" smtClean="0">
                <a:ea typeface="ＭＳ Ｐゴシック" charset="-128"/>
              </a:rPr>
              <a:t>t</a:t>
            </a:r>
            <a:r>
              <a:rPr lang="en-US" sz="2200" dirty="0" smtClean="0">
                <a:ea typeface="ＭＳ Ｐゴシック" charset="-128"/>
              </a:rPr>
              <a:t>				</a:t>
            </a:r>
          </a:p>
        </p:txBody>
      </p:sp>
      <p:sp>
        <p:nvSpPr>
          <p:cNvPr id="14340"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pic>
        <p:nvPicPr>
          <p:cNvPr id="14341" name="Picture 3"/>
          <p:cNvPicPr>
            <a:picLocks noChangeAspect="1" noChangeArrowheads="1"/>
          </p:cNvPicPr>
          <p:nvPr/>
        </p:nvPicPr>
        <p:blipFill>
          <a:blip r:embed="rId3"/>
          <a:srcRect/>
          <a:stretch>
            <a:fillRect/>
          </a:stretch>
        </p:blipFill>
        <p:spPr bwMode="auto">
          <a:xfrm>
            <a:off x="0" y="2895600"/>
            <a:ext cx="5105400" cy="2127250"/>
          </a:xfrm>
          <a:prstGeom prst="rect">
            <a:avLst/>
          </a:prstGeom>
          <a:noFill/>
          <a:ln w="9525">
            <a:noFill/>
            <a:miter lim="800000"/>
            <a:headEnd/>
            <a:tailEnd/>
          </a:ln>
        </p:spPr>
      </p:pic>
      <p:pic>
        <p:nvPicPr>
          <p:cNvPr id="11" name="Picture 9"/>
          <p:cNvPicPr>
            <a:picLocks noChangeAspect="1"/>
          </p:cNvPicPr>
          <p:nvPr/>
        </p:nvPicPr>
        <p:blipFill>
          <a:blip r:embed="rId4"/>
          <a:srcRect/>
          <a:stretch>
            <a:fillRect/>
          </a:stretch>
        </p:blipFill>
        <p:spPr bwMode="auto">
          <a:xfrm>
            <a:off x="4876800" y="2627312"/>
            <a:ext cx="4175125" cy="2249488"/>
          </a:xfrm>
          <a:prstGeom prst="rect">
            <a:avLst/>
          </a:prstGeom>
          <a:noFill/>
          <a:ln w="9525">
            <a:noFill/>
            <a:miter lim="800000"/>
            <a:headEnd/>
            <a:tailEnd/>
          </a:ln>
          <a:effectLst>
            <a:outerShdw dist="38100" dir="2700000" rotWithShape="0">
              <a:srgbClr val="808080">
                <a:alpha val="42999"/>
              </a:srgbClr>
            </a:outerShdw>
          </a:effectLst>
        </p:spPr>
      </p:pic>
      <p:pic>
        <p:nvPicPr>
          <p:cNvPr id="12" name="Picture 4" descr="tofpid"/>
          <p:cNvPicPr>
            <a:picLocks noChangeAspect="1" noChangeArrowheads="1"/>
          </p:cNvPicPr>
          <p:nvPr/>
        </p:nvPicPr>
        <p:blipFill>
          <a:blip r:embed="rId5"/>
          <a:srcRect t="8962"/>
          <a:stretch>
            <a:fillRect/>
          </a:stretch>
        </p:blipFill>
        <p:spPr bwMode="auto">
          <a:xfrm>
            <a:off x="2776533" y="4776898"/>
            <a:ext cx="4069975" cy="2081102"/>
          </a:xfrm>
          <a:prstGeom prst="rect">
            <a:avLst/>
          </a:prstGeom>
          <a:noFill/>
          <a:ln w="9525">
            <a:noFill/>
            <a:miter lim="800000"/>
            <a:headEnd/>
            <a:tailEnd/>
          </a:ln>
          <a:effectLst>
            <a:outerShdw dist="38100" dir="2700000" rotWithShape="0">
              <a:srgbClr val="808080">
                <a:alpha val="42999"/>
              </a:srgbClr>
            </a:outerShdw>
          </a:effectLst>
        </p:spPr>
      </p:pic>
      <p:sp>
        <p:nvSpPr>
          <p:cNvPr id="14344" name="TextBox 12"/>
          <p:cNvSpPr txBox="1">
            <a:spLocks noChangeArrowheads="1"/>
          </p:cNvSpPr>
          <p:nvPr/>
        </p:nvSpPr>
        <p:spPr bwMode="auto">
          <a:xfrm>
            <a:off x="8077200" y="3124200"/>
            <a:ext cx="646113" cy="369888"/>
          </a:xfrm>
          <a:prstGeom prst="rect">
            <a:avLst/>
          </a:prstGeom>
          <a:noFill/>
          <a:ln w="9525">
            <a:noFill/>
            <a:miter lim="800000"/>
            <a:headEnd/>
            <a:tailEnd/>
          </a:ln>
        </p:spPr>
        <p:txBody>
          <a:bodyPr wrap="none">
            <a:spAutoFit/>
          </a:bodyPr>
          <a:lstStyle/>
          <a:p>
            <a:r>
              <a:rPr lang="en-US" sz="1800"/>
              <a:t>TPC</a:t>
            </a:r>
          </a:p>
        </p:txBody>
      </p:sp>
      <p:sp>
        <p:nvSpPr>
          <p:cNvPr id="14345" name="TextBox 13"/>
          <p:cNvSpPr txBox="1">
            <a:spLocks noChangeArrowheads="1"/>
          </p:cNvSpPr>
          <p:nvPr/>
        </p:nvSpPr>
        <p:spPr bwMode="auto">
          <a:xfrm>
            <a:off x="5867400" y="5867400"/>
            <a:ext cx="641350" cy="369888"/>
          </a:xfrm>
          <a:prstGeom prst="rect">
            <a:avLst/>
          </a:prstGeom>
          <a:noFill/>
          <a:ln w="9525">
            <a:noFill/>
            <a:miter lim="800000"/>
            <a:headEnd/>
            <a:tailEnd/>
          </a:ln>
        </p:spPr>
        <p:txBody>
          <a:bodyPr wrap="none">
            <a:spAutoFit/>
          </a:bodyPr>
          <a:lstStyle/>
          <a:p>
            <a:r>
              <a:rPr lang="en-US" sz="1800"/>
              <a:t>TOF</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mtClean="0">
                <a:latin typeface="Gill Sans Light" charset="0"/>
                <a:ea typeface="ＭＳ Ｐゴシック" charset="-128"/>
                <a:cs typeface="Gill Sans Light" charset="0"/>
              </a:rPr>
              <a:t>Signals: D</a:t>
            </a:r>
            <a:r>
              <a:rPr lang="en-US" baseline="30000" smtClean="0">
                <a:latin typeface="Gill Sans Light" charset="0"/>
                <a:ea typeface="ＭＳ Ｐゴシック" charset="-128"/>
                <a:cs typeface="Gill Sans Light" charset="0"/>
              </a:rPr>
              <a:t>0</a:t>
            </a:r>
            <a:r>
              <a:rPr lang="en-US" smtClean="0">
                <a:latin typeface="Gill Sans Light" charset="0"/>
                <a:ea typeface="ＭＳ Ｐゴシック" charset="-128"/>
                <a:cs typeface="Gill Sans Light" charset="0"/>
                <a:sym typeface="Wingdings" pitchFamily="2" charset="2"/>
              </a:rPr>
              <a:t>K</a:t>
            </a:r>
            <a:r>
              <a:rPr lang="en-US" baseline="30000" smtClean="0">
                <a:latin typeface="Gill Sans Light" charset="0"/>
                <a:ea typeface="ＭＳ Ｐゴシック" charset="-128"/>
                <a:cs typeface="Gill Sans Light" charset="0"/>
                <a:sym typeface="Wingdings" pitchFamily="2" charset="2"/>
              </a:rPr>
              <a:t>-</a:t>
            </a:r>
            <a:r>
              <a:rPr lang="en-US" smtClean="0">
                <a:latin typeface="Symbol" pitchFamily="18" charset="2"/>
                <a:ea typeface="ＭＳ Ｐゴシック" charset="-128"/>
                <a:cs typeface="Gill Sans Light" charset="0"/>
                <a:sym typeface="Wingdings" pitchFamily="2" charset="2"/>
              </a:rPr>
              <a:t>p</a:t>
            </a:r>
            <a:r>
              <a:rPr lang="en-US" baseline="30000" smtClean="0">
                <a:latin typeface="Symbol" pitchFamily="18" charset="2"/>
                <a:ea typeface="ＭＳ Ｐゴシック" charset="-128"/>
                <a:cs typeface="Gill Sans Light" charset="0"/>
                <a:sym typeface="Wingdings" pitchFamily="2" charset="2"/>
              </a:rPr>
              <a:t>+</a:t>
            </a:r>
            <a:endParaRPr lang="en-US" baseline="30000" smtClean="0">
              <a:latin typeface="Symbol" pitchFamily="18" charset="2"/>
              <a:ea typeface="ＭＳ Ｐゴシック" charset="-128"/>
              <a:cs typeface="Gill Sans Light" charset="0"/>
            </a:endParaRPr>
          </a:p>
        </p:txBody>
      </p:sp>
      <p:sp>
        <p:nvSpPr>
          <p:cNvPr id="15363" name="Footer Placeholder 11"/>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pic>
        <p:nvPicPr>
          <p:cNvPr id="15364" name="Picture 4"/>
          <p:cNvPicPr>
            <a:picLocks noChangeAspect="1"/>
          </p:cNvPicPr>
          <p:nvPr/>
        </p:nvPicPr>
        <p:blipFill>
          <a:blip r:embed="rId3"/>
          <a:srcRect t="2668"/>
          <a:stretch>
            <a:fillRect/>
          </a:stretch>
        </p:blipFill>
        <p:spPr bwMode="auto">
          <a:xfrm>
            <a:off x="838200" y="911348"/>
            <a:ext cx="8018463" cy="5603752"/>
          </a:xfrm>
          <a:prstGeom prst="rect">
            <a:avLst/>
          </a:prstGeom>
          <a:noFill/>
          <a:ln w="9525">
            <a:noFill/>
            <a:miter lim="800000"/>
            <a:headEnd/>
            <a:tailEnd/>
          </a:ln>
        </p:spPr>
      </p:pic>
      <p:sp>
        <p:nvSpPr>
          <p:cNvPr id="15365" name="TextBox 9"/>
          <p:cNvSpPr txBox="1">
            <a:spLocks noChangeArrowheads="1"/>
          </p:cNvSpPr>
          <p:nvPr/>
        </p:nvSpPr>
        <p:spPr bwMode="auto">
          <a:xfrm>
            <a:off x="7086600" y="4438471"/>
            <a:ext cx="1905000" cy="1200329"/>
          </a:xfrm>
          <a:prstGeom prst="rect">
            <a:avLst/>
          </a:prstGeom>
          <a:noFill/>
          <a:ln w="9525">
            <a:noFill/>
            <a:miter lim="800000"/>
            <a:headEnd/>
            <a:tailEnd/>
          </a:ln>
        </p:spPr>
        <p:txBody>
          <a:bodyPr wrap="square">
            <a:spAutoFit/>
          </a:bodyPr>
          <a:lstStyle/>
          <a:p>
            <a:r>
              <a:rPr lang="en-US" dirty="0"/>
              <a:t>10</a:t>
            </a:r>
            <a:r>
              <a:rPr lang="en-US" baseline="30000" dirty="0"/>
              <a:t>8</a:t>
            </a:r>
            <a:r>
              <a:rPr lang="en-US" dirty="0"/>
              <a:t> </a:t>
            </a:r>
            <a:r>
              <a:rPr lang="en-US" dirty="0" smtClean="0"/>
              <a:t>events </a:t>
            </a:r>
            <a:r>
              <a:rPr lang="en-US" dirty="0"/>
              <a:t>1-12 </a:t>
            </a:r>
            <a:r>
              <a:rPr lang="en-US" dirty="0" err="1"/>
              <a:t>GeV</a:t>
            </a:r>
            <a:r>
              <a:rPr lang="en-US" dirty="0"/>
              <a:t> in 7 bins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PWG3-D2H-023-DplustoKpipi_PIDtoftpc_111MPtBins_Exp_MassFit_20100930.gif"/>
          <p:cNvPicPr>
            <a:picLocks noChangeAspect="1"/>
          </p:cNvPicPr>
          <p:nvPr/>
        </p:nvPicPr>
        <p:blipFill>
          <a:blip r:embed="rId3"/>
          <a:srcRect/>
          <a:stretch>
            <a:fillRect/>
          </a:stretch>
        </p:blipFill>
        <p:spPr bwMode="auto">
          <a:xfrm>
            <a:off x="1382143" y="1219200"/>
            <a:ext cx="7572945" cy="5292725"/>
          </a:xfrm>
          <a:prstGeom prst="rect">
            <a:avLst/>
          </a:prstGeom>
          <a:noFill/>
          <a:ln w="9525">
            <a:noFill/>
            <a:miter lim="800000"/>
            <a:headEnd/>
            <a:tailEnd/>
          </a:ln>
        </p:spPr>
      </p:pic>
      <p:sp>
        <p:nvSpPr>
          <p:cNvPr id="16387" name="Title 1"/>
          <p:cNvSpPr>
            <a:spLocks noGrp="1"/>
          </p:cNvSpPr>
          <p:nvPr>
            <p:ph type="title"/>
          </p:nvPr>
        </p:nvSpPr>
        <p:spPr/>
        <p:txBody>
          <a:bodyPr/>
          <a:lstStyle/>
          <a:p>
            <a:pPr eaLnBrk="1" hangingPunct="1"/>
            <a:r>
              <a:rPr lang="en-US" smtClean="0">
                <a:latin typeface="Gill Sans Light" charset="0"/>
                <a:ea typeface="ＭＳ Ｐゴシック" charset="-128"/>
                <a:cs typeface="Gill Sans Light" charset="0"/>
              </a:rPr>
              <a:t>Signals: D</a:t>
            </a:r>
            <a:r>
              <a:rPr lang="en-US" baseline="30000" smtClean="0">
                <a:latin typeface="Gill Sans Light" charset="0"/>
                <a:ea typeface="ＭＳ Ｐゴシック" charset="-128"/>
                <a:cs typeface="Gill Sans Light" charset="0"/>
              </a:rPr>
              <a:t>+</a:t>
            </a:r>
            <a:r>
              <a:rPr lang="en-US" smtClean="0">
                <a:latin typeface="Gill Sans Light" charset="0"/>
                <a:ea typeface="ＭＳ Ｐゴシック" charset="-128"/>
                <a:cs typeface="Gill Sans Light" charset="0"/>
                <a:sym typeface="Wingdings" pitchFamily="2" charset="2"/>
              </a:rPr>
              <a:t>K</a:t>
            </a:r>
            <a:r>
              <a:rPr lang="en-US" baseline="30000" smtClean="0">
                <a:latin typeface="Gill Sans Light" charset="0"/>
                <a:ea typeface="ＭＳ Ｐゴシック" charset="-128"/>
                <a:cs typeface="Gill Sans Light" charset="0"/>
                <a:sym typeface="Wingdings" pitchFamily="2" charset="2"/>
              </a:rPr>
              <a:t>-</a:t>
            </a:r>
            <a:r>
              <a:rPr lang="en-US" smtClean="0">
                <a:latin typeface="Symbol" pitchFamily="18" charset="2"/>
                <a:ea typeface="ＭＳ Ｐゴシック" charset="-128"/>
                <a:cs typeface="Gill Sans Light" charset="0"/>
                <a:sym typeface="Wingdings" pitchFamily="2" charset="2"/>
              </a:rPr>
              <a:t>p</a:t>
            </a:r>
            <a:r>
              <a:rPr lang="en-US" baseline="30000" smtClean="0">
                <a:latin typeface="Symbol" pitchFamily="18" charset="2"/>
                <a:ea typeface="ＭＳ Ｐゴシック" charset="-128"/>
                <a:cs typeface="Gill Sans Light" charset="0"/>
                <a:sym typeface="Wingdings" pitchFamily="2" charset="2"/>
              </a:rPr>
              <a:t>+</a:t>
            </a:r>
            <a:r>
              <a:rPr lang="en-US" smtClean="0">
                <a:latin typeface="Symbol" pitchFamily="18" charset="2"/>
                <a:ea typeface="ＭＳ Ｐゴシック" charset="-128"/>
                <a:cs typeface="Gill Sans Light" charset="0"/>
                <a:sym typeface="Wingdings" pitchFamily="2" charset="2"/>
              </a:rPr>
              <a:t>p</a:t>
            </a:r>
            <a:r>
              <a:rPr lang="en-US" baseline="30000" smtClean="0">
                <a:latin typeface="Symbol" pitchFamily="18" charset="2"/>
                <a:ea typeface="ＭＳ Ｐゴシック" charset="-128"/>
                <a:cs typeface="Gill Sans Light" charset="0"/>
                <a:sym typeface="Wingdings" pitchFamily="2" charset="2"/>
              </a:rPr>
              <a:t>+</a:t>
            </a:r>
            <a:endParaRPr lang="en-US" baseline="30000" smtClean="0">
              <a:latin typeface="Symbol" pitchFamily="18" charset="2"/>
              <a:ea typeface="ＭＳ Ｐゴシック" charset="-128"/>
              <a:cs typeface="Gill Sans Light" charset="0"/>
            </a:endParaRPr>
          </a:p>
        </p:txBody>
      </p:sp>
      <p:sp>
        <p:nvSpPr>
          <p:cNvPr id="16388" name="Footer Placeholder 11"/>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16389" name="TextBox 9"/>
          <p:cNvSpPr txBox="1">
            <a:spLocks noChangeArrowheads="1"/>
          </p:cNvSpPr>
          <p:nvPr/>
        </p:nvSpPr>
        <p:spPr bwMode="auto">
          <a:xfrm>
            <a:off x="104775" y="833438"/>
            <a:ext cx="4541838" cy="461962"/>
          </a:xfrm>
          <a:prstGeom prst="rect">
            <a:avLst/>
          </a:prstGeom>
          <a:noFill/>
          <a:ln w="9525">
            <a:noFill/>
            <a:miter lim="800000"/>
            <a:headEnd/>
            <a:tailEnd/>
          </a:ln>
        </p:spPr>
        <p:txBody>
          <a:bodyPr wrap="none">
            <a:spAutoFit/>
          </a:bodyPr>
          <a:lstStyle/>
          <a:p>
            <a:r>
              <a:rPr lang="en-US"/>
              <a:t>10</a:t>
            </a:r>
            <a:r>
              <a:rPr lang="en-US" baseline="30000"/>
              <a:t>8</a:t>
            </a:r>
            <a:r>
              <a:rPr lang="en-US"/>
              <a:t> events; 2-12 GeV in 6 bins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p:cNvPicPr>
            <a:picLocks noChangeAspect="1"/>
          </p:cNvPicPr>
          <p:nvPr/>
        </p:nvPicPr>
        <p:blipFill>
          <a:blip r:embed="rId3"/>
          <a:srcRect/>
          <a:stretch>
            <a:fillRect/>
          </a:stretch>
        </p:blipFill>
        <p:spPr bwMode="auto">
          <a:xfrm>
            <a:off x="3962400" y="838200"/>
            <a:ext cx="5345113" cy="2667000"/>
          </a:xfrm>
          <a:prstGeom prst="rect">
            <a:avLst/>
          </a:prstGeom>
          <a:noFill/>
          <a:ln w="9525">
            <a:noFill/>
            <a:miter lim="800000"/>
            <a:headEnd/>
            <a:tailEnd/>
          </a:ln>
        </p:spPr>
      </p:pic>
      <p:sp>
        <p:nvSpPr>
          <p:cNvPr id="18435" name="Title 1"/>
          <p:cNvSpPr>
            <a:spLocks noGrp="1"/>
          </p:cNvSpPr>
          <p:nvPr>
            <p:ph type="title"/>
          </p:nvPr>
        </p:nvSpPr>
        <p:spPr/>
        <p:txBody>
          <a:bodyPr/>
          <a:lstStyle/>
          <a:p>
            <a:r>
              <a:rPr lang="en-US" dirty="0" smtClean="0">
                <a:latin typeface="Gill Sans Light" charset="0"/>
                <a:ea typeface="ＭＳ Ｐゴシック" charset="-128"/>
                <a:cs typeface="Gill Sans Light" charset="0"/>
              </a:rPr>
              <a:t>Corrections for D cross sections </a:t>
            </a:r>
          </a:p>
        </p:txBody>
      </p:sp>
      <p:sp>
        <p:nvSpPr>
          <p:cNvPr id="18436"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18437" name="Content Placeholder 12"/>
          <p:cNvSpPr>
            <a:spLocks noGrp="1"/>
          </p:cNvSpPr>
          <p:nvPr>
            <p:ph idx="1"/>
          </p:nvPr>
        </p:nvSpPr>
        <p:spPr>
          <a:xfrm>
            <a:off x="76200" y="838200"/>
            <a:ext cx="3962400" cy="1981200"/>
          </a:xfrm>
        </p:spPr>
        <p:txBody>
          <a:bodyPr/>
          <a:lstStyle/>
          <a:p>
            <a:r>
              <a:rPr lang="en-US" smtClean="0">
                <a:ea typeface="ＭＳ Ｐゴシック" charset="-128"/>
              </a:rPr>
              <a:t>Corrections: 1) efficiency</a:t>
            </a:r>
          </a:p>
          <a:p>
            <a:pPr lvl="1"/>
            <a:r>
              <a:rPr lang="en-US" smtClean="0">
                <a:solidFill>
                  <a:srgbClr val="FF0000"/>
                </a:solidFill>
                <a:sym typeface="Wingdings" pitchFamily="2" charset="2"/>
              </a:rPr>
              <a:t>1%  10% from low to high p</a:t>
            </a:r>
            <a:r>
              <a:rPr lang="en-US" baseline="-25000" smtClean="0">
                <a:solidFill>
                  <a:srgbClr val="FF0000"/>
                </a:solidFill>
                <a:sym typeface="Wingdings" pitchFamily="2" charset="2"/>
              </a:rPr>
              <a:t>t</a:t>
            </a:r>
          </a:p>
          <a:p>
            <a:pPr lvl="1"/>
            <a:r>
              <a:rPr lang="en-US" smtClean="0">
                <a:solidFill>
                  <a:srgbClr val="0000FF"/>
                </a:solidFill>
                <a:sym typeface="Wingdings" pitchFamily="2" charset="2"/>
              </a:rPr>
              <a:t>factor 2 larger for B feed-down D mesons</a:t>
            </a:r>
          </a:p>
        </p:txBody>
      </p:sp>
      <p:sp>
        <p:nvSpPr>
          <p:cNvPr id="18438" name="TextBox 18"/>
          <p:cNvSpPr txBox="1">
            <a:spLocks noChangeArrowheads="1"/>
          </p:cNvSpPr>
          <p:nvPr/>
        </p:nvSpPr>
        <p:spPr bwMode="auto">
          <a:xfrm>
            <a:off x="5638800" y="1214438"/>
            <a:ext cx="520700" cy="461962"/>
          </a:xfrm>
          <a:prstGeom prst="rect">
            <a:avLst/>
          </a:prstGeom>
          <a:noFill/>
          <a:ln w="9525">
            <a:noFill/>
            <a:miter lim="800000"/>
            <a:headEnd/>
            <a:tailEnd/>
          </a:ln>
        </p:spPr>
        <p:txBody>
          <a:bodyPr wrap="none">
            <a:spAutoFit/>
          </a:bodyPr>
          <a:lstStyle/>
          <a:p>
            <a:r>
              <a:rPr lang="en-US"/>
              <a:t>D</a:t>
            </a:r>
            <a:r>
              <a:rPr lang="en-US" baseline="30000"/>
              <a:t>0</a:t>
            </a:r>
            <a:endParaRPr lang="en-US"/>
          </a:p>
        </p:txBody>
      </p:sp>
      <p:sp>
        <p:nvSpPr>
          <p:cNvPr id="18439" name="TextBox 19"/>
          <p:cNvSpPr txBox="1">
            <a:spLocks noChangeArrowheads="1"/>
          </p:cNvSpPr>
          <p:nvPr/>
        </p:nvSpPr>
        <p:spPr bwMode="auto">
          <a:xfrm>
            <a:off x="8382000" y="1214438"/>
            <a:ext cx="527050" cy="461962"/>
          </a:xfrm>
          <a:prstGeom prst="rect">
            <a:avLst/>
          </a:prstGeom>
          <a:noFill/>
          <a:ln w="9525">
            <a:noFill/>
            <a:miter lim="800000"/>
            <a:headEnd/>
            <a:tailEnd/>
          </a:ln>
        </p:spPr>
        <p:txBody>
          <a:bodyPr wrap="none">
            <a:spAutoFit/>
          </a:bodyPr>
          <a:lstStyle/>
          <a:p>
            <a:r>
              <a:rPr lang="en-US"/>
              <a:t>D</a:t>
            </a:r>
            <a:r>
              <a:rPr lang="en-US" baseline="30000"/>
              <a:t>+</a:t>
            </a:r>
            <a:endParaRPr lang="en-US"/>
          </a:p>
        </p:txBody>
      </p:sp>
      <p:sp>
        <p:nvSpPr>
          <p:cNvPr id="18440" name="Content Placeholder 12"/>
          <p:cNvSpPr txBox="1">
            <a:spLocks/>
          </p:cNvSpPr>
          <p:nvPr/>
        </p:nvSpPr>
        <p:spPr bwMode="auto">
          <a:xfrm>
            <a:off x="76200" y="3276600"/>
            <a:ext cx="4724400" cy="1981200"/>
          </a:xfrm>
          <a:prstGeom prst="rect">
            <a:avLst/>
          </a:prstGeom>
          <a:noFill/>
          <a:ln w="9525">
            <a:noFill/>
            <a:miter lim="800000"/>
            <a:headEnd/>
            <a:tailEnd/>
          </a:ln>
        </p:spPr>
        <p:txBody>
          <a:bodyPr/>
          <a:lstStyle/>
          <a:p>
            <a:pPr marL="342900" indent="-342900" eaLnBrk="0" hangingPunct="0">
              <a:spcBef>
                <a:spcPct val="20000"/>
              </a:spcBef>
              <a:buClr>
                <a:srgbClr val="3366FF"/>
              </a:buClr>
              <a:buSzPct val="80000"/>
              <a:buFont typeface="Wingdings" pitchFamily="2" charset="2"/>
              <a:buChar char="u"/>
            </a:pPr>
            <a:r>
              <a:rPr lang="en-US" b="0"/>
              <a:t>Corrections: 2) feed-down B</a:t>
            </a:r>
            <a:r>
              <a:rPr lang="en-US" b="0">
                <a:sym typeface="Wingdings" pitchFamily="2" charset="2"/>
              </a:rPr>
              <a:t>D: ~20-25%</a:t>
            </a:r>
            <a:endParaRPr lang="en-US" sz="2000" b="0">
              <a:sym typeface="Wingdings" pitchFamily="2" charset="2"/>
            </a:endParaRPr>
          </a:p>
          <a:p>
            <a:pPr marL="742950" lvl="1" indent="-285750" eaLnBrk="0" hangingPunct="0">
              <a:spcBef>
                <a:spcPct val="20000"/>
              </a:spcBef>
              <a:buClr>
                <a:srgbClr val="3366FF"/>
              </a:buClr>
              <a:buFont typeface="Wingdings" pitchFamily="2" charset="2"/>
              <a:buChar char="Ø"/>
            </a:pPr>
            <a:r>
              <a:rPr lang="en-US" sz="2000" b="0">
                <a:sym typeface="Wingdings" pitchFamily="2" charset="2"/>
              </a:rPr>
              <a:t>for now, subtract using FONLL BD predictions</a:t>
            </a:r>
          </a:p>
          <a:p>
            <a:pPr marL="1200150" lvl="2" indent="-285750" eaLnBrk="0" hangingPunct="0">
              <a:spcBef>
                <a:spcPct val="20000"/>
              </a:spcBef>
              <a:buClr>
                <a:srgbClr val="3366FF"/>
              </a:buClr>
              <a:buFont typeface="Wingdings" pitchFamily="2" charset="2"/>
              <a:buChar char="Ø"/>
            </a:pPr>
            <a:r>
              <a:rPr lang="en-US" sz="1800" b="0">
                <a:sym typeface="Wingdings" pitchFamily="2" charset="2"/>
              </a:rPr>
              <a:t>FONLL describes well B production at Tev and LHC</a:t>
            </a:r>
          </a:p>
          <a:p>
            <a:pPr marL="742950" lvl="1" indent="-285750" eaLnBrk="0" hangingPunct="0">
              <a:spcBef>
                <a:spcPct val="20000"/>
              </a:spcBef>
              <a:buClr>
                <a:srgbClr val="3366FF"/>
              </a:buClr>
              <a:buFont typeface="Wingdings" pitchFamily="2" charset="2"/>
              <a:buChar char="Ø"/>
            </a:pPr>
            <a:r>
              <a:rPr lang="en-US" sz="2000" b="0">
                <a:sym typeface="Wingdings" pitchFamily="2" charset="2"/>
              </a:rPr>
              <a:t>with full 2010 statistics will be corrected based on data (D displacement to vertex, à la CDF)</a:t>
            </a:r>
          </a:p>
        </p:txBody>
      </p:sp>
      <p:pic>
        <p:nvPicPr>
          <p:cNvPr id="18441" name="Picture 22" descr="D0FeedDownprediction.eps"/>
          <p:cNvPicPr>
            <a:picLocks noChangeAspect="1"/>
          </p:cNvPicPr>
          <p:nvPr/>
        </p:nvPicPr>
        <p:blipFill>
          <a:blip r:embed="rId4"/>
          <a:srcRect/>
          <a:stretch>
            <a:fillRect/>
          </a:stretch>
        </p:blipFill>
        <p:spPr bwMode="auto">
          <a:xfrm>
            <a:off x="4867275" y="3581400"/>
            <a:ext cx="4276725" cy="2895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it-IT" smtClean="0"/>
              <a:t>Purdue University, Jan. 6, 2011                             Pietro Cortese</a:t>
            </a:r>
            <a:endParaRPr lang="en-US" smtClean="0"/>
          </a:p>
        </p:txBody>
      </p:sp>
      <p:sp>
        <p:nvSpPr>
          <p:cNvPr id="20483" name="Content Placeholder 12"/>
          <p:cNvSpPr txBox="1">
            <a:spLocks/>
          </p:cNvSpPr>
          <p:nvPr/>
        </p:nvSpPr>
        <p:spPr bwMode="auto">
          <a:xfrm>
            <a:off x="152400" y="5334000"/>
            <a:ext cx="8686800" cy="1981200"/>
          </a:xfrm>
          <a:prstGeom prst="rect">
            <a:avLst/>
          </a:prstGeom>
          <a:noFill/>
          <a:ln w="9525">
            <a:noFill/>
            <a:miter lim="800000"/>
            <a:headEnd/>
            <a:tailEnd/>
          </a:ln>
        </p:spPr>
        <p:txBody>
          <a:bodyPr/>
          <a:lstStyle/>
          <a:p>
            <a:pPr marL="342900" indent="-342900" eaLnBrk="0" hangingPunct="0">
              <a:spcBef>
                <a:spcPct val="20000"/>
              </a:spcBef>
              <a:buClr>
                <a:srgbClr val="3366FF"/>
              </a:buClr>
              <a:buSzPct val="80000"/>
              <a:buFont typeface="Wingdings" pitchFamily="2" charset="2"/>
              <a:buChar char="u"/>
            </a:pPr>
            <a:r>
              <a:rPr lang="en-US" sz="2000" b="0" dirty="0"/>
              <a:t>2 &lt; p</a:t>
            </a:r>
            <a:r>
              <a:rPr lang="en-US" sz="2000" b="0" baseline="-25000" dirty="0"/>
              <a:t>t </a:t>
            </a:r>
            <a:r>
              <a:rPr lang="en-US" sz="2000" b="0" dirty="0"/>
              <a:t>&lt; 10 </a:t>
            </a:r>
            <a:r>
              <a:rPr lang="en-US" sz="2000" b="0" dirty="0" err="1"/>
              <a:t>GeV</a:t>
            </a:r>
            <a:r>
              <a:rPr lang="en-US" sz="2000" b="0" dirty="0"/>
              <a:t>/c, with 1.4 nb</a:t>
            </a:r>
            <a:r>
              <a:rPr lang="en-US" sz="2000" b="0" baseline="30000" dirty="0"/>
              <a:t>-1</a:t>
            </a:r>
            <a:r>
              <a:rPr lang="en-US" sz="2000" b="0" dirty="0"/>
              <a:t> (~20% of 2010 statistics)</a:t>
            </a:r>
          </a:p>
          <a:p>
            <a:pPr marL="342900" indent="-342900" eaLnBrk="0" hangingPunct="0">
              <a:spcBef>
                <a:spcPct val="20000"/>
              </a:spcBef>
              <a:buClr>
                <a:srgbClr val="3366FF"/>
              </a:buClr>
              <a:buSzPct val="80000"/>
              <a:buFont typeface="Wingdings" pitchFamily="2" charset="2"/>
              <a:buChar char="u"/>
            </a:pPr>
            <a:r>
              <a:rPr lang="en-US" sz="2000" b="0" dirty="0" smtClean="0"/>
              <a:t>Total systematic error </a:t>
            </a:r>
            <a:r>
              <a:rPr lang="en-US" sz="2000" b="0" dirty="0"/>
              <a:t>20-40% p</a:t>
            </a:r>
            <a:r>
              <a:rPr lang="en-US" sz="2000" b="0" baseline="-25000" dirty="0"/>
              <a:t>t</a:t>
            </a:r>
            <a:r>
              <a:rPr lang="en-US" sz="2000" b="0" dirty="0"/>
              <a:t>-dep. + 10% on normalization</a:t>
            </a:r>
          </a:p>
          <a:p>
            <a:pPr marL="342900" indent="-342900" eaLnBrk="0" hangingPunct="0">
              <a:spcBef>
                <a:spcPct val="20000"/>
              </a:spcBef>
              <a:buClr>
                <a:srgbClr val="3366FF"/>
              </a:buClr>
              <a:buSzPct val="80000"/>
              <a:buFont typeface="Wingdings" pitchFamily="2" charset="2"/>
              <a:buChar char="u"/>
            </a:pPr>
            <a:r>
              <a:rPr lang="en-US" sz="2000" b="0" dirty="0" err="1"/>
              <a:t>pQCD</a:t>
            </a:r>
            <a:r>
              <a:rPr lang="en-US" sz="2000" b="0" dirty="0"/>
              <a:t> predictions (FONLL and GM-VFNS) compatible with our data</a:t>
            </a:r>
          </a:p>
        </p:txBody>
      </p:sp>
      <p:sp>
        <p:nvSpPr>
          <p:cNvPr id="20484" name="Title 1"/>
          <p:cNvSpPr>
            <a:spLocks noGrp="1"/>
          </p:cNvSpPr>
          <p:nvPr>
            <p:ph type="title"/>
          </p:nvPr>
        </p:nvSpPr>
        <p:spPr/>
        <p:txBody>
          <a:bodyPr/>
          <a:lstStyle/>
          <a:p>
            <a:pPr eaLnBrk="1" hangingPunct="1"/>
            <a:r>
              <a:rPr lang="en-US" smtClean="0">
                <a:latin typeface="Gill Sans Light" charset="0"/>
                <a:ea typeface="ＭＳ Ｐゴシック" charset="-128"/>
                <a:cs typeface="Gill Sans Light" charset="0"/>
              </a:rPr>
              <a:t>D</a:t>
            </a:r>
            <a:r>
              <a:rPr lang="en-US" baseline="30000" smtClean="0">
                <a:latin typeface="Gill Sans Light" charset="0"/>
                <a:ea typeface="ＭＳ Ｐゴシック" charset="-128"/>
                <a:cs typeface="Gill Sans Light" charset="0"/>
              </a:rPr>
              <a:t>0</a:t>
            </a:r>
            <a:r>
              <a:rPr lang="en-US" smtClean="0">
                <a:latin typeface="Gill Sans Light" charset="0"/>
                <a:ea typeface="ＭＳ Ｐゴシック" charset="-128"/>
                <a:cs typeface="Gill Sans Light" charset="0"/>
              </a:rPr>
              <a:t> and D</a:t>
            </a:r>
            <a:r>
              <a:rPr lang="en-US" baseline="30000" smtClean="0">
                <a:latin typeface="Gill Sans Light" charset="0"/>
                <a:ea typeface="ＭＳ Ｐゴシック" charset="-128"/>
                <a:cs typeface="Gill Sans Light" charset="0"/>
              </a:rPr>
              <a:t>+</a:t>
            </a:r>
            <a:r>
              <a:rPr lang="en-US" smtClean="0">
                <a:latin typeface="Gill Sans Light" charset="0"/>
                <a:ea typeface="ＭＳ Ｐゴシック" charset="-128"/>
                <a:cs typeface="Gill Sans Light" charset="0"/>
              </a:rPr>
              <a:t> d</a:t>
            </a:r>
            <a:r>
              <a:rPr lang="en-US" smtClean="0">
                <a:latin typeface="Symbol" pitchFamily="18" charset="2"/>
                <a:ea typeface="ＭＳ Ｐゴシック" charset="-128"/>
                <a:cs typeface="Gill Sans Light" charset="0"/>
              </a:rPr>
              <a:t>s</a:t>
            </a:r>
            <a:r>
              <a:rPr lang="en-US" smtClean="0">
                <a:latin typeface="Gill Sans Light" charset="0"/>
                <a:ea typeface="ＭＳ Ｐゴシック" charset="-128"/>
                <a:cs typeface="Gill Sans Light" charset="0"/>
              </a:rPr>
              <a:t>/dp</a:t>
            </a:r>
            <a:r>
              <a:rPr lang="en-US" baseline="-25000" smtClean="0">
                <a:latin typeface="Gill Sans Light" charset="0"/>
                <a:ea typeface="ＭＳ Ｐゴシック" charset="-128"/>
                <a:cs typeface="Gill Sans Light" charset="0"/>
              </a:rPr>
              <a:t>t</a:t>
            </a:r>
            <a:r>
              <a:rPr lang="en-US" smtClean="0">
                <a:latin typeface="Gill Sans Light" charset="0"/>
                <a:ea typeface="ＭＳ Ｐゴシック" charset="-128"/>
                <a:cs typeface="Gill Sans Light" charset="0"/>
              </a:rPr>
              <a:t>, |y|&lt;0.5, pp 7 TeV </a:t>
            </a:r>
          </a:p>
        </p:txBody>
      </p:sp>
      <p:pic>
        <p:nvPicPr>
          <p:cNvPr id="20485" name="Picture 6" descr="Sigma_D0Kpi_fcNbCombined_vsFONLL_vsBAK_271110_1.eps"/>
          <p:cNvPicPr>
            <a:picLocks noChangeAspect="1"/>
          </p:cNvPicPr>
          <p:nvPr/>
        </p:nvPicPr>
        <p:blipFill>
          <a:blip r:embed="rId3"/>
          <a:srcRect t="4238"/>
          <a:stretch>
            <a:fillRect/>
          </a:stretch>
        </p:blipFill>
        <p:spPr bwMode="auto">
          <a:xfrm>
            <a:off x="0" y="914400"/>
            <a:ext cx="4456014" cy="4456114"/>
          </a:xfrm>
          <a:prstGeom prst="rect">
            <a:avLst/>
          </a:prstGeom>
          <a:noFill/>
          <a:ln w="9525">
            <a:noFill/>
            <a:miter lim="800000"/>
            <a:headEnd/>
            <a:tailEnd/>
          </a:ln>
        </p:spPr>
      </p:pic>
      <p:pic>
        <p:nvPicPr>
          <p:cNvPr id="20486" name="Picture 7" descr="Sigma_DplusKpipi_fcNbCombined_vsFONLL_vsBAK_271110_1.eps"/>
          <p:cNvPicPr>
            <a:picLocks noChangeAspect="1"/>
          </p:cNvPicPr>
          <p:nvPr/>
        </p:nvPicPr>
        <p:blipFill>
          <a:blip r:embed="rId4"/>
          <a:srcRect t="4237"/>
          <a:stretch>
            <a:fillRect/>
          </a:stretch>
        </p:blipFill>
        <p:spPr bwMode="auto">
          <a:xfrm>
            <a:off x="4419600" y="914400"/>
            <a:ext cx="4495800" cy="449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aliceblue">
  <a:themeElements>
    <a:clrScheme name="aliceblu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ice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aliceblu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iceblu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iceblu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iceblu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ice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ice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ice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DaineseGill2.pot</Template>
  <TotalTime>31475</TotalTime>
  <Words>3658</Words>
  <Application>Microsoft Office PowerPoint</Application>
  <PresentationFormat>Presentazione su schermo (4:3)</PresentationFormat>
  <Paragraphs>511</Paragraphs>
  <Slides>43</Slides>
  <Notes>30</Notes>
  <HiddenSlides>2</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43</vt:i4>
      </vt:variant>
    </vt:vector>
  </HeadingPairs>
  <TitlesOfParts>
    <vt:vector size="45" baseType="lpstr">
      <vt:lpstr>aliceblue</vt:lpstr>
      <vt:lpstr>Equation</vt:lpstr>
      <vt:lpstr>Open-charm and J/ψ production at the ALICE experiment</vt:lpstr>
      <vt:lpstr>Outline</vt:lpstr>
      <vt:lpstr>The ALICE experiment</vt:lpstr>
      <vt:lpstr>Charm in pp at LHC</vt:lpstr>
      <vt:lpstr>D meson reconstruction in ALICE</vt:lpstr>
      <vt:lpstr>Signals: D0K-p+</vt:lpstr>
      <vt:lpstr>Signals: D+K-p+p+</vt:lpstr>
      <vt:lpstr>Corrections for D cross sections </vt:lpstr>
      <vt:lpstr>D0 and D+ ds/dpt, |y|&lt;0.5, pp 7 TeV </vt:lpstr>
      <vt:lpstr>Coming soon: D*+</vt:lpstr>
      <vt:lpstr>D*+ dN/dpt and D ratios</vt:lpstr>
      <vt:lpstr>Other ongoing analyses:</vt:lpstr>
      <vt:lpstr>Heavy flavour in the muon spectrometer</vt:lpstr>
      <vt:lpstr>Single muons from HF decays</vt:lpstr>
      <vt:lpstr>Coming soon: electrons from HF decays</vt:lpstr>
      <vt:lpstr>Quarkonium measurement in ALICE</vt:lpstr>
      <vt:lpstr>J/  +- : p+p @ √s=7 TeV sample</vt:lpstr>
      <vt:lpstr>J/  +- : signal extraction</vt:lpstr>
      <vt:lpstr>J/  +- : acceptance  efficiency</vt:lpstr>
      <vt:lpstr>J/  e+e- : p+p @ √s=7 TeV sample and signal extraction</vt:lpstr>
      <vt:lpstr>Integrated cross section(s)</vt:lpstr>
      <vt:lpstr>Differential cross section: dJ//dpT (2.5&lt;y&lt;4)</vt:lpstr>
      <vt:lpstr>Differential cross section: dJ//dy (pT&gt;0)</vt:lpstr>
      <vt:lpstr>Preliminary comparison(s)</vt:lpstr>
      <vt:lpstr>√s-dependence of inclusive J/</vt:lpstr>
      <vt:lpstr>November 2010: moving from p-p to Pb-Pb</vt:lpstr>
      <vt:lpstr>First J/ signal from Pb-Pb collisions</vt:lpstr>
      <vt:lpstr>Prospects for Pb-Pb</vt:lpstr>
      <vt:lpstr>Summary on Open-Charm</vt:lpstr>
      <vt:lpstr>On Quarkonia</vt:lpstr>
      <vt:lpstr>D backup slides</vt:lpstr>
      <vt:lpstr>Trigger &amp; Data sample, pp 7 TeV</vt:lpstr>
      <vt:lpstr>Charm reconstruction in the ALICE barrel, |h|&lt;0.9</vt:lpstr>
      <vt:lpstr>D meson reconstruction in ALICE</vt:lpstr>
      <vt:lpstr>From signals to cross sections </vt:lpstr>
      <vt:lpstr>Systematic Uncertainties</vt:lpstr>
      <vt:lpstr>FONLL vs. data, beauty production 2-7 TeV</vt:lpstr>
      <vt:lpstr>D0 and D+ dN/dpt </vt:lpstr>
      <vt:lpstr>D mesons: from signals to cross sections </vt:lpstr>
      <vt:lpstr>Prospects for Pb-Pb</vt:lpstr>
      <vt:lpstr>Diapositiva 41</vt:lpstr>
      <vt:lpstr>J/  e+e- : acceptance  efficiency</vt:lpstr>
      <vt:lpstr>Systematic errors</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Charm and Beauty at the LHC</dc:title>
  <dc:creator>Andrea Dainese</dc:creator>
  <cp:lastModifiedBy>P</cp:lastModifiedBy>
  <cp:revision>1292</cp:revision>
  <cp:lastPrinted>2010-07-28T09:33:30Z</cp:lastPrinted>
  <dcterms:created xsi:type="dcterms:W3CDTF">2010-12-01T05:39:42Z</dcterms:created>
  <dcterms:modified xsi:type="dcterms:W3CDTF">2011-01-05T16:22:17Z</dcterms:modified>
</cp:coreProperties>
</file>