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47" r:id="rId3"/>
    <p:sldId id="449" r:id="rId4"/>
    <p:sldId id="494" r:id="rId5"/>
    <p:sldId id="512" r:id="rId6"/>
    <p:sldId id="513" r:id="rId7"/>
    <p:sldId id="514" r:id="rId8"/>
    <p:sldId id="448" r:id="rId9"/>
    <p:sldId id="497" r:id="rId10"/>
    <p:sldId id="480" r:id="rId11"/>
    <p:sldId id="485" r:id="rId12"/>
    <p:sldId id="486" r:id="rId13"/>
    <p:sldId id="508" r:id="rId14"/>
    <p:sldId id="517" r:id="rId15"/>
    <p:sldId id="518" r:id="rId16"/>
    <p:sldId id="503" r:id="rId17"/>
    <p:sldId id="504" r:id="rId18"/>
    <p:sldId id="505" r:id="rId19"/>
    <p:sldId id="506" r:id="rId20"/>
    <p:sldId id="507" r:id="rId21"/>
    <p:sldId id="464" r:id="rId22"/>
  </p:sldIdLst>
  <p:sldSz cx="9144000" cy="6858000" type="screen4x3"/>
  <p:notesSz cx="6858000" cy="9144000"/>
  <p:defaultTextStyle>
    <a:defPPr>
      <a:defRPr lang="ko-KR"/>
    </a:defPPr>
    <a:lvl1pPr algn="l" rtl="0" fontAlgn="base">
      <a:lnSpc>
        <a:spcPct val="80000"/>
      </a:lnSpc>
      <a:spcBef>
        <a:spcPct val="50000"/>
      </a:spcBef>
      <a:spcAft>
        <a:spcPct val="0"/>
      </a:spcAft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1pPr>
    <a:lvl2pPr marL="457200" algn="l" rtl="0" fontAlgn="base">
      <a:lnSpc>
        <a:spcPct val="80000"/>
      </a:lnSpc>
      <a:spcBef>
        <a:spcPct val="50000"/>
      </a:spcBef>
      <a:spcAft>
        <a:spcPct val="0"/>
      </a:spcAft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2pPr>
    <a:lvl3pPr marL="914400" algn="l" rtl="0" fontAlgn="base">
      <a:lnSpc>
        <a:spcPct val="80000"/>
      </a:lnSpc>
      <a:spcBef>
        <a:spcPct val="50000"/>
      </a:spcBef>
      <a:spcAft>
        <a:spcPct val="0"/>
      </a:spcAft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3pPr>
    <a:lvl4pPr marL="1371600" algn="l" rtl="0" fontAlgn="base">
      <a:lnSpc>
        <a:spcPct val="80000"/>
      </a:lnSpc>
      <a:spcBef>
        <a:spcPct val="50000"/>
      </a:spcBef>
      <a:spcAft>
        <a:spcPct val="0"/>
      </a:spcAft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4pPr>
    <a:lvl5pPr marL="1828800" algn="l" rtl="0" fontAlgn="base">
      <a:lnSpc>
        <a:spcPct val="80000"/>
      </a:lnSpc>
      <a:spcBef>
        <a:spcPct val="50000"/>
      </a:spcBef>
      <a:spcAft>
        <a:spcPct val="0"/>
      </a:spcAft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000" b="1" kern="1200">
        <a:solidFill>
          <a:schemeClr val="tx1"/>
        </a:solidFill>
        <a:latin typeface="Verdana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8000"/>
    <a:srgbClr val="000099"/>
    <a:srgbClr val="000066"/>
    <a:srgbClr val="FF9966"/>
    <a:srgbClr val="FF0000"/>
    <a:srgbClr val="CC0000"/>
    <a:srgbClr val="F0F6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9" autoAdjust="0"/>
    <p:restoredTop sz="92527" autoAdjust="0"/>
  </p:normalViewPr>
  <p:slideViewPr>
    <p:cSldViewPr>
      <p:cViewPr>
        <p:scale>
          <a:sx n="100" d="100"/>
          <a:sy n="100" d="100"/>
        </p:scale>
        <p:origin x="-6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8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lnSpc>
                <a:spcPct val="100000"/>
              </a:lnSpc>
              <a:spcBef>
                <a:spcPct val="0"/>
              </a:spcBef>
              <a:defRPr sz="1200" b="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spcBef>
                <a:spcPct val="0"/>
              </a:spcBef>
              <a:defRPr sz="1200" b="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lnSpc>
                <a:spcPct val="100000"/>
              </a:lnSpc>
              <a:spcBef>
                <a:spcPct val="0"/>
              </a:spcBef>
              <a:defRPr sz="1200" b="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spcBef>
                <a:spcPct val="0"/>
              </a:spcBef>
              <a:defRPr sz="1200" b="0">
                <a:latin typeface="굴림" pitchFamily="50" charset="-127"/>
              </a:defRPr>
            </a:lvl1pPr>
          </a:lstStyle>
          <a:p>
            <a:pPr>
              <a:defRPr/>
            </a:pPr>
            <a:fld id="{DFB7598C-274B-4A9D-8206-3C66B5FEC2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7503-8955-43B7-91F6-1DE682E03E7A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B7598C-274B-4A9D-8206-3C66B5FEC2AA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B7598C-274B-4A9D-8206-3C66B5FEC2AA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sz="1200" kern="1200" baseline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rPr>
              <a:t>Significant J/ψ suppression relative to binary scaling of proton-proton is observed for central </a:t>
            </a:r>
            <a:r>
              <a:rPr kumimoji="1" lang="fr-FR" altLang="ko-KR" sz="1200" kern="1200" baseline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rPr>
              <a:t>Au+Au collisions in PHENIX.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B7598C-274B-4A9D-8206-3C66B5FEC2AA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sz="1200" kern="1200" baseline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rPr>
              <a:t>This is a difficult measurement because the photon energy is low.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B7598C-274B-4A9D-8206-3C66B5FEC2AA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C5E7-A03A-4305-B468-D20D470804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58FE-EC8F-46E5-BE19-073AE6C029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9721-D1C9-4AD1-897C-AC548859E7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EA4F-025A-42E9-98CC-3199F54F22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C746-DAD3-4DD2-A471-F57C98EF8FC9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9403-23B7-4598-9A31-D6F62E682B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C249-ADDE-453C-BC18-FBE979093F54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B875-36CF-4AA9-8AD5-B541AF3383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542C-262A-4AE6-B2C9-DAD18AF5ACF7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16A1-8C04-4735-A148-2ECD875359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B47A-8C03-407F-97A1-24E94F472AB4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089B-A273-4495-895A-D8830A9646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0F1A-FC62-4BCC-B39F-A942355B4619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EAE9-A017-4098-A576-078D2FBF66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453D-8EBC-42B6-B360-768DFB1D03DA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6CC2-A4CA-4886-B178-7A1658E2DFF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E14E-CA3D-48D5-8EBB-CB76CB4112C2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A876-C71D-4D5E-A7AC-C9D978170CD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4A62-B16B-4EC5-AE37-666C6B40E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1F24-D677-488A-A78A-2411AD747072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26E4-90CC-4D5E-B3A9-BDEC6F2766F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9C33-4736-4043-BD00-15A666C7FFD0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C74C-C50D-40E6-96DA-B267354277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D8E8-9305-4C08-83FC-5EA0BB2BB51E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9714-970C-4CD9-8DC3-7CAE40ADDF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7FBC-55E7-4182-A718-7ADF51A13C98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E31C-FD03-408F-9E5F-A9E8C5D7DA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7954-878E-4EE2-A77A-472052EB80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2A08-0985-4D18-88DA-B3B421EE2C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28AC-77A2-4BA0-9AC0-3BDC8C3163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3166-8D05-4560-96A2-BA11A8E1A2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EBA0-72F1-44FB-923D-6CDAD49B8C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094E8-C298-40D5-8EEB-7EB89BC0E9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E3587-32DE-4C00-A136-BC4BC8B01C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C80258E-7043-4863-A344-30DE4C641B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3080" name="Picture 10" descr="phenix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7278" y="44624"/>
            <a:ext cx="1587210" cy="5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1475656" y="6453336"/>
            <a:ext cx="619268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1400" b="0" i="0" kern="1200" smtClean="0">
                <a:solidFill>
                  <a:schemeClr val="tx1"/>
                </a:solidFill>
                <a:latin typeface="Verdana" pitchFamily="34" charset="0"/>
                <a:ea typeface="굴림" pitchFamily="50" charset="-127"/>
                <a:cs typeface="+mn-cs"/>
              </a:rPr>
              <a:t>B. Kim, International Workshop on Heavy Quark Production in HIC</a:t>
            </a:r>
            <a:endParaRPr kumimoji="1" lang="en-US" altLang="ko-KR" sz="1400" b="0" i="0" kern="1200">
              <a:solidFill>
                <a:schemeClr val="tx1"/>
              </a:solidFill>
              <a:latin typeface="Verdana" pitchFamily="34" charset="0"/>
              <a:ea typeface="굴림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8DE74A-A570-475F-87F5-88B38110591D}" type="datetimeFigureOut">
              <a:rPr lang="ko-KR" altLang="en-US"/>
              <a:pPr>
                <a:defRPr/>
              </a:pPr>
              <a:t>2011-01-05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F6517C-9FE8-4F8E-A098-AF5BF21E3CD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hyperlink" Target="http://scitation.aip.org/getabs/servlet/GetabsServlet?prog=normal&amp;id=PRLTAO000098000023232301000001&amp;idtype=cvips&amp;gifs=y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16688" y="6381328"/>
            <a:ext cx="2133600" cy="476250"/>
          </a:xfrm>
          <a:noFill/>
        </p:spPr>
        <p:txBody>
          <a:bodyPr/>
          <a:lstStyle/>
          <a:p>
            <a:fld id="{8E944DB9-152C-48A7-9729-14B44C531FB0}" type="slidenum">
              <a:rPr lang="en-US" altLang="ko-KR" smtClean="0"/>
              <a:pPr/>
              <a:t>1</a:t>
            </a:fld>
            <a:endParaRPr lang="en-US" altLang="ko-KR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429075"/>
            <a:ext cx="8064896" cy="266422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ko-KR" sz="24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800" err="1" smtClean="0">
                <a:latin typeface="Verdana" pitchFamily="34" charset="0"/>
              </a:rPr>
              <a:t>Byungil</a:t>
            </a:r>
            <a:r>
              <a:rPr lang="en-US" altLang="ko-KR" sz="2800" smtClean="0">
                <a:latin typeface="Verdana" pitchFamily="34" charset="0"/>
              </a:rPr>
              <a:t> Kim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smtClean="0">
                <a:latin typeface="Verdana" pitchFamily="34" charset="0"/>
              </a:rPr>
              <a:t>For the </a:t>
            </a:r>
            <a:r>
              <a:rPr lang="en-US" altLang="ko-KR" sz="2400" b="1" smtClean="0">
                <a:latin typeface="Verdana" pitchFamily="34" charset="0"/>
              </a:rPr>
              <a:t>PHENIX Collaboration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smtClean="0">
                <a:latin typeface="Verdana" pitchFamily="34" charset="0"/>
              </a:rPr>
              <a:t>International Workshop on Heavy Quark Production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000" smtClean="0">
                <a:latin typeface="Verdana" pitchFamily="34" charset="0"/>
              </a:rPr>
              <a:t>in Heavy-ion Collisions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000" smtClean="0">
                <a:latin typeface="Verdana" pitchFamily="34" charset="0"/>
              </a:rPr>
              <a:t>PURDUE, January 4-6, 2011</a:t>
            </a:r>
          </a:p>
          <a:p>
            <a:pPr eaLnBrk="1" hangingPunct="1">
              <a:lnSpc>
                <a:spcPct val="80000"/>
              </a:lnSpc>
            </a:pPr>
            <a:endParaRPr lang="en-US" altLang="ko-KR" sz="2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24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2400" smtClean="0">
              <a:latin typeface="Verdana" pitchFamily="34" charset="0"/>
            </a:endParaRPr>
          </a:p>
        </p:txBody>
      </p:sp>
      <p:pic>
        <p:nvPicPr>
          <p:cNvPr id="5125" name="Picture 4" descr="globalsymbol_hom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0222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68127" y="1268760"/>
            <a:ext cx="7992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Symbol" pitchFamily="18" charset="2"/>
              </a:rPr>
              <a:t> Heavy Quarkonia measurements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0" smtClean="0">
                <a:solidFill>
                  <a:srgbClr val="A50021"/>
                </a:solidFill>
                <a:ea typeface="+mj-ea"/>
                <a:cs typeface="+mj-cs"/>
                <a:sym typeface="Symbol" pitchFamily="18" charset="2"/>
              </a:rPr>
              <a:t>in PHENIX </a:t>
            </a:r>
            <a:endParaRPr kumimoji="1" lang="en-US" altLang="ko-KR" sz="3200" b="1" i="0" u="none" strike="noStrike" kern="0" cap="none" spc="0" normalizeH="0" baseline="0" noProof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u="sng" smtClean="0">
                <a:solidFill>
                  <a:srgbClr val="009900"/>
                </a:solidFill>
              </a:rPr>
              <a:t>Cold Nuclear Matter</a:t>
            </a:r>
            <a:r>
              <a:rPr lang="en-US" altLang="ko-KR" sz="2800" b="1" u="sng" smtClean="0">
                <a:solidFill>
                  <a:srgbClr val="009900"/>
                </a:solidFill>
              </a:rPr>
              <a:t> (II)</a:t>
            </a:r>
            <a:endParaRPr lang="el-GR" altLang="ko-KR" sz="2800"/>
          </a:p>
        </p:txBody>
      </p:sp>
      <p:pic>
        <p:nvPicPr>
          <p:cNvPr id="3348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4201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9512" y="620688"/>
            <a:ext cx="74168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0" smtClean="0">
                <a:solidFill>
                  <a:srgbClr val="0000FF"/>
                </a:solidFill>
                <a:ea typeface="바탕"/>
              </a:rPr>
              <a:t>: 2003 (2.74 nb</a:t>
            </a:r>
            <a:r>
              <a:rPr lang="en-US" altLang="ko-KR" sz="1800" b="0" baseline="30000" smtClean="0">
                <a:solidFill>
                  <a:srgbClr val="0000FF"/>
                </a:solidFill>
                <a:ea typeface="바탕"/>
              </a:rPr>
              <a:t>-1</a:t>
            </a:r>
            <a:r>
              <a:rPr lang="en-US" altLang="ko-KR" sz="1800" b="0" smtClean="0">
                <a:solidFill>
                  <a:srgbClr val="0000FF"/>
                </a:solidFill>
                <a:ea typeface="바탕"/>
              </a:rPr>
              <a:t>) and 2008 (80 nb</a:t>
            </a:r>
            <a:r>
              <a:rPr lang="en-US" altLang="ko-KR" sz="1800" b="0" baseline="30000" smtClean="0">
                <a:solidFill>
                  <a:srgbClr val="0000FF"/>
                </a:solidFill>
                <a:ea typeface="바탕"/>
              </a:rPr>
              <a:t>-1</a:t>
            </a:r>
            <a:r>
              <a:rPr lang="en-US" altLang="ko-KR" sz="1800" b="0" smtClean="0">
                <a:solidFill>
                  <a:srgbClr val="0000FF"/>
                </a:solidFill>
                <a:ea typeface="바탕"/>
              </a:rPr>
              <a:t>) </a:t>
            </a:r>
            <a:r>
              <a:rPr lang="en-US" altLang="ko-KR" sz="1800" b="0" i="1" smtClean="0">
                <a:solidFill>
                  <a:srgbClr val="0000FF"/>
                </a:solidFill>
                <a:ea typeface="바탕"/>
              </a:rPr>
              <a:t>d</a:t>
            </a:r>
            <a:r>
              <a:rPr lang="en-US" altLang="ko-KR" sz="1800" b="0" smtClean="0">
                <a:solidFill>
                  <a:srgbClr val="0000FF"/>
                </a:solidFill>
                <a:ea typeface="바탕"/>
              </a:rPr>
              <a:t>+Au collisions</a:t>
            </a:r>
            <a:endParaRPr lang="en-US" altLang="ko-KR" sz="1800" b="0" smtClean="0">
              <a:solidFill>
                <a:srgbClr val="0000FF"/>
              </a:solidFill>
              <a:ea typeface="굴림"/>
            </a:endParaRPr>
          </a:p>
        </p:txBody>
      </p:sp>
      <p:graphicFrame>
        <p:nvGraphicFramePr>
          <p:cNvPr id="334868" name="Object 20"/>
          <p:cNvGraphicFramePr>
            <a:graphicFrameLocks noChangeAspect="1"/>
          </p:cNvGraphicFramePr>
          <p:nvPr/>
        </p:nvGraphicFramePr>
        <p:xfrm>
          <a:off x="4957049" y="980728"/>
          <a:ext cx="3071335" cy="864096"/>
        </p:xfrm>
        <a:graphic>
          <a:graphicData uri="http://schemas.openxmlformats.org/presentationml/2006/ole">
            <p:oleObj spid="_x0000_s136195" name="Equation" r:id="rId4" imgW="1714320" imgH="482400" progId="Equation.3">
              <p:embed/>
            </p:oleObj>
          </a:graphicData>
        </a:graphic>
      </p:graphicFrame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677791" y="1988840"/>
            <a:ext cx="4430713" cy="44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b="0" smtClean="0">
                <a:ea typeface="굴림"/>
              </a:rPr>
              <a:t>▶ Rapidity dependence</a:t>
            </a:r>
          </a:p>
          <a:p>
            <a:pPr eaLnBrk="0" hangingPunct="0"/>
            <a:r>
              <a:rPr kumimoji="0" lang="en-US" altLang="ja-JP" sz="1600" b="0" u="sng" smtClean="0">
                <a:ea typeface="굴림"/>
              </a:rPr>
              <a:t>Positive rapidity:</a:t>
            </a:r>
          </a:p>
          <a:p>
            <a:pPr eaLnBrk="0" hangingPunct="0"/>
            <a:r>
              <a:rPr kumimoji="0" lang="en-US" altLang="ja-JP" sz="1600" b="0" smtClean="0">
                <a:ea typeface="굴림"/>
              </a:rPr>
              <a:t>  </a:t>
            </a:r>
            <a:r>
              <a:rPr kumimoji="0" lang="en-US" altLang="ja-JP" sz="1600" b="0" i="1" smtClean="0">
                <a:ea typeface="굴림"/>
              </a:rPr>
              <a:t>d</a:t>
            </a:r>
            <a:r>
              <a:rPr kumimoji="0" lang="en-US" altLang="ja-JP" sz="1600" b="0" smtClean="0">
                <a:ea typeface="굴림"/>
              </a:rPr>
              <a:t> going direction and small </a:t>
            </a:r>
            <a:r>
              <a:rPr kumimoji="0" lang="en-US" altLang="ja-JP" sz="1600" b="0" i="1" smtClean="0">
                <a:ea typeface="굴림"/>
              </a:rPr>
              <a:t>x</a:t>
            </a:r>
            <a:r>
              <a:rPr kumimoji="0" lang="en-US" altLang="ja-JP" sz="1600" b="0" smtClean="0">
                <a:ea typeface="굴림"/>
              </a:rPr>
              <a:t> region</a:t>
            </a:r>
          </a:p>
          <a:p>
            <a:pPr eaLnBrk="0" hangingPunct="0"/>
            <a:r>
              <a:rPr kumimoji="0" lang="en-US" altLang="ja-JP" sz="1600" b="0" u="sng" smtClean="0">
                <a:ea typeface="굴림"/>
              </a:rPr>
              <a:t>Negative rapidity:</a:t>
            </a:r>
          </a:p>
          <a:p>
            <a:pPr eaLnBrk="0" hangingPunct="0"/>
            <a:r>
              <a:rPr kumimoji="0" lang="en-US" altLang="ja-JP" sz="1600" b="0" smtClean="0">
                <a:ea typeface="굴림"/>
              </a:rPr>
              <a:t>  Au going direction and large </a:t>
            </a:r>
            <a:r>
              <a:rPr kumimoji="0" lang="en-US" altLang="ja-JP" sz="1600" b="0" i="1" smtClean="0">
                <a:ea typeface="굴림"/>
              </a:rPr>
              <a:t>x</a:t>
            </a:r>
            <a:r>
              <a:rPr kumimoji="0" lang="en-US" altLang="ja-JP" sz="1600" b="0" smtClean="0">
                <a:ea typeface="굴림"/>
              </a:rPr>
              <a:t> region</a:t>
            </a:r>
          </a:p>
          <a:p>
            <a:pPr eaLnBrk="0" hangingPunct="0"/>
            <a:r>
              <a:rPr kumimoji="0" lang="en-US" altLang="ja-JP" b="0" smtClean="0">
                <a:ea typeface="굴림"/>
              </a:rPr>
              <a:t>▶ </a:t>
            </a:r>
            <a:r>
              <a:rPr kumimoji="0" lang="en-US" altLang="ja-JP" sz="2000" b="0" smtClean="0"/>
              <a:t>Stronger </a:t>
            </a:r>
            <a:r>
              <a:rPr kumimoji="0" lang="en-US" altLang="ja-JP" sz="2000" b="0"/>
              <a:t>suppression </a:t>
            </a:r>
            <a:r>
              <a:rPr kumimoji="0" lang="en-US" altLang="ja-JP" sz="2000" b="0" smtClean="0"/>
              <a:t>at</a:t>
            </a:r>
          </a:p>
          <a:p>
            <a:pPr eaLnBrk="0" hangingPunct="0"/>
            <a:r>
              <a:rPr kumimoji="0" lang="en-US" altLang="ja-JP" b="0" smtClean="0"/>
              <a:t> </a:t>
            </a:r>
            <a:r>
              <a:rPr kumimoji="0" lang="en-US" altLang="ja-JP" sz="2000" b="0" smtClean="0"/>
              <a:t> positive rapidity consistent with</a:t>
            </a:r>
          </a:p>
          <a:p>
            <a:pPr eaLnBrk="0" hangingPunct="0"/>
            <a:r>
              <a:rPr kumimoji="0" lang="en-US" altLang="ja-JP" b="0" smtClean="0"/>
              <a:t> </a:t>
            </a:r>
            <a:r>
              <a:rPr kumimoji="0" lang="en-US" altLang="ja-JP" sz="2000" b="0" smtClean="0"/>
              <a:t> </a:t>
            </a:r>
            <a:r>
              <a:rPr lang="en-US" altLang="ja-JP" sz="2000" b="0"/>
              <a:t>the </a:t>
            </a:r>
            <a:r>
              <a:rPr lang="en-US" altLang="ja-JP" sz="2000" b="0" smtClean="0"/>
              <a:t>expectation from </a:t>
            </a:r>
            <a:r>
              <a:rPr lang="en-US" altLang="ja-JP" b="0" smtClean="0"/>
              <a:t>the </a:t>
            </a:r>
            <a:r>
              <a:rPr lang="en-US" altLang="ja-JP" sz="2000" b="0" smtClean="0"/>
              <a:t>gluon</a:t>
            </a:r>
          </a:p>
          <a:p>
            <a:pPr eaLnBrk="0" hangingPunct="0"/>
            <a:r>
              <a:rPr lang="en-US" altLang="ja-JP" b="0" smtClean="0"/>
              <a:t> </a:t>
            </a:r>
            <a:r>
              <a:rPr lang="en-US" altLang="ja-JP" sz="2000" b="0" smtClean="0"/>
              <a:t> shadowing models a</a:t>
            </a:r>
            <a:r>
              <a:rPr lang="en-US" altLang="ja-JP" b="0" smtClean="0"/>
              <a:t>nd </a:t>
            </a:r>
          </a:p>
          <a:p>
            <a:pPr eaLnBrk="0" hangingPunct="0"/>
            <a:r>
              <a:rPr lang="en-US" altLang="ja-JP" b="0" smtClean="0"/>
              <a:t>  nuclear absorbtion</a:t>
            </a:r>
            <a:r>
              <a:rPr lang="en-US" altLang="ja-JP" sz="2000" b="0" smtClean="0"/>
              <a:t>.</a:t>
            </a:r>
          </a:p>
          <a:p>
            <a:pPr eaLnBrk="0" hangingPunct="0"/>
            <a:r>
              <a:rPr lang="en-US" altLang="ja-JP" b="0" smtClean="0">
                <a:ea typeface="굴림"/>
              </a:rPr>
              <a:t>▶ From the fit data gives </a:t>
            </a:r>
          </a:p>
          <a:p>
            <a:pPr eaLnBrk="0" hangingPunct="0"/>
            <a:r>
              <a:rPr lang="en-US" altLang="ja-JP" sz="2000" b="0" smtClean="0">
                <a:ea typeface="굴림"/>
              </a:rPr>
              <a:t>  </a:t>
            </a:r>
            <a:endParaRPr lang="en-US" altLang="ja-JP" sz="2000" b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4947208" y="5894288"/>
          <a:ext cx="2289088" cy="487040"/>
        </p:xfrm>
        <a:graphic>
          <a:graphicData uri="http://schemas.openxmlformats.org/presentationml/2006/ole">
            <p:oleObj spid="_x0000_s136196" name="Equation" r:id="rId5" imgW="1193760" imgH="253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1436120"/>
            <a:ext cx="388843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0" smtClean="0">
                <a:solidFill>
                  <a:srgbClr val="C00000"/>
                </a:solidFill>
              </a:rPr>
              <a:t>PHENIX, Phys. Rev. C 77, 024912 (2008)</a:t>
            </a:r>
            <a:endParaRPr lang="ko-KR" altLang="en-US" sz="1400" b="0">
              <a:solidFill>
                <a:srgbClr val="C0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716016" y="2329830"/>
            <a:ext cx="4176464" cy="1224136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251438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2003</a:t>
            </a:r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u="sng" smtClean="0">
                <a:solidFill>
                  <a:srgbClr val="009900"/>
                </a:solidFill>
              </a:rPr>
              <a:t>Cold Nuclear Matter</a:t>
            </a:r>
            <a:r>
              <a:rPr lang="en-US" altLang="ko-KR" sz="2800" b="1" u="sng" smtClean="0">
                <a:solidFill>
                  <a:srgbClr val="009900"/>
                </a:solidFill>
              </a:rPr>
              <a:t> (III)</a:t>
            </a:r>
            <a:endParaRPr lang="el-GR" altLang="ko-KR" sz="280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499992" y="2708920"/>
            <a:ext cx="4644008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ja-JP" sz="1800" b="0" smtClean="0">
                <a:ea typeface="굴림"/>
              </a:rPr>
              <a:t>▶ Most of systematic errors cancel</a:t>
            </a:r>
          </a:p>
          <a:p>
            <a:pPr eaLnBrk="0" hangingPunct="0"/>
            <a:r>
              <a:rPr kumimoji="0" lang="en-US" altLang="ja-JP" sz="1800" b="0" smtClean="0">
                <a:ea typeface="굴림"/>
              </a:rPr>
              <a:t>  out in R</a:t>
            </a:r>
            <a:r>
              <a:rPr kumimoji="0" lang="en-US" altLang="ja-JP" sz="1800" b="0" baseline="-25000" smtClean="0">
                <a:ea typeface="굴림"/>
              </a:rPr>
              <a:t>cp</a:t>
            </a:r>
            <a:r>
              <a:rPr kumimoji="0" lang="en-US" altLang="ja-JP" sz="1800" b="0" smtClean="0">
                <a:ea typeface="굴림"/>
              </a:rPr>
              <a:t>.</a:t>
            </a:r>
          </a:p>
          <a:p>
            <a:pPr eaLnBrk="0" hangingPunct="0"/>
            <a:r>
              <a:rPr kumimoji="0" lang="en-US" altLang="ja-JP" sz="1800" b="0" smtClean="0">
                <a:latin typeface="굴림"/>
                <a:ea typeface="굴림"/>
              </a:rPr>
              <a:t>▶ </a:t>
            </a:r>
            <a:r>
              <a:rPr kumimoji="0" lang="en-US" altLang="ja-JP" sz="1800" b="0" smtClean="0">
                <a:ea typeface="굴림"/>
              </a:rPr>
              <a:t>Rapidity dependence:</a:t>
            </a:r>
            <a:endParaRPr kumimoji="0" lang="en-US" altLang="ja-JP" sz="1800" b="0" smtClean="0">
              <a:latin typeface="굴림"/>
              <a:ea typeface="굴림"/>
            </a:endParaRPr>
          </a:p>
          <a:p>
            <a:pPr eaLnBrk="0" hangingPunct="0"/>
            <a:r>
              <a:rPr kumimoji="0" lang="en-US" altLang="ja-JP" sz="1800" b="0" smtClean="0">
                <a:ea typeface="굴림"/>
              </a:rPr>
              <a:t>  </a:t>
            </a:r>
            <a:r>
              <a:rPr kumimoji="0" lang="en-US" altLang="ja-JP" sz="1800" b="0" smtClean="0">
                <a:solidFill>
                  <a:srgbClr val="0000FF"/>
                </a:solidFill>
                <a:ea typeface="굴림"/>
              </a:rPr>
              <a:t>R</a:t>
            </a:r>
            <a:r>
              <a:rPr kumimoji="0" lang="en-US" altLang="ja-JP" sz="1800" b="0" baseline="-25000" smtClean="0">
                <a:solidFill>
                  <a:srgbClr val="0000FF"/>
                </a:solidFill>
                <a:ea typeface="굴림"/>
              </a:rPr>
              <a:t>cp</a:t>
            </a:r>
            <a:r>
              <a:rPr kumimoji="0" lang="en-US" altLang="ja-JP" sz="1800" b="0" smtClean="0">
                <a:solidFill>
                  <a:srgbClr val="0000FF"/>
                </a:solidFill>
                <a:ea typeface="굴림"/>
              </a:rPr>
              <a:t> ~ 1 at negative rapidity </a:t>
            </a:r>
          </a:p>
          <a:p>
            <a:pPr eaLnBrk="0" hangingPunct="0"/>
            <a:r>
              <a:rPr kumimoji="0" lang="en-US" altLang="ja-JP" sz="1800" b="0" smtClean="0">
                <a:solidFill>
                  <a:srgbClr val="0000FF"/>
                </a:solidFill>
                <a:ea typeface="굴림"/>
              </a:rPr>
              <a:t>  At positive rapidity, R</a:t>
            </a:r>
            <a:r>
              <a:rPr kumimoji="0" lang="en-US" altLang="ja-JP" sz="1800" b="0" baseline="-25000" smtClean="0">
                <a:solidFill>
                  <a:srgbClr val="0000FF"/>
                </a:solidFill>
                <a:ea typeface="굴림"/>
              </a:rPr>
              <a:t>cp</a:t>
            </a:r>
            <a:r>
              <a:rPr kumimoji="0" lang="en-US" altLang="ja-JP" sz="1800" b="0" smtClean="0">
                <a:solidFill>
                  <a:srgbClr val="0000FF"/>
                </a:solidFill>
                <a:ea typeface="굴림"/>
              </a:rPr>
              <a:t> &lt; 1 and</a:t>
            </a:r>
          </a:p>
          <a:p>
            <a:pPr eaLnBrk="0" hangingPunct="0"/>
            <a:r>
              <a:rPr kumimoji="0" lang="en-US" altLang="ja-JP" sz="1800" b="0" smtClean="0">
                <a:solidFill>
                  <a:srgbClr val="0000FF"/>
                </a:solidFill>
                <a:ea typeface="굴림"/>
              </a:rPr>
              <a:t>  decreases in most central collisions.</a:t>
            </a:r>
          </a:p>
          <a:p>
            <a:pPr eaLnBrk="0" hangingPunct="0"/>
            <a:r>
              <a:rPr kumimoji="0" lang="en-US" altLang="ja-JP" sz="1800" b="0" smtClean="0">
                <a:latin typeface="굴림"/>
                <a:ea typeface="굴림"/>
              </a:rPr>
              <a:t>▶ </a:t>
            </a:r>
            <a:r>
              <a:rPr kumimoji="0" lang="en-US" altLang="ja-JP" sz="1800" b="0" smtClean="0">
                <a:ea typeface="굴림"/>
              </a:rPr>
              <a:t>Data cannot be described </a:t>
            </a:r>
          </a:p>
          <a:p>
            <a:pPr eaLnBrk="0" hangingPunct="0"/>
            <a:r>
              <a:rPr kumimoji="0" lang="en-US" altLang="ja-JP" sz="1800" b="0" smtClean="0">
                <a:ea typeface="굴림"/>
              </a:rPr>
              <a:t>  by EPS09 and </a:t>
            </a:r>
            <a:r>
              <a:rPr kumimoji="0" lang="el-GR" altLang="ja-JP" sz="1800" b="0" smtClean="0">
                <a:latin typeface="Times New Roman"/>
                <a:ea typeface="굴림"/>
                <a:cs typeface="Times New Roman"/>
              </a:rPr>
              <a:t>σ</a:t>
            </a:r>
            <a:r>
              <a:rPr kumimoji="0" lang="en-US" altLang="ja-JP" sz="1200" b="0" baseline="-25000" smtClean="0">
                <a:ea typeface="굴림"/>
                <a:cs typeface="Times New Roman"/>
              </a:rPr>
              <a:t>breakup</a:t>
            </a:r>
            <a:r>
              <a:rPr kumimoji="0" lang="en-US" altLang="ja-JP" sz="1800" b="0" smtClean="0">
                <a:ea typeface="굴림"/>
                <a:cs typeface="Times New Roman"/>
              </a:rPr>
              <a:t>. </a:t>
            </a:r>
            <a:endParaRPr kumimoji="0" lang="en-US" altLang="ja-JP" sz="1800" b="0" smtClean="0">
              <a:ea typeface="굴림"/>
            </a:endParaRPr>
          </a:p>
          <a:p>
            <a:pPr eaLnBrk="0" hangingPunct="0"/>
            <a:r>
              <a:rPr kumimoji="0" lang="en-US" altLang="ja-JP" sz="1800" b="0" smtClean="0">
                <a:latin typeface="굴림"/>
                <a:ea typeface="굴림"/>
              </a:rPr>
              <a:t>▶ </a:t>
            </a:r>
            <a:r>
              <a:rPr kumimoji="0" lang="en-US" altLang="ja-JP" sz="1800" b="0" smtClean="0">
                <a:ea typeface="굴림"/>
              </a:rPr>
              <a:t>Gluon saturation can only describe</a:t>
            </a:r>
          </a:p>
          <a:p>
            <a:pPr eaLnBrk="0" hangingPunct="0"/>
            <a:r>
              <a:rPr kumimoji="0" lang="en-US" altLang="ja-JP" sz="1800" b="0" smtClean="0">
                <a:ea typeface="굴림"/>
              </a:rPr>
              <a:t>  the forward rapidity.</a:t>
            </a:r>
          </a:p>
        </p:txBody>
      </p:sp>
      <p:graphicFrame>
        <p:nvGraphicFramePr>
          <p:cNvPr id="137220" name="Object 7"/>
          <p:cNvGraphicFramePr>
            <a:graphicFrameLocks noChangeAspect="1"/>
          </p:cNvGraphicFramePr>
          <p:nvPr/>
        </p:nvGraphicFramePr>
        <p:xfrm>
          <a:off x="4860032" y="1844824"/>
          <a:ext cx="2952750" cy="919163"/>
        </p:xfrm>
        <a:graphic>
          <a:graphicData uri="http://schemas.openxmlformats.org/presentationml/2006/ole">
            <p:oleObj spid="_x0000_s137220" name="Equation" r:id="rId4" imgW="1714320" imgH="5331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99992" y="548680"/>
            <a:ext cx="4644008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0" smtClean="0">
                <a:latin typeface="굴림"/>
                <a:ea typeface="바탕"/>
              </a:rPr>
              <a:t>▶ </a:t>
            </a:r>
            <a:r>
              <a:rPr lang="en-US" altLang="ko-KR" sz="1800" b="0" smtClean="0">
                <a:ea typeface="바탕"/>
              </a:rPr>
              <a:t>30x more statistics than 2003 </a:t>
            </a:r>
          </a:p>
          <a:p>
            <a:r>
              <a:rPr lang="en-US" altLang="ko-KR" sz="1800" b="0" smtClean="0">
                <a:ea typeface="바탕"/>
              </a:rPr>
              <a:t>  run in 2008 </a:t>
            </a:r>
            <a:r>
              <a:rPr lang="en-US" altLang="ko-KR" sz="1800" b="0" i="1" smtClean="0">
                <a:ea typeface="바탕"/>
              </a:rPr>
              <a:t>d</a:t>
            </a:r>
            <a:r>
              <a:rPr lang="en-US" altLang="ko-KR" sz="1800" b="0" smtClean="0">
                <a:ea typeface="바탕"/>
              </a:rPr>
              <a:t>+Au collisions</a:t>
            </a:r>
          </a:p>
          <a:p>
            <a:r>
              <a:rPr lang="en-US" altLang="ko-KR" sz="1800" b="0" smtClean="0">
                <a:ea typeface="바탕"/>
              </a:rPr>
              <a:t>  → allow to provide many </a:t>
            </a:r>
          </a:p>
          <a:p>
            <a:r>
              <a:rPr lang="en-US" altLang="ko-KR" sz="1800" b="0" smtClean="0">
                <a:ea typeface="바탕"/>
              </a:rPr>
              <a:t>  centrality (4) and rapidity bins (9) </a:t>
            </a:r>
            <a:endParaRPr lang="en-US" altLang="ko-KR" sz="1800" b="0" smtClean="0">
              <a:ea typeface="굴림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60755"/>
            <a:ext cx="4104456" cy="567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62075" y="24399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2008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23528" y="6069254"/>
            <a:ext cx="316835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smtClean="0"/>
              <a:t>PHENIX, arXiv:1010.1246 [nucl-ex]</a:t>
            </a:r>
            <a:endParaRPr lang="ko-KR" altLang="en-US" sz="1200"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b="1" u="sng" smtClean="0">
                <a:solidFill>
                  <a:srgbClr val="009900"/>
                </a:solidFill>
              </a:rPr>
              <a:t>Hot Nuclear Matter (I)</a:t>
            </a:r>
            <a:endParaRPr lang="el-GR" altLang="ko-KR" sz="2800"/>
          </a:p>
        </p:txBody>
      </p:sp>
      <p:sp>
        <p:nvSpPr>
          <p:cNvPr id="17" name="TextBox 16"/>
          <p:cNvSpPr txBox="1"/>
          <p:nvPr/>
        </p:nvSpPr>
        <p:spPr>
          <a:xfrm>
            <a:off x="179512" y="620688"/>
            <a:ext cx="8892480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0" smtClean="0">
                <a:solidFill>
                  <a:srgbClr val="0000FF"/>
                </a:solidFill>
              </a:rPr>
              <a:t>: Hot nuclear matter effects (with QGP formation) i</a:t>
            </a:r>
            <a:r>
              <a:rPr lang="en-US" altLang="ko-KR" sz="1800" b="0" smtClean="0">
                <a:solidFill>
                  <a:srgbClr val="0000FF"/>
                </a:solidFill>
                <a:ea typeface="바탕"/>
              </a:rPr>
              <a:t>n Au+Au collisions</a:t>
            </a:r>
            <a:endParaRPr lang="en-US" altLang="ko-KR" sz="1800" b="0" smtClean="0">
              <a:solidFill>
                <a:srgbClr val="0000FF"/>
              </a:solidFill>
            </a:endParaRPr>
          </a:p>
          <a:p>
            <a:r>
              <a:rPr lang="en-US" altLang="ko-KR" sz="1800" b="0" smtClean="0">
                <a:ea typeface="굴림"/>
              </a:rPr>
              <a:t>▶ Color screening and/or dissociation of     </a:t>
            </a:r>
          </a:p>
          <a:p>
            <a:r>
              <a:rPr lang="en-US" altLang="ko-KR" sz="1800" b="0" smtClean="0">
                <a:ea typeface="굴림"/>
              </a:rPr>
              <a:t>▶ Regeneration of </a:t>
            </a:r>
            <a:r>
              <a:rPr lang="en-US" altLang="ko-KR" sz="1800" b="0" i="1" smtClean="0">
                <a:ea typeface="굴림"/>
              </a:rPr>
              <a:t>J/</a:t>
            </a:r>
            <a:r>
              <a:rPr lang="el-GR" altLang="ko-KR" sz="1800" b="0" i="1" smtClean="0">
                <a:latin typeface="Times New Roman"/>
                <a:ea typeface="굴림"/>
                <a:cs typeface="Times New Roman"/>
              </a:rPr>
              <a:t>ψ</a:t>
            </a:r>
            <a:r>
              <a:rPr lang="en-US" altLang="ko-KR" sz="1800" b="0" smtClean="0">
                <a:ea typeface="굴림"/>
              </a:rPr>
              <a:t> from    and    quarks</a:t>
            </a:r>
          </a:p>
          <a:p>
            <a:r>
              <a:rPr lang="en-US" altLang="ko-KR" sz="1800" b="0" smtClean="0">
                <a:ea typeface="굴림"/>
              </a:rPr>
              <a:t>▶ Scattering with hadron comovers</a:t>
            </a:r>
          </a:p>
          <a:p>
            <a:r>
              <a:rPr lang="el-GR" altLang="ko-KR" sz="1800" b="0" smtClean="0">
                <a:latin typeface="Times New Roman"/>
                <a:ea typeface="굴림"/>
                <a:cs typeface="Times New Roman"/>
              </a:rPr>
              <a:t>▶</a:t>
            </a:r>
            <a:r>
              <a:rPr lang="en-US" altLang="ko-KR" sz="1800" b="0" smtClean="0">
                <a:latin typeface="Times New Roman"/>
                <a:ea typeface="굴림"/>
                <a:cs typeface="Times New Roman"/>
              </a:rPr>
              <a:t> </a:t>
            </a:r>
            <a:r>
              <a:rPr lang="en-US" altLang="ko-KR" sz="1800" b="0" smtClean="0">
                <a:ea typeface="굴림"/>
                <a:cs typeface="Times New Roman"/>
              </a:rPr>
              <a:t>Nuclear modification factor </a:t>
            </a:r>
            <a:endParaRPr lang="en-US" altLang="ko-KR" sz="1800" b="0" smtClean="0">
              <a:ea typeface="굴림"/>
            </a:endParaRPr>
          </a:p>
          <a:p>
            <a:r>
              <a:rPr lang="en-US" altLang="ko-KR" sz="1800" b="0" smtClean="0">
                <a:ea typeface="굴림"/>
              </a:rPr>
              <a:t>    </a:t>
            </a:r>
            <a:endParaRPr lang="en-US" altLang="ko-KR" sz="1800" b="0" smtClean="0">
              <a:solidFill>
                <a:srgbClr val="0000FF"/>
              </a:solidFill>
              <a:ea typeface="굴림"/>
            </a:endParaRPr>
          </a:p>
          <a:p>
            <a:endParaRPr lang="en-US" altLang="ko-KR" sz="1800" b="0" smtClean="0">
              <a:solidFill>
                <a:srgbClr val="0000FF"/>
              </a:solidFill>
              <a:ea typeface="굴림"/>
            </a:endParaRPr>
          </a:p>
        </p:txBody>
      </p:sp>
      <p:graphicFrame>
        <p:nvGraphicFramePr>
          <p:cNvPr id="334863" name="Object 15"/>
          <p:cNvGraphicFramePr>
            <a:graphicFrameLocks noChangeAspect="1"/>
          </p:cNvGraphicFramePr>
          <p:nvPr/>
        </p:nvGraphicFramePr>
        <p:xfrm>
          <a:off x="4932040" y="919510"/>
          <a:ext cx="403225" cy="349250"/>
        </p:xfrm>
        <a:graphic>
          <a:graphicData uri="http://schemas.openxmlformats.org/presentationml/2006/ole">
            <p:oleObj spid="_x0000_s238594" name="Equation" r:id="rId3" imgW="190440" imgH="164880" progId="Equation.3">
              <p:embed/>
            </p:oleObj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/>
        </p:nvGraphicFramePr>
        <p:xfrm>
          <a:off x="3491880" y="1365275"/>
          <a:ext cx="215900" cy="263525"/>
        </p:xfrm>
        <a:graphic>
          <a:graphicData uri="http://schemas.openxmlformats.org/presentationml/2006/ole">
            <p:oleObj spid="_x0000_s238595" name="Equation" r:id="rId4" imgW="114120" imgH="139680" progId="Equation.3">
              <p:embed/>
            </p:oleObj>
          </a:graphicData>
        </a:graphic>
      </p:graphicFrame>
      <p:graphicFrame>
        <p:nvGraphicFramePr>
          <p:cNvPr id="334865" name="Object 17"/>
          <p:cNvGraphicFramePr>
            <a:graphicFrameLocks noChangeAspect="1"/>
          </p:cNvGraphicFramePr>
          <p:nvPr/>
        </p:nvGraphicFramePr>
        <p:xfrm>
          <a:off x="4283968" y="1292250"/>
          <a:ext cx="258762" cy="336550"/>
        </p:xfrm>
        <a:graphic>
          <a:graphicData uri="http://schemas.openxmlformats.org/presentationml/2006/ole">
            <p:oleObj spid="_x0000_s238596" name="Equation" r:id="rId5" imgW="126720" imgH="164880" progId="Equation.3">
              <p:embed/>
            </p:oleObj>
          </a:graphicData>
        </a:graphic>
      </p:graphicFrame>
      <p:graphicFrame>
        <p:nvGraphicFramePr>
          <p:cNvPr id="29" name="개체 28"/>
          <p:cNvGraphicFramePr>
            <a:graphicFrameLocks noChangeAspect="1"/>
          </p:cNvGraphicFramePr>
          <p:nvPr/>
        </p:nvGraphicFramePr>
        <p:xfrm>
          <a:off x="539551" y="2265834"/>
          <a:ext cx="2376265" cy="659110"/>
        </p:xfrm>
        <a:graphic>
          <a:graphicData uri="http://schemas.openxmlformats.org/presentationml/2006/ole">
            <p:oleObj spid="_x0000_s238597" name="Equation" r:id="rId6" imgW="1739880" imgH="482400" progId="Equation.3">
              <p:embed/>
            </p:oleObj>
          </a:graphicData>
        </a:graphic>
      </p:graphicFrame>
      <p:pic>
        <p:nvPicPr>
          <p:cNvPr id="334869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884874"/>
            <a:ext cx="3600400" cy="33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885712"/>
            <a:ext cx="3429726" cy="33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131840" y="2454796"/>
            <a:ext cx="4608512" cy="2646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0" smtClean="0"/>
              <a:t>if Au+Au is simply superposition of p+p, R</a:t>
            </a:r>
            <a:r>
              <a:rPr lang="en-US" altLang="ko-KR" sz="1400" b="0" baseline="-25000" smtClean="0"/>
              <a:t>AA</a:t>
            </a:r>
            <a:r>
              <a:rPr lang="en-US" altLang="ko-KR" sz="1400" b="0" smtClean="0"/>
              <a:t> =1 </a:t>
            </a:r>
            <a:endParaRPr lang="ko-KR" altLang="en-US" sz="1400" b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3212976"/>
            <a:ext cx="2664296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solidFill>
                  <a:srgbClr val="C00000"/>
                </a:solidFill>
              </a:rPr>
              <a:t>p</a:t>
            </a:r>
            <a:r>
              <a:rPr lang="en-US" altLang="ko-KR" sz="1400" baseline="-25000" smtClean="0">
                <a:solidFill>
                  <a:srgbClr val="C00000"/>
                </a:solidFill>
              </a:rPr>
              <a:t>T</a:t>
            </a:r>
            <a:r>
              <a:rPr lang="en-US" altLang="ko-KR" sz="1400" smtClean="0">
                <a:solidFill>
                  <a:srgbClr val="C00000"/>
                </a:solidFill>
              </a:rPr>
              <a:t> dependence?</a:t>
            </a:r>
          </a:p>
          <a:p>
            <a:r>
              <a:rPr lang="en-US" altLang="ko-KR" sz="1400" smtClean="0">
                <a:solidFill>
                  <a:srgbClr val="C00000"/>
                </a:solidFill>
              </a:rPr>
              <a:t>: Need more statistics 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6165304"/>
            <a:ext cx="295232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smtClean="0">
                <a:hlinkClick r:id="rId9"/>
              </a:rPr>
              <a:t>Phys. Rev. Lett. 98, 232301 (2007)</a:t>
            </a:r>
            <a:endParaRPr lang="ko-KR" altLang="en-US" sz="1200"/>
          </a:p>
        </p:txBody>
      </p:sp>
      <p:sp>
        <p:nvSpPr>
          <p:cNvPr id="16" name="TextBox 15"/>
          <p:cNvSpPr txBox="1"/>
          <p:nvPr/>
        </p:nvSpPr>
        <p:spPr>
          <a:xfrm>
            <a:off x="683568" y="3284984"/>
            <a:ext cx="1512168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/>
              <a:t>Run4 Au+Au</a:t>
            </a:r>
          </a:p>
          <a:p>
            <a:r>
              <a:rPr lang="en-US" altLang="ko-KR" sz="1400" smtClean="0"/>
              <a:t>200 GeV</a:t>
            </a:r>
            <a:endParaRPr lang="ko-KR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395536" y="4077072"/>
            <a:ext cx="8748464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0" smtClean="0">
                <a:latin typeface="굴림"/>
                <a:ea typeface="굴림"/>
              </a:rPr>
              <a:t>▶</a:t>
            </a:r>
            <a:r>
              <a:rPr lang="en-US" altLang="ko-KR" sz="1600" b="0" smtClean="0"/>
              <a:t> For the most central collisions, R</a:t>
            </a:r>
            <a:r>
              <a:rPr lang="en-US" altLang="ko-KR" sz="1600" b="0" baseline="-25000" smtClean="0"/>
              <a:t>AA</a:t>
            </a:r>
            <a:r>
              <a:rPr lang="en-US" altLang="ko-KR" sz="1600" b="0" smtClean="0"/>
              <a:t> is below 0.3 (0.2) at mid (forward) rapidity.</a:t>
            </a:r>
            <a:endParaRPr lang="en-US" altLang="ko-KR" sz="1600" b="0" smtClean="0">
              <a:latin typeface="굴림"/>
              <a:ea typeface="굴림"/>
            </a:endParaRPr>
          </a:p>
          <a:p>
            <a:r>
              <a:rPr lang="en-US" altLang="ko-KR" sz="1600" b="0" smtClean="0">
                <a:latin typeface="굴림"/>
                <a:ea typeface="굴림"/>
              </a:rPr>
              <a:t>▶</a:t>
            </a:r>
            <a:r>
              <a:rPr lang="en-US" altLang="ko-KR" sz="1600" b="0" smtClean="0"/>
              <a:t> Larger than the  suppression expected by extrapolating CNM effects</a:t>
            </a:r>
          </a:p>
          <a:p>
            <a:r>
              <a:rPr lang="en-US" altLang="ko-KR" sz="1600" b="0" smtClean="0"/>
              <a:t>  measured in d+Au.</a:t>
            </a:r>
            <a:br>
              <a:rPr lang="en-US" altLang="ko-KR" sz="1600" b="0" smtClean="0"/>
            </a:br>
            <a:r>
              <a:rPr lang="en-US" altLang="ko-KR" sz="1600" b="0" smtClean="0"/>
              <a:t>  </a:t>
            </a:r>
            <a:r>
              <a:rPr lang="en-US" altLang="ko-KR" sz="1200" b="0" smtClean="0">
                <a:solidFill>
                  <a:srgbClr val="0000FF"/>
                </a:solidFill>
              </a:rPr>
              <a:t>EKS: K.J. Eskola, V.J. Kolhinen, and R. Vogt, Nucl. Phys. A696 729 (2001).</a:t>
            </a:r>
          </a:p>
          <a:p>
            <a:r>
              <a:rPr lang="en-US" altLang="ko-KR" sz="1200" b="0" smtClean="0"/>
              <a:t>  </a:t>
            </a:r>
            <a:r>
              <a:rPr lang="en-US" altLang="ko-KR" sz="1200" b="0" smtClean="0">
                <a:solidFill>
                  <a:srgbClr val="0000FF"/>
                </a:solidFill>
              </a:rPr>
              <a:t>NDSG: D. deFlorian and R. Sassot, Phys. Rev. D69, 074028 (2004).</a:t>
            </a:r>
          </a:p>
          <a:p>
            <a:r>
              <a:rPr lang="en-US" altLang="ko-KR" sz="1600" b="0" smtClean="0">
                <a:latin typeface="굴림"/>
                <a:ea typeface="굴림"/>
              </a:rPr>
              <a:t>▶</a:t>
            </a:r>
            <a:r>
              <a:rPr lang="en-US" altLang="ko-KR" sz="1600" b="0" smtClean="0"/>
              <a:t> More suppression at forward rapidity. </a:t>
            </a:r>
          </a:p>
          <a:p>
            <a:r>
              <a:rPr lang="en-US" altLang="ko-KR" sz="1600" b="0" smtClean="0"/>
              <a:t>  </a:t>
            </a:r>
            <a:r>
              <a:rPr lang="en-US" altLang="ko-KR" sz="1600" b="0" smtClean="0">
                <a:ea typeface="바탕"/>
              </a:rPr>
              <a:t>-</a:t>
            </a:r>
            <a:r>
              <a:rPr lang="en-US" altLang="ko-KR" sz="1600" b="0" smtClean="0">
                <a:latin typeface="바탕"/>
                <a:ea typeface="바탕"/>
              </a:rPr>
              <a:t> </a:t>
            </a:r>
            <a:r>
              <a:rPr lang="en-US" altLang="ko-KR" sz="1600" b="0" smtClean="0"/>
              <a:t>Different CNM extrapolation and (or) regeneration effect in different rapidity?</a:t>
            </a:r>
          </a:p>
          <a:p>
            <a:r>
              <a:rPr lang="en-US" altLang="ko-KR" sz="1600" b="0" smtClean="0">
                <a:latin typeface="굴림"/>
                <a:ea typeface="굴림"/>
              </a:rPr>
              <a:t>▶ </a:t>
            </a:r>
            <a:r>
              <a:rPr lang="en-US" altLang="ko-KR" sz="1600" b="0" smtClean="0">
                <a:ea typeface="굴림"/>
              </a:rPr>
              <a:t>More detailed analysis with Run7 is in progress.</a:t>
            </a:r>
            <a:endParaRPr lang="ko-KR" altLang="en-US" sz="1600" b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b="1" u="sng" smtClean="0">
                <a:solidFill>
                  <a:srgbClr val="009900"/>
                </a:solidFill>
              </a:rPr>
              <a:t>Hot Nuclear Matter (II)</a:t>
            </a:r>
            <a:endParaRPr lang="el-GR" altLang="ko-KR" sz="2800"/>
          </a:p>
        </p:txBody>
      </p:sp>
      <p:pic>
        <p:nvPicPr>
          <p:cNvPr id="266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032448" cy="34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4248472" cy="34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8784976" cy="13572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i="1" u="sng" smtClean="0">
                <a:solidFill>
                  <a:srgbClr val="009900"/>
                </a:solidFill>
              </a:rPr>
              <a:t>J/</a:t>
            </a:r>
            <a:r>
              <a:rPr lang="el-GR" altLang="ko-KR" sz="2800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ψ</a:t>
            </a:r>
            <a:r>
              <a:rPr lang="en-US" altLang="ko-KR" sz="2800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US" altLang="ko-KR" sz="2800" u="sng" smtClean="0">
                <a:solidFill>
                  <a:srgbClr val="009900"/>
                </a:solidFill>
                <a:cs typeface="Times New Roman"/>
              </a:rPr>
              <a:t>in Cu+Cu collisions</a:t>
            </a:r>
          </a:p>
          <a:p>
            <a:r>
              <a:rPr lang="en-US" altLang="ko-KR" sz="1800" b="0" smtClean="0">
                <a:solidFill>
                  <a:srgbClr val="0000FF"/>
                </a:solidFill>
                <a:cs typeface="Times New Roman"/>
              </a:rPr>
              <a:t>: </a:t>
            </a:r>
            <a:r>
              <a:rPr lang="en-US" altLang="ko-KR" sz="1800" b="0" smtClean="0">
                <a:solidFill>
                  <a:srgbClr val="0000FF"/>
                </a:solidFill>
              </a:rPr>
              <a:t>To study hot nuclear matter effects at medium energy density.</a:t>
            </a:r>
          </a:p>
          <a:p>
            <a:pPr marL="342900" indent="-342900"/>
            <a:endParaRPr lang="el-GR" altLang="ko-KR" sz="2800"/>
          </a:p>
        </p:txBody>
      </p:sp>
      <p:sp>
        <p:nvSpPr>
          <p:cNvPr id="7" name="TextBox 6"/>
          <p:cNvSpPr txBox="1"/>
          <p:nvPr/>
        </p:nvSpPr>
        <p:spPr>
          <a:xfrm>
            <a:off x="179512" y="479715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0" smtClean="0">
                <a:latin typeface="굴림"/>
                <a:ea typeface="굴림"/>
              </a:rPr>
              <a:t>▶ </a:t>
            </a:r>
            <a:r>
              <a:rPr lang="en-US" altLang="ko-KR" sz="1600" smtClean="0">
                <a:ea typeface="굴림"/>
              </a:rPr>
              <a:t>Centrality denpendence of R</a:t>
            </a:r>
            <a:r>
              <a:rPr lang="en-US" altLang="ko-KR" sz="1600" baseline="-25000" smtClean="0">
                <a:ea typeface="굴림"/>
              </a:rPr>
              <a:t>AA</a:t>
            </a:r>
          </a:p>
          <a:p>
            <a:r>
              <a:rPr lang="en-US" altLang="ko-KR" sz="1600" b="0" smtClean="0">
                <a:latin typeface="굴림"/>
                <a:ea typeface="굴림"/>
              </a:rPr>
              <a:t>  </a:t>
            </a:r>
            <a:r>
              <a:rPr lang="en-US" altLang="ko-KR" sz="1600" b="0" smtClean="0">
                <a:latin typeface="바탕"/>
                <a:ea typeface="바탕"/>
              </a:rPr>
              <a:t>→</a:t>
            </a:r>
            <a:r>
              <a:rPr lang="en-US" altLang="ko-KR" sz="1600" b="0" smtClean="0">
                <a:latin typeface="굴림"/>
                <a:ea typeface="굴림"/>
              </a:rPr>
              <a:t> </a:t>
            </a:r>
            <a:r>
              <a:rPr lang="en-US" altLang="ko-KR" sz="1600" b="0" smtClean="0"/>
              <a:t>Applied theoretical calculations including modified initial PDF and </a:t>
            </a:r>
            <a:r>
              <a:rPr lang="en-US" altLang="ko-KR" sz="1600" b="0" i="1" smtClean="0"/>
              <a:t>J/</a:t>
            </a:r>
            <a:r>
              <a:rPr lang="el-GR" altLang="ko-KR" sz="1600" b="0" i="1" smtClean="0">
                <a:latin typeface="Times New Roman"/>
                <a:cs typeface="Times New Roman"/>
              </a:rPr>
              <a:t>ψ</a:t>
            </a:r>
            <a:r>
              <a:rPr lang="en-US" altLang="ko-KR" sz="1600" b="0" smtClean="0"/>
              <a:t> breakup </a:t>
            </a:r>
          </a:p>
          <a:p>
            <a:r>
              <a:rPr lang="en-US" altLang="ko-KR" sz="1600" b="0" smtClean="0"/>
              <a:t>  cross section obtained from d+Au data (EKS98and NDSG shadowing models).</a:t>
            </a:r>
            <a:endParaRPr lang="en-US" altLang="ko-KR" sz="1600" b="0" smtClean="0">
              <a:latin typeface="굴림"/>
              <a:ea typeface="굴림"/>
            </a:endParaRPr>
          </a:p>
          <a:p>
            <a:r>
              <a:rPr lang="en-US" altLang="ko-KR" sz="1600" b="0" smtClean="0">
                <a:latin typeface="굴림"/>
                <a:ea typeface="굴림"/>
              </a:rPr>
              <a:t>  → </a:t>
            </a:r>
            <a:r>
              <a:rPr lang="en-US" altLang="ko-KR" sz="1600" b="0" smtClean="0">
                <a:ea typeface="굴림"/>
              </a:rPr>
              <a:t>Good agreement between Cu+Cu and Au+Au about the dependence of</a:t>
            </a:r>
          </a:p>
          <a:p>
            <a:r>
              <a:rPr lang="en-US" altLang="ko-KR" sz="1600" b="0" smtClean="0">
                <a:ea typeface="굴림"/>
              </a:rPr>
              <a:t>  suppression on N</a:t>
            </a:r>
            <a:r>
              <a:rPr lang="en-US" altLang="ko-KR" sz="1600" b="0" baseline="-25000" smtClean="0">
                <a:ea typeface="굴림"/>
              </a:rPr>
              <a:t>part</a:t>
            </a:r>
            <a:r>
              <a:rPr lang="en-US" altLang="ko-KR" sz="1600" b="0" smtClean="0">
                <a:ea typeface="굴림"/>
              </a:rPr>
              <a:t>.</a:t>
            </a:r>
          </a:p>
        </p:txBody>
      </p:sp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239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5"/>
          <p:cNvGrpSpPr/>
          <p:nvPr/>
        </p:nvGrpSpPr>
        <p:grpSpPr>
          <a:xfrm>
            <a:off x="4644008" y="980728"/>
            <a:ext cx="4220554" cy="3960440"/>
            <a:chOff x="251520" y="980728"/>
            <a:chExt cx="4220554" cy="3960440"/>
          </a:xfrm>
        </p:grpSpPr>
        <p:pic>
          <p:nvPicPr>
            <p:cNvPr id="26829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980728"/>
              <a:ext cx="4220554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83568" y="1660099"/>
              <a:ext cx="1296144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smtClean="0">
                  <a:solidFill>
                    <a:srgbClr val="0000FF"/>
                  </a:solidFill>
                </a:rPr>
                <a:t>Run4 AuAu</a:t>
              </a:r>
            </a:p>
            <a:p>
              <a:r>
                <a:rPr lang="en-US" altLang="ko-KR" sz="1400" smtClean="0">
                  <a:solidFill>
                    <a:srgbClr val="0000FF"/>
                  </a:solidFill>
                </a:rPr>
                <a:t>Run5 CuCu</a:t>
              </a:r>
              <a:endParaRPr lang="ko-KR" altLang="en-US" sz="1400">
                <a:solidFill>
                  <a:srgbClr val="0000FF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 bwMode="auto">
            <a:xfrm>
              <a:off x="683568" y="2132856"/>
              <a:ext cx="720080" cy="21602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굴림" pitchFamily="50" charset="-127"/>
              </a:endParaRPr>
            </a:p>
          </p:txBody>
        </p:sp>
        <p:sp>
          <p:nvSpPr>
            <p:cNvPr id="14" name="타원 13"/>
            <p:cNvSpPr/>
            <p:nvPr/>
          </p:nvSpPr>
          <p:spPr bwMode="auto">
            <a:xfrm>
              <a:off x="683568" y="3933056"/>
              <a:ext cx="1080120" cy="21602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굴림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8086" y="3789040"/>
            <a:ext cx="4363914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smtClean="0">
                <a:ea typeface="굴림"/>
              </a:rPr>
              <a:t>▶ </a:t>
            </a:r>
            <a:r>
              <a:rPr lang="en-US" altLang="ko-KR" sz="1600" smtClean="0">
                <a:ea typeface="굴림"/>
              </a:rPr>
              <a:t>p</a:t>
            </a:r>
            <a:r>
              <a:rPr lang="en-US" altLang="ko-KR" sz="1600" baseline="-25000" smtClean="0">
                <a:ea typeface="굴림"/>
              </a:rPr>
              <a:t>T</a:t>
            </a:r>
            <a:r>
              <a:rPr lang="en-US" altLang="ko-KR" sz="1600" smtClean="0">
                <a:ea typeface="굴림"/>
              </a:rPr>
              <a:t> and rapidity dependence of R</a:t>
            </a:r>
            <a:r>
              <a:rPr lang="en-US" altLang="ko-KR" sz="1600" baseline="-25000" smtClean="0">
                <a:ea typeface="굴림"/>
              </a:rPr>
              <a:t>AA</a:t>
            </a:r>
          </a:p>
          <a:p>
            <a:r>
              <a:rPr lang="en-US" altLang="ko-KR" sz="1600" b="0" smtClean="0">
                <a:ea typeface="굴림"/>
              </a:rPr>
              <a:t>  </a:t>
            </a:r>
            <a:r>
              <a:rPr lang="en-US" altLang="ko-KR" sz="1600" b="0" smtClean="0">
                <a:latin typeface="바탕"/>
                <a:ea typeface="바탕"/>
              </a:rPr>
              <a:t>→ </a:t>
            </a:r>
            <a:r>
              <a:rPr lang="en-US" altLang="ko-KR" sz="1600" b="0" smtClean="0">
                <a:ea typeface="굴림"/>
              </a:rPr>
              <a:t>Show similar behavior for mid and</a:t>
            </a:r>
          </a:p>
          <a:p>
            <a:r>
              <a:rPr lang="en-US" altLang="ko-KR" sz="1600" b="0" smtClean="0">
                <a:ea typeface="굴림"/>
              </a:rPr>
              <a:t>  forward rapidity.</a:t>
            </a:r>
            <a:endParaRPr lang="ko-KR" altLang="en-US" sz="16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8208912" cy="91717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l-GR" altLang="ko-KR" sz="2800" u="sng" smtClean="0">
                <a:solidFill>
                  <a:srgbClr val="009900"/>
                </a:solidFill>
                <a:latin typeface="Times New Roman"/>
                <a:cs typeface="Times New Roman"/>
              </a:rPr>
              <a:t>Υ</a:t>
            </a:r>
            <a:r>
              <a:rPr lang="en-US" altLang="ko-KR" sz="2800" u="sng" smtClean="0">
                <a:solidFill>
                  <a:srgbClr val="009900"/>
                </a:solidFill>
                <a:cs typeface="Times New Roman"/>
              </a:rPr>
              <a:t> measurement </a:t>
            </a:r>
            <a:r>
              <a:rPr lang="en-US" altLang="ko-KR" sz="2800" b="1" u="sng" smtClean="0">
                <a:solidFill>
                  <a:srgbClr val="009900"/>
                </a:solidFill>
              </a:rPr>
              <a:t>(I)</a:t>
            </a:r>
          </a:p>
          <a:p>
            <a:pPr marL="342900" indent="-342900"/>
            <a:r>
              <a:rPr lang="en-US" altLang="ko-KR" sz="2400" b="0" smtClean="0"/>
              <a:t>: </a:t>
            </a:r>
            <a:r>
              <a:rPr lang="el-GR" altLang="ko-KR" sz="2400" b="0" smtClean="0">
                <a:latin typeface="Times New Roman"/>
                <a:cs typeface="Times New Roman"/>
              </a:rPr>
              <a:t>Υ</a:t>
            </a:r>
            <a:r>
              <a:rPr lang="en-US" altLang="ko-KR" sz="2400" b="0" smtClean="0">
                <a:latin typeface="Times New Roman"/>
                <a:cs typeface="Times New Roman"/>
              </a:rPr>
              <a:t> </a:t>
            </a:r>
            <a:r>
              <a:rPr lang="en-US" altLang="ko-KR" sz="2400" b="0" smtClean="0">
                <a:cs typeface="Times New Roman"/>
              </a:rPr>
              <a:t>(1S+2S+3S) measurements in p+p collisions</a:t>
            </a:r>
            <a:endParaRPr lang="el-GR" altLang="ko-KR" sz="2400" b="0"/>
          </a:p>
        </p:txBody>
      </p:sp>
      <p:pic>
        <p:nvPicPr>
          <p:cNvPr id="8" name="그림 7" descr="fit_upsi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776400" cy="2548395"/>
          </a:xfrm>
          <a:prstGeom prst="rect">
            <a:avLst/>
          </a:prstGeom>
        </p:spPr>
      </p:pic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77669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240" y="1043210"/>
            <a:ext cx="3750216" cy="25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4008" y="3789040"/>
            <a:ext cx="44644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smtClean="0">
                <a:latin typeface="굴림"/>
                <a:ea typeface="굴림"/>
              </a:rPr>
              <a:t>▶ </a:t>
            </a:r>
            <a:r>
              <a:rPr lang="en-US" altLang="ko-KR" b="0" smtClean="0"/>
              <a:t>At forward (mid) rapidity</a:t>
            </a:r>
          </a:p>
          <a:p>
            <a:r>
              <a:rPr lang="en-US" altLang="ko-KR" b="0" smtClean="0"/>
              <a:t>  with dimuon (di-electron) decay. </a:t>
            </a:r>
          </a:p>
          <a:p>
            <a:r>
              <a:rPr lang="en-US" altLang="ko-KR" b="0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Measure total cross section</a:t>
            </a:r>
            <a:endParaRPr lang="en-US" altLang="ko-KR" b="0" smtClean="0"/>
          </a:p>
          <a:p>
            <a:endParaRPr lang="en-US" altLang="ko-KR" b="0" smtClean="0"/>
          </a:p>
        </p:txBody>
      </p:sp>
      <p:cxnSp>
        <p:nvCxnSpPr>
          <p:cNvPr id="15" name="직선 연결선 14"/>
          <p:cNvCxnSpPr/>
          <p:nvPr/>
        </p:nvCxnSpPr>
        <p:spPr bwMode="auto">
          <a:xfrm rot="5400000">
            <a:off x="2051720" y="3645024"/>
            <a:ext cx="5184576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013176"/>
            <a:ext cx="3168575" cy="75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pic>
        <p:nvPicPr>
          <p:cNvPr id="5" name="그림 4" descr="HighMass_AuAu_dielectron_e2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118" y="702220"/>
            <a:ext cx="4009322" cy="258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567" y="3356992"/>
            <a:ext cx="4010400" cy="26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8208912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l-GR" altLang="ko-KR" sz="2800" u="sng" smtClean="0">
                <a:solidFill>
                  <a:srgbClr val="009900"/>
                </a:solidFill>
                <a:latin typeface="Times New Roman"/>
                <a:cs typeface="Times New Roman"/>
              </a:rPr>
              <a:t>Υ</a:t>
            </a:r>
            <a:r>
              <a:rPr lang="en-US" altLang="ko-KR" sz="2800" u="sng" smtClean="0">
                <a:solidFill>
                  <a:srgbClr val="009900"/>
                </a:solidFill>
                <a:cs typeface="Times New Roman"/>
              </a:rPr>
              <a:t> measurement </a:t>
            </a:r>
            <a:r>
              <a:rPr lang="en-US" altLang="ko-KR" sz="2800" b="1" u="sng" smtClean="0">
                <a:solidFill>
                  <a:srgbClr val="009900"/>
                </a:solidFill>
              </a:rPr>
              <a:t>(II)</a:t>
            </a:r>
          </a:p>
        </p:txBody>
      </p:sp>
      <p:pic>
        <p:nvPicPr>
          <p:cNvPr id="11" name="그림 10" descr="upsilon_sqr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692696"/>
            <a:ext cx="3744416" cy="2576433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 bwMode="auto">
          <a:xfrm rot="5400000">
            <a:off x="1727684" y="3392996"/>
            <a:ext cx="5400600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3528" y="3258615"/>
            <a:ext cx="417646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0" smtClean="0">
                <a:latin typeface="굴림"/>
                <a:ea typeface="굴림"/>
              </a:rPr>
              <a:t>▶     </a:t>
            </a:r>
            <a:r>
              <a:rPr lang="en-US" altLang="ko-KR" sz="1800" b="0" smtClean="0">
                <a:ea typeface="굴림"/>
                <a:cs typeface="Times New Roman"/>
              </a:rPr>
              <a:t>             is c</a:t>
            </a:r>
            <a:r>
              <a:rPr lang="en-US" altLang="ko-KR" sz="1800" b="0" smtClean="0"/>
              <a:t>ompatible with</a:t>
            </a:r>
          </a:p>
          <a:p>
            <a:r>
              <a:rPr lang="en-US" altLang="ko-KR" sz="1800" b="0" smtClean="0"/>
              <a:t>  STAR result.</a:t>
            </a:r>
          </a:p>
          <a:p>
            <a:r>
              <a:rPr lang="en-US" altLang="ko-KR" sz="1800" b="0" smtClean="0">
                <a:latin typeface="굴림"/>
                <a:ea typeface="굴림"/>
              </a:rPr>
              <a:t>▶ </a:t>
            </a:r>
            <a:r>
              <a:rPr lang="en-US" altLang="ko-KR" sz="1800" b="0" smtClean="0">
                <a:ea typeface="굴림"/>
              </a:rPr>
              <a:t>Also the continuum underneath</a:t>
            </a:r>
          </a:p>
          <a:p>
            <a:r>
              <a:rPr lang="en-US" altLang="ko-KR" sz="1800" b="0" smtClean="0">
                <a:ea typeface="굴림"/>
              </a:rPr>
              <a:t>  the </a:t>
            </a:r>
            <a:r>
              <a:rPr lang="el-GR" altLang="ko-KR" sz="1800" b="0" smtClean="0">
                <a:latin typeface="Times New Roman"/>
                <a:ea typeface="굴림"/>
                <a:cs typeface="Times New Roman"/>
              </a:rPr>
              <a:t>Υ</a:t>
            </a:r>
            <a:r>
              <a:rPr lang="en-US" altLang="ko-KR" sz="1800" b="0" smtClean="0">
                <a:ea typeface="굴림"/>
              </a:rPr>
              <a:t> family peak has been </a:t>
            </a:r>
          </a:p>
          <a:p>
            <a:r>
              <a:rPr lang="en-US" altLang="ko-KR" sz="1800" b="0" smtClean="0">
                <a:ea typeface="굴림"/>
              </a:rPr>
              <a:t>  carefully studied.</a:t>
            </a:r>
            <a:endParaRPr lang="en-US" altLang="ko-KR" sz="1800" b="0" smtClean="0"/>
          </a:p>
          <a:p>
            <a:r>
              <a:rPr lang="en-US" altLang="ko-KR" sz="1800" b="0" smtClean="0">
                <a:latin typeface="굴림"/>
                <a:ea typeface="굴림"/>
              </a:rPr>
              <a:t>▶ </a:t>
            </a:r>
            <a:r>
              <a:rPr lang="en-US" altLang="ko-KR" sz="1800" b="0" smtClean="0">
                <a:ea typeface="굴림"/>
              </a:rPr>
              <a:t>Measurements in </a:t>
            </a:r>
          </a:p>
          <a:p>
            <a:r>
              <a:rPr lang="en-US" altLang="ko-KR" sz="1800" b="0" smtClean="0">
                <a:ea typeface="굴림"/>
              </a:rPr>
              <a:t>  Au+Au (</a:t>
            </a:r>
            <a:r>
              <a:rPr lang="en-US" altLang="ko-KR" sz="1800" b="0" smtClean="0">
                <a:latin typeface="Times New Roman"/>
                <a:ea typeface="굴림"/>
                <a:cs typeface="Times New Roman"/>
              </a:rPr>
              <a:t>Υ </a:t>
            </a:r>
            <a:r>
              <a:rPr lang="el-GR" altLang="ko-KR" sz="1800" b="0" smtClean="0">
                <a:latin typeface="바탕"/>
                <a:ea typeface="바탕"/>
                <a:cs typeface="Times New Roman"/>
              </a:rPr>
              <a:t>→</a:t>
            </a:r>
            <a:r>
              <a:rPr lang="en-US" altLang="ko-KR" sz="1800" b="0" smtClean="0">
                <a:latin typeface="바탕"/>
                <a:ea typeface="바탕"/>
                <a:cs typeface="Times New Roman"/>
              </a:rPr>
              <a:t> e</a:t>
            </a:r>
            <a:r>
              <a:rPr lang="en-US" altLang="ko-KR" sz="1800" b="0" baseline="30000" smtClean="0">
                <a:latin typeface="바탕"/>
                <a:ea typeface="바탕"/>
                <a:cs typeface="Times New Roman"/>
              </a:rPr>
              <a:t>+</a:t>
            </a:r>
            <a:r>
              <a:rPr lang="en-US" altLang="ko-KR" sz="1800" b="0" smtClean="0">
                <a:latin typeface="바탕"/>
                <a:ea typeface="바탕"/>
                <a:cs typeface="Times New Roman"/>
              </a:rPr>
              <a:t>+e</a:t>
            </a:r>
            <a:r>
              <a:rPr lang="en-US" altLang="ko-KR" sz="1800" b="0" baseline="30000" smtClean="0">
                <a:latin typeface="바탕"/>
                <a:ea typeface="바탕"/>
                <a:cs typeface="Times New Roman"/>
              </a:rPr>
              <a:t>-</a:t>
            </a:r>
            <a:r>
              <a:rPr lang="en-US" altLang="ko-KR" sz="1800" b="0" smtClean="0">
                <a:ea typeface="굴림"/>
              </a:rPr>
              <a:t>) and</a:t>
            </a:r>
          </a:p>
          <a:p>
            <a:r>
              <a:rPr lang="en-US" altLang="ko-KR" sz="1800" b="0" smtClean="0">
                <a:ea typeface="굴림"/>
              </a:rPr>
              <a:t>  d+Au (</a:t>
            </a:r>
            <a:r>
              <a:rPr lang="en-US" altLang="ko-KR" sz="1800" b="0" smtClean="0">
                <a:latin typeface="Times New Roman"/>
                <a:ea typeface="굴림"/>
                <a:cs typeface="Times New Roman"/>
              </a:rPr>
              <a:t>Υ </a:t>
            </a:r>
            <a:r>
              <a:rPr lang="el-GR" altLang="ko-KR" sz="1800" b="0" smtClean="0">
                <a:latin typeface="바탕"/>
                <a:ea typeface="바탕"/>
                <a:cs typeface="Times New Roman"/>
              </a:rPr>
              <a:t>→</a:t>
            </a:r>
            <a:r>
              <a:rPr lang="en-US" altLang="ko-KR" sz="1800" b="0" smtClean="0">
                <a:latin typeface="바탕"/>
                <a:ea typeface="바탕"/>
                <a:cs typeface="Times New Roman"/>
              </a:rPr>
              <a:t> </a:t>
            </a:r>
            <a:r>
              <a:rPr lang="el-GR" altLang="ko-KR" sz="1800" b="0" smtClean="0">
                <a:latin typeface="Times New Roman"/>
                <a:ea typeface="바탕"/>
                <a:cs typeface="Times New Roman"/>
              </a:rPr>
              <a:t>μ</a:t>
            </a:r>
            <a:r>
              <a:rPr lang="en-US" altLang="ko-KR" sz="1800" b="0" baseline="30000" smtClean="0">
                <a:latin typeface="바탕"/>
                <a:ea typeface="바탕"/>
                <a:cs typeface="Times New Roman"/>
              </a:rPr>
              <a:t>+ </a:t>
            </a:r>
            <a:r>
              <a:rPr lang="en-US" altLang="ko-KR" sz="1800" b="0" smtClean="0">
                <a:latin typeface="바탕"/>
                <a:ea typeface="바탕"/>
                <a:cs typeface="Times New Roman"/>
              </a:rPr>
              <a:t>+ </a:t>
            </a:r>
            <a:r>
              <a:rPr lang="en-US" altLang="ko-KR" sz="1800" b="0" smtClean="0">
                <a:latin typeface="Times New Roman" pitchFamily="18" charset="0"/>
                <a:ea typeface="바탕"/>
                <a:cs typeface="Times New Roman" pitchFamily="18" charset="0"/>
              </a:rPr>
              <a:t>μ</a:t>
            </a:r>
            <a:r>
              <a:rPr lang="en-US" altLang="ko-KR" sz="1800" b="0" baseline="30000" smtClean="0">
                <a:latin typeface="바탕"/>
                <a:ea typeface="바탕"/>
                <a:cs typeface="Times New Roman"/>
              </a:rPr>
              <a:t>-</a:t>
            </a:r>
            <a:r>
              <a:rPr lang="en-US" altLang="ko-KR" sz="1800" b="0" smtClean="0">
                <a:ea typeface="굴림"/>
              </a:rPr>
              <a:t>) for </a:t>
            </a:r>
          </a:p>
          <a:p>
            <a:r>
              <a:rPr lang="en-US" altLang="ko-KR" sz="1800" b="0" smtClean="0">
                <a:ea typeface="굴림"/>
              </a:rPr>
              <a:t>  the nuclear modification.</a:t>
            </a: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611560" y="3255392"/>
          <a:ext cx="1409457" cy="317624"/>
        </p:xfrm>
        <a:graphic>
          <a:graphicData uri="http://schemas.openxmlformats.org/presentationml/2006/ole">
            <p:oleObj spid="_x0000_s263169" name="Equation" r:id="rId6" imgW="90144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91717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l-GR" altLang="ko-KR" sz="2800" u="sng" smtClean="0">
                <a:solidFill>
                  <a:srgbClr val="009900"/>
                </a:solidFill>
                <a:latin typeface="Times New Roman"/>
                <a:cs typeface="Times New Roman"/>
              </a:rPr>
              <a:t>Υ</a:t>
            </a:r>
            <a:r>
              <a:rPr lang="en-US" altLang="ko-KR" sz="2800" u="sng" smtClean="0">
                <a:solidFill>
                  <a:srgbClr val="009900"/>
                </a:solidFill>
                <a:cs typeface="Times New Roman"/>
              </a:rPr>
              <a:t> measurement </a:t>
            </a:r>
            <a:r>
              <a:rPr lang="en-US" altLang="ko-KR" sz="2800" b="1" u="sng" smtClean="0">
                <a:solidFill>
                  <a:srgbClr val="009900"/>
                </a:solidFill>
              </a:rPr>
              <a:t>(III)</a:t>
            </a:r>
          </a:p>
          <a:p>
            <a:pPr marL="342900" indent="-342900"/>
            <a:r>
              <a:rPr lang="en-US" altLang="ko-KR" sz="2400" b="0" smtClean="0"/>
              <a:t>: </a:t>
            </a:r>
            <a:r>
              <a:rPr lang="el-GR" altLang="ko-KR" sz="2400" b="0" smtClean="0">
                <a:latin typeface="Times New Roman"/>
                <a:cs typeface="Times New Roman"/>
              </a:rPr>
              <a:t>Υ</a:t>
            </a:r>
            <a:r>
              <a:rPr lang="en-US" altLang="ko-KR" sz="2400" b="0" smtClean="0">
                <a:latin typeface="Times New Roman"/>
                <a:cs typeface="Times New Roman"/>
              </a:rPr>
              <a:t> </a:t>
            </a:r>
            <a:r>
              <a:rPr lang="en-US" altLang="ko-KR" sz="2400" b="0" smtClean="0">
                <a:cs typeface="Times New Roman"/>
              </a:rPr>
              <a:t>(1S+2S+3S) suppression</a:t>
            </a:r>
            <a:endParaRPr lang="el-GR" altLang="ko-KR" sz="2400" b="0"/>
          </a:p>
        </p:txBody>
      </p:sp>
      <p:pic>
        <p:nvPicPr>
          <p:cNvPr id="6" name="Picture 7" descr="highmass_RaaRlumi_prob.gif"/>
          <p:cNvPicPr>
            <a:picLocks noChangeAspect="1"/>
          </p:cNvPicPr>
          <p:nvPr/>
        </p:nvPicPr>
        <p:blipFill>
          <a:blip r:embed="rId2" cstate="print"/>
          <a:srcRect r="1823"/>
          <a:stretch>
            <a:fillRect/>
          </a:stretch>
        </p:blipFill>
        <p:spPr bwMode="auto">
          <a:xfrm>
            <a:off x="323528" y="1062261"/>
            <a:ext cx="39712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317" y="1052736"/>
            <a:ext cx="448963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39552" y="4221088"/>
          <a:ext cx="8064896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2342224"/>
                <a:gridCol w="190624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Rapidity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decay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R</a:t>
                      </a:r>
                      <a:r>
                        <a:rPr lang="en-US" altLang="ko-KR" baseline="-25000" smtClean="0">
                          <a:latin typeface="Verdana" pitchFamily="34" charset="0"/>
                        </a:rPr>
                        <a:t>dAu</a:t>
                      </a:r>
                      <a:r>
                        <a:rPr lang="en-US" altLang="ko-KR" baseline="0" smtClean="0">
                          <a:latin typeface="Verdana" pitchFamily="34" charset="0"/>
                          <a:cs typeface="Times New Roman"/>
                        </a:rPr>
                        <a:t>±Stat</a:t>
                      </a:r>
                      <a:r>
                        <a:rPr lang="en-US" altLang="ko-KR" baseline="0" smtClean="0">
                          <a:latin typeface="ver"/>
                          <a:cs typeface="Times New Roman"/>
                        </a:rPr>
                        <a:t>.±</a:t>
                      </a:r>
                      <a:r>
                        <a:rPr lang="en-US" altLang="ko-KR" baseline="0" smtClean="0">
                          <a:latin typeface="Verdana" pitchFamily="34" charset="0"/>
                          <a:cs typeface="Times New Roman"/>
                        </a:rPr>
                        <a:t>Sys.</a:t>
                      </a:r>
                      <a:endParaRPr lang="ko-KR" altLang="en-US" baseline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R</a:t>
                      </a:r>
                      <a:r>
                        <a:rPr lang="en-US" altLang="ko-KR" baseline="-25000" smtClean="0">
                          <a:latin typeface="Verdana" pitchFamily="34" charset="0"/>
                        </a:rPr>
                        <a:t>AA</a:t>
                      </a:r>
                      <a:endParaRPr lang="ko-KR" altLang="en-US" baseline="-25000">
                        <a:latin typeface="Verdana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y [-2.2,-1.2]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l-GR" altLang="ko-KR" i="0" smtClean="0"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lang="en-US" altLang="ko-KR" i="1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altLang="ko-KR" smtClean="0">
                          <a:latin typeface="바탕"/>
                          <a:ea typeface="바탕"/>
                          <a:cs typeface="Times New Roman"/>
                        </a:rPr>
                        <a:t>→</a:t>
                      </a:r>
                      <a:r>
                        <a:rPr lang="en-US" altLang="ko-KR" smtClean="0">
                          <a:latin typeface="바탕"/>
                          <a:ea typeface="바탕"/>
                          <a:cs typeface="Times New Roman"/>
                        </a:rPr>
                        <a:t> </a:t>
                      </a:r>
                      <a:r>
                        <a:rPr lang="el-GR" altLang="ko-KR" smtClean="0">
                          <a:latin typeface="Times New Roman"/>
                          <a:ea typeface="바탕"/>
                          <a:cs typeface="Times New Roman"/>
                        </a:rPr>
                        <a:t>μ</a:t>
                      </a:r>
                      <a:r>
                        <a:rPr lang="en-US" altLang="ko-KR" baseline="30000" smtClean="0">
                          <a:latin typeface="Times New Roman"/>
                          <a:ea typeface="바탕"/>
                          <a:cs typeface="Times New Roman"/>
                        </a:rPr>
                        <a:t>+ </a:t>
                      </a:r>
                      <a:r>
                        <a:rPr lang="en-US" altLang="ko-KR" smtClean="0">
                          <a:latin typeface="Times New Roman"/>
                          <a:ea typeface="바탕"/>
                          <a:cs typeface="Times New Roman"/>
                        </a:rPr>
                        <a:t>+ </a:t>
                      </a:r>
                      <a:r>
                        <a:rPr lang="el-GR" altLang="ko-KR" smtClean="0">
                          <a:latin typeface="Times New Roman"/>
                          <a:ea typeface="바탕"/>
                          <a:cs typeface="Times New Roman"/>
                        </a:rPr>
                        <a:t>μ</a:t>
                      </a:r>
                      <a:r>
                        <a:rPr lang="en-US" altLang="ko-KR" baseline="30000" smtClean="0">
                          <a:latin typeface="Times New Roman"/>
                          <a:ea typeface="바탕"/>
                          <a:cs typeface="Times New Roman"/>
                        </a:rPr>
                        <a:t>-</a:t>
                      </a:r>
                      <a:endParaRPr lang="ko-KR" altLang="en-US" baseline="3000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mtClean="0">
                          <a:latin typeface="Verdana" pitchFamily="34" charset="0"/>
                          <a:cs typeface="+mn-cs"/>
                        </a:rPr>
                        <a:t>0.84</a:t>
                      </a:r>
                      <a:r>
                        <a:rPr lang="en-US" altLang="ko-KR" baseline="0" smtClean="0">
                          <a:latin typeface="Verdana" pitchFamily="34" charset="0"/>
                          <a:cs typeface="Times New Roman"/>
                        </a:rPr>
                        <a:t>±0.34±0.20</a:t>
                      </a:r>
                      <a:endParaRPr lang="ko-KR" altLang="en-US" smtClean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mtClean="0">
                          <a:latin typeface="Verdana" pitchFamily="34" charset="0"/>
                        </a:rPr>
                        <a:t>not</a:t>
                      </a:r>
                      <a:r>
                        <a:rPr lang="en-US" altLang="ko-KR" baseline="0" smtClean="0">
                          <a:latin typeface="Verdana" pitchFamily="34" charset="0"/>
                        </a:rPr>
                        <a:t> yet</a:t>
                      </a:r>
                      <a:endParaRPr lang="ko-KR" altLang="en-US" smtClean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y [-0.35, 0.35]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i="0" baseline="0" smtClean="0">
                          <a:latin typeface="Times New Roman"/>
                          <a:ea typeface="+mn-ea"/>
                          <a:cs typeface="Times New Roman"/>
                        </a:rPr>
                        <a:t>Υ</a:t>
                      </a:r>
                      <a:r>
                        <a:rPr lang="en-US" altLang="ko-KR" i="1" baseline="0" smtClean="0"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l-GR" altLang="ko-KR" smtClean="0">
                          <a:latin typeface="바탕"/>
                          <a:ea typeface="바탕"/>
                          <a:cs typeface="Times New Roman"/>
                        </a:rPr>
                        <a:t>→</a:t>
                      </a:r>
                      <a:r>
                        <a:rPr lang="en-US" altLang="ko-KR" smtClean="0">
                          <a:latin typeface="바탕"/>
                          <a:ea typeface="바탕"/>
                          <a:cs typeface="Times New Roman"/>
                        </a:rPr>
                        <a:t> </a:t>
                      </a:r>
                      <a:r>
                        <a:rPr lang="en-US" altLang="ko-KR" smtClean="0">
                          <a:latin typeface="Times New Roman"/>
                          <a:ea typeface="바탕"/>
                          <a:cs typeface="Times New Roman"/>
                        </a:rPr>
                        <a:t>e</a:t>
                      </a:r>
                      <a:r>
                        <a:rPr lang="en-US" altLang="ko-KR" baseline="30000" smtClean="0">
                          <a:latin typeface="Times New Roman"/>
                          <a:ea typeface="바탕"/>
                          <a:cs typeface="Times New Roman"/>
                        </a:rPr>
                        <a:t>+ </a:t>
                      </a:r>
                      <a:r>
                        <a:rPr lang="en-US" altLang="ko-KR" smtClean="0">
                          <a:latin typeface="Times New Roman"/>
                          <a:ea typeface="바탕"/>
                          <a:cs typeface="Times New Roman"/>
                        </a:rPr>
                        <a:t>+ e</a:t>
                      </a:r>
                      <a:r>
                        <a:rPr lang="en-US" altLang="ko-KR" baseline="30000" smtClean="0">
                          <a:latin typeface="Times New Roman"/>
                          <a:ea typeface="바탕"/>
                          <a:cs typeface="Times New Roman"/>
                        </a:rPr>
                        <a:t>-</a:t>
                      </a:r>
                      <a:endParaRPr lang="ko-KR" altLang="en-US" baseline="30000" smtClean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mtClean="0">
                          <a:latin typeface="Verdana" pitchFamily="34" charset="0"/>
                        </a:rPr>
                        <a:t>not</a:t>
                      </a:r>
                      <a:r>
                        <a:rPr lang="en-US" altLang="ko-KR" baseline="0" smtClean="0">
                          <a:latin typeface="Verdana" pitchFamily="34" charset="0"/>
                        </a:rPr>
                        <a:t> yet</a:t>
                      </a:r>
                      <a:endParaRPr lang="ko-KR" altLang="en-US" smtClean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mtClean="0">
                          <a:latin typeface="Verdana" pitchFamily="34" charset="0"/>
                        </a:rPr>
                        <a:t>&lt;0.64 90% CL</a:t>
                      </a:r>
                      <a:endParaRPr lang="ko-KR" altLang="en-US" smtClean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y [1.2, 2.2]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i="0" smtClean="0"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lang="en-US" altLang="ko-KR" i="1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altLang="ko-KR" smtClean="0">
                          <a:latin typeface="바탕"/>
                          <a:ea typeface="바탕"/>
                          <a:cs typeface="Times New Roman"/>
                        </a:rPr>
                        <a:t>→</a:t>
                      </a:r>
                      <a:r>
                        <a:rPr lang="en-US" altLang="ko-KR" smtClean="0">
                          <a:latin typeface="바탕"/>
                          <a:ea typeface="바탕"/>
                          <a:cs typeface="Times New Roman"/>
                        </a:rPr>
                        <a:t> </a:t>
                      </a:r>
                      <a:r>
                        <a:rPr lang="el-GR" altLang="ko-KR" smtClean="0">
                          <a:latin typeface="Times New Roman"/>
                          <a:ea typeface="바탕"/>
                          <a:cs typeface="Times New Roman"/>
                        </a:rPr>
                        <a:t>μ</a:t>
                      </a:r>
                      <a:r>
                        <a:rPr lang="en-US" altLang="ko-KR" baseline="30000" smtClean="0">
                          <a:latin typeface="Times New Roman"/>
                          <a:ea typeface="바탕"/>
                          <a:cs typeface="Times New Roman"/>
                        </a:rPr>
                        <a:t>+ </a:t>
                      </a:r>
                      <a:r>
                        <a:rPr lang="en-US" altLang="ko-KR" smtClean="0">
                          <a:latin typeface="Times New Roman"/>
                          <a:ea typeface="바탕"/>
                          <a:cs typeface="Times New Roman"/>
                        </a:rPr>
                        <a:t>+ </a:t>
                      </a:r>
                      <a:r>
                        <a:rPr lang="el-GR" altLang="ko-KR" smtClean="0">
                          <a:latin typeface="Times New Roman"/>
                          <a:ea typeface="바탕"/>
                          <a:cs typeface="Times New Roman"/>
                        </a:rPr>
                        <a:t>μ</a:t>
                      </a:r>
                      <a:r>
                        <a:rPr lang="en-US" altLang="ko-KR" baseline="30000" smtClean="0">
                          <a:latin typeface="Times New Roman"/>
                          <a:ea typeface="바탕"/>
                          <a:cs typeface="Times New Roman"/>
                        </a:rPr>
                        <a:t>-</a:t>
                      </a:r>
                      <a:endParaRPr lang="ko-KR" altLang="en-US" baseline="30000" smtClean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mtClean="0">
                          <a:latin typeface="Verdana" pitchFamily="34" charset="0"/>
                        </a:rPr>
                        <a:t>0.53</a:t>
                      </a:r>
                      <a:r>
                        <a:rPr lang="en-US" altLang="ko-KR" smtClean="0">
                          <a:latin typeface="Verdana" pitchFamily="34" charset="0"/>
                          <a:cs typeface="Times New Roman"/>
                        </a:rPr>
                        <a:t>±0.20±0.16</a:t>
                      </a:r>
                      <a:endParaRPr lang="ko-KR" altLang="en-US" smtClean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mtClean="0">
                          <a:latin typeface="Verdana" pitchFamily="34" charset="0"/>
                        </a:rPr>
                        <a:t>not yet</a:t>
                      </a:r>
                      <a:endParaRPr lang="ko-KR" altLang="en-US" smtClean="0">
                        <a:latin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7544" y="5877272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smtClean="0">
                <a:ea typeface="굴림"/>
              </a:rPr>
              <a:t>▶</a:t>
            </a:r>
            <a:r>
              <a:rPr lang="en-US" altLang="ko-KR" b="0" smtClean="0"/>
              <a:t> </a:t>
            </a:r>
            <a:r>
              <a:rPr lang="el-GR" altLang="ko-KR" b="0" smtClean="0">
                <a:latin typeface="Times New Roman"/>
                <a:cs typeface="Times New Roman"/>
              </a:rPr>
              <a:t>Υ</a:t>
            </a:r>
            <a:r>
              <a:rPr lang="en-US" altLang="ko-KR" b="0" smtClean="0"/>
              <a:t> suppression similar to that of the </a:t>
            </a:r>
            <a:r>
              <a:rPr lang="en-US" altLang="ko-KR" b="0" i="1" smtClean="0"/>
              <a:t>J/</a:t>
            </a:r>
            <a:r>
              <a:rPr lang="el-GR" altLang="ko-KR" b="0" i="1" smtClean="0">
                <a:latin typeface="Times New Roman"/>
                <a:cs typeface="Times New Roman"/>
              </a:rPr>
              <a:t>ψ</a:t>
            </a:r>
            <a:r>
              <a:rPr lang="en-US" altLang="ko-KR" b="0" i="1" smtClean="0">
                <a:latin typeface="Times New Roman"/>
                <a:cs typeface="Times New Roman"/>
              </a:rPr>
              <a:t> </a:t>
            </a:r>
            <a:r>
              <a:rPr lang="en-US" altLang="ko-KR" b="0" smtClean="0">
                <a:cs typeface="Times New Roman"/>
              </a:rPr>
              <a:t>in d+Au collisions.</a:t>
            </a:r>
            <a:r>
              <a:rPr lang="en-US" altLang="ko-KR" b="0" smtClean="0"/>
              <a:t>  </a:t>
            </a:r>
            <a:endParaRPr lang="ko-KR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l-GR" altLang="ko-KR" sz="2800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ψ΄</a:t>
            </a:r>
            <a:r>
              <a:rPr lang="en-US" altLang="ko-KR" sz="2800" u="sng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US" altLang="ko-KR" sz="2800" u="sng" smtClean="0">
                <a:solidFill>
                  <a:srgbClr val="009900"/>
                </a:solidFill>
                <a:cs typeface="Times New Roman"/>
              </a:rPr>
              <a:t>measurement in p+p collisions</a:t>
            </a:r>
            <a:endParaRPr lang="el-GR" altLang="ko-KR" sz="2800" u="sng">
              <a:solidFill>
                <a:srgbClr val="009900"/>
              </a:solidFill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824" y="764704"/>
            <a:ext cx="41556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756" y="3356992"/>
            <a:ext cx="4153724" cy="24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psi_pri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764704"/>
            <a:ext cx="3815775" cy="2448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124744"/>
            <a:ext cx="93610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Run6 </a:t>
            </a:r>
            <a:endParaRPr lang="ko-KR" alt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251520" y="3284984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At mid rapidity, |y| &lt; 0.35</a:t>
            </a:r>
          </a:p>
          <a:p>
            <a:r>
              <a:rPr lang="en-US" altLang="ko-KR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Feed-down, </a:t>
            </a:r>
            <a:r>
              <a:rPr lang="el-GR" altLang="ko-KR" b="0" smtClean="0">
                <a:latin typeface="Times New Roman"/>
                <a:ea typeface="굴림"/>
                <a:cs typeface="Times New Roman"/>
              </a:rPr>
              <a:t>ψ΄</a:t>
            </a:r>
            <a:r>
              <a:rPr lang="el-GR" altLang="ko-KR" b="0" smtClean="0">
                <a:latin typeface="바탕"/>
                <a:ea typeface="바탕"/>
                <a:cs typeface="Times New Roman"/>
              </a:rPr>
              <a:t>→</a:t>
            </a:r>
            <a:r>
              <a:rPr lang="en-US" altLang="ko-KR" b="0" i="1" smtClean="0">
                <a:ea typeface="바탕"/>
                <a:cs typeface="Times New Roman"/>
              </a:rPr>
              <a:t>J/</a:t>
            </a:r>
            <a:r>
              <a:rPr lang="el-GR" altLang="ko-KR" b="0" i="1" smtClean="0">
                <a:latin typeface="Times New Roman"/>
                <a:ea typeface="바탕"/>
                <a:cs typeface="Times New Roman"/>
              </a:rPr>
              <a:t>ψ</a:t>
            </a:r>
            <a:endParaRPr lang="en-US" altLang="ko-KR" b="0" i="1" smtClean="0">
              <a:ea typeface="굴림"/>
            </a:endParaRPr>
          </a:p>
          <a:p>
            <a:endParaRPr lang="en-US" altLang="ko-KR" smtClean="0">
              <a:latin typeface="굴림"/>
              <a:ea typeface="굴림"/>
            </a:endParaRPr>
          </a:p>
          <a:p>
            <a:endParaRPr lang="en-US" altLang="ko-KR" smtClean="0">
              <a:latin typeface="굴림"/>
              <a:ea typeface="굴림"/>
            </a:endParaRPr>
          </a:p>
          <a:p>
            <a:endParaRPr lang="en-US" altLang="ko-KR" smtClean="0">
              <a:latin typeface="굴림"/>
              <a:ea typeface="굴림"/>
            </a:endParaRPr>
          </a:p>
          <a:p>
            <a:r>
              <a:rPr lang="en-US" altLang="ko-KR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Ratio        doesn’t show </a:t>
            </a:r>
          </a:p>
          <a:p>
            <a:r>
              <a:rPr lang="en-US" altLang="ko-KR" b="0" smtClean="0">
                <a:ea typeface="굴림"/>
              </a:rPr>
              <a:t>  strong energy or p</a:t>
            </a:r>
            <a:r>
              <a:rPr lang="en-US" altLang="ko-KR" b="0" baseline="-25000" smtClean="0">
                <a:ea typeface="굴림"/>
              </a:rPr>
              <a:t>T</a:t>
            </a:r>
            <a:r>
              <a:rPr lang="en-US" altLang="ko-KR" b="0" smtClean="0">
                <a:ea typeface="굴림"/>
              </a:rPr>
              <a:t> dependence.</a:t>
            </a:r>
          </a:p>
          <a:p>
            <a:r>
              <a:rPr lang="ko-KR" altLang="en-US" smtClean="0">
                <a:latin typeface="굴림"/>
              </a:rPr>
              <a:t>▶ </a:t>
            </a:r>
            <a:r>
              <a:rPr lang="en-US" altLang="ko-KR" b="0" smtClean="0"/>
              <a:t>Need more statistics.</a:t>
            </a:r>
            <a:endParaRPr lang="en-US" altLang="ko-KR" b="0" smtClean="0">
              <a:ea typeface="굴림"/>
            </a:endParaRP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1403648" y="5077735"/>
          <a:ext cx="576064" cy="655521"/>
        </p:xfrm>
        <a:graphic>
          <a:graphicData uri="http://schemas.openxmlformats.org/presentationml/2006/ole">
            <p:oleObj spid="_x0000_s235522" name="Equation" r:id="rId6" imgW="368280" imgH="419040" progId="Equation.3">
              <p:embed/>
            </p:oleObj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4" y="4077072"/>
          <a:ext cx="3960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PHENIX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World ave.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8.6</a:t>
                      </a:r>
                      <a:r>
                        <a:rPr lang="en-US" altLang="ko-KR" smtClean="0">
                          <a:latin typeface="Verdana" pitchFamily="34" charset="0"/>
                          <a:cs typeface="Times New Roman"/>
                        </a:rPr>
                        <a:t>±2.5%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mtClean="0">
                          <a:latin typeface="Verdana" pitchFamily="34" charset="0"/>
                        </a:rPr>
                        <a:t>8.1</a:t>
                      </a:r>
                      <a:r>
                        <a:rPr lang="en-US" altLang="ko-KR" smtClean="0">
                          <a:latin typeface="Verdana" pitchFamily="34" charset="0"/>
                          <a:cs typeface="Times New Roman"/>
                        </a:rPr>
                        <a:t>±0.3%</a:t>
                      </a:r>
                      <a:endParaRPr lang="ko-KR" altLang="en-US" smtClean="0">
                        <a:latin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4869160"/>
            <a:ext cx="381642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1200" b="0" smtClean="0"/>
              <a:t>*P. Faccioli </a:t>
            </a:r>
            <a:r>
              <a:rPr lang="it-IT" altLang="ko-KR" sz="1200" b="0" i="1" smtClean="0"/>
              <a:t>et al</a:t>
            </a:r>
            <a:r>
              <a:rPr lang="it-IT" altLang="ko-KR" sz="1200" b="0" smtClean="0"/>
              <a:t>., arXiv:0809.2153 [hep-ph]</a:t>
            </a:r>
            <a:endParaRPr lang="ko-KR" altLang="en-US" sz="1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12" name="TextBox 11"/>
          <p:cNvSpPr txBox="1"/>
          <p:nvPr/>
        </p:nvSpPr>
        <p:spPr>
          <a:xfrm>
            <a:off x="251520" y="4365104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At mid rapidity, |y| &lt; 0.35</a:t>
            </a:r>
          </a:p>
          <a:p>
            <a:r>
              <a:rPr lang="en-US" altLang="ko-KR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Feed-down, </a:t>
            </a:r>
            <a:r>
              <a:rPr lang="el-GR" altLang="ko-KR" b="0" smtClean="0">
                <a:latin typeface="Times New Roman"/>
                <a:ea typeface="굴림"/>
                <a:cs typeface="Times New Roman"/>
              </a:rPr>
              <a:t>χ</a:t>
            </a:r>
            <a:r>
              <a:rPr lang="en-US" altLang="ko-KR" b="0" baseline="-25000" smtClean="0">
                <a:latin typeface="Times New Roman"/>
                <a:ea typeface="굴림"/>
                <a:cs typeface="Times New Roman"/>
              </a:rPr>
              <a:t>c</a:t>
            </a:r>
            <a:r>
              <a:rPr lang="el-GR" altLang="ko-KR" b="0" smtClean="0">
                <a:latin typeface="바탕"/>
                <a:ea typeface="바탕"/>
                <a:cs typeface="Times New Roman"/>
              </a:rPr>
              <a:t>→</a:t>
            </a:r>
            <a:r>
              <a:rPr lang="en-US" altLang="ko-KR" b="0" i="1" smtClean="0">
                <a:ea typeface="바탕"/>
                <a:cs typeface="Times New Roman"/>
              </a:rPr>
              <a:t>J/</a:t>
            </a:r>
            <a:r>
              <a:rPr lang="el-GR" altLang="ko-KR" b="0" i="1" smtClean="0">
                <a:latin typeface="Times New Roman"/>
                <a:ea typeface="바탕"/>
                <a:cs typeface="Times New Roman"/>
              </a:rPr>
              <a:t>ψ</a:t>
            </a:r>
            <a:r>
              <a:rPr lang="en-US" altLang="ko-KR" b="0" i="1" smtClean="0">
                <a:latin typeface="Times New Roman"/>
                <a:ea typeface="바탕"/>
                <a:cs typeface="Times New Roman"/>
              </a:rPr>
              <a:t>+</a:t>
            </a:r>
            <a:r>
              <a:rPr lang="el-GR" altLang="ko-KR" b="0" i="1" smtClean="0">
                <a:latin typeface="Times New Roman"/>
                <a:ea typeface="바탕"/>
                <a:cs typeface="Times New Roman"/>
              </a:rPr>
              <a:t>γ</a:t>
            </a:r>
            <a:endParaRPr lang="en-US" altLang="ko-KR" b="0" i="1" smtClean="0">
              <a:ea typeface="굴림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4" y="5157192"/>
          <a:ext cx="3960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87220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PHENIX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</a:rPr>
                        <a:t>World ave.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>
                          <a:latin typeface="Verdana" pitchFamily="34" charset="0"/>
                          <a:cs typeface="+mn-cs"/>
                        </a:rPr>
                        <a:t>&lt;42</a:t>
                      </a:r>
                      <a:r>
                        <a:rPr lang="en-US" altLang="ko-KR" smtClean="0">
                          <a:latin typeface="Verdana" pitchFamily="34" charset="0"/>
                          <a:cs typeface="Times New Roman"/>
                        </a:rPr>
                        <a:t>% (90% CL)</a:t>
                      </a:r>
                      <a:endParaRPr lang="ko-KR" altLang="en-US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mtClean="0">
                          <a:latin typeface="Verdana" pitchFamily="34" charset="0"/>
                          <a:cs typeface="+mn-cs"/>
                        </a:rPr>
                        <a:t>25</a:t>
                      </a:r>
                      <a:r>
                        <a:rPr lang="en-US" altLang="ko-KR" smtClean="0">
                          <a:latin typeface="Verdana" pitchFamily="34" charset="0"/>
                          <a:cs typeface="Times New Roman"/>
                        </a:rPr>
                        <a:t>±5%</a:t>
                      </a:r>
                      <a:endParaRPr lang="ko-KR" altLang="en-US" smtClean="0">
                        <a:latin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8980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7845" y="980728"/>
            <a:ext cx="4362763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4365104"/>
            <a:ext cx="43204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굴림"/>
              </a:rPr>
              <a:t>▶ </a:t>
            </a:r>
            <a:r>
              <a:rPr lang="en-US" altLang="ko-KR" b="0" smtClean="0"/>
              <a:t>Need more statistics and</a:t>
            </a:r>
          </a:p>
          <a:p>
            <a:r>
              <a:rPr lang="en-US" altLang="ko-KR" b="0" smtClean="0"/>
              <a:t>  S/B improvement for more </a:t>
            </a:r>
          </a:p>
          <a:p>
            <a:r>
              <a:rPr lang="en-US" altLang="ko-KR" b="0" smtClean="0"/>
              <a:t>  detailed analysis.</a:t>
            </a:r>
          </a:p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6021288"/>
            <a:ext cx="381642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1200" b="0" smtClean="0"/>
              <a:t>*P. Faccioli </a:t>
            </a:r>
            <a:r>
              <a:rPr lang="it-IT" altLang="ko-KR" sz="1200" b="0" i="1" smtClean="0"/>
              <a:t>et al</a:t>
            </a:r>
            <a:r>
              <a:rPr lang="it-IT" altLang="ko-KR" sz="1200" b="0" smtClean="0"/>
              <a:t>., arXiv:0809.2153 [hep-ph]</a:t>
            </a:r>
            <a:endParaRPr lang="ko-KR" altLang="en-US" sz="1200" b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l-GR" altLang="ko-KR" sz="2800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χ</a:t>
            </a:r>
            <a:r>
              <a:rPr lang="en-US" altLang="ko-KR" sz="2800" u="sng" baseline="-25000" smtClean="0">
                <a:solidFill>
                  <a:srgbClr val="009900"/>
                </a:solidFill>
                <a:latin typeface="Times New Roman"/>
                <a:cs typeface="Times New Roman"/>
              </a:rPr>
              <a:t>c</a:t>
            </a:r>
            <a:r>
              <a:rPr lang="en-US" altLang="ko-KR" sz="2800" u="sng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US" altLang="ko-KR" sz="2800" u="sng" smtClean="0">
                <a:solidFill>
                  <a:srgbClr val="009900"/>
                </a:solidFill>
                <a:cs typeface="Times New Roman"/>
              </a:rPr>
              <a:t>measurement in p+p collisions</a:t>
            </a:r>
            <a:endParaRPr lang="el-GR" altLang="ko-KR" sz="2800" u="sng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512" y="260648"/>
            <a:ext cx="2952328" cy="4862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3200" u="sng" smtClean="0">
                <a:solidFill>
                  <a:srgbClr val="009900"/>
                </a:solidFill>
              </a:rPr>
              <a:t>Outline</a:t>
            </a:r>
            <a:endParaRPr lang="el-GR" altLang="ko-KR" sz="3200"/>
          </a:p>
        </p:txBody>
      </p:sp>
      <p:sp>
        <p:nvSpPr>
          <p:cNvPr id="5" name="TextBox 4"/>
          <p:cNvSpPr txBox="1"/>
          <p:nvPr/>
        </p:nvSpPr>
        <p:spPr>
          <a:xfrm>
            <a:off x="827584" y="908720"/>
            <a:ext cx="7776864" cy="494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400" b="0" smtClean="0">
                <a:latin typeface="굴림"/>
                <a:ea typeface="굴림"/>
              </a:rPr>
              <a:t>▶</a:t>
            </a:r>
            <a:r>
              <a:rPr lang="en-US" altLang="ko-KR" sz="2400" b="0" smtClean="0"/>
              <a:t> Introduction</a:t>
            </a:r>
          </a:p>
          <a:p>
            <a:pPr marL="457200" indent="-457200"/>
            <a:r>
              <a:rPr lang="en-US" altLang="ko-KR" sz="2400" b="0" smtClean="0"/>
              <a:t>	</a:t>
            </a:r>
            <a:r>
              <a:rPr lang="en-US" altLang="ko-KR" b="0" smtClean="0"/>
              <a:t>- Heavy quarkonia</a:t>
            </a:r>
          </a:p>
          <a:p>
            <a:pPr marL="457200" indent="-457200"/>
            <a:r>
              <a:rPr lang="en-US" altLang="ko-KR" sz="2400" b="0" smtClean="0">
                <a:latin typeface="굴림"/>
                <a:ea typeface="굴림"/>
              </a:rPr>
              <a:t>	</a:t>
            </a:r>
            <a:r>
              <a:rPr lang="en-US" altLang="ko-KR" b="0" smtClean="0">
                <a:ea typeface="굴림"/>
              </a:rPr>
              <a:t>-</a:t>
            </a:r>
            <a:r>
              <a:rPr lang="en-US" altLang="ko-KR" b="0" smtClean="0">
                <a:latin typeface="굴림"/>
                <a:ea typeface="굴림"/>
              </a:rPr>
              <a:t> </a:t>
            </a:r>
            <a:r>
              <a:rPr lang="en-US" altLang="ko-KR" b="0" i="1" smtClean="0">
                <a:ea typeface="굴림"/>
              </a:rPr>
              <a:t>J/</a:t>
            </a:r>
            <a:r>
              <a:rPr lang="el-GR" altLang="ko-KR" b="0" i="1" smtClean="0">
                <a:latin typeface="Times New Roman"/>
                <a:ea typeface="굴림"/>
                <a:cs typeface="Times New Roman"/>
              </a:rPr>
              <a:t>ψ</a:t>
            </a:r>
            <a:r>
              <a:rPr lang="en-US" altLang="ko-KR" b="0" smtClean="0">
                <a:ea typeface="굴림"/>
              </a:rPr>
              <a:t> production mechanisms</a:t>
            </a:r>
          </a:p>
          <a:p>
            <a:pPr marL="457200" indent="-457200"/>
            <a:r>
              <a:rPr lang="en-US" altLang="ko-KR" sz="2400" b="0" smtClean="0">
                <a:latin typeface="굴림"/>
                <a:ea typeface="굴림"/>
              </a:rPr>
              <a:t>▶ </a:t>
            </a:r>
            <a:r>
              <a:rPr lang="en-US" altLang="ko-KR" sz="2400" b="0" smtClean="0">
                <a:ea typeface="굴림"/>
              </a:rPr>
              <a:t>PHENIX detector</a:t>
            </a:r>
          </a:p>
          <a:p>
            <a:pPr marL="457200" indent="-457200"/>
            <a:r>
              <a:rPr lang="en-US" altLang="ko-KR" sz="2400" b="0" smtClean="0">
                <a:latin typeface="굴림"/>
                <a:ea typeface="굴림"/>
              </a:rPr>
              <a:t>▶</a:t>
            </a:r>
            <a:r>
              <a:rPr lang="en-US" altLang="ko-KR" sz="2400" b="0" smtClean="0"/>
              <a:t> </a:t>
            </a:r>
            <a:r>
              <a:rPr lang="en-US" altLang="ko-KR" sz="2400" b="0" i="1" smtClean="0"/>
              <a:t>J/</a:t>
            </a:r>
            <a:r>
              <a:rPr lang="el-GR" altLang="ko-KR" sz="2400" b="0" i="1" smtClean="0">
                <a:latin typeface="Times New Roman"/>
                <a:cs typeface="Times New Roman"/>
              </a:rPr>
              <a:t>ψ</a:t>
            </a:r>
            <a:r>
              <a:rPr lang="en-US" altLang="ko-KR" sz="2400" b="0" i="1" smtClean="0"/>
              <a:t> </a:t>
            </a:r>
            <a:r>
              <a:rPr lang="en-US" altLang="ko-KR" sz="2400" b="0" smtClean="0"/>
              <a:t>measurements</a:t>
            </a:r>
            <a:endParaRPr lang="en-US" altLang="ko-KR" b="0" smtClean="0"/>
          </a:p>
          <a:p>
            <a:pPr marL="457200" indent="-457200"/>
            <a:r>
              <a:rPr lang="en-US" altLang="ko-KR" b="0" smtClean="0"/>
              <a:t>	- p+p collisions</a:t>
            </a:r>
          </a:p>
          <a:p>
            <a:pPr marL="457200" indent="-457200"/>
            <a:r>
              <a:rPr lang="en-US" altLang="ko-KR" b="0" smtClean="0"/>
              <a:t>	- d+Au collisions (Cold nuclear matter)</a:t>
            </a:r>
          </a:p>
          <a:p>
            <a:pPr marL="457200" indent="-457200"/>
            <a:r>
              <a:rPr lang="en-US" altLang="ko-KR" b="0" smtClean="0"/>
              <a:t>     - Au+Au and Cu+Cu collisions (Hot nuclear matter)</a:t>
            </a:r>
            <a:endParaRPr lang="en-US" altLang="ko-KR" sz="2400" b="0" smtClean="0">
              <a:latin typeface="굴림"/>
              <a:ea typeface="굴림"/>
            </a:endParaRPr>
          </a:p>
          <a:p>
            <a:pPr marL="457200" indent="-457200"/>
            <a:r>
              <a:rPr lang="en-US" altLang="ko-KR" sz="2400" b="0" smtClean="0">
                <a:latin typeface="굴림"/>
                <a:ea typeface="굴림"/>
              </a:rPr>
              <a:t>▶</a:t>
            </a:r>
            <a:r>
              <a:rPr lang="en-US" altLang="ko-KR" sz="2400" b="0" smtClean="0"/>
              <a:t> </a:t>
            </a:r>
            <a:r>
              <a:rPr lang="en-US" altLang="ko-KR" sz="2400" b="0" smtClean="0">
                <a:latin typeface="Times New Roman"/>
                <a:cs typeface="Times New Roman"/>
              </a:rPr>
              <a:t>Υ </a:t>
            </a:r>
            <a:r>
              <a:rPr lang="en-US" altLang="ko-KR" sz="2400" b="0" smtClean="0">
                <a:cs typeface="Times New Roman"/>
              </a:rPr>
              <a:t>measurements</a:t>
            </a:r>
            <a:endParaRPr lang="en-US" altLang="ko-KR" b="0" smtClean="0">
              <a:cs typeface="Times New Roman"/>
            </a:endParaRPr>
          </a:p>
          <a:p>
            <a:pPr marL="457200" indent="-457200"/>
            <a:r>
              <a:rPr lang="en-US" altLang="ko-KR" sz="2400" b="0" smtClean="0">
                <a:latin typeface="굴림"/>
                <a:ea typeface="굴림"/>
              </a:rPr>
              <a:t>▶</a:t>
            </a:r>
            <a:r>
              <a:rPr lang="en-US" altLang="ko-KR" sz="2400" b="0" smtClean="0"/>
              <a:t> </a:t>
            </a:r>
            <a:r>
              <a:rPr lang="el-GR" altLang="ko-KR" sz="2400" b="0" smtClean="0">
                <a:latin typeface="Times New Roman"/>
                <a:cs typeface="Times New Roman"/>
              </a:rPr>
              <a:t>ψ΄</a:t>
            </a:r>
            <a:r>
              <a:rPr lang="en-US" altLang="ko-KR" sz="2400" b="0" smtClean="0">
                <a:latin typeface="Times New Roman"/>
                <a:cs typeface="Times New Roman"/>
              </a:rPr>
              <a:t> </a:t>
            </a:r>
            <a:r>
              <a:rPr lang="en-US" altLang="ko-KR" sz="2400" b="0" smtClean="0">
                <a:cs typeface="Times New Roman"/>
              </a:rPr>
              <a:t>and</a:t>
            </a:r>
            <a:r>
              <a:rPr lang="en-US" altLang="ko-KR" sz="2400" b="0" smtClean="0">
                <a:latin typeface="Times New Roman"/>
                <a:cs typeface="Times New Roman"/>
              </a:rPr>
              <a:t> </a:t>
            </a:r>
            <a:r>
              <a:rPr lang="el-GR" altLang="ko-KR" sz="2400" b="0" smtClean="0">
                <a:latin typeface="Times New Roman"/>
                <a:cs typeface="Times New Roman"/>
              </a:rPr>
              <a:t>χ</a:t>
            </a:r>
            <a:r>
              <a:rPr lang="en-US" altLang="ko-KR" sz="2400" b="0" baseline="-25000" smtClean="0">
                <a:latin typeface="Times New Roman"/>
                <a:cs typeface="Times New Roman"/>
              </a:rPr>
              <a:t>c</a:t>
            </a:r>
            <a:r>
              <a:rPr lang="en-US" altLang="ko-KR" sz="2400" b="0" smtClean="0"/>
              <a:t> measurements</a:t>
            </a:r>
          </a:p>
          <a:p>
            <a:pPr marL="457200" indent="-457200"/>
            <a:r>
              <a:rPr lang="en-US" altLang="ko-KR" sz="2400" b="0" smtClean="0">
                <a:latin typeface="굴림"/>
                <a:ea typeface="굴림"/>
              </a:rPr>
              <a:t>▶</a:t>
            </a:r>
            <a:r>
              <a:rPr lang="en-US" altLang="ko-KR" sz="2400" b="0" smtClean="0"/>
              <a:t> Summary</a:t>
            </a:r>
            <a:endParaRPr lang="ko-KR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u="sng" smtClean="0">
                <a:solidFill>
                  <a:srgbClr val="009900"/>
                </a:solidFill>
              </a:rPr>
              <a:t>Summary</a:t>
            </a:r>
            <a:endParaRPr lang="el-GR" altLang="ko-KR" sz="28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496" y="692696"/>
            <a:ext cx="9108504" cy="5688632"/>
          </a:xfrm>
          <a:prstGeom prst="rect">
            <a:avLst/>
          </a:prstGeom>
          <a:noFill/>
        </p:spPr>
        <p:txBody>
          <a:bodyPr/>
          <a:lstStyle/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latin typeface="굴림"/>
                <a:ea typeface="굴림"/>
              </a:rPr>
              <a:t>▶ </a:t>
            </a:r>
            <a:r>
              <a:rPr lang="en-US" altLang="ja-JP" sz="1800" b="0" kern="0" smtClean="0">
                <a:ea typeface="궁서체" pitchFamily="17" charset="-127"/>
              </a:rPr>
              <a:t>Heavy quarkonia measurements are good probes for the QGP search</a:t>
            </a:r>
            <a:r>
              <a:rPr lang="en-US" altLang="ja-JP" sz="1800" b="0" kern="0" smtClean="0">
                <a:ea typeface="굴림"/>
              </a:rPr>
              <a:t>.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1800" b="0" kern="0" smtClean="0">
              <a:latin typeface="굴림"/>
              <a:ea typeface="굴림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latin typeface="굴림"/>
                <a:ea typeface="굴림"/>
              </a:rPr>
              <a:t>▶ </a:t>
            </a:r>
            <a:r>
              <a:rPr lang="en-US" altLang="ja-JP" sz="1800" b="0" i="1" kern="0" smtClean="0">
                <a:ea typeface="굴림"/>
              </a:rPr>
              <a:t>J/</a:t>
            </a:r>
            <a:r>
              <a:rPr lang="el-GR" altLang="ja-JP" sz="1800" b="0" i="1" kern="0" smtClean="0">
                <a:latin typeface="Times New Roman"/>
                <a:ea typeface="굴림"/>
                <a:cs typeface="Times New Roman"/>
              </a:rPr>
              <a:t>ψ</a:t>
            </a:r>
            <a:r>
              <a:rPr lang="en-US" altLang="ja-JP" sz="1800" b="0" kern="0" smtClean="0">
                <a:latin typeface="Times New Roman"/>
                <a:ea typeface="굴림"/>
                <a:cs typeface="Times New Roman"/>
              </a:rPr>
              <a:t> </a:t>
            </a:r>
            <a:r>
              <a:rPr lang="en-US" altLang="ja-JP" sz="1800" b="0" kern="0" smtClean="0">
                <a:ea typeface="굴림"/>
                <a:cs typeface="Times New Roman"/>
              </a:rPr>
              <a:t>has been measured in p+p, d+Au, Au+Au and Cu+Cu collisions and 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  <a:cs typeface="Times New Roman"/>
              </a:rPr>
              <a:t>  studied intensively to understand CNM and anomalous suppression.</a:t>
            </a:r>
            <a:endParaRPr lang="en-US" altLang="ja-JP" sz="1800" b="0" kern="0" smtClean="0">
              <a:ea typeface="굴림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  </a:t>
            </a:r>
            <a:r>
              <a:rPr lang="en-US" altLang="ja-JP" sz="1800" b="0" kern="0" smtClean="0">
                <a:latin typeface="바탕"/>
                <a:ea typeface="바탕"/>
              </a:rPr>
              <a:t>→ </a:t>
            </a:r>
            <a:r>
              <a:rPr lang="en-US" altLang="ja-JP" sz="1800" b="0" kern="0" smtClean="0">
                <a:ea typeface="굴림"/>
              </a:rPr>
              <a:t>There is a long paper in preparation about the </a:t>
            </a:r>
            <a:r>
              <a:rPr lang="en-US" altLang="ja-JP" sz="1800" b="0" i="1" kern="0" smtClean="0">
                <a:ea typeface="굴림"/>
              </a:rPr>
              <a:t>J/</a:t>
            </a:r>
            <a:r>
              <a:rPr lang="el-GR" altLang="ja-JP" sz="1800" b="0" i="1" kern="0" smtClean="0">
                <a:latin typeface="Times New Roman"/>
                <a:ea typeface="굴림"/>
                <a:cs typeface="Times New Roman"/>
              </a:rPr>
              <a:t>ψ</a:t>
            </a:r>
            <a:r>
              <a:rPr lang="en-US" altLang="ja-JP" sz="1800" b="0" i="1" kern="0" smtClean="0">
                <a:ea typeface="굴림"/>
              </a:rPr>
              <a:t> </a:t>
            </a:r>
            <a:r>
              <a:rPr lang="en-US" altLang="ja-JP" sz="1800" b="0" kern="0" smtClean="0">
                <a:ea typeface="굴림"/>
              </a:rPr>
              <a:t>in d+Au containing 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  more details.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1800" b="0" kern="0" smtClean="0">
              <a:ea typeface="굴림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▶ PHENIX has measured different quarkonium states (</a:t>
            </a:r>
            <a:r>
              <a:rPr lang="el-GR" altLang="ja-JP" sz="1800" b="0" kern="0" smtClean="0">
                <a:latin typeface="Times New Roman"/>
                <a:ea typeface="굴림"/>
                <a:cs typeface="Times New Roman"/>
              </a:rPr>
              <a:t>Υ</a:t>
            </a:r>
            <a:r>
              <a:rPr lang="en-US" altLang="ja-JP" sz="1800" b="0" kern="0" smtClean="0">
                <a:latin typeface="Times New Roman"/>
                <a:ea typeface="굴림"/>
                <a:cs typeface="Times New Roman"/>
              </a:rPr>
              <a:t>, </a:t>
            </a:r>
            <a:r>
              <a:rPr lang="el-GR" altLang="ja-JP" sz="1800" b="0" kern="0" smtClean="0">
                <a:latin typeface="Times New Roman"/>
                <a:ea typeface="굴림"/>
                <a:cs typeface="Times New Roman"/>
              </a:rPr>
              <a:t>ψ΄</a:t>
            </a:r>
            <a:r>
              <a:rPr lang="en-US" altLang="ja-JP" sz="1800" b="0" kern="0" smtClean="0">
                <a:latin typeface="Times New Roman"/>
                <a:ea typeface="굴림"/>
                <a:cs typeface="Times New Roman"/>
              </a:rPr>
              <a:t> and </a:t>
            </a:r>
            <a:r>
              <a:rPr lang="el-GR" altLang="ja-JP" sz="1800" b="0" kern="0" smtClean="0">
                <a:latin typeface="Times New Roman"/>
                <a:ea typeface="굴림"/>
                <a:cs typeface="Times New Roman"/>
              </a:rPr>
              <a:t>χ</a:t>
            </a:r>
            <a:r>
              <a:rPr lang="en-US" altLang="ja-JP" sz="1800" b="0" kern="0" baseline="-25000" smtClean="0">
                <a:latin typeface="Times New Roman"/>
                <a:ea typeface="굴림"/>
                <a:cs typeface="Times New Roman"/>
              </a:rPr>
              <a:t>c</a:t>
            </a:r>
            <a:r>
              <a:rPr lang="en-US" altLang="ja-JP" sz="1800" b="0" kern="0" smtClean="0">
                <a:ea typeface="굴림"/>
              </a:rPr>
              <a:t>) 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  at different rapidity regions. 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  </a:t>
            </a:r>
            <a:r>
              <a:rPr lang="en-US" altLang="ja-JP" sz="1800" b="0" kern="0" smtClean="0">
                <a:latin typeface="바탕"/>
                <a:ea typeface="바탕"/>
              </a:rPr>
              <a:t>→ </a:t>
            </a:r>
            <a:r>
              <a:rPr lang="en-US" altLang="ja-JP" sz="1800" b="0" kern="0" smtClean="0">
                <a:ea typeface="굴림"/>
              </a:rPr>
              <a:t>A long paper with final </a:t>
            </a:r>
            <a:r>
              <a:rPr lang="en-US" altLang="ja-JP" sz="1800" b="0" kern="0" smtClean="0">
                <a:latin typeface="Times New Roman"/>
                <a:ea typeface="굴림"/>
                <a:cs typeface="Times New Roman"/>
              </a:rPr>
              <a:t>ψ</a:t>
            </a:r>
            <a:r>
              <a:rPr lang="el-GR" altLang="ja-JP" sz="1800" b="0" kern="0" smtClean="0">
                <a:latin typeface="Times New Roman"/>
                <a:ea typeface="굴림"/>
                <a:cs typeface="Times New Roman"/>
              </a:rPr>
              <a:t>΄</a:t>
            </a:r>
            <a:r>
              <a:rPr lang="en-US" altLang="ja-JP" sz="1800" b="0" kern="0" smtClean="0">
                <a:ea typeface="굴림"/>
              </a:rPr>
              <a:t> and </a:t>
            </a:r>
            <a:r>
              <a:rPr lang="el-GR" altLang="ja-JP" sz="1800" b="0" kern="0" smtClean="0">
                <a:latin typeface="Times New Roman"/>
                <a:ea typeface="굴림"/>
                <a:cs typeface="Times New Roman"/>
              </a:rPr>
              <a:t>χ</a:t>
            </a:r>
            <a:r>
              <a:rPr lang="en-US" altLang="ja-JP" sz="1800" b="0" kern="0" baseline="-25000" smtClean="0">
                <a:ea typeface="굴림"/>
              </a:rPr>
              <a:t>c</a:t>
            </a:r>
            <a:r>
              <a:rPr lang="en-US" altLang="ja-JP" sz="1800" b="0" kern="0" smtClean="0">
                <a:ea typeface="굴림"/>
              </a:rPr>
              <a:t> feed-down measurements is going to be </a:t>
            </a: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  released very soon.</a:t>
            </a:r>
            <a:endParaRPr lang="en-US" altLang="ja-JP" sz="1800" b="0" kern="0" smtClean="0">
              <a:latin typeface="굴림"/>
              <a:ea typeface="굴림"/>
            </a:endParaRPr>
          </a:p>
          <a:p>
            <a:pPr marL="342900" lvl="0" indent="-342900" latinLnBrk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1800" b="0" kern="0" smtClean="0">
              <a:latin typeface="굴림"/>
              <a:ea typeface="굴림"/>
            </a:endParaRPr>
          </a:p>
          <a:p>
            <a:pPr marL="342900" lvl="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latin typeface="굴림"/>
                <a:ea typeface="굴림"/>
              </a:rPr>
              <a:t>▶ </a:t>
            </a:r>
            <a:r>
              <a:rPr lang="en-US" altLang="ja-JP" sz="1800" b="0" kern="0" smtClean="0">
                <a:ea typeface="굴림"/>
              </a:rPr>
              <a:t>Work in grogress</a:t>
            </a:r>
          </a:p>
          <a:p>
            <a:pPr marL="342900" lvl="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  </a:t>
            </a:r>
            <a:r>
              <a:rPr lang="en-US" altLang="ja-JP" sz="1800" b="0" kern="0" smtClean="0">
                <a:ea typeface="바탕"/>
              </a:rPr>
              <a:t>→ </a:t>
            </a:r>
            <a:r>
              <a:rPr lang="en-US" altLang="ja-JP" sz="1800" b="0" kern="0" smtClean="0">
                <a:ea typeface="굴림"/>
              </a:rPr>
              <a:t>Collisional energy dependence of heavy quarkonia production </a:t>
            </a:r>
          </a:p>
          <a:p>
            <a:pPr marL="342900" lvl="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  at        = 500, 200, 62.4 and 39 GeV.</a:t>
            </a:r>
          </a:p>
          <a:p>
            <a:pPr marL="342900" lvl="0" indent="-342900" latinLnBrk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1800" b="0" kern="0" smtClean="0">
              <a:ea typeface="굴림"/>
            </a:endParaRPr>
          </a:p>
          <a:p>
            <a:pPr marL="342900" lvl="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굴림"/>
              </a:rPr>
              <a:t>▶ </a:t>
            </a:r>
            <a:r>
              <a:rPr lang="en-US" altLang="ja-JP" sz="1800" b="0" kern="0" smtClean="0">
                <a:ea typeface="+mn-ea"/>
              </a:rPr>
              <a:t>For more detailed heavy quarkonia analyses, </a:t>
            </a:r>
          </a:p>
          <a:p>
            <a:pPr marL="342900" lvl="0" indent="-342900" latinLnBrk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800" b="0" kern="0" smtClean="0">
                <a:ea typeface="+mn-ea"/>
              </a:rPr>
              <a:t>    detector upgrade </a:t>
            </a:r>
            <a:r>
              <a:rPr lang="en-US" altLang="ja-JP" sz="1800" b="0" smtClean="0"/>
              <a:t>and high luminosity are essential.</a:t>
            </a:r>
            <a:endParaRPr kumimoji="1" lang="en-US" altLang="ja-JP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/>
        </p:nvGraphicFramePr>
        <p:xfrm>
          <a:off x="673660" y="4932784"/>
          <a:ext cx="499106" cy="349374"/>
        </p:xfrm>
        <a:graphic>
          <a:graphicData uri="http://schemas.openxmlformats.org/presentationml/2006/ole">
            <p:oleObj spid="_x0000_s269314" name="Equation" r:id="rId3" imgW="380880" imgH="26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323528" y="713713"/>
            <a:ext cx="864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QGP is a state of deconfined quarks and gluons which </a:t>
            </a:r>
          </a:p>
          <a:p>
            <a:r>
              <a:rPr lang="en-US" altLang="ko-KR" b="0" smtClean="0">
                <a:ea typeface="굴림"/>
              </a:rPr>
              <a:t>  is predicted by lattice Quantum Chromodynamics (QCD)</a:t>
            </a:r>
          </a:p>
          <a:p>
            <a:r>
              <a:rPr lang="en-US" altLang="ko-KR" b="0" smtClean="0">
                <a:ea typeface="굴림"/>
              </a:rPr>
              <a:t>  calculations to be formed above T</a:t>
            </a:r>
            <a:r>
              <a:rPr lang="en-US" altLang="ko-KR" b="0" baseline="-25000" smtClean="0">
                <a:ea typeface="굴림"/>
              </a:rPr>
              <a:t>c</a:t>
            </a:r>
            <a:r>
              <a:rPr lang="en-US" altLang="ko-KR" b="0" smtClean="0">
                <a:ea typeface="굴림"/>
              </a:rPr>
              <a:t> = 170 MeV.</a:t>
            </a:r>
            <a:endParaRPr lang="en-US" altLang="ko-KR" b="0" smtClean="0">
              <a:latin typeface="굴림"/>
              <a:ea typeface="굴림"/>
            </a:endParaRPr>
          </a:p>
          <a:p>
            <a:r>
              <a:rPr lang="en-US" altLang="ko-KR" b="0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Heavy quarkonia measurements are good probes to study</a:t>
            </a:r>
          </a:p>
          <a:p>
            <a:r>
              <a:rPr lang="en-US" altLang="ko-KR" b="0" smtClean="0">
                <a:ea typeface="굴림"/>
              </a:rPr>
              <a:t>  the formation of QGP. </a:t>
            </a:r>
          </a:p>
          <a:p>
            <a:r>
              <a:rPr lang="en-US" altLang="ko-KR" b="0" smtClean="0">
                <a:latin typeface="굴림"/>
                <a:ea typeface="굴림"/>
              </a:rPr>
              <a:t>▶ </a:t>
            </a:r>
            <a:r>
              <a:rPr lang="en-US" altLang="ko-KR" b="0" smtClean="0"/>
              <a:t>Heavy quark production is sensitive to the formation </a:t>
            </a:r>
          </a:p>
          <a:p>
            <a:r>
              <a:rPr lang="en-US" altLang="ko-KR" b="0" smtClean="0"/>
              <a:t>  of QGP via a color screening.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u="sng" smtClean="0">
                <a:solidFill>
                  <a:srgbClr val="009900"/>
                </a:solidFill>
              </a:rPr>
              <a:t>Heavy quarkonia (I)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323528" y="3861048"/>
            <a:ext cx="8568952" cy="2376264"/>
            <a:chOff x="323528" y="3933056"/>
            <a:chExt cx="8568952" cy="2376264"/>
          </a:xfrm>
        </p:grpSpPr>
        <p:grpSp>
          <p:nvGrpSpPr>
            <p:cNvPr id="12" name="그룹 10"/>
            <p:cNvGrpSpPr/>
            <p:nvPr/>
          </p:nvGrpSpPr>
          <p:grpSpPr>
            <a:xfrm>
              <a:off x="1043608" y="4005064"/>
              <a:ext cx="2736304" cy="2232248"/>
              <a:chOff x="-36854" y="3326545"/>
              <a:chExt cx="3178175" cy="2686049"/>
            </a:xfrm>
          </p:grpSpPr>
          <p:graphicFrame>
            <p:nvGraphicFramePr>
              <p:cNvPr id="13" name="Object 1024"/>
              <p:cNvGraphicFramePr>
                <a:graphicFrameLocks noChangeAspect="1"/>
              </p:cNvGraphicFramePr>
              <p:nvPr/>
            </p:nvGraphicFramePr>
            <p:xfrm>
              <a:off x="-36854" y="3326545"/>
              <a:ext cx="3178175" cy="2686049"/>
            </p:xfrm>
            <a:graphic>
              <a:graphicData uri="http://schemas.openxmlformats.org/presentationml/2006/ole">
                <p:oleObj spid="_x0000_s174081" name="VISIO" r:id="rId3" imgW="3816000" imgH="3130200" progId="">
                  <p:embed/>
                </p:oleObj>
              </a:graphicData>
            </a:graphic>
          </p:graphicFrame>
          <p:sp>
            <p:nvSpPr>
              <p:cNvPr id="14" name="Oval 38"/>
              <p:cNvSpPr>
                <a:spLocks noChangeAspect="1" noChangeArrowheads="1"/>
              </p:cNvSpPr>
              <p:nvPr/>
            </p:nvSpPr>
            <p:spPr bwMode="auto">
              <a:xfrm>
                <a:off x="1441109" y="3751181"/>
                <a:ext cx="1700212" cy="170021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endParaRPr kumimoji="0" lang="ko-KR" altLang="en-US" sz="2400" b="0" smtClean="0">
                  <a:solidFill>
                    <a:srgbClr val="000000"/>
                  </a:solidFill>
                  <a:latin typeface="Times"/>
                  <a:ea typeface="+mn-ea"/>
                </a:endParaRPr>
              </a:p>
            </p:txBody>
          </p:sp>
          <p:sp>
            <p:nvSpPr>
              <p:cNvPr id="15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1475750" y="4614497"/>
                <a:ext cx="693738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endParaRPr kumimoji="0" lang="ko-KR" altLang="en-US" sz="2400" b="0" smtClean="0">
                  <a:solidFill>
                    <a:srgbClr val="000000"/>
                  </a:solidFill>
                  <a:latin typeface="Times"/>
                  <a:ea typeface="+mn-ea"/>
                </a:endParaRPr>
              </a:p>
            </p:txBody>
          </p:sp>
          <p:sp>
            <p:nvSpPr>
              <p:cNvPr id="1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13599" y="4461732"/>
                <a:ext cx="431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kumimoji="0" lang="en-US" altLang="ko-KR" sz="2400" b="0" smtClean="0">
                    <a:solidFill>
                      <a:srgbClr val="000000"/>
                    </a:solidFill>
                    <a:latin typeface="Times"/>
                    <a:ea typeface="굴림" charset="-127"/>
                    <a:sym typeface="Symbol" charset="2"/>
                  </a:rPr>
                  <a:t>r</a:t>
                </a:r>
                <a:r>
                  <a:rPr kumimoji="0" lang="en-US" altLang="ko-KR" sz="2400" b="0" baseline="-25000" smtClean="0">
                    <a:solidFill>
                      <a:srgbClr val="000000"/>
                    </a:solidFill>
                    <a:latin typeface="Times"/>
                    <a:ea typeface="굴림" charset="-127"/>
                    <a:sym typeface="Symbol" charset="2"/>
                  </a:rPr>
                  <a:t>D</a:t>
                </a:r>
                <a:endParaRPr kumimoji="0" lang="en-US" altLang="ko-KR" sz="2400" b="0" smtClean="0">
                  <a:solidFill>
                    <a:srgbClr val="000000"/>
                  </a:solidFill>
                  <a:latin typeface="Times"/>
                  <a:ea typeface="굴림" charset="-127"/>
                </a:endParaRPr>
              </a:p>
            </p:txBody>
          </p:sp>
        </p:grpSp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139952" y="4005064"/>
            <a:ext cx="2487613" cy="642938"/>
          </p:xfrm>
          <a:graphic>
            <a:graphicData uri="http://schemas.openxmlformats.org/presentationml/2006/ole">
              <p:oleObj spid="_x0000_s174082" name="Equation" r:id="rId4" imgW="1523880" imgH="393480" progId="Equation.3">
                <p:embed/>
              </p:oleObj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4139952" y="4797152"/>
            <a:ext cx="1238250" cy="474662"/>
          </p:xfrm>
          <a:graphic>
            <a:graphicData uri="http://schemas.openxmlformats.org/presentationml/2006/ole">
              <p:oleObj spid="_x0000_s174083" name="Equation" r:id="rId5" imgW="596880" imgH="228600" progId="Equation.3">
                <p:embed/>
              </p:oleObj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5652120" y="4581128"/>
            <a:ext cx="2405062" cy="785812"/>
          </p:xfrm>
          <a:graphic>
            <a:graphicData uri="http://schemas.openxmlformats.org/presentationml/2006/ole">
              <p:oleObj spid="_x0000_s174084" name="Equation" r:id="rId6" imgW="1282680" imgH="419040" progId="Equation.3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067944" y="5517232"/>
              <a:ext cx="4752528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0" smtClean="0"/>
                <a:t>T. Matsui and H. Satz, Phys. Lett. B178, 416 (1986)</a:t>
              </a:r>
              <a:endParaRPr lang="ko-KR" altLang="en-US" sz="1400" b="0"/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23528" y="3933056"/>
              <a:ext cx="8568952" cy="2376264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323528" y="764704"/>
            <a:ext cx="82089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They have </a:t>
            </a:r>
            <a:r>
              <a:rPr lang="en-US" altLang="ko-KR" b="0" u="sng" smtClean="0">
                <a:ea typeface="굴림"/>
              </a:rPr>
              <a:t>large masses</a:t>
            </a:r>
            <a:r>
              <a:rPr lang="en-US" altLang="ko-KR" b="0" smtClean="0">
                <a:ea typeface="굴림"/>
              </a:rPr>
              <a:t> and are produced at the early </a:t>
            </a:r>
          </a:p>
          <a:p>
            <a:r>
              <a:rPr lang="en-US" altLang="ko-KR" b="0" smtClean="0">
                <a:ea typeface="굴림"/>
              </a:rPr>
              <a:t>  stage of the collision </a:t>
            </a:r>
            <a:r>
              <a:rPr lang="en-US" altLang="ko-KR" b="0" u="sng" smtClean="0">
                <a:ea typeface="굴림"/>
              </a:rPr>
              <a:t>via hard-scattering of gluons</a:t>
            </a:r>
            <a:r>
              <a:rPr lang="en-US" altLang="ko-KR" b="0" smtClean="0">
                <a:ea typeface="굴림"/>
              </a:rPr>
              <a:t>. </a:t>
            </a:r>
            <a:endParaRPr lang="en-US" altLang="ko-KR" b="0" smtClean="0">
              <a:latin typeface="굴림"/>
              <a:ea typeface="굴림"/>
            </a:endParaRPr>
          </a:p>
          <a:p>
            <a:pPr lvl="0"/>
            <a:r>
              <a:rPr lang="en-US" altLang="ko-KR" b="0" smtClean="0">
                <a:latin typeface="굴림"/>
                <a:ea typeface="굴림"/>
              </a:rPr>
              <a:t>▶ </a:t>
            </a:r>
            <a:r>
              <a:rPr lang="en-US" altLang="ko-KR" b="0" u="sng" smtClean="0">
                <a:solidFill>
                  <a:srgbClr val="000000"/>
                </a:solidFill>
                <a:ea typeface="굴림"/>
              </a:rPr>
              <a:t>Large binding energy (small radius)</a:t>
            </a:r>
            <a:r>
              <a:rPr lang="en-US" altLang="ko-KR" b="0" smtClean="0">
                <a:solidFill>
                  <a:srgbClr val="000000"/>
                </a:solidFill>
                <a:ea typeface="굴림"/>
              </a:rPr>
              <a:t> makes them harder to</a:t>
            </a:r>
          </a:p>
          <a:p>
            <a:pPr lvl="0"/>
            <a:r>
              <a:rPr lang="en-US" altLang="ko-KR" b="0" smtClean="0">
                <a:solidFill>
                  <a:srgbClr val="000000"/>
                </a:solidFill>
                <a:ea typeface="굴림"/>
              </a:rPr>
              <a:t>  dissociate via interactions with the surrounding hadrons.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3692990"/>
            <a:ext cx="352839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smtClean="0"/>
              <a:t>H. Satz, J. Phys. G 32, R25 (2006)</a:t>
            </a:r>
            <a:endParaRPr lang="ko-KR" altLang="en-US" sz="1200" b="0"/>
          </a:p>
        </p:txBody>
      </p:sp>
      <p:pic>
        <p:nvPicPr>
          <p:cNvPr id="8" name="내용 개체 틀 3" descr="crei.bmp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40135" y="2348880"/>
            <a:ext cx="5867600" cy="1369107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u="sng" smtClean="0">
                <a:solidFill>
                  <a:srgbClr val="009900"/>
                </a:solidFill>
              </a:rPr>
              <a:t>Heavy quarkonia (II)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3933056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smtClean="0">
                <a:latin typeface="굴림"/>
                <a:ea typeface="굴림"/>
              </a:rPr>
              <a:t>▶ </a:t>
            </a:r>
            <a:r>
              <a:rPr lang="en-US" altLang="ko-KR" b="0" smtClean="0">
                <a:ea typeface="굴림"/>
              </a:rPr>
              <a:t>Different charmonium states will be melted by increasing</a:t>
            </a:r>
          </a:p>
          <a:p>
            <a:r>
              <a:rPr lang="en-US" altLang="ko-KR" b="0" smtClean="0">
                <a:ea typeface="굴림"/>
              </a:rPr>
              <a:t>  temperature enough to dissociate the binding strength.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434293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b="1" i="1" u="sng" smtClean="0">
                <a:solidFill>
                  <a:srgbClr val="009900"/>
                </a:solidFill>
              </a:rPr>
              <a:t>J/</a:t>
            </a:r>
            <a:r>
              <a:rPr lang="el-GR" altLang="ko-KR" sz="2800" b="1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ψ</a:t>
            </a:r>
            <a:r>
              <a:rPr lang="en-US" altLang="ko-KR" sz="2800" b="1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US" altLang="ko-KR" sz="2800" b="1" u="sng" smtClean="0">
                <a:solidFill>
                  <a:srgbClr val="009900"/>
                </a:solidFill>
                <a:cs typeface="Times New Roman"/>
              </a:rPr>
              <a:t>production (I) </a:t>
            </a:r>
            <a:endParaRPr lang="el-GR" altLang="ko-KR" sz="280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4096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0" smtClean="0">
                <a:solidFill>
                  <a:srgbClr val="0000FF"/>
                </a:solidFill>
              </a:rPr>
              <a:t>By gluon fusion in initial collisions: </a:t>
            </a:r>
          </a:p>
          <a:p>
            <a:r>
              <a:rPr lang="en-US" altLang="ko-KR" b="0" smtClean="0"/>
              <a:t> </a:t>
            </a:r>
            <a:r>
              <a:rPr lang="en-US" altLang="ko-KR" sz="1800" b="0" smtClean="0">
                <a:ea typeface="굴림"/>
              </a:rPr>
              <a:t>▶ Color Singlet model (CSM): </a:t>
            </a:r>
            <a:r>
              <a:rPr lang="en-US" altLang="ko-KR" sz="1800" b="0" smtClean="0"/>
              <a:t>R. Baier </a:t>
            </a:r>
            <a:r>
              <a:rPr lang="en-US" altLang="ko-KR" sz="1800" b="0" i="1" smtClean="0"/>
              <a:t>et al</a:t>
            </a:r>
            <a:r>
              <a:rPr lang="en-US" altLang="ko-KR" sz="1800" b="0" smtClean="0"/>
              <a:t>., </a:t>
            </a:r>
            <a:r>
              <a:rPr lang="en-US" altLang="ko-KR" sz="1800" b="0" smtClean="0">
                <a:ea typeface="굴림"/>
              </a:rPr>
              <a:t>PLB102, 364 (1981)</a:t>
            </a:r>
          </a:p>
          <a:p>
            <a:r>
              <a:rPr lang="en-US" altLang="ko-KR" sz="1800" b="0" smtClean="0">
                <a:ea typeface="굴림"/>
              </a:rPr>
              <a:t>    -      pair is in color singlet state.</a:t>
            </a:r>
          </a:p>
          <a:p>
            <a:r>
              <a:rPr lang="en-US" altLang="ko-KR" sz="1800" b="0" smtClean="0">
                <a:ea typeface="굴림"/>
              </a:rPr>
              <a:t>    - No change of color or spin states.</a:t>
            </a:r>
          </a:p>
          <a:p>
            <a:r>
              <a:rPr lang="en-US" altLang="ko-KR" sz="1800" b="0" smtClean="0">
                <a:ea typeface="굴림"/>
              </a:rPr>
              <a:t> ▶ Color Evaporation model (CEM): </a:t>
            </a:r>
            <a:r>
              <a:rPr lang="en-US" altLang="ko-KR" sz="1800" b="0" smtClean="0"/>
              <a:t>H. Fritzsch, </a:t>
            </a:r>
            <a:r>
              <a:rPr lang="en-US" altLang="ko-KR" sz="1800" b="0" smtClean="0">
                <a:ea typeface="굴림"/>
              </a:rPr>
              <a:t>PLB67,217 (1977)</a:t>
            </a:r>
          </a:p>
          <a:p>
            <a:r>
              <a:rPr lang="en-US" altLang="ko-KR" sz="1800" b="0" smtClean="0">
                <a:ea typeface="굴림"/>
              </a:rPr>
              <a:t>    -      doesn’t have constraints on the color or other quantum numbers.</a:t>
            </a:r>
          </a:p>
          <a:p>
            <a:r>
              <a:rPr lang="en-US" altLang="ko-KR" sz="1800" b="0" smtClean="0">
                <a:ea typeface="굴림"/>
              </a:rPr>
              <a:t>    - multiple gluon emissions</a:t>
            </a:r>
          </a:p>
          <a:p>
            <a:r>
              <a:rPr lang="en-US" altLang="ko-KR" sz="1800" b="0" smtClean="0">
                <a:ea typeface="굴림"/>
              </a:rPr>
              <a:t> ▶ Color Octet model (COM): </a:t>
            </a:r>
            <a:r>
              <a:rPr lang="en-US" altLang="ko-KR" sz="1800" b="0" smtClean="0"/>
              <a:t>G. T. Bodwin </a:t>
            </a:r>
            <a:r>
              <a:rPr lang="en-US" altLang="ko-KR" sz="1800" b="0" i="1" smtClean="0"/>
              <a:t>et al</a:t>
            </a:r>
            <a:r>
              <a:rPr lang="en-US" altLang="ko-KR" sz="1800" b="0" smtClean="0"/>
              <a:t>., </a:t>
            </a:r>
            <a:r>
              <a:rPr lang="en-US" altLang="ko-KR" sz="1800" b="0" smtClean="0">
                <a:ea typeface="굴림"/>
              </a:rPr>
              <a:t>PRD51, 1125 (1995)</a:t>
            </a:r>
          </a:p>
          <a:p>
            <a:r>
              <a:rPr lang="en-US" altLang="ko-KR" sz="1800" b="0" smtClean="0">
                <a:ea typeface="굴림"/>
              </a:rPr>
              <a:t>    -      pair is in the color octet state.</a:t>
            </a:r>
          </a:p>
          <a:p>
            <a:r>
              <a:rPr lang="en-US" altLang="ko-KR" sz="1800" b="0" smtClean="0">
                <a:ea typeface="굴림"/>
              </a:rPr>
              <a:t>    - one or some gluon emission</a:t>
            </a:r>
          </a:p>
        </p:txBody>
      </p:sp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10" y="4509120"/>
            <a:ext cx="17729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09095"/>
            <a:ext cx="2324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18620"/>
            <a:ext cx="2724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822251" y="2521471"/>
          <a:ext cx="455612" cy="395288"/>
        </p:xfrm>
        <a:graphic>
          <a:graphicData uri="http://schemas.openxmlformats.org/presentationml/2006/ole">
            <p:oleObj spid="_x0000_s256002" name="Equation" r:id="rId6" imgW="190440" imgH="164880" progId="Equation.3">
              <p:embed/>
            </p:oleObj>
          </a:graphicData>
        </a:graphic>
      </p:graphicFrame>
      <p:graphicFrame>
        <p:nvGraphicFramePr>
          <p:cNvPr id="335879" name="Object 7"/>
          <p:cNvGraphicFramePr>
            <a:graphicFrameLocks noChangeAspect="1"/>
          </p:cNvGraphicFramePr>
          <p:nvPr/>
        </p:nvGraphicFramePr>
        <p:xfrm>
          <a:off x="799009" y="3592066"/>
          <a:ext cx="455613" cy="395287"/>
        </p:xfrm>
        <a:graphic>
          <a:graphicData uri="http://schemas.openxmlformats.org/presentationml/2006/ole">
            <p:oleObj spid="_x0000_s256003" name="Equation" r:id="rId7" imgW="190440" imgH="1648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59632" y="453060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CSM</a:t>
            </a: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95936" y="450912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CEM</a:t>
            </a: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804248" y="450912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COM</a:t>
            </a:r>
            <a:endParaRPr lang="ko-KR" alt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2248694" y="4878685"/>
            <a:ext cx="288032" cy="33855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5076056" y="5397599"/>
            <a:ext cx="504056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7999809" y="5373216"/>
            <a:ext cx="504056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1245" y="4903068"/>
            <a:ext cx="57606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smtClean="0"/>
              <a:t>J/</a:t>
            </a:r>
            <a:r>
              <a:rPr lang="el-GR" altLang="ko-KR" sz="1600" i="1" smtClean="0">
                <a:latin typeface="Times New Roman"/>
                <a:cs typeface="Times New Roman"/>
              </a:rPr>
              <a:t>ψ</a:t>
            </a:r>
            <a:endParaRPr lang="ko-KR" altLang="en-US" sz="1600" i="1"/>
          </a:p>
        </p:txBody>
      </p:sp>
      <p:sp>
        <p:nvSpPr>
          <p:cNvPr id="23" name="TextBox 22"/>
          <p:cNvSpPr txBox="1"/>
          <p:nvPr/>
        </p:nvSpPr>
        <p:spPr>
          <a:xfrm>
            <a:off x="5004048" y="5373216"/>
            <a:ext cx="57606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smtClean="0"/>
              <a:t>J/</a:t>
            </a:r>
            <a:r>
              <a:rPr lang="el-GR" altLang="ko-KR" sz="1600" i="1" smtClean="0">
                <a:latin typeface="Times New Roman"/>
                <a:cs typeface="Times New Roman"/>
              </a:rPr>
              <a:t>ψ</a:t>
            </a:r>
            <a:endParaRPr lang="ko-KR" altLang="en-US" sz="1600" i="1"/>
          </a:p>
        </p:txBody>
      </p:sp>
      <p:sp>
        <p:nvSpPr>
          <p:cNvPr id="24" name="TextBox 23"/>
          <p:cNvSpPr txBox="1"/>
          <p:nvPr/>
        </p:nvSpPr>
        <p:spPr>
          <a:xfrm>
            <a:off x="7884368" y="5299930"/>
            <a:ext cx="57606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smtClean="0"/>
              <a:t>J/</a:t>
            </a:r>
            <a:r>
              <a:rPr lang="el-GR" altLang="ko-KR" sz="1600" i="1" smtClean="0">
                <a:latin typeface="Times New Roman"/>
                <a:cs typeface="Times New Roman"/>
              </a:rPr>
              <a:t>ψ</a:t>
            </a:r>
            <a:endParaRPr lang="ko-KR" altLang="en-US" sz="1600" i="1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827584" y="1449537"/>
          <a:ext cx="455613" cy="395287"/>
        </p:xfrm>
        <a:graphic>
          <a:graphicData uri="http://schemas.openxmlformats.org/presentationml/2006/ole">
            <p:oleObj spid="_x0000_s256004" name="Equation" r:id="rId8" imgW="19044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16216" y="6381750"/>
            <a:ext cx="2133600" cy="476250"/>
          </a:xfrm>
        </p:spPr>
        <p:txBody>
          <a:bodyPr/>
          <a:lstStyle/>
          <a:p>
            <a:pPr>
              <a:defRPr/>
            </a:pPr>
            <a:fld id="{B3154A62-B16B-4EC5-AE37-666C6B40EDC8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0" smtClean="0">
                <a:solidFill>
                  <a:srgbClr val="0000FF"/>
                </a:solidFill>
              </a:rPr>
              <a:t>By recombination in Au+Au collisions: </a:t>
            </a:r>
            <a:endParaRPr lang="en-US" altLang="ko-KR" sz="1800" b="0" smtClean="0">
              <a:ea typeface="굴림"/>
            </a:endParaRPr>
          </a:p>
          <a:p>
            <a:r>
              <a:rPr lang="en-US" altLang="ko-KR" sz="1800" b="0" smtClean="0">
                <a:ea typeface="굴림"/>
              </a:rPr>
              <a:t>  ▶ In a</a:t>
            </a:r>
            <a:r>
              <a:rPr lang="en-US" altLang="ko-KR" sz="1800" b="0" smtClean="0"/>
              <a:t>bundant energy and charm quark densities,</a:t>
            </a:r>
          </a:p>
          <a:p>
            <a:r>
              <a:rPr lang="en-US" altLang="ko-KR" sz="1800" b="0" smtClean="0">
                <a:ea typeface="바탕"/>
              </a:rPr>
              <a:t>   →</a:t>
            </a:r>
            <a:r>
              <a:rPr lang="en-US" altLang="ko-KR" sz="1800" b="0" smtClean="0"/>
              <a:t> </a:t>
            </a:r>
            <a:r>
              <a:rPr lang="en-US" altLang="ko-KR" sz="1800" b="0" i="1" smtClean="0"/>
              <a:t>J/</a:t>
            </a:r>
            <a:r>
              <a:rPr lang="el-GR" altLang="ko-KR" sz="1800" b="0" i="1" smtClean="0">
                <a:latin typeface="Times New Roman"/>
                <a:cs typeface="Times New Roman"/>
              </a:rPr>
              <a:t>ψ</a:t>
            </a:r>
            <a:r>
              <a:rPr lang="en-US" altLang="ko-KR" sz="1800" b="0" i="1" smtClean="0"/>
              <a:t> </a:t>
            </a:r>
            <a:r>
              <a:rPr lang="en-US" altLang="ko-KR" sz="1800" b="0" smtClean="0"/>
              <a:t>regeneration by coalescence of charm and anti-charm quarks.</a:t>
            </a:r>
            <a:endParaRPr lang="en-US" altLang="ko-KR" sz="1800" b="0" smtClean="0">
              <a:latin typeface="굴림"/>
              <a:ea typeface="굴림"/>
            </a:endParaRPr>
          </a:p>
          <a:p>
            <a:endParaRPr lang="en-US" altLang="ko-KR" sz="1800" b="0" smtClean="0">
              <a:latin typeface="굴림"/>
              <a:ea typeface="굴림"/>
            </a:endParaRPr>
          </a:p>
          <a:p>
            <a:endParaRPr lang="en-US" altLang="ko-KR" sz="1800" b="0" smtClean="0">
              <a:latin typeface="굴림"/>
              <a:ea typeface="굴림"/>
            </a:endParaRPr>
          </a:p>
          <a:p>
            <a:endParaRPr lang="en-US" altLang="ko-KR" sz="1800" b="0" smtClean="0">
              <a:latin typeface="굴림"/>
              <a:ea typeface="굴림"/>
            </a:endParaRPr>
          </a:p>
          <a:p>
            <a:endParaRPr lang="en-US" altLang="ko-KR" sz="1800" b="0" smtClean="0">
              <a:latin typeface="굴림"/>
              <a:ea typeface="굴림"/>
            </a:endParaRPr>
          </a:p>
          <a:p>
            <a:endParaRPr lang="en-US" altLang="ko-KR" sz="1800" b="0" smtClean="0">
              <a:latin typeface="굴림"/>
              <a:ea typeface="굴림"/>
            </a:endParaRPr>
          </a:p>
          <a:p>
            <a:r>
              <a:rPr lang="en-US" altLang="ko-KR" sz="1800" b="0" smtClean="0">
                <a:latin typeface="굴림"/>
                <a:ea typeface="굴림"/>
              </a:rPr>
              <a:t>  </a:t>
            </a:r>
          </a:p>
          <a:p>
            <a:r>
              <a:rPr lang="en-US" altLang="ko-KR" sz="1800" b="0" smtClean="0">
                <a:latin typeface="굴림"/>
                <a:ea typeface="굴림"/>
              </a:rPr>
              <a:t>  ▶ </a:t>
            </a:r>
            <a:r>
              <a:rPr lang="en-US" altLang="ko-KR" sz="1800" b="0" smtClean="0">
                <a:ea typeface="굴림"/>
              </a:rPr>
              <a:t>It is possible to</a:t>
            </a:r>
          </a:p>
          <a:p>
            <a:r>
              <a:rPr lang="en-US" altLang="ko-KR" sz="1800" b="0" smtClean="0">
                <a:latin typeface="굴림"/>
                <a:ea typeface="굴림"/>
                <a:cs typeface="Times New Roman"/>
              </a:rPr>
              <a:t>   </a:t>
            </a:r>
            <a:r>
              <a:rPr lang="en-US" altLang="ko-KR" sz="1800" b="0" smtClean="0">
                <a:latin typeface="바탕"/>
                <a:ea typeface="바탕"/>
                <a:cs typeface="Times New Roman"/>
              </a:rPr>
              <a:t>→ </a:t>
            </a:r>
            <a:r>
              <a:rPr lang="en-US" altLang="ko-KR" sz="1800" b="0" smtClean="0">
                <a:cs typeface="Times New Roman"/>
              </a:rPr>
              <a:t>enhance </a:t>
            </a:r>
            <a:r>
              <a:rPr lang="en-US" altLang="ko-KR" sz="1800" b="0" i="1" smtClean="0">
                <a:cs typeface="Times New Roman"/>
              </a:rPr>
              <a:t>J/</a:t>
            </a:r>
            <a:r>
              <a:rPr lang="el-GR" altLang="ko-KR" sz="1800" b="0" i="1" smtClean="0">
                <a:latin typeface="Times New Roman"/>
                <a:cs typeface="Times New Roman"/>
              </a:rPr>
              <a:t>ψ</a:t>
            </a:r>
            <a:r>
              <a:rPr lang="en-US" altLang="ko-KR" sz="1800" b="0" smtClean="0">
                <a:cs typeface="Times New Roman"/>
              </a:rPr>
              <a:t> yield by increasing collision energy.</a:t>
            </a:r>
            <a:r>
              <a:rPr lang="en-US" altLang="ko-KR" sz="1800" b="0" smtClean="0">
                <a:latin typeface="굴림"/>
                <a:ea typeface="굴림"/>
              </a:rPr>
              <a:t>  </a:t>
            </a:r>
          </a:p>
          <a:p>
            <a:r>
              <a:rPr lang="en-US" altLang="ko-KR" sz="1800" b="0" smtClean="0">
                <a:latin typeface="굴림"/>
                <a:ea typeface="굴림"/>
              </a:rPr>
              <a:t>   </a:t>
            </a:r>
            <a:r>
              <a:rPr lang="en-US" altLang="ko-KR" sz="1800" b="0" smtClean="0">
                <a:latin typeface="바탕"/>
                <a:ea typeface="바탕"/>
              </a:rPr>
              <a:t>→ </a:t>
            </a:r>
            <a:r>
              <a:rPr lang="en-US" altLang="ko-KR" sz="1800" b="0" smtClean="0">
                <a:ea typeface="바탕"/>
              </a:rPr>
              <a:t>inherit the charm quark flow.</a:t>
            </a:r>
            <a:endParaRPr lang="en-US" altLang="ko-KR" sz="1800" b="0" smtClean="0">
              <a:ea typeface="굴림"/>
            </a:endParaRPr>
          </a:p>
          <a:p>
            <a:r>
              <a:rPr lang="en-US" altLang="ko-KR" sz="1800" b="0" smtClean="0">
                <a:latin typeface="굴림"/>
                <a:ea typeface="굴림"/>
              </a:rPr>
              <a:t>   </a:t>
            </a:r>
            <a:r>
              <a:rPr lang="en-US" altLang="ko-KR" sz="1800" b="0" smtClean="0">
                <a:latin typeface="바탕"/>
                <a:ea typeface="바탕"/>
              </a:rPr>
              <a:t>→ </a:t>
            </a:r>
            <a:r>
              <a:rPr lang="en-US" altLang="ko-KR" sz="1800" b="0" smtClean="0">
                <a:cs typeface="Times New Roman"/>
              </a:rPr>
              <a:t>affect on the distribution of azimuthal anisotropy </a:t>
            </a:r>
            <a:r>
              <a:rPr lang="el-GR" altLang="ko-KR" sz="1800" b="0" smtClean="0">
                <a:latin typeface="Times New Roman"/>
                <a:cs typeface="Times New Roman"/>
              </a:rPr>
              <a:t>υ</a:t>
            </a:r>
            <a:r>
              <a:rPr lang="en-US" altLang="ko-KR" sz="1800" b="0" baseline="-25000" smtClean="0">
                <a:latin typeface="Times New Roman"/>
                <a:cs typeface="Times New Roman"/>
              </a:rPr>
              <a:t>2</a:t>
            </a:r>
            <a:r>
              <a:rPr lang="en-US" altLang="ko-KR" sz="1800" b="0" smtClean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1946176"/>
            <a:ext cx="7156276" cy="1842864"/>
            <a:chOff x="504" y="528"/>
            <a:chExt cx="4752" cy="1296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04" y="528"/>
              <a:ext cx="4752" cy="129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280" y="624"/>
              <a:ext cx="1200" cy="11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600" y="624"/>
              <a:ext cx="1200" cy="11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1848" y="960"/>
              <a:ext cx="336" cy="38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3528" y="960"/>
              <a:ext cx="336" cy="38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840" y="816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1128" y="1104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1368" y="1248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840" y="153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840" y="124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1272" y="81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648" y="67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600" y="1440"/>
              <a:ext cx="192" cy="192"/>
            </a:xfrm>
            <a:prstGeom prst="ellipse">
              <a:avLst/>
            </a:prstGeom>
            <a:solidFill>
              <a:srgbClr val="0000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1560" y="72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1512" y="14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1032" y="912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648" y="1056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984" y="672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1512" y="1008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1128" y="1440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1272" y="76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1560" y="67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840" y="148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1296" y="85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>
              <a:off x="864" y="15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2760" y="624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2856" y="1056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3288" y="144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68" y="14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2616" y="100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3000" y="76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2376" y="62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7" name="Oval 37"/>
            <p:cNvSpPr>
              <a:spLocks noChangeArrowheads="1"/>
            </p:cNvSpPr>
            <p:nvPr/>
          </p:nvSpPr>
          <p:spPr bwMode="auto">
            <a:xfrm>
              <a:off x="2616" y="1248"/>
              <a:ext cx="192" cy="192"/>
            </a:xfrm>
            <a:prstGeom prst="ellipse">
              <a:avLst/>
            </a:prstGeom>
            <a:solidFill>
              <a:srgbClr val="0000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8" name="Oval 38"/>
            <p:cNvSpPr>
              <a:spLocks noChangeArrowheads="1"/>
            </p:cNvSpPr>
            <p:nvPr/>
          </p:nvSpPr>
          <p:spPr bwMode="auto">
            <a:xfrm>
              <a:off x="3288" y="67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49" name="Oval 39"/>
            <p:cNvSpPr>
              <a:spLocks noChangeArrowheads="1"/>
            </p:cNvSpPr>
            <p:nvPr/>
          </p:nvSpPr>
          <p:spPr bwMode="auto">
            <a:xfrm>
              <a:off x="3096" y="124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auto">
            <a:xfrm>
              <a:off x="2328" y="1392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51" name="Oval 41"/>
            <p:cNvSpPr>
              <a:spLocks noChangeArrowheads="1"/>
            </p:cNvSpPr>
            <p:nvPr/>
          </p:nvSpPr>
          <p:spPr bwMode="auto">
            <a:xfrm>
              <a:off x="2376" y="1008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52" name="Oval 42"/>
            <p:cNvSpPr>
              <a:spLocks noChangeArrowheads="1"/>
            </p:cNvSpPr>
            <p:nvPr/>
          </p:nvSpPr>
          <p:spPr bwMode="auto">
            <a:xfrm>
              <a:off x="2568" y="768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53" name="Oval 43"/>
            <p:cNvSpPr>
              <a:spLocks noChangeArrowheads="1"/>
            </p:cNvSpPr>
            <p:nvPr/>
          </p:nvSpPr>
          <p:spPr bwMode="auto">
            <a:xfrm>
              <a:off x="3240" y="960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54" name="Oval 44"/>
            <p:cNvSpPr>
              <a:spLocks noChangeArrowheads="1"/>
            </p:cNvSpPr>
            <p:nvPr/>
          </p:nvSpPr>
          <p:spPr bwMode="auto">
            <a:xfrm>
              <a:off x="2856" y="1392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55" name="Text Box 45"/>
            <p:cNvSpPr txBox="1">
              <a:spLocks noChangeArrowheads="1"/>
            </p:cNvSpPr>
            <p:nvPr/>
          </p:nvSpPr>
          <p:spPr bwMode="auto">
            <a:xfrm>
              <a:off x="3000" y="7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56" name="Text Box 46"/>
            <p:cNvSpPr txBox="1">
              <a:spLocks noChangeArrowheads="1"/>
            </p:cNvSpPr>
            <p:nvPr/>
          </p:nvSpPr>
          <p:spPr bwMode="auto">
            <a:xfrm>
              <a:off x="3288" y="62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57" name="Text Box 47"/>
            <p:cNvSpPr txBox="1">
              <a:spLocks noChangeArrowheads="1"/>
            </p:cNvSpPr>
            <p:nvPr/>
          </p:nvSpPr>
          <p:spPr bwMode="auto">
            <a:xfrm>
              <a:off x="2568" y="14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024" y="8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59" name="Line 49"/>
            <p:cNvSpPr>
              <a:spLocks noChangeShapeType="1"/>
            </p:cNvSpPr>
            <p:nvPr/>
          </p:nvSpPr>
          <p:spPr bwMode="auto">
            <a:xfrm>
              <a:off x="2592" y="15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3960" y="624"/>
              <a:ext cx="1200" cy="11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1" name="Oval 51"/>
            <p:cNvSpPr>
              <a:spLocks noChangeArrowheads="1"/>
            </p:cNvSpPr>
            <p:nvPr/>
          </p:nvSpPr>
          <p:spPr bwMode="auto">
            <a:xfrm>
              <a:off x="4248" y="816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2" name="Oval 52"/>
            <p:cNvSpPr>
              <a:spLocks noChangeArrowheads="1"/>
            </p:cNvSpPr>
            <p:nvPr/>
          </p:nvSpPr>
          <p:spPr bwMode="auto">
            <a:xfrm>
              <a:off x="4728" y="1104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3" name="Oval 53"/>
            <p:cNvSpPr>
              <a:spLocks noChangeArrowheads="1"/>
            </p:cNvSpPr>
            <p:nvPr/>
          </p:nvSpPr>
          <p:spPr bwMode="auto">
            <a:xfrm>
              <a:off x="4968" y="1440"/>
              <a:ext cx="192" cy="19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4" name="Oval 54"/>
            <p:cNvSpPr>
              <a:spLocks noChangeArrowheads="1"/>
            </p:cNvSpPr>
            <p:nvPr/>
          </p:nvSpPr>
          <p:spPr bwMode="auto">
            <a:xfrm>
              <a:off x="4488" y="91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65" name="Oval 55"/>
            <p:cNvSpPr>
              <a:spLocks noChangeArrowheads="1"/>
            </p:cNvSpPr>
            <p:nvPr/>
          </p:nvSpPr>
          <p:spPr bwMode="auto">
            <a:xfrm>
              <a:off x="4632" y="76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6" name="Oval 56"/>
            <p:cNvSpPr>
              <a:spLocks noChangeArrowheads="1"/>
            </p:cNvSpPr>
            <p:nvPr/>
          </p:nvSpPr>
          <p:spPr bwMode="auto">
            <a:xfrm>
              <a:off x="4056" y="62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auto">
            <a:xfrm>
              <a:off x="4296" y="1248"/>
              <a:ext cx="192" cy="192"/>
            </a:xfrm>
            <a:prstGeom prst="ellipse">
              <a:avLst/>
            </a:prstGeom>
            <a:solidFill>
              <a:srgbClr val="0000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auto">
            <a:xfrm>
              <a:off x="4632" y="148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69" name="Oval 59"/>
            <p:cNvSpPr>
              <a:spLocks noChangeArrowheads="1"/>
            </p:cNvSpPr>
            <p:nvPr/>
          </p:nvSpPr>
          <p:spPr bwMode="auto">
            <a:xfrm>
              <a:off x="4248" y="1488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70" name="Oval 60"/>
            <p:cNvSpPr>
              <a:spLocks noChangeArrowheads="1"/>
            </p:cNvSpPr>
            <p:nvPr/>
          </p:nvSpPr>
          <p:spPr bwMode="auto">
            <a:xfrm>
              <a:off x="4056" y="1008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71" name="Oval 61"/>
            <p:cNvSpPr>
              <a:spLocks noChangeArrowheads="1"/>
            </p:cNvSpPr>
            <p:nvPr/>
          </p:nvSpPr>
          <p:spPr bwMode="auto">
            <a:xfrm>
              <a:off x="4440" y="672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72" name="Oval 62"/>
            <p:cNvSpPr>
              <a:spLocks noChangeArrowheads="1"/>
            </p:cNvSpPr>
            <p:nvPr/>
          </p:nvSpPr>
          <p:spPr bwMode="auto">
            <a:xfrm>
              <a:off x="4920" y="672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73" name="Oval 63"/>
            <p:cNvSpPr>
              <a:spLocks noChangeArrowheads="1"/>
            </p:cNvSpPr>
            <p:nvPr/>
          </p:nvSpPr>
          <p:spPr bwMode="auto">
            <a:xfrm>
              <a:off x="4536" y="1248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74" name="Text Box 64"/>
            <p:cNvSpPr txBox="1">
              <a:spLocks noChangeArrowheads="1"/>
            </p:cNvSpPr>
            <p:nvPr/>
          </p:nvSpPr>
          <p:spPr bwMode="auto">
            <a:xfrm>
              <a:off x="4632" y="7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75" name="Oval 65"/>
            <p:cNvSpPr>
              <a:spLocks noChangeArrowheads="1"/>
            </p:cNvSpPr>
            <p:nvPr/>
          </p:nvSpPr>
          <p:spPr bwMode="auto">
            <a:xfrm>
              <a:off x="4968" y="110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76" name="Text Box 66"/>
            <p:cNvSpPr txBox="1">
              <a:spLocks noChangeArrowheads="1"/>
            </p:cNvSpPr>
            <p:nvPr/>
          </p:nvSpPr>
          <p:spPr bwMode="auto">
            <a:xfrm>
              <a:off x="4968" y="105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77" name="Line 67"/>
            <p:cNvSpPr>
              <a:spLocks noChangeShapeType="1"/>
            </p:cNvSpPr>
            <p:nvPr/>
          </p:nvSpPr>
          <p:spPr bwMode="auto">
            <a:xfrm>
              <a:off x="4656" y="8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78" name="Oval 68"/>
            <p:cNvSpPr>
              <a:spLocks noChangeArrowheads="1"/>
            </p:cNvSpPr>
            <p:nvPr/>
          </p:nvSpPr>
          <p:spPr bwMode="auto">
            <a:xfrm>
              <a:off x="4008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79" name="Text Box 69"/>
            <p:cNvSpPr txBox="1">
              <a:spLocks noChangeArrowheads="1"/>
            </p:cNvSpPr>
            <p:nvPr/>
          </p:nvSpPr>
          <p:spPr bwMode="auto">
            <a:xfrm>
              <a:off x="4008" y="124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kumimoji="0" lang="en-US" altLang="ko-KR" sz="2400" smtClean="0">
                  <a:solidFill>
                    <a:srgbClr val="000000"/>
                  </a:solidFill>
                  <a:latin typeface="Times"/>
                  <a:ea typeface="굴림" charset="-127"/>
                </a:rPr>
                <a:t>c</a:t>
              </a:r>
            </a:p>
          </p:txBody>
        </p:sp>
        <p:sp>
          <p:nvSpPr>
            <p:cNvPr id="80" name="Line 70"/>
            <p:cNvSpPr>
              <a:spLocks noChangeShapeType="1"/>
            </p:cNvSpPr>
            <p:nvPr/>
          </p:nvSpPr>
          <p:spPr bwMode="auto">
            <a:xfrm>
              <a:off x="4032" y="13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81" name="Oval 71"/>
            <p:cNvSpPr>
              <a:spLocks noChangeArrowheads="1"/>
            </p:cNvSpPr>
            <p:nvPr/>
          </p:nvSpPr>
          <p:spPr bwMode="auto">
            <a:xfrm rot="3574290">
              <a:off x="4512" y="648"/>
              <a:ext cx="336" cy="576"/>
            </a:xfrm>
            <a:prstGeom prst="ellipse">
              <a:avLst/>
            </a:prstGeom>
            <a:noFill/>
            <a:ln w="9525">
              <a:solidFill>
                <a:srgbClr val="23242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82" name="Oval 72"/>
            <p:cNvSpPr>
              <a:spLocks noChangeArrowheads="1"/>
            </p:cNvSpPr>
            <p:nvPr/>
          </p:nvSpPr>
          <p:spPr bwMode="auto">
            <a:xfrm rot="3905641">
              <a:off x="1336" y="576"/>
              <a:ext cx="336" cy="576"/>
            </a:xfrm>
            <a:prstGeom prst="ellipse">
              <a:avLst/>
            </a:prstGeom>
            <a:noFill/>
            <a:ln w="9525">
              <a:solidFill>
                <a:srgbClr val="23242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  <p:sp>
          <p:nvSpPr>
            <p:cNvPr id="83" name="Oval 73"/>
            <p:cNvSpPr>
              <a:spLocks noChangeArrowheads="1"/>
            </p:cNvSpPr>
            <p:nvPr/>
          </p:nvSpPr>
          <p:spPr bwMode="auto">
            <a:xfrm>
              <a:off x="792" y="1200"/>
              <a:ext cx="336" cy="576"/>
            </a:xfrm>
            <a:prstGeom prst="ellipse">
              <a:avLst/>
            </a:prstGeom>
            <a:noFill/>
            <a:ln w="9525">
              <a:solidFill>
                <a:srgbClr val="23242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kumimoji="0" lang="ko-KR" altLang="en-US" sz="2400" b="0" smtClean="0">
                <a:solidFill>
                  <a:srgbClr val="000000"/>
                </a:solidFill>
                <a:latin typeface="Times"/>
                <a:ea typeface="+mn-ea"/>
              </a:endParaRPr>
            </a:p>
          </p:txBody>
        </p:sp>
      </p:grp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b="1" i="1" u="sng" smtClean="0">
                <a:solidFill>
                  <a:srgbClr val="009900"/>
                </a:solidFill>
              </a:rPr>
              <a:t>J/</a:t>
            </a:r>
            <a:r>
              <a:rPr lang="el-GR" altLang="ko-KR" sz="2800" b="1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ψ</a:t>
            </a:r>
            <a:r>
              <a:rPr lang="en-US" altLang="ko-KR" sz="2800" b="1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US" altLang="ko-KR" sz="2800" b="1" u="sng" smtClean="0">
                <a:solidFill>
                  <a:srgbClr val="009900"/>
                </a:solidFill>
                <a:cs typeface="Times New Roman"/>
              </a:rPr>
              <a:t>production (II) </a:t>
            </a:r>
            <a:endParaRPr lang="el-GR" altLang="ko-KR" sz="2800"/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539552" y="5301208"/>
          <a:ext cx="6434137" cy="723900"/>
        </p:xfrm>
        <a:graphic>
          <a:graphicData uri="http://schemas.openxmlformats.org/presentationml/2006/ole">
            <p:oleObj spid="_x0000_s257026" name="Equation" r:id="rId4" imgW="4063680" imgH="457200" progId="Equation.3">
              <p:embed/>
            </p:oleObj>
          </a:graphicData>
        </a:graphic>
      </p:graphicFrame>
      <p:sp>
        <p:nvSpPr>
          <p:cNvPr id="87" name="타원 86"/>
          <p:cNvSpPr/>
          <p:nvPr/>
        </p:nvSpPr>
        <p:spPr bwMode="auto">
          <a:xfrm>
            <a:off x="4807074" y="5517232"/>
            <a:ext cx="288032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08104" y="5805264"/>
            <a:ext cx="3024336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400" b="0" smtClean="0">
                <a:latin typeface="Times New Roman"/>
                <a:cs typeface="Times New Roman"/>
              </a:rPr>
              <a:t>φ</a:t>
            </a:r>
            <a:r>
              <a:rPr lang="en-US" altLang="ko-KR" sz="1400" b="0" smtClean="0">
                <a:latin typeface="Times New Roman"/>
                <a:cs typeface="Times New Roman"/>
              </a:rPr>
              <a:t> : azimuthal angle of emitted particle</a:t>
            </a:r>
          </a:p>
          <a:p>
            <a:r>
              <a:rPr lang="el-GR" altLang="ko-KR" sz="1400" b="0" smtClean="0">
                <a:latin typeface="Times New Roman"/>
                <a:cs typeface="Times New Roman"/>
              </a:rPr>
              <a:t>Ψ</a:t>
            </a:r>
            <a:r>
              <a:rPr lang="en-US" altLang="ko-KR" sz="1400" b="0" i="1" baseline="-25000" smtClean="0">
                <a:latin typeface="Times New Roman"/>
                <a:cs typeface="Times New Roman"/>
              </a:rPr>
              <a:t>R </a:t>
            </a:r>
            <a:r>
              <a:rPr lang="en-US" altLang="ko-KR" sz="1400" b="0" smtClean="0">
                <a:latin typeface="Times New Roman"/>
                <a:cs typeface="Times New Roman"/>
              </a:rPr>
              <a:t>: reaction plane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u="sng" smtClean="0">
                <a:solidFill>
                  <a:srgbClr val="009900"/>
                </a:solidFill>
              </a:rPr>
              <a:t>PHENIX detector</a:t>
            </a:r>
          </a:p>
        </p:txBody>
      </p:sp>
      <p:pic>
        <p:nvPicPr>
          <p:cNvPr id="6" name="그림 5" descr="side_view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498993" cy="2736304"/>
          </a:xfrm>
          <a:prstGeom prst="rect">
            <a:avLst/>
          </a:prstGeom>
        </p:spPr>
      </p:pic>
      <p:pic>
        <p:nvPicPr>
          <p:cNvPr id="8" name="그림 7" descr="beam_vie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991385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44233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- Mid rapidity, |y|&lt;0.35</a:t>
            </a:r>
          </a:p>
          <a:p>
            <a:r>
              <a:rPr lang="en-US" altLang="ko-KR" b="0" smtClean="0"/>
              <a:t>  By using Drift Chamber, Pad </a:t>
            </a:r>
          </a:p>
          <a:p>
            <a:r>
              <a:rPr lang="en-US" altLang="ko-KR" b="0" smtClean="0"/>
              <a:t>  Chamber,  EMCal and RICH,</a:t>
            </a:r>
          </a:p>
          <a:p>
            <a:r>
              <a:rPr lang="en-US" altLang="ko-KR" b="0" smtClean="0"/>
              <a:t>  measure </a:t>
            </a:r>
            <a:r>
              <a:rPr lang="en-US" altLang="ko-KR" b="0" i="1" smtClean="0">
                <a:solidFill>
                  <a:srgbClr val="008000"/>
                </a:solidFill>
              </a:rPr>
              <a:t>J/</a:t>
            </a:r>
            <a:r>
              <a:rPr lang="el-GR" altLang="ko-KR" b="0" i="1" smtClean="0">
                <a:solidFill>
                  <a:srgbClr val="008000"/>
                </a:solidFill>
                <a:latin typeface="Times New Roman"/>
                <a:cs typeface="Times New Roman"/>
              </a:rPr>
              <a:t>ψ</a:t>
            </a:r>
            <a:r>
              <a:rPr lang="en-US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, </a:t>
            </a:r>
            <a:r>
              <a:rPr lang="el-GR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Υ</a:t>
            </a:r>
            <a:r>
              <a:rPr lang="en-US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 and </a:t>
            </a:r>
            <a:r>
              <a:rPr lang="el-GR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ψ΄</a:t>
            </a:r>
            <a:r>
              <a:rPr lang="en-US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ko-KR" b="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→ e</a:t>
            </a:r>
            <a:r>
              <a:rPr lang="en-US" altLang="ko-KR" b="0" baseline="3000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+</a:t>
            </a:r>
            <a:r>
              <a:rPr lang="en-US" altLang="ko-KR" b="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e</a:t>
            </a:r>
            <a:r>
              <a:rPr lang="en-US" altLang="ko-KR" b="0" baseline="3000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-</a:t>
            </a:r>
          </a:p>
          <a:p>
            <a:r>
              <a:rPr lang="en-US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           </a:t>
            </a:r>
            <a:r>
              <a:rPr lang="el-GR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χ</a:t>
            </a:r>
            <a:r>
              <a:rPr lang="en-US" altLang="ko-KR" b="0" baseline="-25000" smtClean="0">
                <a:solidFill>
                  <a:srgbClr val="008000"/>
                </a:solidFill>
                <a:latin typeface="Times New Roman"/>
                <a:cs typeface="Times New Roman"/>
              </a:rPr>
              <a:t>c </a:t>
            </a:r>
            <a:r>
              <a:rPr lang="el-GR" altLang="ko-KR" b="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→</a:t>
            </a:r>
            <a:r>
              <a:rPr lang="en-US" altLang="ko-KR" b="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 e</a:t>
            </a:r>
            <a:r>
              <a:rPr lang="en-US" altLang="ko-KR" b="0" baseline="3000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+</a:t>
            </a:r>
            <a:r>
              <a:rPr lang="en-US" altLang="ko-KR" b="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e</a:t>
            </a:r>
            <a:r>
              <a:rPr lang="en-US" altLang="ko-KR" b="0" baseline="3000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-</a:t>
            </a:r>
            <a:r>
              <a:rPr lang="en-US" altLang="ko-KR" b="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 + </a:t>
            </a:r>
            <a:r>
              <a:rPr lang="el-GR" altLang="ko-KR" b="0" smtClean="0">
                <a:solidFill>
                  <a:srgbClr val="008000"/>
                </a:solidFill>
                <a:latin typeface="Times New Roman"/>
                <a:ea typeface="바탕"/>
                <a:cs typeface="Times New Roman"/>
              </a:rPr>
              <a:t>γ</a:t>
            </a:r>
            <a:endParaRPr lang="en-US" altLang="ko-KR" b="0" smtClean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410397"/>
            <a:ext cx="45365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- Forward and backward</a:t>
            </a:r>
          </a:p>
          <a:p>
            <a:r>
              <a:rPr lang="en-US" altLang="ko-KR" smtClean="0"/>
              <a:t>  rapidity, 1.2&lt;|y|&lt;2.2</a:t>
            </a:r>
          </a:p>
          <a:p>
            <a:r>
              <a:rPr lang="en-US" altLang="ko-KR" b="0" smtClean="0"/>
              <a:t>  By MuTR and MuID </a:t>
            </a:r>
          </a:p>
          <a:p>
            <a:r>
              <a:rPr lang="en-US" altLang="ko-KR" b="0" smtClean="0"/>
              <a:t>  measure </a:t>
            </a:r>
            <a:r>
              <a:rPr lang="en-US" altLang="ko-KR" b="0" i="1" smtClean="0">
                <a:solidFill>
                  <a:srgbClr val="008000"/>
                </a:solidFill>
              </a:rPr>
              <a:t>J/</a:t>
            </a:r>
            <a:r>
              <a:rPr lang="el-GR" altLang="ko-KR" b="0" i="1" smtClean="0">
                <a:solidFill>
                  <a:srgbClr val="008000"/>
                </a:solidFill>
                <a:latin typeface="Times New Roman"/>
                <a:cs typeface="Times New Roman"/>
              </a:rPr>
              <a:t>ψ</a:t>
            </a:r>
            <a:r>
              <a:rPr lang="en-US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, </a:t>
            </a:r>
            <a:r>
              <a:rPr lang="el-GR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Υ</a:t>
            </a:r>
            <a:r>
              <a:rPr lang="en-US" altLang="ko-KR" b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altLang="ko-KR" b="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→ </a:t>
            </a:r>
            <a:r>
              <a:rPr lang="el-GR" altLang="ko-KR" b="0" smtClean="0">
                <a:solidFill>
                  <a:srgbClr val="008000"/>
                </a:solidFill>
                <a:latin typeface="Times New Roman"/>
                <a:ea typeface="바탕"/>
                <a:cs typeface="Times New Roman"/>
              </a:rPr>
              <a:t>μ</a:t>
            </a:r>
            <a:r>
              <a:rPr lang="en-US" altLang="ko-KR" b="0" baseline="3000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+</a:t>
            </a:r>
            <a:r>
              <a:rPr lang="en-US" altLang="ko-KR" b="0" smtClean="0">
                <a:solidFill>
                  <a:srgbClr val="008000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μ</a:t>
            </a:r>
            <a:r>
              <a:rPr lang="en-US" altLang="ko-KR" b="0" baseline="30000" smtClean="0">
                <a:solidFill>
                  <a:srgbClr val="008000"/>
                </a:solidFill>
                <a:latin typeface="바탕"/>
                <a:ea typeface="바탕"/>
                <a:cs typeface="Times New Roman"/>
              </a:rPr>
              <a:t>-</a:t>
            </a:r>
            <a:r>
              <a:rPr lang="en-US" altLang="ko-KR" b="0" smtClean="0"/>
              <a:t> </a:t>
            </a:r>
            <a:endParaRPr lang="ko-KR" altLang="en-US" b="0"/>
          </a:p>
        </p:txBody>
      </p:sp>
      <p:sp>
        <p:nvSpPr>
          <p:cNvPr id="10" name="TextBox 9"/>
          <p:cNvSpPr txBox="1"/>
          <p:nvPr/>
        </p:nvSpPr>
        <p:spPr>
          <a:xfrm>
            <a:off x="179512" y="555299"/>
            <a:ext cx="85689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mtClean="0"/>
              <a:t>- Global detectors</a:t>
            </a:r>
          </a:p>
          <a:p>
            <a:pPr marL="457200" indent="-457200"/>
            <a:r>
              <a:rPr lang="en-US" altLang="ko-KR" sz="1600" b="0" smtClean="0"/>
              <a:t>  BBC: MB trigger, vertex, centrality and reaction plane determinations</a:t>
            </a:r>
          </a:p>
          <a:p>
            <a:pPr marL="457200" indent="-457200"/>
            <a:r>
              <a:rPr lang="en-US" altLang="ko-KR" sz="1600" b="0" smtClean="0"/>
              <a:t>  ZDC: centrality and reaction plane determinations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4744590" y="4365104"/>
            <a:ext cx="4291905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0" smtClean="0">
                <a:latin typeface="굴림"/>
                <a:ea typeface="굴림"/>
              </a:rPr>
              <a:t>▶ </a:t>
            </a:r>
            <a:r>
              <a:rPr lang="en-US" altLang="ko-KR" sz="1600" b="0" smtClean="0"/>
              <a:t>To measure baseline cross sections</a:t>
            </a:r>
          </a:p>
          <a:p>
            <a:r>
              <a:rPr lang="en-US" altLang="ko-KR" sz="1600" b="0" smtClean="0"/>
              <a:t>  for the heavy ion collisions and </a:t>
            </a:r>
          </a:p>
          <a:p>
            <a:r>
              <a:rPr lang="en-US" altLang="ko-KR" sz="1600" b="0" smtClean="0"/>
              <a:t>  to study production mechanisms.</a:t>
            </a:r>
            <a:endParaRPr lang="en-US" altLang="ko-KR" sz="1600" b="0" smtClean="0">
              <a:latin typeface="굴림"/>
              <a:ea typeface="굴림"/>
            </a:endParaRPr>
          </a:p>
          <a:p>
            <a:r>
              <a:rPr lang="en-US" altLang="ko-KR" sz="1600" b="0" smtClean="0">
                <a:latin typeface="굴림"/>
                <a:ea typeface="굴림"/>
              </a:rPr>
              <a:t>▶ </a:t>
            </a:r>
            <a:r>
              <a:rPr lang="en-US" altLang="ko-KR" sz="1600" b="0" smtClean="0">
                <a:ea typeface="굴림"/>
              </a:rPr>
              <a:t>At forward rapidity, the rapidity</a:t>
            </a:r>
          </a:p>
          <a:p>
            <a:r>
              <a:rPr lang="en-US" altLang="ko-KR" sz="1600" b="0" smtClean="0">
                <a:ea typeface="굴림"/>
              </a:rPr>
              <a:t>  shape falls steeply and p</a:t>
            </a:r>
            <a:r>
              <a:rPr lang="en-US" altLang="ko-KR" sz="1600" b="0" baseline="-25000" smtClean="0">
                <a:ea typeface="굴림"/>
              </a:rPr>
              <a:t>T</a:t>
            </a:r>
            <a:r>
              <a:rPr lang="en-US" altLang="ko-KR" sz="1600" b="0" smtClean="0">
                <a:ea typeface="굴림"/>
              </a:rPr>
              <a:t> spectrum</a:t>
            </a:r>
          </a:p>
          <a:p>
            <a:r>
              <a:rPr lang="en-US" altLang="ko-KR" sz="1600" b="0" smtClean="0">
                <a:ea typeface="굴림"/>
              </a:rPr>
              <a:t>  shows a softening.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i="1" u="sng" smtClean="0">
                <a:solidFill>
                  <a:srgbClr val="009900"/>
                </a:solidFill>
              </a:rPr>
              <a:t>J/</a:t>
            </a:r>
            <a:r>
              <a:rPr lang="el-GR" altLang="ko-KR" sz="2800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ψ</a:t>
            </a:r>
            <a:r>
              <a:rPr lang="en-US" altLang="ko-KR" sz="2800" i="1" u="sng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US" altLang="ko-KR" sz="2800" u="sng" smtClean="0">
                <a:solidFill>
                  <a:srgbClr val="009900"/>
                </a:solidFill>
                <a:cs typeface="Times New Roman"/>
              </a:rPr>
              <a:t>in p+p collisions</a:t>
            </a:r>
            <a:endParaRPr lang="el-GR" altLang="ko-KR" sz="2800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34737"/>
            <a:ext cx="4176464" cy="23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8" y="596646"/>
            <a:ext cx="396044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smtClean="0"/>
              <a:t>PHENIX, Phys. Rev. Lett. 98, 232002 (2007)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386104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Run5</a:t>
            </a:r>
            <a:endParaRPr lang="ko-KR" altLang="en-US"/>
          </a:p>
        </p:txBody>
      </p:sp>
      <p:pic>
        <p:nvPicPr>
          <p:cNvPr id="2488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593609"/>
            <a:ext cx="2376264" cy="20213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395536" y="764703"/>
            <a:ext cx="4392488" cy="2808313"/>
            <a:chOff x="323528" y="692695"/>
            <a:chExt cx="4176464" cy="2555990"/>
          </a:xfrm>
        </p:grpSpPr>
        <p:pic>
          <p:nvPicPr>
            <p:cNvPr id="23244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692695"/>
              <a:ext cx="3960440" cy="255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796183" y="808137"/>
              <a:ext cx="144016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i="1" smtClean="0">
                  <a:solidFill>
                    <a:srgbClr val="C00000"/>
                  </a:solidFill>
                </a:rPr>
                <a:t>J/</a:t>
              </a:r>
              <a:r>
                <a:rPr lang="el-GR" altLang="ko-KR" sz="1800" i="1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ψ</a:t>
              </a:r>
              <a:r>
                <a:rPr lang="el-GR" altLang="ko-KR" sz="1800" smtClean="0">
                  <a:solidFill>
                    <a:srgbClr val="C00000"/>
                  </a:solidFill>
                  <a:latin typeface="바탕"/>
                  <a:ea typeface="바탕"/>
                  <a:cs typeface="Times New Roman"/>
                </a:rPr>
                <a:t>→</a:t>
              </a:r>
              <a:r>
                <a:rPr lang="el-GR" altLang="ko-KR" sz="18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μ</a:t>
              </a:r>
              <a:r>
                <a:rPr lang="en-US" altLang="ko-KR" sz="1800" baseline="300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+</a:t>
              </a:r>
              <a:r>
                <a:rPr lang="en-US" altLang="ko-KR" sz="18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 </a:t>
              </a:r>
              <a:r>
                <a:rPr lang="el-GR" altLang="ko-KR" sz="18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μ</a:t>
              </a:r>
              <a:r>
                <a:rPr lang="en-US" altLang="ko-KR" sz="1800" baseline="300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-</a:t>
              </a:r>
              <a:endParaRPr lang="ko-KR" altLang="en-US" sz="1800" baseline="3000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0909" y="808137"/>
              <a:ext cx="144016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i="1" smtClean="0">
                  <a:solidFill>
                    <a:srgbClr val="C00000"/>
                  </a:solidFill>
                </a:rPr>
                <a:t>J/</a:t>
              </a:r>
              <a:r>
                <a:rPr lang="el-GR" altLang="ko-KR" sz="1800" i="1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ψ</a:t>
              </a:r>
              <a:r>
                <a:rPr lang="el-GR" altLang="ko-KR" sz="1800" smtClean="0">
                  <a:solidFill>
                    <a:srgbClr val="C00000"/>
                  </a:solidFill>
                  <a:latin typeface="바탕"/>
                  <a:ea typeface="바탕"/>
                  <a:cs typeface="Times New Roman"/>
                </a:rPr>
                <a:t>→</a:t>
              </a:r>
              <a:r>
                <a:rPr lang="en-US" altLang="ko-KR" sz="18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e</a:t>
              </a:r>
              <a:r>
                <a:rPr lang="en-US" altLang="ko-KR" sz="1800" baseline="300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+</a:t>
              </a:r>
              <a:r>
                <a:rPr lang="en-US" altLang="ko-KR" sz="18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 e</a:t>
              </a:r>
              <a:r>
                <a:rPr lang="en-US" altLang="ko-KR" sz="1800" baseline="30000" smtClean="0">
                  <a:solidFill>
                    <a:srgbClr val="C00000"/>
                  </a:solidFill>
                  <a:latin typeface="Times New Roman"/>
                  <a:ea typeface="바탕"/>
                  <a:cs typeface="Times New Roman"/>
                </a:rPr>
                <a:t>-</a:t>
              </a:r>
              <a:endParaRPr lang="ko-KR" altLang="en-US" sz="1800" baseline="3000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624" y="2060848"/>
              <a:ext cx="1080120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σ</a:t>
              </a:r>
              <a:r>
                <a:rPr lang="en-US" altLang="ko-KR" sz="1200" b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: </a:t>
              </a:r>
              <a:r>
                <a:rPr lang="en-US" altLang="ko-KR" sz="1200" b="0" smtClean="0">
                  <a:solidFill>
                    <a:srgbClr val="C00000"/>
                  </a:solidFill>
                </a:rPr>
                <a:t>~70 MeV</a:t>
              </a:r>
              <a:endParaRPr lang="ko-KR" altLang="en-US" sz="1200" b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2060848"/>
              <a:ext cx="1224136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σ</a:t>
              </a:r>
              <a:r>
                <a:rPr lang="en-US" altLang="ko-KR" sz="1200" b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: </a:t>
              </a:r>
              <a:r>
                <a:rPr lang="en-US" altLang="ko-KR" sz="1200" b="0" smtClean="0">
                  <a:solidFill>
                    <a:srgbClr val="C00000"/>
                  </a:solidFill>
                </a:rPr>
                <a:t>~170 MeV</a:t>
              </a:r>
              <a:endParaRPr lang="ko-KR" altLang="en-US" sz="1200" b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750289"/>
            <a:ext cx="3744416" cy="350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36096" y="170080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Run5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3EA4F-025A-42E9-98CC-3199F54F22DF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7272808" cy="4370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u="sng" smtClean="0">
                <a:solidFill>
                  <a:srgbClr val="009900"/>
                </a:solidFill>
              </a:rPr>
              <a:t>Cold Nuclear Matter</a:t>
            </a:r>
            <a:r>
              <a:rPr lang="en-US" altLang="ko-KR" sz="2800" b="1" u="sng" smtClean="0">
                <a:solidFill>
                  <a:srgbClr val="009900"/>
                </a:solidFill>
              </a:rPr>
              <a:t> (I)</a:t>
            </a:r>
            <a:endParaRPr lang="el-GR" altLang="ko-KR" sz="2800"/>
          </a:p>
        </p:txBody>
      </p:sp>
      <p:sp>
        <p:nvSpPr>
          <p:cNvPr id="17" name="TextBox 16"/>
          <p:cNvSpPr txBox="1"/>
          <p:nvPr/>
        </p:nvSpPr>
        <p:spPr>
          <a:xfrm>
            <a:off x="179512" y="620688"/>
            <a:ext cx="820891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0" smtClean="0">
                <a:solidFill>
                  <a:srgbClr val="0000FF"/>
                </a:solidFill>
                <a:ea typeface="굴림"/>
              </a:rPr>
              <a:t>: Modifications of heavy quarkonia production in absence of QGP </a:t>
            </a:r>
            <a:r>
              <a:rPr lang="en-US" altLang="ko-KR" sz="1800" b="0" smtClean="0"/>
              <a:t> </a:t>
            </a:r>
            <a:endParaRPr lang="en-US" altLang="ko-KR" sz="1800" b="0" smtClean="0">
              <a:solidFill>
                <a:srgbClr val="0000FF"/>
              </a:solidFill>
              <a:ea typeface="굴림"/>
            </a:endParaRPr>
          </a:p>
        </p:txBody>
      </p:sp>
      <p:graphicFrame>
        <p:nvGraphicFramePr>
          <p:cNvPr id="334859" name="Object 11"/>
          <p:cNvGraphicFramePr>
            <a:graphicFrameLocks noChangeAspect="1"/>
          </p:cNvGraphicFramePr>
          <p:nvPr/>
        </p:nvGraphicFramePr>
        <p:xfrm>
          <a:off x="6841634" y="3232720"/>
          <a:ext cx="394662" cy="340296"/>
        </p:xfrm>
        <a:graphic>
          <a:graphicData uri="http://schemas.openxmlformats.org/presentationml/2006/ole">
            <p:oleObj spid="_x0000_s115714" name="Equation" r:id="rId3" imgW="190440" imgH="16488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60032" y="1484784"/>
            <a:ext cx="4104456" cy="427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0" smtClean="0">
                <a:ea typeface="굴림"/>
              </a:rPr>
              <a:t>▶ Depletion of initial gluon </a:t>
            </a:r>
          </a:p>
          <a:p>
            <a:r>
              <a:rPr lang="en-US" altLang="ko-KR" sz="1800" b="0" smtClean="0">
                <a:ea typeface="굴림"/>
              </a:rPr>
              <a:t>  distribution function in heavy </a:t>
            </a:r>
          </a:p>
          <a:p>
            <a:r>
              <a:rPr lang="en-US" altLang="ko-KR" sz="1800" b="0" smtClean="0">
                <a:ea typeface="굴림"/>
              </a:rPr>
              <a:t>  nuclei at small x</a:t>
            </a:r>
          </a:p>
          <a:p>
            <a:r>
              <a:rPr lang="en-US" altLang="ko-KR" sz="1800" b="0" smtClean="0">
                <a:ea typeface="굴림"/>
              </a:rPr>
              <a:t>  </a:t>
            </a:r>
            <a:r>
              <a:rPr lang="en-US" altLang="ko-KR" sz="1800" b="0" smtClean="0">
                <a:solidFill>
                  <a:srgbClr val="0000FF"/>
                </a:solidFill>
                <a:ea typeface="굴림"/>
              </a:rPr>
              <a:t>(Gluon shadowing)</a:t>
            </a:r>
          </a:p>
          <a:p>
            <a:endParaRPr lang="en-US" altLang="ko-KR" sz="1800" b="0" smtClean="0">
              <a:ea typeface="굴림"/>
            </a:endParaRPr>
          </a:p>
          <a:p>
            <a:r>
              <a:rPr lang="en-US" altLang="ko-KR" sz="1800" b="0" smtClean="0">
                <a:ea typeface="굴림"/>
              </a:rPr>
              <a:t>▶ Interaction of      bound state</a:t>
            </a:r>
          </a:p>
          <a:p>
            <a:r>
              <a:rPr lang="en-US" altLang="ko-KR" sz="1800" b="0" smtClean="0">
                <a:ea typeface="굴림"/>
              </a:rPr>
              <a:t>  or </a:t>
            </a:r>
            <a:r>
              <a:rPr lang="en-US" altLang="ko-KR" sz="1800" b="0" i="1" smtClean="0">
                <a:ea typeface="굴림"/>
              </a:rPr>
              <a:t>J/</a:t>
            </a:r>
            <a:r>
              <a:rPr lang="el-GR" altLang="ko-KR" sz="1800" b="0" i="1" smtClean="0">
                <a:latin typeface="Times New Roman"/>
                <a:ea typeface="굴림"/>
                <a:cs typeface="Times New Roman"/>
              </a:rPr>
              <a:t>ψ</a:t>
            </a:r>
            <a:r>
              <a:rPr lang="en-US" altLang="ko-KR" sz="1800" b="0" smtClean="0">
                <a:ea typeface="굴림"/>
              </a:rPr>
              <a:t> with the target/projectile</a:t>
            </a:r>
          </a:p>
          <a:p>
            <a:r>
              <a:rPr lang="en-US" altLang="ko-KR" sz="1800" b="0" smtClean="0">
                <a:ea typeface="굴림"/>
              </a:rPr>
              <a:t>  nucleons </a:t>
            </a:r>
            <a:r>
              <a:rPr lang="en-US" altLang="ko-KR" sz="1800" b="0" smtClean="0">
                <a:solidFill>
                  <a:srgbClr val="0000FF"/>
                </a:solidFill>
                <a:ea typeface="굴림"/>
              </a:rPr>
              <a:t>(Nuclear absorption)</a:t>
            </a:r>
          </a:p>
          <a:p>
            <a:r>
              <a:rPr lang="en-US" altLang="ko-KR" sz="1800" b="0" smtClean="0">
                <a:latin typeface="굴림"/>
                <a:ea typeface="굴림"/>
              </a:rPr>
              <a:t>▶ </a:t>
            </a:r>
            <a:r>
              <a:rPr lang="en-US" altLang="ko-KR" sz="1800" b="0" smtClean="0">
                <a:ea typeface="굴림"/>
              </a:rPr>
              <a:t>Initial state energy loss</a:t>
            </a:r>
          </a:p>
          <a:p>
            <a:r>
              <a:rPr lang="en-US" altLang="ko-KR" sz="1800" b="0" smtClean="0">
                <a:ea typeface="굴림"/>
              </a:rPr>
              <a:t>▶ Multiple interactions of gluons</a:t>
            </a:r>
          </a:p>
          <a:p>
            <a:r>
              <a:rPr lang="en-US" altLang="ko-KR" sz="1800" b="0" smtClean="0">
                <a:ea typeface="굴림"/>
              </a:rPr>
              <a:t>  inside the nuclei </a:t>
            </a:r>
            <a:r>
              <a:rPr lang="en-US" altLang="ko-KR" sz="1800" b="0" smtClean="0">
                <a:solidFill>
                  <a:srgbClr val="0000FF"/>
                </a:solidFill>
                <a:ea typeface="굴림"/>
              </a:rPr>
              <a:t>(Cronin effect)</a:t>
            </a:r>
          </a:p>
          <a:p>
            <a:r>
              <a:rPr lang="en-US" altLang="ko-KR" sz="1800" b="0" smtClean="0">
                <a:solidFill>
                  <a:srgbClr val="0000FF"/>
                </a:solidFill>
                <a:ea typeface="굴림"/>
              </a:rPr>
              <a:t>  </a:t>
            </a:r>
            <a:r>
              <a:rPr lang="en-US" altLang="ko-KR" sz="1800" b="0" smtClean="0">
                <a:latin typeface="바탕"/>
                <a:ea typeface="바탕"/>
              </a:rPr>
              <a:t>→ </a:t>
            </a:r>
            <a:r>
              <a:rPr lang="en-US" altLang="ko-KR" sz="1800" b="0" smtClean="0">
                <a:ea typeface="바탕"/>
              </a:rPr>
              <a:t>p</a:t>
            </a:r>
            <a:r>
              <a:rPr lang="en-US" altLang="ko-KR" sz="1800" b="0" baseline="-25000" smtClean="0">
                <a:ea typeface="바탕"/>
              </a:rPr>
              <a:t>T</a:t>
            </a:r>
            <a:r>
              <a:rPr lang="en-US" altLang="ko-KR" sz="1800" b="0" smtClean="0">
                <a:ea typeface="바탕"/>
              </a:rPr>
              <a:t> broadening</a:t>
            </a:r>
            <a:endParaRPr lang="en-US" altLang="ko-KR" sz="1800" b="0" smtClean="0">
              <a:ea typeface="굴림"/>
            </a:endParaRPr>
          </a:p>
        </p:txBody>
      </p:sp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78797"/>
            <a:ext cx="4464496" cy="51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9"/>
          <p:cNvSpPr txBox="1">
            <a:spLocks noChangeArrowheads="1"/>
          </p:cNvSpPr>
          <p:nvPr/>
        </p:nvSpPr>
        <p:spPr bwMode="auto">
          <a:xfrm>
            <a:off x="1619476" y="3356992"/>
            <a:ext cx="1584372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200" smtClean="0">
                <a:solidFill>
                  <a:schemeClr val="accent2">
                    <a:lumMod val="75000"/>
                  </a:schemeClr>
                </a:solidFill>
              </a:rPr>
              <a:t>Shadowing</a:t>
            </a:r>
            <a:endParaRPr kumimoji="0" lang="en-US" altLang="ja-JP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78"/>
          <p:cNvSpPr txBox="1">
            <a:spLocks noChangeArrowheads="1"/>
          </p:cNvSpPr>
          <p:nvPr/>
        </p:nvSpPr>
        <p:spPr bwMode="auto">
          <a:xfrm>
            <a:off x="3131840" y="2708920"/>
            <a:ext cx="115212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sz="1200" smtClean="0">
                <a:solidFill>
                  <a:schemeClr val="accent2">
                    <a:lumMod val="75000"/>
                  </a:schemeClr>
                </a:solidFill>
              </a:rPr>
              <a:t>Anti-</a:t>
            </a:r>
          </a:p>
          <a:p>
            <a:r>
              <a:rPr kumimoji="0" lang="en-US" altLang="ja-JP" sz="1200" smtClean="0">
                <a:solidFill>
                  <a:schemeClr val="accent2">
                    <a:lumMod val="75000"/>
                  </a:schemeClr>
                </a:solidFill>
              </a:rPr>
              <a:t>shadowing</a:t>
            </a:r>
            <a:endParaRPr kumimoji="0" lang="en-US" altLang="ja-JP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069254"/>
            <a:ext cx="410445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smtClean="0"/>
              <a:t>K. J. Eskola </a:t>
            </a:r>
            <a:r>
              <a:rPr lang="en-US" altLang="ko-KR" sz="1200" b="0" i="1" smtClean="0"/>
              <a:t>et al</a:t>
            </a:r>
            <a:r>
              <a:rPr lang="en-US" altLang="ko-KR" sz="1200" b="0" smtClean="0"/>
              <a:t>., arXiv:0902.4154 [hep-ph]</a:t>
            </a:r>
            <a:endParaRPr lang="ko-KR" altLang="en-US" sz="1200"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39324</TotalTime>
  <Words>1594</Words>
  <Application>Microsoft Office PowerPoint</Application>
  <PresentationFormat>화면 슬라이드 쇼(4:3)</PresentationFormat>
  <Paragraphs>302</Paragraphs>
  <Slides>20</Slides>
  <Notes>5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기본 디자인</vt:lpstr>
      <vt:lpstr>디자인 사용자 지정</vt:lpstr>
      <vt:lpstr>VISIO</vt:lpstr>
      <vt:lpstr>Equation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Step1. J/Psi Analysis </dc:title>
  <dc:creator>Byungil Kim</dc:creator>
  <cp:lastModifiedBy>Byungil</cp:lastModifiedBy>
  <cp:revision>4708</cp:revision>
  <dcterms:created xsi:type="dcterms:W3CDTF">2007-10-30T18:18:30Z</dcterms:created>
  <dcterms:modified xsi:type="dcterms:W3CDTF">2011-01-05T13:55:35Z</dcterms:modified>
</cp:coreProperties>
</file>