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embeddings/oleObject1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60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29.xml" ContentType="application/vnd.openxmlformats-officedocument.presentationml.notesSlide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pict" ContentType="image/pict"/>
  <Override PartName="/ppt/notesSlides/notesSlide34.xml" ContentType="application/vnd.openxmlformats-officedocument.presentationml.notesSlide+xml"/>
  <Default Extension="rels" ContentType="application/vnd.openxmlformats-package.relationships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416" r:id="rId2"/>
    <p:sldId id="675" r:id="rId3"/>
    <p:sldId id="650" r:id="rId4"/>
    <p:sldId id="863" r:id="rId5"/>
    <p:sldId id="652" r:id="rId6"/>
    <p:sldId id="864" r:id="rId7"/>
    <p:sldId id="709" r:id="rId8"/>
    <p:sldId id="744" r:id="rId9"/>
    <p:sldId id="712" r:id="rId10"/>
    <p:sldId id="711" r:id="rId11"/>
    <p:sldId id="750" r:id="rId12"/>
    <p:sldId id="751" r:id="rId13"/>
    <p:sldId id="661" r:id="rId14"/>
    <p:sldId id="679" r:id="rId15"/>
    <p:sldId id="713" r:id="rId16"/>
    <p:sldId id="942" r:id="rId17"/>
    <p:sldId id="590" r:id="rId18"/>
    <p:sldId id="715" r:id="rId19"/>
    <p:sldId id="595" r:id="rId20"/>
    <p:sldId id="597" r:id="rId21"/>
    <p:sldId id="685" r:id="rId22"/>
    <p:sldId id="686" r:id="rId23"/>
    <p:sldId id="687" r:id="rId24"/>
    <p:sldId id="688" r:id="rId25"/>
    <p:sldId id="689" r:id="rId26"/>
    <p:sldId id="693" r:id="rId27"/>
    <p:sldId id="794" r:id="rId28"/>
    <p:sldId id="599" r:id="rId29"/>
    <p:sldId id="841" r:id="rId30"/>
    <p:sldId id="605" r:id="rId31"/>
    <p:sldId id="828" r:id="rId32"/>
    <p:sldId id="830" r:id="rId33"/>
    <p:sldId id="810" r:id="rId34"/>
    <p:sldId id="847" r:id="rId35"/>
    <p:sldId id="834" r:id="rId36"/>
    <p:sldId id="860" r:id="rId37"/>
    <p:sldId id="1001" r:id="rId38"/>
    <p:sldId id="718" r:id="rId39"/>
    <p:sldId id="719" r:id="rId40"/>
    <p:sldId id="859" r:id="rId41"/>
    <p:sldId id="996" r:id="rId42"/>
    <p:sldId id="993" r:id="rId43"/>
    <p:sldId id="937" r:id="rId44"/>
    <p:sldId id="938" r:id="rId45"/>
    <p:sldId id="997" r:id="rId46"/>
    <p:sldId id="946" r:id="rId47"/>
    <p:sldId id="725" r:id="rId48"/>
    <p:sldId id="726" r:id="rId49"/>
    <p:sldId id="980" r:id="rId50"/>
    <p:sldId id="813" r:id="rId51"/>
    <p:sldId id="986" r:id="rId52"/>
    <p:sldId id="991" r:id="rId53"/>
    <p:sldId id="385" r:id="rId54"/>
    <p:sldId id="882" r:id="rId55"/>
    <p:sldId id="913" r:id="rId56"/>
    <p:sldId id="916" r:id="rId57"/>
    <p:sldId id="923" r:id="rId58"/>
    <p:sldId id="924" r:id="rId59"/>
    <p:sldId id="925" r:id="rId60"/>
    <p:sldId id="926" r:id="rId61"/>
    <p:sldId id="927" r:id="rId62"/>
    <p:sldId id="928" r:id="rId63"/>
    <p:sldId id="929" r:id="rId64"/>
    <p:sldId id="930" r:id="rId65"/>
    <p:sldId id="931" r:id="rId66"/>
    <p:sldId id="932" r:id="rId67"/>
    <p:sldId id="933" r:id="rId68"/>
    <p:sldId id="934" r:id="rId69"/>
    <p:sldId id="935" r:id="rId70"/>
    <p:sldId id="936" r:id="rId71"/>
    <p:sldId id="769" r:id="rId72"/>
    <p:sldId id="638" r:id="rId73"/>
    <p:sldId id="854" r:id="rId74"/>
    <p:sldId id="722" r:id="rId75"/>
    <p:sldId id="826" r:id="rId76"/>
    <p:sldId id="994" r:id="rId77"/>
    <p:sldId id="940" r:id="rId78"/>
    <p:sldId id="944" r:id="rId79"/>
    <p:sldId id="966" r:id="rId80"/>
    <p:sldId id="949" r:id="rId81"/>
    <p:sldId id="967" r:id="rId82"/>
    <p:sldId id="952" r:id="rId83"/>
    <p:sldId id="955" r:id="rId84"/>
  </p:sldIdLst>
  <p:sldSz cx="9144000" cy="6858000" type="screen4x3"/>
  <p:notesSz cx="7099300" cy="10234613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1B7FD"/>
    <a:srgbClr val="78AAEB"/>
    <a:srgbClr val="74C4FF"/>
    <a:srgbClr val="F3FF83"/>
    <a:srgbClr val="F9FD0D"/>
    <a:srgbClr val="D7FFAF"/>
    <a:srgbClr val="CDFFCD"/>
    <a:srgbClr val="CC0000"/>
    <a:srgbClr val="339933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4671" autoAdjust="0"/>
    <p:restoredTop sz="92883" autoAdjust="0"/>
  </p:normalViewPr>
  <p:slideViewPr>
    <p:cSldViewPr snapToGrid="0">
      <p:cViewPr varScale="1">
        <p:scale>
          <a:sx n="103" d="100"/>
          <a:sy n="103" d="100"/>
        </p:scale>
        <p:origin x="-9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88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92" tIns="48596" rIns="97192" bIns="48596" numCol="1" anchor="t" anchorCtr="0" compatLnSpc="1">
            <a:prstTxWarp prst="textNoShape">
              <a:avLst/>
            </a:prstTxWarp>
          </a:bodyPr>
          <a:lstStyle>
            <a:lvl1pPr defTabSz="971550">
              <a:defRPr sz="1300"/>
            </a:lvl1pPr>
          </a:lstStyle>
          <a:p>
            <a:endParaRPr lang="nl-NL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92" tIns="48596" rIns="97192" bIns="48596" numCol="1" anchor="t" anchorCtr="0" compatLnSpc="1">
            <a:prstTxWarp prst="textNoShape">
              <a:avLst/>
            </a:prstTxWarp>
          </a:bodyPr>
          <a:lstStyle>
            <a:lvl1pPr algn="r" defTabSz="971550">
              <a:defRPr sz="1300"/>
            </a:lvl1pPr>
          </a:lstStyle>
          <a:p>
            <a:endParaRPr lang="nl-NL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92" tIns="48596" rIns="97192" bIns="48596" numCol="1" anchor="b" anchorCtr="0" compatLnSpc="1">
            <a:prstTxWarp prst="textNoShape">
              <a:avLst/>
            </a:prstTxWarp>
          </a:bodyPr>
          <a:lstStyle>
            <a:lvl1pPr defTabSz="971550">
              <a:defRPr sz="1300"/>
            </a:lvl1pPr>
          </a:lstStyle>
          <a:p>
            <a:endParaRPr lang="nl-NL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192" tIns="48596" rIns="97192" bIns="48596" numCol="1" anchor="b" anchorCtr="0" compatLnSpc="1">
            <a:prstTxWarp prst="textNoShape">
              <a:avLst/>
            </a:prstTxWarp>
          </a:bodyPr>
          <a:lstStyle>
            <a:lvl1pPr algn="r" defTabSz="971550">
              <a:defRPr sz="1300"/>
            </a:lvl1pPr>
          </a:lstStyle>
          <a:p>
            <a:fld id="{6A874D26-2B12-F340-AAA9-C2CA541BE535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7" rIns="99035" bIns="49517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nl-B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7" rIns="99035" bIns="49517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nl-B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7" rIns="99035" bIns="49517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nl-B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5" tIns="49517" rIns="99035" bIns="49517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F505E3FB-41E0-7240-8667-064124C1C83E}" type="slidenum">
              <a:rPr lang="nl-BE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Arial" pitchFamily="-110" charset="0"/>
        <a:cs typeface="Arial" pitchFamily="-110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45CE4-3F0B-E44E-8C9C-4E468495A0E9}" type="slidenum">
              <a:rPr lang="en-US"/>
              <a:pPr/>
              <a:t>2</a:t>
            </a:fld>
            <a:endParaRPr lang="en-US"/>
          </a:p>
        </p:txBody>
      </p:sp>
      <p:sp>
        <p:nvSpPr>
          <p:cNvPr id="81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31838"/>
            <a:ext cx="5200650" cy="3900487"/>
          </a:xfrm>
          <a:ln/>
        </p:spPr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864C53-B1E4-AB41-9A71-DB3245754CF4}" type="slidenum">
              <a:rPr lang="en-US"/>
              <a:pPr/>
              <a:t>12</a:t>
            </a:fld>
            <a:endParaRPr lang="en-US"/>
          </a:p>
        </p:txBody>
      </p:sp>
      <p:sp>
        <p:nvSpPr>
          <p:cNvPr id="82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31838"/>
            <a:ext cx="5200650" cy="3900487"/>
          </a:xfrm>
          <a:ln/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5E3FB-41E0-7240-8667-064124C1C83E}" type="slidenum">
              <a:rPr lang="nl-BE" smtClean="0"/>
              <a:pPr/>
              <a:t>13</a:t>
            </a:fld>
            <a:endParaRPr lang="nl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273639-136C-6842-B16D-407B721D01CD}" type="slidenum">
              <a:rPr lang="en-US"/>
              <a:pPr/>
              <a:t>14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37" tIns="49518" rIns="99037" bIns="4951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447B16-FA51-2349-8EC8-777EB37A3BB3}" type="slidenum"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15</a:t>
            </a:fld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F71C8-B41B-4749-8183-68952E9B9D47}" type="slidenum">
              <a:rPr lang="en-US"/>
              <a:pPr/>
              <a:t>17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37" tIns="49518" rIns="99037" bIns="4951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D00D6D-571D-7446-B11C-D5103707A388}" type="slidenum">
              <a:rPr lang="en-US"/>
              <a:pPr/>
              <a:t>18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69938"/>
            <a:ext cx="5110163" cy="3833812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931" y="4861442"/>
            <a:ext cx="5209440" cy="4603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46B7CF-DD48-9A42-B4B7-212E0AC4A23A}" type="slidenum">
              <a:rPr lang="en-US"/>
              <a:pPr/>
              <a:t>19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69938"/>
            <a:ext cx="5110163" cy="3833812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931" y="4861442"/>
            <a:ext cx="5209440" cy="4603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53EC5B-7A26-A04C-97E2-61B6AF593492}" type="slidenum">
              <a:rPr lang="en-US"/>
              <a:pPr/>
              <a:t>4</a:t>
            </a:fld>
            <a:endParaRPr lang="en-US"/>
          </a:p>
        </p:txBody>
      </p:sp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31838"/>
            <a:ext cx="5200650" cy="3900487"/>
          </a:xfrm>
          <a:ln/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D86BA-39F8-6E41-A344-DB150857E5FC}" type="slidenum">
              <a:rPr lang="en-US"/>
              <a:pPr/>
              <a:t>25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5037" y="4863992"/>
            <a:ext cx="5209227" cy="46011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71525"/>
            <a:ext cx="5111750" cy="3833813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3112" y="4864366"/>
            <a:ext cx="5213077" cy="459906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A3496-6E8F-F840-A5FC-9B6550F18960}" type="slidenum">
              <a:rPr lang="en-US"/>
              <a:pPr/>
              <a:t>27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8538" y="769938"/>
            <a:ext cx="5110162" cy="3833812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931" y="4863219"/>
            <a:ext cx="5209440" cy="460202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EDCD3DF8-D80C-3848-B8E6-449FE4E1BA0B}" type="datetime1">
              <a:rPr lang="en-US"/>
              <a:pPr>
                <a:defRPr/>
              </a:pPr>
              <a:t>12/29/09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8BEFB0-B7E3-FD49-B35E-CC017EF62AAF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264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3337" cy="3833812"/>
          </a:xfrm>
          <a:ln/>
        </p:spPr>
      </p:sp>
      <p:sp>
        <p:nvSpPr>
          <p:cNvPr id="264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787" y="4862719"/>
            <a:ext cx="5209727" cy="4602362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07F0DC-213D-AF42-9A34-F78469E4BF94}" type="slidenum">
              <a:rPr lang="en-US"/>
              <a:pPr/>
              <a:t>29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8538" y="769938"/>
            <a:ext cx="5110162" cy="3833812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931" y="4863219"/>
            <a:ext cx="5209440" cy="460202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27543CB-303C-DB4F-A211-7F59A9A264E6}" type="datetime1">
              <a:rPr lang="en-US"/>
              <a:pPr>
                <a:defRPr/>
              </a:pPr>
              <a:t>12/29/09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85BAFD-2E8F-504D-81F5-9789C189DE1F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2396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96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462" y="4861070"/>
            <a:ext cx="5206377" cy="4605659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34664BCF-735F-794A-A2EF-F8F4C121BF2A}" type="datetime1">
              <a:rPr lang="en-US"/>
              <a:pPr>
                <a:defRPr/>
              </a:pPr>
              <a:t>12/29/09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0859EF-78DF-F945-A75A-CDFCEBE43D29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277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9938"/>
            <a:ext cx="5114925" cy="3836987"/>
          </a:xfrm>
          <a:ln/>
        </p:spPr>
      </p:sp>
      <p:sp>
        <p:nvSpPr>
          <p:cNvPr id="277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138" y="4861071"/>
            <a:ext cx="5203026" cy="4604010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BACA6CC1-6A69-AE4E-A4E3-C36AF8DFE757}" type="datetime1">
              <a:rPr lang="en-US"/>
              <a:pPr>
                <a:defRPr/>
              </a:pPr>
              <a:t>12/29/09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79A645-F265-C042-BCE3-FEEFB352A9E5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250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508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r>
              <a:rPr lang="en-US"/>
              <a:t>Let’s review what the CMS experiment achieved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6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8DDEA9-F4E0-0346-90E0-35BCD73EE96D}" type="slidenum">
              <a:rPr lang="en-US"/>
              <a:pPr/>
              <a:t>37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1713" y="774700"/>
            <a:ext cx="5099050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860" y="4861441"/>
            <a:ext cx="5201224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689" tIns="46845" rIns="93689" bIns="4684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57FB0-D1F3-D942-AAA0-C699B03717E7}" type="slidenum">
              <a:rPr lang="en-US"/>
              <a:pPr/>
              <a:t>38</a:t>
            </a:fld>
            <a:endParaRPr lang="en-US"/>
          </a:p>
        </p:txBody>
      </p:sp>
      <p:sp>
        <p:nvSpPr>
          <p:cNvPr id="541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1713" y="774700"/>
            <a:ext cx="5099050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860" y="4861441"/>
            <a:ext cx="5201224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689" tIns="46845" rIns="93689" bIns="4684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6CFB1-693C-D847-91E3-B713BA108180}" type="slidenum">
              <a:rPr lang="en-US"/>
              <a:pPr/>
              <a:t>39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0125" y="774700"/>
            <a:ext cx="5100638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0152" y="4861055"/>
            <a:ext cx="5200879" cy="46063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686" tIns="46843" rIns="93686" bIns="46843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14702-995F-2740-86AA-CE492AB05B44}" type="slidenum"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45</a:t>
            </a:fld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F30EA1-CFD0-3846-B5C0-495E5610C929}" type="slidenum">
              <a:rPr lang="en-US"/>
              <a:pPr/>
              <a:t>46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1713" y="774700"/>
            <a:ext cx="5099050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860" y="4861441"/>
            <a:ext cx="5201224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689" tIns="46845" rIns="93689" bIns="4684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9C359-3993-444F-903A-A90ABB08FA53}" type="slidenum">
              <a:rPr lang="en-US"/>
              <a:pPr/>
              <a:t>47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E11BC-5E4D-5A49-9EEB-63664BC0957C}" type="slidenum">
              <a:rPr lang="en-US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48</a:t>
            </a:fld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3775" y="768350"/>
            <a:ext cx="5113338" cy="3836988"/>
          </a:xfrm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0" tIns="49515" rIns="99030" bIns="49515"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6512" cy="3836988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787" y="4862719"/>
            <a:ext cx="5209727" cy="4604010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5D5F6-E49B-404A-BE32-09CA02A048A9}" type="slidenum">
              <a:rPr lang="en-US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50</a:t>
            </a:fld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024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00125" y="774700"/>
            <a:ext cx="5100638" cy="3825875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860" y="4861441"/>
            <a:ext cx="5201224" cy="46055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673" tIns="46836" rIns="93673" bIns="46836"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AE38E-C10E-6A46-BE92-E5C2A6C35B11}" type="slidenum">
              <a:rPr lang="en-US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51</a:t>
            </a:fld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126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79488" y="755650"/>
            <a:ext cx="5153025" cy="3865563"/>
          </a:xfrm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853" y="4872102"/>
            <a:ext cx="5258741" cy="461979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7333" tIns="48666" rIns="97333" bIns="48666"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647EC9-6365-4B4F-B911-4D2F285E1124}" type="slidenum">
              <a:rPr lang="en-US"/>
              <a:pPr/>
              <a:t>6</a:t>
            </a:fld>
            <a:endParaRPr lang="en-US"/>
          </a:p>
        </p:txBody>
      </p:sp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44CA48-6A77-C146-A92C-3EEF6505EC5B}" type="slidenum">
              <a:rPr lang="en-US"/>
              <a:pPr/>
              <a:t>53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B95E8-BCC2-8347-8D21-6CA2917477D1}" type="slidenum">
              <a:rPr lang="en-GB"/>
              <a:pPr/>
              <a:t>55</a:t>
            </a:fld>
            <a:endParaRPr lang="en-GB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9938"/>
            <a:ext cx="5114925" cy="3836987"/>
          </a:xfrm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2"/>
            <a:ext cx="5206153" cy="4603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6098F-F195-8648-9C84-30137658E63D}" type="slidenum">
              <a:rPr lang="en-GB"/>
              <a:pPr/>
              <a:t>57</a:t>
            </a:fld>
            <a:endParaRPr lang="en-GB"/>
          </a:p>
        </p:txBody>
      </p:sp>
      <p:sp>
        <p:nvSpPr>
          <p:cNvPr id="105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9F889-E549-ED49-B51B-F5F94B20729C}" type="slidenum">
              <a:rPr lang="en-GB"/>
              <a:pPr/>
              <a:t>58</a:t>
            </a:fld>
            <a:endParaRPr lang="en-GB"/>
          </a:p>
        </p:txBody>
      </p:sp>
      <p:sp>
        <p:nvSpPr>
          <p:cNvPr id="105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5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D3961-7947-C243-A4F1-AB206B2C62A5}" type="slidenum">
              <a:rPr lang="en-GB"/>
              <a:pPr/>
              <a:t>59</a:t>
            </a:fld>
            <a:endParaRPr lang="en-GB"/>
          </a:p>
        </p:txBody>
      </p:sp>
      <p:sp>
        <p:nvSpPr>
          <p:cNvPr id="105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5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60BBD-2C67-9E4D-9F88-CFB22EFF38EB}" type="slidenum">
              <a:rPr lang="en-GB"/>
              <a:pPr/>
              <a:t>64</a:t>
            </a:fld>
            <a:endParaRPr lang="en-GB"/>
          </a:p>
        </p:txBody>
      </p:sp>
      <p:sp>
        <p:nvSpPr>
          <p:cNvPr id="99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47620" indent="-247620"/>
            <a:r>
              <a:rPr lang="en-GB" dirty="0"/>
              <a:t>Inelastic cross-section at LHC ~ 55 </a:t>
            </a:r>
            <a:r>
              <a:rPr lang="en-GB" dirty="0" err="1"/>
              <a:t>mb</a:t>
            </a:r>
            <a:r>
              <a:rPr lang="en-GB" dirty="0"/>
              <a:t> : QCD </a:t>
            </a:r>
            <a:r>
              <a:rPr lang="en-GB" dirty="0" err="1"/>
              <a:t>bkgs</a:t>
            </a:r>
            <a:r>
              <a:rPr lang="en-GB" dirty="0"/>
              <a:t> are huge!</a:t>
            </a:r>
          </a:p>
          <a:p>
            <a:pPr marL="247620" indent="-247620"/>
            <a:r>
              <a:rPr lang="en-GB" dirty="0"/>
              <a:t>Strategies:  (1) suppress, (2) measure from data</a:t>
            </a:r>
          </a:p>
          <a:p>
            <a:pPr marL="247620" indent="-247620">
              <a:buFontTx/>
              <a:buAutoNum type="arabicParenBoth"/>
            </a:pPr>
            <a:r>
              <a:rPr lang="en-GB" dirty="0"/>
              <a:t>Typical QCD rejection cuts + </a:t>
            </a:r>
            <a:r>
              <a:rPr lang="en-GB" dirty="0" err="1"/>
              <a:t>muon</a:t>
            </a:r>
            <a:r>
              <a:rPr lang="en-GB" dirty="0"/>
              <a:t> trigger</a:t>
            </a:r>
          </a:p>
          <a:p>
            <a:pPr marL="247620" indent="-247620">
              <a:buFontTx/>
              <a:buAutoNum type="arabicParenBoth"/>
            </a:pPr>
            <a:r>
              <a:rPr lang="en-GB" dirty="0"/>
              <a:t> pre-scaled jet triggers </a:t>
            </a:r>
          </a:p>
          <a:p>
            <a:pPr marL="247620" indent="-247620"/>
            <a:r>
              <a:rPr lang="en-GB" dirty="0"/>
              <a:t>Electroweak backgrounds are also important </a:t>
            </a:r>
            <a:r>
              <a:rPr lang="en-GB" dirty="0" err="1">
                <a:sym typeface="Wingdings" pitchFamily="-110" charset="2"/>
              </a:rPr>
              <a:t></a:t>
            </a:r>
            <a:endParaRPr lang="en-GB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13C454-F36C-624B-880E-2FBE3FBAD961}" type="slidenum">
              <a:rPr lang="en-GB"/>
              <a:pPr/>
              <a:t>65</a:t>
            </a:fld>
            <a:endParaRPr lang="en-GB"/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5AD4B0-06C3-534C-9362-1CDDC66ECA7E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1713" y="774700"/>
            <a:ext cx="5099050" cy="3825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860" y="4861441"/>
            <a:ext cx="5201224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689" tIns="46845" rIns="93689" bIns="4684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3E0073-A9E9-A343-B644-8C71B1EB7C0D}" type="slidenum">
              <a:rPr lang="en-GB"/>
              <a:pPr/>
              <a:t>66</a:t>
            </a:fld>
            <a:endParaRPr lang="en-GB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C7BEB4-9D57-8746-9B7E-27065264161D}" type="slidenum">
              <a:rPr lang="en-GB"/>
              <a:pPr/>
              <a:t>67</a:t>
            </a:fld>
            <a:endParaRPr lang="en-GB"/>
          </a:p>
        </p:txBody>
      </p:sp>
      <p:sp>
        <p:nvSpPr>
          <p:cNvPr id="10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7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13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7654F-BEFA-5642-A8D7-3C3AE326B4C5}" type="slidenum">
              <a:rPr lang="en-GB"/>
              <a:pPr/>
              <a:t>69</a:t>
            </a:fld>
            <a:endParaRPr lang="en-GB"/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8DA551-A5CB-D348-93F9-E84E11F5285F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706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706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7FC37433-5170-1D4A-B68D-9B62ACD63C41}" type="datetime1">
              <a:rPr lang="en-US"/>
              <a:pPr>
                <a:defRPr/>
              </a:pPr>
              <a:t>12/29/09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C14271-A64F-154A-AEEF-F257DC702D2F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296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88988"/>
            <a:ext cx="5133975" cy="3851275"/>
          </a:xfrm>
          <a:ln/>
        </p:spPr>
      </p:sp>
      <p:sp>
        <p:nvSpPr>
          <p:cNvPr id="296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214" y="4877548"/>
            <a:ext cx="5213077" cy="456281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7DBB9-588E-744C-9DBB-31A13A057947}" type="slidenum">
              <a:rPr lang="en-US"/>
              <a:pPr/>
              <a:t>73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3A86451-73B5-5B4D-B1D9-0E3A62647E7E}" type="datetime1">
              <a:rPr lang="en-US"/>
              <a:pPr>
                <a:defRPr/>
              </a:pPr>
              <a:t>12/29/09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9E21A3-D666-DD42-8EF9-426E72367B19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235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CCBCB-8C26-4745-89E1-2B91398770F4}" type="slidenum"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77</a:t>
            </a:fld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570288" y="2687638"/>
            <a:ext cx="0" cy="0"/>
          </a:xfrm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364" y="4893424"/>
            <a:ext cx="1248951" cy="28429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5F845A-A0D0-164E-A1F7-C31C1FBB0B38}" type="slidenum">
              <a:rPr lang="en-US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78</a:t>
            </a:fld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57275" y="803275"/>
            <a:ext cx="5029200" cy="3771900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720" y="4895202"/>
            <a:ext cx="2787133" cy="12668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85A11D-EE31-F544-A525-4949885FB7A3}" type="slidenum">
              <a:rPr lang="en-US"/>
              <a:pPr/>
              <a:t>8</a:t>
            </a:fld>
            <a:endParaRPr lang="en-US"/>
          </a:p>
        </p:txBody>
      </p:sp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843822-A3F8-B149-83F4-FACCB74063B4}" type="slidenum"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79</a:t>
            </a:fld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570288" y="2687638"/>
            <a:ext cx="0" cy="0"/>
          </a:xfrm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364" y="4893424"/>
            <a:ext cx="1248951" cy="28429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88E96-7A6E-024C-9DAF-13D10BA334F1}" type="slidenum">
              <a:rPr lang="en-US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80</a:t>
            </a:fld>
            <a:endParaRPr lang="en-US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57275" y="803275"/>
            <a:ext cx="5029200" cy="37719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9720" y="4895202"/>
            <a:ext cx="2787133" cy="12668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096BED-2344-D741-B4B6-24F41D08ED41}" type="slidenum"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81</a:t>
            </a:fld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570288" y="2687638"/>
            <a:ext cx="0" cy="0"/>
          </a:xfrm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364" y="4893424"/>
            <a:ext cx="1248951" cy="28429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38F125-9DE2-764D-A987-6B37EB40C7E3}" type="slidenum">
              <a:rPr lang="en-US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82</a:t>
            </a:fld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6102A4-6668-AA44-B409-C6D0672ED753}" type="slidenum">
              <a:rPr lang="en-US"/>
              <a:pPr/>
              <a:t>9</a:t>
            </a:fld>
            <a:endParaRPr lang="en-US"/>
          </a:p>
        </p:txBody>
      </p:sp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BD1971-5401-DC43-8CD4-A601378B455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969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7D58B8-A6EA-E04C-BF9B-DA4BE3052C9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 rot="16200000">
            <a:off x="4422511" y="2144976"/>
            <a:ext cx="298978" cy="914400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80000"/>
                </a:schemeClr>
              </a:gs>
              <a:gs pos="96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79"/>
            <a:ext cx="9143999" cy="923218"/>
          </a:xfrm>
          <a:prstGeom prst="rect">
            <a:avLst/>
          </a:prstGeom>
        </p:spPr>
        <p:txBody>
          <a:bodyPr vert="horz"/>
          <a:lstStyle>
            <a:lvl1pPr>
              <a:defRPr b="1">
                <a:solidFill>
                  <a:srgbClr val="00009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33" y="1010721"/>
            <a:ext cx="8643469" cy="5442343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0000FF"/>
                </a:solidFill>
              </a:defRPr>
            </a:lvl1pPr>
            <a:lvl2pPr>
              <a:defRPr sz="2400">
                <a:solidFill>
                  <a:srgbClr val="FF0000"/>
                </a:solidFill>
              </a:defRPr>
            </a:lvl2pPr>
            <a:lvl3pPr>
              <a:defRPr sz="2000">
                <a:solidFill>
                  <a:srgbClr val="008000"/>
                </a:solidFill>
              </a:defRPr>
            </a:lvl3pPr>
            <a:lvl4pPr>
              <a:defRPr sz="1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DD78DC-C16D-2447-A8A5-7DEAAAB908B5}" type="slidenum">
              <a:rPr lang="nl-NL"/>
              <a:pPr/>
              <a:t>‹#›</a:t>
            </a:fld>
            <a:endParaRPr lang="nl-NL" dirty="0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 rot="16200000">
            <a:off x="4422511" y="2144976"/>
            <a:ext cx="298978" cy="914400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80000"/>
                </a:schemeClr>
              </a:gs>
              <a:gs pos="96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79"/>
            <a:ext cx="9144000" cy="923218"/>
          </a:xfrm>
          <a:prstGeom prst="rect">
            <a:avLst/>
          </a:prstGeom>
        </p:spPr>
        <p:txBody>
          <a:bodyPr vert="horz"/>
          <a:lstStyle>
            <a:lvl1pPr>
              <a:defRPr b="1">
                <a:solidFill>
                  <a:srgbClr val="00009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33" y="1010721"/>
            <a:ext cx="8643469" cy="5442343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0000FF"/>
                </a:solidFill>
              </a:defRPr>
            </a:lvl1pPr>
            <a:lvl2pPr>
              <a:defRPr sz="2000">
                <a:solidFill>
                  <a:srgbClr val="FF0000"/>
                </a:solidFill>
              </a:defRPr>
            </a:lvl2pPr>
            <a:lvl3pPr>
              <a:defRPr sz="1800">
                <a:solidFill>
                  <a:srgbClr val="008000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DD78DC-C16D-2447-A8A5-7DEAAAB908B5}" type="slidenum">
              <a:rPr lang="nl-NL"/>
              <a:pPr/>
              <a:t>‹#›</a:t>
            </a:fld>
            <a:endParaRPr lang="nl-NL" dirty="0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 rot="16200000">
            <a:off x="4422511" y="2144976"/>
            <a:ext cx="298978" cy="914400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80000"/>
                </a:schemeClr>
              </a:gs>
              <a:gs pos="96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DD82DF-3521-9C4E-BF4E-146A934CFEFA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5478"/>
            <a:ext cx="9144000" cy="930453"/>
          </a:xfrm>
          <a:prstGeom prst="rect">
            <a:avLst/>
          </a:prstGeom>
        </p:spPr>
        <p:txBody>
          <a:bodyPr vert="horz"/>
          <a:lstStyle>
            <a:lvl1pPr>
              <a:defRPr b="1">
                <a:solidFill>
                  <a:srgbClr val="00009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 rot="16200000">
            <a:off x="4422511" y="2144976"/>
            <a:ext cx="298978" cy="914400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80000"/>
                </a:schemeClr>
              </a:gs>
              <a:gs pos="96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DA3666-C0AE-3A40-9FB2-A819526A7ACF}" type="slidenum">
              <a:rPr lang="nl-NL"/>
              <a:pPr/>
              <a:t>‹#›</a:t>
            </a:fld>
            <a:endParaRPr lang="nl-NL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51196" y="6616700"/>
            <a:ext cx="2736046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16700"/>
            <a:ext cx="3061701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3277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21613" y="6616700"/>
            <a:ext cx="12430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40B80-95B1-9F4B-8C2D-2D1BC4382DA1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0" y="1232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1" r:id="rId4"/>
    <p:sldLayoutId id="2147483652" r:id="rId5"/>
  </p:sldLayoutIdLst>
  <p:transition spd="med">
    <p:random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Arial" pitchFamily="-110" charset="0"/>
          <a:cs typeface="Arial" pitchFamily="-110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friday.com/images/shows/2008/041108/CE0132M.jpg" TargetMode="Externa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NULL"/><Relationship Id="rId9" Type="http://schemas.openxmlformats.org/officeDocument/2006/relationships/image" Target="NULL"/><Relationship Id="rId10" Type="http://schemas.openxmlformats.org/officeDocument/2006/relationships/image" Target="NULL"/><Relationship Id="rId11" Type="http://schemas.openxmlformats.org/officeDocument/2006/relationships/image" Target="NUL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../media/image67.png"/><Relationship Id="rId7" Type="http://schemas.openxmlformats.org/officeDocument/2006/relationships/image" Target="NULL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2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jpeg"/><Relationship Id="rId3" Type="http://schemas.openxmlformats.org/officeDocument/2006/relationships/image" Target="../media/image10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4" Type="http://schemas.openxmlformats.org/officeDocument/2006/relationships/image" Target="../media/image112.wmf"/><Relationship Id="rId5" Type="http://schemas.openxmlformats.org/officeDocument/2006/relationships/image" Target="../media/image113.wmf"/><Relationship Id="rId6" Type="http://schemas.openxmlformats.org/officeDocument/2006/relationships/image" Target="../media/image114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w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0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6179338"/>
            <a:ext cx="9144000" cy="678662"/>
          </a:xfrm>
          <a:prstGeom prst="rect">
            <a:avLst/>
          </a:prstGeom>
          <a:solidFill>
            <a:srgbClr val="81B7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CDFFCD"/>
              </a:solidFill>
              <a:effectLst/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73" y="323449"/>
            <a:ext cx="8821092" cy="1863255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Challenges at the</a:t>
            </a:r>
            <a:br>
              <a:rPr lang="en-US" sz="4400" b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400" b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Large </a:t>
            </a:r>
            <a:r>
              <a:rPr lang="en-US" sz="4400" b="1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Hadron</a:t>
            </a:r>
            <a:r>
              <a:rPr lang="en-US" sz="4400" b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Collider</a:t>
            </a:r>
            <a:br>
              <a:rPr lang="en-US" sz="4400" b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endParaRPr lang="en-US" b="1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5975" y="2257476"/>
            <a:ext cx="8147304" cy="152204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Nick </a:t>
            </a:r>
            <a:r>
              <a:rPr lang="en-US" sz="2800" b="1" dirty="0" err="1" smtClean="0">
                <a:solidFill>
                  <a:srgbClr val="FF0000"/>
                </a:solidFill>
              </a:rPr>
              <a:t>Sinanis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24" y="3775801"/>
            <a:ext cx="9144000" cy="2411292"/>
            <a:chOff x="229176" y="4482970"/>
            <a:chExt cx="8711624" cy="2155842"/>
          </a:xfrm>
        </p:grpSpPr>
        <p:pic>
          <p:nvPicPr>
            <p:cNvPr id="4" name="Picture 3" descr="Picture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9176" y="4489453"/>
              <a:ext cx="3200400" cy="2142293"/>
            </a:xfrm>
            <a:prstGeom prst="rect">
              <a:avLst/>
            </a:prstGeom>
            <a:noFill/>
            <a:effectLst/>
          </p:spPr>
        </p:pic>
        <p:pic>
          <p:nvPicPr>
            <p:cNvPr id="11" name="Picture 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09576" y="4482970"/>
              <a:ext cx="2331224" cy="215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5" descr="12A_0016 as Smart Object-1_re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10901" y="4488063"/>
              <a:ext cx="3203971" cy="2144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53B16-D460-2240-96C0-2EDB684FD6EC}" type="slidenum">
              <a:rPr lang="en-US"/>
              <a:pPr/>
              <a:t>9</a:t>
            </a:fld>
            <a:endParaRPr lang="en-US"/>
          </a:p>
        </p:txBody>
      </p:sp>
      <p:sp>
        <p:nvSpPr>
          <p:cNvPr id="728072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Large Hadron Collider</a:t>
            </a:r>
          </a:p>
        </p:txBody>
      </p:sp>
      <p:sp>
        <p:nvSpPr>
          <p:cNvPr id="728073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" y="960438"/>
            <a:ext cx="4812507" cy="5704211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7 </a:t>
            </a:r>
            <a:r>
              <a:rPr lang="en-US" sz="2400" dirty="0" err="1" smtClean="0">
                <a:solidFill>
                  <a:srgbClr val="0000FF"/>
                </a:solidFill>
              </a:rPr>
              <a:t>TeV</a:t>
            </a:r>
            <a:r>
              <a:rPr lang="en-US" sz="2400" dirty="0" smtClean="0">
                <a:solidFill>
                  <a:srgbClr val="0000FF"/>
                </a:solidFill>
              </a:rPr>
              <a:t> on 7 </a:t>
            </a:r>
            <a:r>
              <a:rPr lang="en-US" sz="2400" dirty="0" err="1" smtClean="0">
                <a:solidFill>
                  <a:srgbClr val="0000FF"/>
                </a:solidFill>
              </a:rPr>
              <a:t>TeV</a:t>
            </a:r>
            <a:r>
              <a:rPr lang="en-US" sz="2400" dirty="0" smtClean="0">
                <a:solidFill>
                  <a:srgbClr val="0000FF"/>
                </a:solidFill>
              </a:rPr>
              <a:t> proton-proton collider, 27 km ring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7 times higher energy than the </a:t>
            </a:r>
            <a:r>
              <a:rPr lang="en-US" sz="2000" dirty="0" err="1" smtClean="0">
                <a:solidFill>
                  <a:srgbClr val="FF0000"/>
                </a:solidFill>
              </a:rPr>
              <a:t>Tevatron</a:t>
            </a:r>
            <a:r>
              <a:rPr lang="en-US" sz="2000" dirty="0" smtClean="0">
                <a:solidFill>
                  <a:srgbClr val="FF0000"/>
                </a:solidFill>
              </a:rPr>
              <a:t> at </a:t>
            </a:r>
            <a:r>
              <a:rPr lang="en-US" sz="2000" dirty="0" err="1" smtClean="0">
                <a:solidFill>
                  <a:srgbClr val="FF0000"/>
                </a:solidFill>
              </a:rPr>
              <a:t>Fermilab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100 times higher design luminosity than </a:t>
            </a:r>
            <a:r>
              <a:rPr lang="en-US" sz="2000" dirty="0" err="1" smtClean="0">
                <a:solidFill>
                  <a:srgbClr val="FF0000"/>
                </a:solidFill>
              </a:rPr>
              <a:t>Tevatron</a:t>
            </a:r>
            <a:r>
              <a:rPr lang="en-US" sz="2000" dirty="0" smtClean="0">
                <a:solidFill>
                  <a:srgbClr val="FF0000"/>
                </a:solidFill>
              </a:rPr>
              <a:t> (L=10</a:t>
            </a:r>
            <a:r>
              <a:rPr lang="en-US" sz="2000" baseline="30000" dirty="0" smtClean="0">
                <a:solidFill>
                  <a:srgbClr val="FF0000"/>
                </a:solidFill>
              </a:rPr>
              <a:t>34 </a:t>
            </a:r>
            <a:r>
              <a:rPr lang="en-US" sz="2000" dirty="0" smtClean="0">
                <a:solidFill>
                  <a:srgbClr val="FF0000"/>
                </a:solidFill>
              </a:rPr>
              <a:t>cm</a:t>
            </a:r>
            <a:r>
              <a:rPr lang="en-US" sz="2000" baseline="30000" dirty="0" smtClean="0">
                <a:solidFill>
                  <a:srgbClr val="FF0000"/>
                </a:solidFill>
              </a:rPr>
              <a:t>-2</a:t>
            </a:r>
            <a:r>
              <a:rPr lang="en-US" sz="2000" dirty="0" smtClean="0">
                <a:solidFill>
                  <a:srgbClr val="FF0000"/>
                </a:solidFill>
              </a:rPr>
              <a:t>s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1232 superconducting 8.4 T dipole magnets @ T=1.9º K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Largest cryogenic structure, with 40 </a:t>
            </a:r>
            <a:r>
              <a:rPr lang="en-US" sz="2000" dirty="0" err="1" smtClean="0">
                <a:solidFill>
                  <a:srgbClr val="FF0000"/>
                </a:solidFill>
              </a:rPr>
              <a:t>ktons</a:t>
            </a:r>
            <a:r>
              <a:rPr lang="en-US" sz="2000" dirty="0" smtClean="0">
                <a:solidFill>
                  <a:srgbClr val="FF0000"/>
                </a:solidFill>
              </a:rPr>
              <a:t> of mass to cool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4 experiments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ATLAS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CMS</a:t>
            </a:r>
          </a:p>
          <a:p>
            <a:pPr lvl="1"/>
            <a:r>
              <a:rPr lang="en-US" sz="1800" dirty="0" err="1" smtClean="0">
                <a:solidFill>
                  <a:srgbClr val="FF0000"/>
                </a:solidFill>
              </a:rPr>
              <a:t>LHCb</a:t>
            </a:r>
            <a:endParaRPr lang="en-US" sz="1800" dirty="0" smtClean="0">
              <a:solidFill>
                <a:srgbClr val="FF0000"/>
              </a:solidFill>
            </a:endParaRP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ALICE</a:t>
            </a:r>
          </a:p>
        </p:txBody>
      </p:sp>
      <p:pic>
        <p:nvPicPr>
          <p:cNvPr id="728081" name="Picture 17" descr="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6420" y="786935"/>
            <a:ext cx="3497580" cy="2623185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pic>
        <p:nvPicPr>
          <p:cNvPr id="11" name="Picture 6" descr="LHCUnde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2124" y="3273550"/>
            <a:ext cx="4102837" cy="339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070432" y="3501873"/>
            <a:ext cx="977900" cy="800100"/>
          </a:xfrm>
          <a:prstGeom prst="ellipse">
            <a:avLst/>
          </a:prstGeom>
          <a:solidFill>
            <a:srgbClr val="FFFF66">
              <a:alpha val="36862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2238" y="5019653"/>
            <a:ext cx="4212837" cy="1587708"/>
            <a:chOff x="2525" y="3120"/>
            <a:chExt cx="2947" cy="1134"/>
          </a:xfrm>
        </p:grpSpPr>
        <p:sp>
          <p:nvSpPr>
            <p:cNvPr id="28706" name="Rectangle 4"/>
            <p:cNvSpPr>
              <a:spLocks noChangeArrowheads="1"/>
            </p:cNvSpPr>
            <p:nvPr/>
          </p:nvSpPr>
          <p:spPr bwMode="auto">
            <a:xfrm>
              <a:off x="2525" y="3120"/>
              <a:ext cx="2947" cy="1134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707" name="Picture 5" descr="3"/>
            <p:cNvPicPr>
              <a:picLocks noChangeAspect="1" noChangeArrowheads="1"/>
            </p:cNvPicPr>
            <p:nvPr/>
          </p:nvPicPr>
          <p:blipFill>
            <a:blip r:embed="rId4">
              <a:alphaModFix amt="50000"/>
            </a:blip>
            <a:srcRect/>
            <a:stretch>
              <a:fillRect/>
            </a:stretch>
          </p:blipFill>
          <p:spPr bwMode="auto">
            <a:xfrm>
              <a:off x="2775" y="3368"/>
              <a:ext cx="2340" cy="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08" name="Text Box 6"/>
            <p:cNvSpPr txBox="1">
              <a:spLocks noChangeAspect="1" noChangeArrowheads="1"/>
            </p:cNvSpPr>
            <p:nvPr/>
          </p:nvSpPr>
          <p:spPr bwMode="auto">
            <a:xfrm>
              <a:off x="4563" y="3604"/>
              <a:ext cx="81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>
                  <a:latin typeface="Tahoma" pitchFamily="-109" charset="0"/>
                </a:rPr>
                <a:t>crossing angle</a:t>
              </a:r>
              <a:endParaRPr lang="en-US" sz="2800" dirty="0">
                <a:latin typeface="Times New Roman" pitchFamily="-109" charset="0"/>
              </a:endParaRPr>
            </a:p>
          </p:txBody>
        </p:sp>
        <p:sp>
          <p:nvSpPr>
            <p:cNvPr id="28709" name="Line 7"/>
            <p:cNvSpPr>
              <a:spLocks noChangeAspect="1" noChangeShapeType="1"/>
            </p:cNvSpPr>
            <p:nvPr/>
          </p:nvSpPr>
          <p:spPr bwMode="auto">
            <a:xfrm>
              <a:off x="4585" y="3664"/>
              <a:ext cx="0" cy="241"/>
            </a:xfrm>
            <a:prstGeom prst="line">
              <a:avLst/>
            </a:prstGeom>
            <a:noFill/>
            <a:ln w="9525">
              <a:solidFill>
                <a:srgbClr val="3E893F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10" name="Rectangle 8"/>
            <p:cNvSpPr>
              <a:spLocks noChangeAspect="1" noChangeArrowheads="1"/>
            </p:cNvSpPr>
            <p:nvPr/>
          </p:nvSpPr>
          <p:spPr bwMode="auto">
            <a:xfrm>
              <a:off x="2526" y="3597"/>
              <a:ext cx="835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latin typeface="Tahoma" pitchFamily="-109" charset="0"/>
                </a:rPr>
                <a:t>'long range’ interactions</a:t>
              </a:r>
              <a:endParaRPr lang="en-US" sz="1400" dirty="0">
                <a:solidFill>
                  <a:srgbClr val="000000"/>
                </a:solidFill>
                <a:latin typeface="Tahoma" pitchFamily="-109" charset="0"/>
              </a:endParaRPr>
            </a:p>
          </p:txBody>
        </p:sp>
        <p:sp>
          <p:nvSpPr>
            <p:cNvPr id="28711" name="Line 9"/>
            <p:cNvSpPr>
              <a:spLocks noChangeAspect="1" noChangeShapeType="1"/>
            </p:cNvSpPr>
            <p:nvPr/>
          </p:nvSpPr>
          <p:spPr bwMode="auto">
            <a:xfrm>
              <a:off x="3300" y="3664"/>
              <a:ext cx="0" cy="241"/>
            </a:xfrm>
            <a:prstGeom prst="line">
              <a:avLst/>
            </a:prstGeom>
            <a:noFill/>
            <a:ln w="9525">
              <a:solidFill>
                <a:srgbClr val="2500FF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12" name="Rectangle 10"/>
            <p:cNvSpPr>
              <a:spLocks noChangeAspect="1" noChangeArrowheads="1"/>
            </p:cNvSpPr>
            <p:nvPr/>
          </p:nvSpPr>
          <p:spPr bwMode="auto">
            <a:xfrm>
              <a:off x="3073" y="3216"/>
              <a:ext cx="164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>
                  <a:latin typeface="Tahoma" pitchFamily="-109" charset="0"/>
                </a:rPr>
                <a:t>two beams, 2808 bunches each, separated by 25 ns</a:t>
              </a:r>
              <a:endParaRPr lang="en-US" sz="1400">
                <a:latin typeface="Tahoma" pitchFamily="-109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6200" y="758089"/>
            <a:ext cx="5445125" cy="4246563"/>
            <a:chOff x="144" y="560"/>
            <a:chExt cx="3430" cy="2675"/>
          </a:xfrm>
        </p:grpSpPr>
        <p:sp>
          <p:nvSpPr>
            <p:cNvPr id="28704" name="Text Box 13"/>
            <p:cNvSpPr txBox="1">
              <a:spLocks noChangeArrowheads="1"/>
            </p:cNvSpPr>
            <p:nvPr/>
          </p:nvSpPr>
          <p:spPr bwMode="auto">
            <a:xfrm>
              <a:off x="144" y="560"/>
              <a:ext cx="3430" cy="267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Beam energy                                         7     </a:t>
              </a:r>
              <a:r>
                <a:rPr lang="en-US" dirty="0" smtClean="0"/>
                <a:t> </a:t>
              </a:r>
              <a:r>
                <a:rPr lang="en-US" dirty="0" err="1" smtClean="0"/>
                <a:t>TeV</a:t>
              </a:r>
              <a:endParaRPr lang="en-US" sz="1300" dirty="0"/>
            </a:p>
            <a:p>
              <a:r>
                <a:rPr lang="en-US" dirty="0"/>
                <a:t>Dipole field                                          8.4      T</a:t>
              </a:r>
            </a:p>
            <a:p>
              <a:r>
                <a:rPr lang="en-US" dirty="0"/>
                <a:t>Dipole current                                   11700    A</a:t>
              </a:r>
            </a:p>
            <a:p>
              <a:r>
                <a:rPr lang="en-US" dirty="0"/>
                <a:t>Instantaneous luminosity  L                10</a:t>
              </a:r>
              <a:r>
                <a:rPr lang="en-US" baseline="30000" dirty="0"/>
                <a:t>34</a:t>
              </a:r>
              <a:r>
                <a:rPr lang="en-US" dirty="0"/>
                <a:t>   </a:t>
              </a:r>
              <a:r>
                <a:rPr lang="en-US" dirty="0" smtClean="0"/>
                <a:t>  cm</a:t>
              </a:r>
              <a:r>
                <a:rPr lang="en-US" baseline="30000" dirty="0"/>
                <a:t>-2</a:t>
              </a:r>
              <a:r>
                <a:rPr lang="en-US" dirty="0"/>
                <a:t>s</a:t>
              </a:r>
              <a:r>
                <a:rPr lang="en-US" baseline="30000" dirty="0"/>
                <a:t>-1</a:t>
              </a:r>
            </a:p>
            <a:p>
              <a:r>
                <a:rPr lang="en-US" dirty="0"/>
                <a:t>Integrated luminosity/year              ~ 100    </a:t>
              </a:r>
              <a:r>
                <a:rPr lang="en-US" dirty="0" smtClean="0"/>
                <a:t>  fb</a:t>
              </a:r>
              <a:r>
                <a:rPr lang="en-US" baseline="30000" dirty="0"/>
                <a:t>-1 </a:t>
              </a:r>
              <a:endParaRPr lang="en-US" dirty="0"/>
            </a:p>
            <a:p>
              <a:r>
                <a:rPr lang="en-US" dirty="0"/>
                <a:t>Circulating current/beam                    0.53    A</a:t>
              </a:r>
            </a:p>
            <a:p>
              <a:r>
                <a:rPr lang="en-US" dirty="0"/>
                <a:t>Number of bunches                          2808+2808</a:t>
              </a:r>
              <a:endParaRPr lang="en-US" sz="1300" dirty="0"/>
            </a:p>
            <a:p>
              <a:r>
                <a:rPr lang="en-US" dirty="0"/>
                <a:t>Bunch spacing                                       25      ns</a:t>
              </a:r>
            </a:p>
            <a:p>
              <a:r>
                <a:rPr lang="en-US" dirty="0"/>
                <a:t>Protons per bunch                                10</a:t>
              </a:r>
              <a:r>
                <a:rPr lang="en-US" baseline="30000" dirty="0"/>
                <a:t>11</a:t>
              </a:r>
              <a:endParaRPr lang="en-US" sz="1300" dirty="0"/>
            </a:p>
            <a:p>
              <a:r>
                <a:rPr lang="en-US" dirty="0" err="1"/>
                <a:t>R.m.s</a:t>
              </a:r>
              <a:r>
                <a:rPr lang="en-US" dirty="0"/>
                <a:t>. beam radius at IP1/5                  16       </a:t>
              </a:r>
              <a:r>
                <a:rPr lang="en-US" dirty="0" err="1">
                  <a:sym typeface="Symbol" pitchFamily="-109" charset="2"/>
                </a:rPr>
                <a:t></a:t>
              </a:r>
              <a:r>
                <a:rPr lang="en-US" dirty="0" err="1"/>
                <a:t>m</a:t>
              </a:r>
              <a:endParaRPr lang="en-US" dirty="0"/>
            </a:p>
            <a:p>
              <a:r>
                <a:rPr lang="en-US" dirty="0" err="1"/>
                <a:t>R.m.s</a:t>
              </a:r>
              <a:r>
                <a:rPr lang="en-US" dirty="0"/>
                <a:t>. bunch length                              7.5      cm</a:t>
              </a:r>
            </a:p>
            <a:p>
              <a:r>
                <a:rPr lang="en-US" dirty="0"/>
                <a:t>Stored beam energy                           360      MJ</a:t>
              </a:r>
            </a:p>
            <a:p>
              <a:r>
                <a:rPr lang="en-US" dirty="0"/>
                <a:t>Crossing angle                                     300     </a:t>
              </a:r>
              <a:r>
                <a:rPr lang="en-US" dirty="0" err="1">
                  <a:sym typeface="Symbol" pitchFamily="-109" charset="2"/>
                </a:rPr>
                <a:t>rad</a:t>
              </a:r>
              <a:endParaRPr lang="en-US" dirty="0">
                <a:sym typeface="Symbol" pitchFamily="-109" charset="2"/>
              </a:endParaRPr>
            </a:p>
            <a:p>
              <a:r>
                <a:rPr lang="en-US" dirty="0">
                  <a:sym typeface="Symbol" pitchFamily="-109" charset="2"/>
                </a:rPr>
                <a:t>Number of events per crossing           ~20</a:t>
              </a:r>
            </a:p>
            <a:p>
              <a:r>
                <a:rPr lang="en-US" dirty="0">
                  <a:sym typeface="Symbol" pitchFamily="-109" charset="2"/>
                </a:rPr>
                <a:t>Luminosity lifetime                             </a:t>
              </a:r>
              <a:r>
                <a:rPr lang="en-US" dirty="0" smtClean="0">
                  <a:sym typeface="Symbol" pitchFamily="-109" charset="2"/>
                </a:rPr>
                <a:t>   10       </a:t>
              </a:r>
              <a:r>
                <a:rPr lang="en-US" dirty="0">
                  <a:sym typeface="Symbol" pitchFamily="-109" charset="2"/>
                </a:rPr>
                <a:t>hours  </a:t>
              </a:r>
            </a:p>
          </p:txBody>
        </p:sp>
        <p:sp>
          <p:nvSpPr>
            <p:cNvPr id="28705" name="Line 14"/>
            <p:cNvSpPr>
              <a:spLocks noChangeShapeType="1"/>
            </p:cNvSpPr>
            <p:nvPr/>
          </p:nvSpPr>
          <p:spPr bwMode="auto">
            <a:xfrm flipH="1">
              <a:off x="2207" y="576"/>
              <a:ext cx="1" cy="2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187846" y="3793622"/>
            <a:ext cx="3806956" cy="2692723"/>
            <a:chOff x="5187846" y="3793622"/>
            <a:chExt cx="3806956" cy="2692723"/>
          </a:xfrm>
        </p:grpSpPr>
        <p:pic>
          <p:nvPicPr>
            <p:cNvPr id="43" name="Picture 9" descr="kuz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58105" y="4082819"/>
              <a:ext cx="3336697" cy="2087190"/>
            </a:xfrm>
            <a:prstGeom prst="rect">
              <a:avLst/>
            </a:prstGeom>
            <a:noFill/>
          </p:spPr>
        </p:pic>
        <p:sp>
          <p:nvSpPr>
            <p:cNvPr id="28681" name="Line 22"/>
            <p:cNvSpPr>
              <a:spLocks noChangeShapeType="1"/>
            </p:cNvSpPr>
            <p:nvPr/>
          </p:nvSpPr>
          <p:spPr bwMode="auto">
            <a:xfrm flipH="1">
              <a:off x="5187846" y="3957135"/>
              <a:ext cx="8382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00" name="Text Box 21"/>
            <p:cNvSpPr txBox="1">
              <a:spLocks noChangeArrowheads="1"/>
            </p:cNvSpPr>
            <p:nvPr/>
          </p:nvSpPr>
          <p:spPr bwMode="auto">
            <a:xfrm>
              <a:off x="5807379" y="6148207"/>
              <a:ext cx="2863850" cy="3381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ircraft </a:t>
              </a:r>
              <a:r>
                <a:rPr lang="en-US" dirty="0"/>
                <a:t>carrier at 12 knots</a:t>
              </a:r>
            </a:p>
          </p:txBody>
        </p:sp>
        <p:sp>
          <p:nvSpPr>
            <p:cNvPr id="28701" name="Text Box 23"/>
            <p:cNvSpPr txBox="1">
              <a:spLocks noChangeArrowheads="1"/>
            </p:cNvSpPr>
            <p:nvPr/>
          </p:nvSpPr>
          <p:spPr bwMode="auto">
            <a:xfrm>
              <a:off x="5949846" y="3793622"/>
              <a:ext cx="1604963" cy="3460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x200 </a:t>
              </a:r>
              <a:r>
                <a:rPr lang="en-US" dirty="0" err="1"/>
                <a:t>Tevatron</a:t>
              </a:r>
              <a:endParaRPr lang="en-US" dirty="0"/>
            </a:p>
          </p:txBody>
        </p:sp>
      </p:grpSp>
      <p:sp>
        <p:nvSpPr>
          <p:cNvPr id="28683" name="Text Box 35"/>
          <p:cNvSpPr txBox="1">
            <a:spLocks noChangeArrowheads="1"/>
          </p:cNvSpPr>
          <p:nvPr/>
        </p:nvSpPr>
        <p:spPr bwMode="auto">
          <a:xfrm>
            <a:off x="5840900" y="744761"/>
            <a:ext cx="2233612" cy="415498"/>
          </a:xfrm>
          <a:prstGeom prst="rect">
            <a:avLst/>
          </a:prstGeom>
          <a:solidFill>
            <a:srgbClr val="F9FD0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N = L </a:t>
            </a:r>
            <a:r>
              <a:rPr lang="en-US" sz="1800" dirty="0" err="1"/>
              <a:t>x</a:t>
            </a:r>
            <a:r>
              <a:rPr lang="en-US" sz="1800" dirty="0"/>
              <a:t> </a:t>
            </a:r>
            <a:r>
              <a:rPr lang="en-US" sz="1800" dirty="0" err="1">
                <a:latin typeface="Symbol" pitchFamily="-109" charset="2"/>
                <a:sym typeface="Symbol" pitchFamily="-109" charset="2"/>
              </a:rPr>
              <a:t></a:t>
            </a:r>
            <a:r>
              <a:rPr lang="en-US" sz="1800" dirty="0" err="1"/>
              <a:t>pp</a:t>
            </a:r>
            <a:r>
              <a:rPr lang="en-US" sz="1800" dirty="0"/>
              <a:t> </a:t>
            </a:r>
            <a:r>
              <a:rPr lang="en-US" sz="1800" dirty="0" err="1">
                <a:sym typeface="Symbol" pitchFamily="-109" charset="2"/>
              </a:rPr>
              <a:t></a:t>
            </a:r>
            <a:r>
              <a:rPr lang="en-US" sz="1800" dirty="0">
                <a:sym typeface="Symbol" pitchFamily="-109" charset="2"/>
              </a:rPr>
              <a:t> X)</a:t>
            </a:r>
            <a:r>
              <a:rPr lang="en-US" sz="2100" dirty="0"/>
              <a:t> </a:t>
            </a:r>
            <a:endParaRPr lang="en-US" dirty="0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6134100" y="1774364"/>
          <a:ext cx="1574800" cy="889000"/>
        </p:xfrm>
        <a:graphic>
          <a:graphicData uri="http://schemas.openxmlformats.org/presentationml/2006/ole">
            <p:oleObj spid="_x0000_s534530" name="Equation" r:id="rId6" imgW="787400" imgH="444500" progId="Equation.3">
              <p:embed/>
            </p:oleObj>
          </a:graphicData>
        </a:graphic>
      </p:graphicFrame>
      <p:sp>
        <p:nvSpPr>
          <p:cNvPr id="28690" name="Text Box 26"/>
          <p:cNvSpPr txBox="1">
            <a:spLocks noChangeArrowheads="1"/>
          </p:cNvSpPr>
          <p:nvPr/>
        </p:nvSpPr>
        <p:spPr bwMode="auto">
          <a:xfrm>
            <a:off x="5791200" y="1126664"/>
            <a:ext cx="1219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300"/>
              <a:t>n. of protons</a:t>
            </a:r>
          </a:p>
          <a:p>
            <a:r>
              <a:rPr lang="en-US" sz="1300"/>
              <a:t>per bunch</a:t>
            </a:r>
          </a:p>
        </p:txBody>
      </p:sp>
      <p:sp>
        <p:nvSpPr>
          <p:cNvPr id="28691" name="Text Box 27"/>
          <p:cNvSpPr txBox="1">
            <a:spLocks noChangeArrowheads="1"/>
          </p:cNvSpPr>
          <p:nvPr/>
        </p:nvSpPr>
        <p:spPr bwMode="auto">
          <a:xfrm>
            <a:off x="7010400" y="1140952"/>
            <a:ext cx="149066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300"/>
              <a:t>n. of bunches</a:t>
            </a:r>
          </a:p>
        </p:txBody>
      </p:sp>
      <p:sp>
        <p:nvSpPr>
          <p:cNvPr id="28692" name="Oval 28"/>
          <p:cNvSpPr>
            <a:spLocks noChangeArrowheads="1"/>
          </p:cNvSpPr>
          <p:nvPr/>
        </p:nvSpPr>
        <p:spPr bwMode="auto">
          <a:xfrm>
            <a:off x="7010592" y="2269664"/>
            <a:ext cx="714246" cy="39428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3" name="Line 29"/>
          <p:cNvSpPr>
            <a:spLocks noChangeShapeType="1"/>
          </p:cNvSpPr>
          <p:nvPr/>
        </p:nvSpPr>
        <p:spPr bwMode="auto">
          <a:xfrm>
            <a:off x="6477000" y="1583864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4" name="Line 30"/>
          <p:cNvSpPr>
            <a:spLocks noChangeShapeType="1"/>
          </p:cNvSpPr>
          <p:nvPr/>
        </p:nvSpPr>
        <p:spPr bwMode="auto">
          <a:xfrm flipH="1">
            <a:off x="7162800" y="1431464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5" name="Text Box 32"/>
          <p:cNvSpPr txBox="1">
            <a:spLocks noChangeArrowheads="1"/>
          </p:cNvSpPr>
          <p:nvPr/>
        </p:nvSpPr>
        <p:spPr bwMode="auto">
          <a:xfrm>
            <a:off x="7753482" y="2847514"/>
            <a:ext cx="1390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300" dirty="0"/>
              <a:t>beam size at IP </a:t>
            </a:r>
          </a:p>
          <a:p>
            <a:r>
              <a:rPr lang="en-US" sz="1300" dirty="0"/>
              <a:t>(</a:t>
            </a:r>
            <a:r>
              <a:rPr lang="en-US" sz="1300" dirty="0" err="1">
                <a:sym typeface="Symbol" pitchFamily="-109" charset="2"/>
              </a:rPr>
              <a:t></a:t>
            </a:r>
            <a:r>
              <a:rPr lang="en-US" sz="1300" baseline="-25000" dirty="0" err="1"/>
              <a:t>x,y</a:t>
            </a:r>
            <a:r>
              <a:rPr lang="en-US" sz="1300" baseline="-25000" dirty="0"/>
              <a:t> </a:t>
            </a:r>
            <a:r>
              <a:rPr lang="en-US" sz="1300" dirty="0">
                <a:sym typeface="Symbol" pitchFamily="-109" charset="2"/>
              </a:rPr>
              <a:t>= </a:t>
            </a:r>
            <a:r>
              <a:rPr lang="en-US" sz="1300" dirty="0"/>
              <a:t>16 </a:t>
            </a:r>
            <a:r>
              <a:rPr lang="en-US" sz="1300" dirty="0" err="1">
                <a:sym typeface="Symbol" pitchFamily="-109" charset="2"/>
              </a:rPr>
              <a:t></a:t>
            </a:r>
            <a:r>
              <a:rPr lang="en-US" sz="1300" dirty="0" err="1"/>
              <a:t>m</a:t>
            </a:r>
            <a:r>
              <a:rPr lang="en-US" sz="1300" dirty="0"/>
              <a:t>) </a:t>
            </a:r>
          </a:p>
        </p:txBody>
      </p:sp>
      <p:sp>
        <p:nvSpPr>
          <p:cNvPr id="28696" name="Text Box 33"/>
          <p:cNvSpPr txBox="1">
            <a:spLocks noChangeArrowheads="1"/>
          </p:cNvSpPr>
          <p:nvPr/>
        </p:nvSpPr>
        <p:spPr bwMode="auto">
          <a:xfrm>
            <a:off x="8034338" y="1812464"/>
            <a:ext cx="11096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300"/>
              <a:t>n. of turns</a:t>
            </a:r>
          </a:p>
          <a:p>
            <a:r>
              <a:rPr lang="en-US" sz="1300"/>
              <a:t>per second</a:t>
            </a:r>
          </a:p>
        </p:txBody>
      </p:sp>
      <p:sp>
        <p:nvSpPr>
          <p:cNvPr id="28697" name="Line 34"/>
          <p:cNvSpPr>
            <a:spLocks noChangeShapeType="1"/>
          </p:cNvSpPr>
          <p:nvPr/>
        </p:nvSpPr>
        <p:spPr bwMode="auto">
          <a:xfrm flipH="1">
            <a:off x="7620000" y="1964864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8" name="Line 36"/>
          <p:cNvSpPr>
            <a:spLocks noChangeShapeType="1"/>
          </p:cNvSpPr>
          <p:nvPr/>
        </p:nvSpPr>
        <p:spPr bwMode="auto">
          <a:xfrm flipH="1" flipV="1">
            <a:off x="7620000" y="2574464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5127456" y="2607240"/>
            <a:ext cx="2363788" cy="819150"/>
            <a:chOff x="3071" y="1548"/>
            <a:chExt cx="1489" cy="516"/>
          </a:xfrm>
        </p:grpSpPr>
        <p:sp>
          <p:nvSpPr>
            <p:cNvPr id="28686" name="Line 39"/>
            <p:cNvSpPr>
              <a:spLocks noChangeShapeType="1"/>
            </p:cNvSpPr>
            <p:nvPr/>
          </p:nvSpPr>
          <p:spPr bwMode="auto">
            <a:xfrm flipH="1" flipV="1">
              <a:off x="3071" y="1716"/>
              <a:ext cx="382" cy="1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7" name="Text Box 38"/>
            <p:cNvSpPr txBox="1">
              <a:spLocks noChangeArrowheads="1"/>
            </p:cNvSpPr>
            <p:nvPr/>
          </p:nvSpPr>
          <p:spPr bwMode="auto">
            <a:xfrm>
              <a:off x="3380" y="1846"/>
              <a:ext cx="1180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Tevatron</a:t>
              </a:r>
              <a:r>
                <a:rPr lang="en-US" dirty="0"/>
                <a:t>: 396 ns </a:t>
              </a:r>
            </a:p>
          </p:txBody>
        </p:sp>
        <p:sp>
          <p:nvSpPr>
            <p:cNvPr id="28688" name="Line 44"/>
            <p:cNvSpPr>
              <a:spLocks noChangeShapeType="1"/>
            </p:cNvSpPr>
            <p:nvPr/>
          </p:nvSpPr>
          <p:spPr bwMode="auto">
            <a:xfrm flipH="1" flipV="1">
              <a:off x="3095" y="1548"/>
              <a:ext cx="406" cy="1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9" name="Text Box 42"/>
            <p:cNvSpPr txBox="1">
              <a:spLocks noChangeArrowheads="1"/>
            </p:cNvSpPr>
            <p:nvPr/>
          </p:nvSpPr>
          <p:spPr bwMode="auto">
            <a:xfrm>
              <a:off x="3408" y="1606"/>
              <a:ext cx="1114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Tevatron: 36+36</a:t>
              </a:r>
            </a:p>
          </p:txBody>
        </p:sp>
      </p:grp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3666-C0AE-3A40-9FB2-A819526A7ACF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Parameters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810875" cy="70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4"/>
          <p:cNvSpPr txBox="1">
            <a:spLocks noChangeArrowheads="1"/>
          </p:cNvSpPr>
          <p:nvPr/>
        </p:nvSpPr>
        <p:spPr bwMode="auto">
          <a:xfrm>
            <a:off x="152400" y="123825"/>
            <a:ext cx="4970463" cy="2282323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700" dirty="0"/>
              <a:t>Machine most challenging component: </a:t>
            </a:r>
          </a:p>
          <a:p>
            <a:r>
              <a:rPr lang="en-US" sz="1700" dirty="0"/>
              <a:t>1232 high-tech superconducting dipole magnets</a:t>
            </a:r>
            <a:endParaRPr lang="en-US" dirty="0"/>
          </a:p>
          <a:p>
            <a:endParaRPr lang="en-US" dirty="0"/>
          </a:p>
          <a:p>
            <a:r>
              <a:rPr lang="en-US" dirty="0"/>
              <a:t>Dipole field: 8.4 T  </a:t>
            </a:r>
          </a:p>
          <a:p>
            <a:r>
              <a:rPr lang="en-US" dirty="0"/>
              <a:t>Operation temperature</a:t>
            </a:r>
            <a:r>
              <a:rPr lang="en-US" dirty="0" smtClean="0"/>
              <a:t>: </a:t>
            </a:r>
            <a:r>
              <a:rPr lang="en-US" dirty="0"/>
              <a:t>1.9 K</a:t>
            </a:r>
          </a:p>
          <a:p>
            <a:r>
              <a:rPr lang="en-US" dirty="0"/>
              <a:t>Dipole current: 11700 A</a:t>
            </a:r>
          </a:p>
          <a:p>
            <a:r>
              <a:rPr lang="en-US" dirty="0"/>
              <a:t>Dipole weight: 34 tons</a:t>
            </a:r>
          </a:p>
          <a:p>
            <a:r>
              <a:rPr lang="en-US" dirty="0"/>
              <a:t>7600 km of </a:t>
            </a:r>
            <a:r>
              <a:rPr lang="en-US" dirty="0" err="1"/>
              <a:t>Nb</a:t>
            </a:r>
            <a:r>
              <a:rPr lang="en-US" dirty="0"/>
              <a:t>-Ti superconducting cable</a:t>
            </a:r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 bwMode="auto">
          <a:xfrm>
            <a:off x="141438" y="3470650"/>
            <a:ext cx="5405438" cy="3500437"/>
            <a:chOff x="2022" y="2071"/>
            <a:chExt cx="3546" cy="2297"/>
          </a:xfrm>
        </p:grpSpPr>
        <p:pic>
          <p:nvPicPr>
            <p:cNvPr id="5" name="Picture 3" descr="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22" y="2071"/>
              <a:ext cx="3546" cy="2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4"/>
            <p:cNvSpPr>
              <a:spLocks noChangeAspect="1" noChangeArrowheads="1"/>
            </p:cNvSpPr>
            <p:nvPr/>
          </p:nvSpPr>
          <p:spPr bwMode="auto">
            <a:xfrm>
              <a:off x="2064" y="2160"/>
              <a:ext cx="1008" cy="8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46526" y="2435693"/>
            <a:ext cx="2636838" cy="369332"/>
          </a:xfrm>
          <a:prstGeom prst="rect">
            <a:avLst/>
          </a:prstGeom>
          <a:solidFill>
            <a:srgbClr val="F9FD0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ym typeface="Symbol" pitchFamily="-109" charset="2"/>
              </a:rPr>
              <a:t>p(TeV</a:t>
            </a:r>
            <a:r>
              <a:rPr lang="en-US" dirty="0">
                <a:sym typeface="Symbol" pitchFamily="-109" charset="2"/>
              </a:rPr>
              <a:t>) = 0.3 B(T) </a:t>
            </a:r>
            <a:r>
              <a:rPr lang="en-US" dirty="0" err="1">
                <a:sym typeface="Symbol" pitchFamily="-109" charset="2"/>
              </a:rPr>
              <a:t>R(km</a:t>
            </a:r>
            <a:r>
              <a:rPr lang="en-US" dirty="0">
                <a:sym typeface="Symbol" pitchFamily="-109" charset="2"/>
              </a:rPr>
              <a:t>)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47866" y="2832792"/>
            <a:ext cx="4457390" cy="877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FF0000"/>
                </a:solidFill>
              </a:rPr>
              <a:t>W</a:t>
            </a:r>
            <a:r>
              <a:rPr lang="en-US" sz="1700" dirty="0" smtClean="0">
                <a:solidFill>
                  <a:srgbClr val="FF0000"/>
                </a:solidFill>
              </a:rPr>
              <a:t>ith </a:t>
            </a:r>
            <a:r>
              <a:rPr lang="en-US" sz="1700" dirty="0">
                <a:solidFill>
                  <a:srgbClr val="FF0000"/>
                </a:solidFill>
              </a:rPr>
              <a:t>typical magnet packing factor </a:t>
            </a:r>
            <a:r>
              <a:rPr lang="en-US" sz="1700">
                <a:solidFill>
                  <a:srgbClr val="FF0000"/>
                </a:solidFill>
              </a:rPr>
              <a:t>of </a:t>
            </a:r>
            <a:r>
              <a:rPr lang="en-US" sz="1700" smtClean="0">
                <a:solidFill>
                  <a:srgbClr val="FF0000"/>
                </a:solidFill>
              </a:rPr>
              <a:t>~70</a:t>
            </a:r>
            <a:r>
              <a:rPr lang="en-US" sz="1700" dirty="0">
                <a:solidFill>
                  <a:srgbClr val="FF0000"/>
                </a:solidFill>
              </a:rPr>
              <a:t>%, need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</a:rPr>
              <a:t>1232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dirty="0">
                <a:solidFill>
                  <a:srgbClr val="FF0000"/>
                </a:solidFill>
              </a:rPr>
              <a:t>magnets providing B=8.4 T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700" dirty="0" smtClean="0">
                <a:solidFill>
                  <a:srgbClr val="FF0000"/>
                </a:solidFill>
              </a:rPr>
              <a:t>for </a:t>
            </a:r>
            <a:r>
              <a:rPr lang="en-US" sz="1700" dirty="0">
                <a:solidFill>
                  <a:srgbClr val="FF0000"/>
                </a:solidFill>
              </a:rPr>
              <a:t>7 </a:t>
            </a:r>
            <a:r>
              <a:rPr lang="en-US" sz="1700" dirty="0" err="1">
                <a:solidFill>
                  <a:srgbClr val="FF0000"/>
                </a:solidFill>
              </a:rPr>
              <a:t>TeV</a:t>
            </a:r>
            <a:r>
              <a:rPr lang="en-US" sz="1700" dirty="0">
                <a:solidFill>
                  <a:srgbClr val="FF0000"/>
                </a:solidFill>
              </a:rPr>
              <a:t> beams 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Installation</a:t>
            </a:r>
            <a:endParaRPr lang="en-US" dirty="0"/>
          </a:p>
        </p:txBody>
      </p:sp>
      <p:pic>
        <p:nvPicPr>
          <p:cNvPr id="816131" name="Picture 3" descr="Array.alttext">
            <a:hlinkClick r:id="rId3" tooltip="The final magnet of the Large Hadron Collider being lowered into place. Image courtesy CERN.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4963" y="800744"/>
            <a:ext cx="3729037" cy="5638800"/>
          </a:xfrm>
          <a:prstGeom prst="rect">
            <a:avLst/>
          </a:prstGeom>
          <a:noFill/>
        </p:spPr>
      </p:pic>
      <p:pic>
        <p:nvPicPr>
          <p:cNvPr id="816132" name="Picture 4" descr="PR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31144"/>
            <a:ext cx="5486400" cy="3684588"/>
          </a:xfrm>
          <a:prstGeom prst="rect">
            <a:avLst/>
          </a:prstGeom>
          <a:noFill/>
        </p:spPr>
      </p:pic>
      <p:sp>
        <p:nvSpPr>
          <p:cNvPr id="816133" name="Text Box 5"/>
          <p:cNvSpPr txBox="1">
            <a:spLocks noChangeArrowheads="1"/>
          </p:cNvSpPr>
          <p:nvPr/>
        </p:nvSpPr>
        <p:spPr bwMode="auto">
          <a:xfrm rot="-1792015">
            <a:off x="3048000" y="3581400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0">
                <a:solidFill>
                  <a:schemeClr val="bg1"/>
                </a:solidFill>
                <a:latin typeface="Arial" pitchFamily="-109" charset="0"/>
              </a:rPr>
              <a:t>15m long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b="0">
                <a:solidFill>
                  <a:schemeClr val="bg1"/>
                </a:solidFill>
                <a:latin typeface="Arial" pitchFamily="-109" charset="0"/>
              </a:rPr>
              <a:t>30 tonnes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754" y="923713"/>
            <a:ext cx="5152378" cy="1754327"/>
          </a:xfrm>
          <a:prstGeom prst="rect">
            <a:avLst/>
          </a:prstGeom>
          <a:solidFill>
            <a:srgbClr val="F3FF83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 Final dipole magnet (of more than 1700 LHC    </a:t>
            </a:r>
            <a:br>
              <a:rPr lang="en-US" dirty="0" smtClean="0"/>
            </a:br>
            <a:r>
              <a:rPr lang="en-US" dirty="0" smtClean="0"/>
              <a:t> magnets) being lowered for placing in the   </a:t>
            </a:r>
            <a:br>
              <a:rPr lang="en-US" dirty="0" smtClean="0"/>
            </a:br>
            <a:r>
              <a:rPr lang="en-US" dirty="0" smtClean="0"/>
              <a:t> tunnel ~50 - 100 meters below ground.      </a:t>
            </a:r>
            <a:br>
              <a:rPr lang="en-US" dirty="0" smtClean="0"/>
            </a:br>
            <a:r>
              <a:rPr lang="en-US" dirty="0" smtClean="0"/>
              <a:t> (April 26, 2007) </a:t>
            </a:r>
            <a:br>
              <a:rPr lang="en-US" dirty="0" smtClean="0"/>
            </a:br>
            <a:r>
              <a:rPr lang="en-US" dirty="0" smtClean="0"/>
              <a:t> (Coils of </a:t>
            </a:r>
            <a:r>
              <a:rPr lang="en-US" dirty="0" err="1" smtClean="0"/>
              <a:t>NbTi</a:t>
            </a:r>
            <a:r>
              <a:rPr lang="en-US" dirty="0" smtClean="0"/>
              <a:t> superconductor cable - 1Mkg   </a:t>
            </a:r>
            <a:br>
              <a:rPr lang="en-US" dirty="0" smtClean="0"/>
            </a:br>
            <a:r>
              <a:rPr lang="en-US" dirty="0" smtClean="0"/>
              <a:t> of material in all - operated at 2K.)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History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9888" y="1461557"/>
            <a:ext cx="8985249" cy="515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95300" indent="-495300" algn="just">
              <a:lnSpc>
                <a:spcPct val="96000"/>
              </a:lnSpc>
              <a:spcBef>
                <a:spcPts val="600"/>
              </a:spcBef>
              <a:buFont typeface="Arial" pitchFamily="-110" charset="0"/>
              <a:buAutoNum type="arabicPlain" startAt="1984"/>
            </a:pPr>
            <a:r>
              <a:rPr lang="en-US" sz="2000" dirty="0">
                <a:latin typeface="+mn-lt"/>
              </a:rPr>
              <a:t> 	Workshop on a Large </a:t>
            </a:r>
            <a:r>
              <a:rPr lang="en-US" sz="2000" dirty="0" err="1">
                <a:latin typeface="+mn-lt"/>
              </a:rPr>
              <a:t>Hadron</a:t>
            </a:r>
            <a:r>
              <a:rPr lang="en-US" sz="2000" dirty="0">
                <a:latin typeface="+mn-lt"/>
              </a:rPr>
              <a:t> Collider in the LEP tunnel, Lausanne</a:t>
            </a: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  <a:buFont typeface="Arial" pitchFamily="-110" charset="0"/>
              <a:buAutoNum type="arabicPlain" startAt="1987"/>
            </a:pPr>
            <a:r>
              <a:rPr lang="en-US" sz="2000" dirty="0">
                <a:latin typeface="+mn-lt"/>
              </a:rPr>
              <a:t> 	Rubbia “Long-Range Planning Committee” recommends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      Large </a:t>
            </a:r>
            <a:r>
              <a:rPr lang="en-US" sz="2000" dirty="0" err="1">
                <a:latin typeface="+mn-lt"/>
              </a:rPr>
              <a:t>Hadron</a:t>
            </a:r>
            <a:r>
              <a:rPr lang="en-US" sz="2000" dirty="0">
                <a:latin typeface="+mn-lt"/>
              </a:rPr>
              <a:t> Collider as the right choice for CERN’s future</a:t>
            </a: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  <a:buFont typeface="Arial" pitchFamily="-110" charset="0"/>
              <a:buAutoNum type="arabicPlain" startAt="1990"/>
            </a:pPr>
            <a:r>
              <a:rPr lang="en-US" sz="2000" dirty="0">
                <a:latin typeface="+mn-lt"/>
              </a:rPr>
              <a:t>     ECFA LHC Workshop, </a:t>
            </a:r>
            <a:r>
              <a:rPr lang="en-US" sz="2000" dirty="0" smtClean="0">
                <a:latin typeface="+mn-lt"/>
              </a:rPr>
              <a:t>Aachen</a:t>
            </a:r>
            <a:endParaRPr lang="en-US" sz="900" dirty="0" smtClean="0">
              <a:latin typeface="+mn-lt"/>
            </a:endParaRP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1992	General Meeting on LHC Physics and Detectors, Evian les </a:t>
            </a:r>
            <a:r>
              <a:rPr lang="en-US" sz="2000" dirty="0" err="1">
                <a:solidFill>
                  <a:schemeClr val="tx2"/>
                </a:solidFill>
                <a:latin typeface="+mn-lt"/>
              </a:rPr>
              <a:t>Bains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1993	Letters of Intent (ATLAS and CMS selected by LHCC)</a:t>
            </a: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  <a:buFont typeface="Arial" pitchFamily="-110" charset="0"/>
              <a:buAutoNum type="arabicPlain" startAt="1994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	Technical Proposals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approved</a:t>
            </a: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  <a:buFont typeface="Arial" pitchFamily="-110" charset="0"/>
              <a:buNone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1996	Approval to move to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construction 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(ceiling of 475 MCHF)</a:t>
            </a: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  <a:buFont typeface="Arial" pitchFamily="-110" charset="0"/>
              <a:buAutoNum type="arabicPlain" startAt="1998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     Memorandum of Understanding for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construction signed</a:t>
            </a:r>
            <a:endParaRPr lang="en-US" sz="900" dirty="0" smtClean="0">
              <a:latin typeface="+mn-lt"/>
            </a:endParaRP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1998  	Construction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begins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(after approval of Technical Design Reports)</a:t>
            </a: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2000	CMS assembly begins above ground. LEP closes</a:t>
            </a: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2004	CMS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underground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averns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completed</a:t>
            </a:r>
            <a:endParaRPr lang="en-US" sz="2000" dirty="0" smtClean="0">
              <a:solidFill>
                <a:srgbClr val="FF0000"/>
              </a:solidFill>
              <a:latin typeface="+mn-lt"/>
            </a:endParaRP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  <a:buAutoNum type="arabicPlain" startAt="2008"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    CMS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ready for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first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proton-proton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Collisions	</a:t>
            </a:r>
          </a:p>
          <a:p>
            <a:pPr marL="495300" indent="-495300" algn="just">
              <a:lnSpc>
                <a:spcPct val="96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2008 	Official LHC inauguration: 21 Oct 2008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71100" y="808455"/>
            <a:ext cx="7441354" cy="707886"/>
          </a:xfrm>
          <a:prstGeom prst="rect">
            <a:avLst/>
          </a:prstGeom>
          <a:solidFill>
            <a:srgbClr val="F9FD0D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most ambitious project in high-energy physics ever, and one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of the most ambitious in science more generally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MSn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50" y="3443288"/>
            <a:ext cx="3834765" cy="2957513"/>
          </a:xfrm>
          <a:prstGeom prst="rect">
            <a:avLst/>
          </a:prstGeom>
          <a:noFill/>
        </p:spPr>
      </p:pic>
      <p:sp>
        <p:nvSpPr>
          <p:cNvPr id="184323" name="Freeform 3"/>
          <p:cNvSpPr>
            <a:spLocks/>
          </p:cNvSpPr>
          <p:nvPr/>
        </p:nvSpPr>
        <p:spPr bwMode="auto">
          <a:xfrm>
            <a:off x="152877" y="1828800"/>
            <a:ext cx="2796063" cy="2200275"/>
          </a:xfrm>
          <a:custGeom>
            <a:avLst/>
            <a:gdLst/>
            <a:ahLst/>
            <a:cxnLst>
              <a:cxn ang="0">
                <a:pos x="770" y="0"/>
              </a:cxn>
              <a:cxn ang="0">
                <a:pos x="312" y="97"/>
              </a:cxn>
              <a:cxn ang="0">
                <a:pos x="93" y="181"/>
              </a:cxn>
              <a:cxn ang="0">
                <a:pos x="2" y="320"/>
              </a:cxn>
              <a:cxn ang="0">
                <a:pos x="79" y="454"/>
              </a:cxn>
              <a:cxn ang="0">
                <a:pos x="210" y="523"/>
              </a:cxn>
            </a:cxnLst>
            <a:rect l="0" t="0" r="r" b="b"/>
            <a:pathLst>
              <a:path w="770" h="523">
                <a:moveTo>
                  <a:pt x="770" y="0"/>
                </a:moveTo>
                <a:cubicBezTo>
                  <a:pt x="694" y="16"/>
                  <a:pt x="425" y="67"/>
                  <a:pt x="312" y="97"/>
                </a:cubicBezTo>
                <a:cubicBezTo>
                  <a:pt x="199" y="127"/>
                  <a:pt x="145" y="144"/>
                  <a:pt x="93" y="181"/>
                </a:cubicBezTo>
                <a:cubicBezTo>
                  <a:pt x="41" y="218"/>
                  <a:pt x="4" y="275"/>
                  <a:pt x="2" y="320"/>
                </a:cubicBezTo>
                <a:cubicBezTo>
                  <a:pt x="0" y="365"/>
                  <a:pt x="44" y="420"/>
                  <a:pt x="79" y="454"/>
                </a:cubicBezTo>
                <a:cubicBezTo>
                  <a:pt x="114" y="488"/>
                  <a:pt x="183" y="509"/>
                  <a:pt x="210" y="523"/>
                </a:cubicBezTo>
              </a:path>
            </a:pathLst>
          </a:custGeom>
          <a:noFill/>
          <a:ln w="28575" cmpd="sng">
            <a:solidFill>
              <a:srgbClr val="E31C17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82296" tIns="41148" rIns="82296" bIns="41148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4" name="Freeform 4"/>
          <p:cNvSpPr>
            <a:spLocks/>
          </p:cNvSpPr>
          <p:nvPr/>
        </p:nvSpPr>
        <p:spPr bwMode="auto">
          <a:xfrm>
            <a:off x="2174558" y="4609148"/>
            <a:ext cx="5557838" cy="811530"/>
          </a:xfrm>
          <a:custGeom>
            <a:avLst/>
            <a:gdLst/>
            <a:ahLst/>
            <a:cxnLst>
              <a:cxn ang="0">
                <a:pos x="3501" y="284"/>
              </a:cxn>
              <a:cxn ang="0">
                <a:pos x="2549" y="480"/>
              </a:cxn>
              <a:cxn ang="0">
                <a:pos x="1867" y="454"/>
              </a:cxn>
              <a:cxn ang="0">
                <a:pos x="462" y="127"/>
              </a:cxn>
              <a:cxn ang="0">
                <a:pos x="1132" y="284"/>
              </a:cxn>
              <a:cxn ang="0">
                <a:pos x="0" y="0"/>
              </a:cxn>
            </a:cxnLst>
            <a:rect l="0" t="0" r="r" b="b"/>
            <a:pathLst>
              <a:path w="3501" h="512">
                <a:moveTo>
                  <a:pt x="3501" y="284"/>
                </a:moveTo>
                <a:cubicBezTo>
                  <a:pt x="3343" y="316"/>
                  <a:pt x="2821" y="451"/>
                  <a:pt x="2549" y="480"/>
                </a:cubicBezTo>
                <a:cubicBezTo>
                  <a:pt x="2277" y="509"/>
                  <a:pt x="2215" y="512"/>
                  <a:pt x="1867" y="454"/>
                </a:cubicBezTo>
                <a:cubicBezTo>
                  <a:pt x="1519" y="395"/>
                  <a:pt x="584" y="155"/>
                  <a:pt x="462" y="127"/>
                </a:cubicBezTo>
                <a:cubicBezTo>
                  <a:pt x="340" y="99"/>
                  <a:pt x="1209" y="305"/>
                  <a:pt x="1132" y="284"/>
                </a:cubicBezTo>
                <a:cubicBezTo>
                  <a:pt x="1055" y="263"/>
                  <a:pt x="236" y="59"/>
                  <a:pt x="0" y="0"/>
                </a:cubicBezTo>
              </a:path>
            </a:pathLst>
          </a:custGeom>
          <a:noFill/>
          <a:ln w="28575" cmpd="sng">
            <a:solidFill>
              <a:srgbClr val="E31C17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82296" tIns="41148" rIns="82296" bIns="41148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5" name="Freeform 5"/>
          <p:cNvSpPr>
            <a:spLocks/>
          </p:cNvSpPr>
          <p:nvPr/>
        </p:nvSpPr>
        <p:spPr bwMode="auto">
          <a:xfrm>
            <a:off x="290037" y="1917383"/>
            <a:ext cx="2851785" cy="1977390"/>
          </a:xfrm>
          <a:custGeom>
            <a:avLst/>
            <a:gdLst/>
            <a:ahLst/>
            <a:cxnLst>
              <a:cxn ang="0">
                <a:pos x="785" y="0"/>
              </a:cxn>
              <a:cxn ang="0">
                <a:pos x="332" y="91"/>
              </a:cxn>
              <a:cxn ang="0">
                <a:pos x="108" y="160"/>
              </a:cxn>
              <a:cxn ang="0">
                <a:pos x="7" y="299"/>
              </a:cxn>
              <a:cxn ang="0">
                <a:pos x="65" y="406"/>
              </a:cxn>
              <a:cxn ang="0">
                <a:pos x="183" y="470"/>
              </a:cxn>
            </a:cxnLst>
            <a:rect l="0" t="0" r="r" b="b"/>
            <a:pathLst>
              <a:path w="785" h="470">
                <a:moveTo>
                  <a:pt x="785" y="0"/>
                </a:moveTo>
                <a:cubicBezTo>
                  <a:pt x="710" y="16"/>
                  <a:pt x="445" y="64"/>
                  <a:pt x="332" y="91"/>
                </a:cubicBezTo>
                <a:cubicBezTo>
                  <a:pt x="219" y="118"/>
                  <a:pt x="162" y="125"/>
                  <a:pt x="108" y="160"/>
                </a:cubicBezTo>
                <a:cubicBezTo>
                  <a:pt x="54" y="195"/>
                  <a:pt x="14" y="258"/>
                  <a:pt x="7" y="299"/>
                </a:cubicBezTo>
                <a:cubicBezTo>
                  <a:pt x="0" y="340"/>
                  <a:pt x="36" y="378"/>
                  <a:pt x="65" y="406"/>
                </a:cubicBezTo>
                <a:cubicBezTo>
                  <a:pt x="94" y="434"/>
                  <a:pt x="158" y="457"/>
                  <a:pt x="183" y="470"/>
                </a:cubicBezTo>
              </a:path>
            </a:pathLst>
          </a:custGeom>
          <a:noFill/>
          <a:ln w="28575" cmpd="sng">
            <a:solidFill>
              <a:srgbClr val="0A1A4A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82296" tIns="41148" rIns="82296" bIns="41148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26" name="Freeform 6"/>
          <p:cNvSpPr>
            <a:spLocks/>
          </p:cNvSpPr>
          <p:nvPr/>
        </p:nvSpPr>
        <p:spPr bwMode="auto">
          <a:xfrm>
            <a:off x="2174558" y="4520565"/>
            <a:ext cx="5597843" cy="1081564"/>
          </a:xfrm>
          <a:custGeom>
            <a:avLst/>
            <a:gdLst/>
            <a:ahLst/>
            <a:cxnLst>
              <a:cxn ang="0">
                <a:pos x="1541" y="160"/>
              </a:cxn>
              <a:cxn ang="0">
                <a:pos x="1178" y="229"/>
              </a:cxn>
              <a:cxn ang="0">
                <a:pos x="864" y="229"/>
              </a:cxn>
              <a:cxn ang="0">
                <a:pos x="186" y="59"/>
              </a:cxn>
              <a:cxn ang="0">
                <a:pos x="0" y="0"/>
              </a:cxn>
            </a:cxnLst>
            <a:rect l="0" t="0" r="r" b="b"/>
            <a:pathLst>
              <a:path w="1541" h="257">
                <a:moveTo>
                  <a:pt x="1541" y="160"/>
                </a:moveTo>
                <a:cubicBezTo>
                  <a:pt x="1481" y="172"/>
                  <a:pt x="1291" y="218"/>
                  <a:pt x="1178" y="229"/>
                </a:cubicBezTo>
                <a:cubicBezTo>
                  <a:pt x="1065" y="240"/>
                  <a:pt x="1029" y="257"/>
                  <a:pt x="864" y="229"/>
                </a:cubicBezTo>
                <a:cubicBezTo>
                  <a:pt x="699" y="201"/>
                  <a:pt x="330" y="97"/>
                  <a:pt x="186" y="59"/>
                </a:cubicBezTo>
                <a:cubicBezTo>
                  <a:pt x="42" y="21"/>
                  <a:pt x="39" y="12"/>
                  <a:pt x="0" y="0"/>
                </a:cubicBezTo>
              </a:path>
            </a:pathLst>
          </a:custGeom>
          <a:noFill/>
          <a:ln w="28575" cmpd="sng">
            <a:solidFill>
              <a:srgbClr val="0A1A4A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82296" tIns="41148" rIns="82296" bIns="41148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2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540398">
            <a:off x="5567839" y="4949190"/>
            <a:ext cx="1570196" cy="27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28" name="Freeform 8"/>
          <p:cNvSpPr>
            <a:spLocks/>
          </p:cNvSpPr>
          <p:nvPr/>
        </p:nvSpPr>
        <p:spPr bwMode="auto">
          <a:xfrm>
            <a:off x="4827747" y="5104924"/>
            <a:ext cx="620078" cy="67151"/>
          </a:xfrm>
          <a:custGeom>
            <a:avLst/>
            <a:gdLst/>
            <a:ahLst/>
            <a:cxnLst>
              <a:cxn ang="0">
                <a:pos x="171" y="16"/>
              </a:cxn>
              <a:cxn ang="0">
                <a:pos x="0" y="0"/>
              </a:cxn>
            </a:cxnLst>
            <a:rect l="0" t="0" r="r" b="b"/>
            <a:pathLst>
              <a:path w="171" h="16">
                <a:moveTo>
                  <a:pt x="171" y="16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E31C17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lIns="82296" tIns="41148" rIns="82296" bIns="41148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758730">
            <a:off x="2251710" y="2231708"/>
            <a:ext cx="871538" cy="25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3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758730">
            <a:off x="1380173" y="2434590"/>
            <a:ext cx="871538" cy="2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31" name="Freeform 11"/>
          <p:cNvSpPr>
            <a:spLocks/>
          </p:cNvSpPr>
          <p:nvPr/>
        </p:nvSpPr>
        <p:spPr bwMode="auto">
          <a:xfrm>
            <a:off x="581502" y="2657475"/>
            <a:ext cx="681513" cy="698659"/>
          </a:xfrm>
          <a:custGeom>
            <a:avLst/>
            <a:gdLst/>
            <a:ahLst/>
            <a:cxnLst>
              <a:cxn ang="0">
                <a:pos x="188" y="0"/>
              </a:cxn>
              <a:cxn ang="0">
                <a:pos x="28" y="59"/>
              </a:cxn>
              <a:cxn ang="0">
                <a:pos x="17" y="166"/>
              </a:cxn>
            </a:cxnLst>
            <a:rect l="0" t="0" r="r" b="b"/>
            <a:pathLst>
              <a:path w="188" h="166">
                <a:moveTo>
                  <a:pt x="188" y="0"/>
                </a:moveTo>
                <a:cubicBezTo>
                  <a:pt x="161" y="9"/>
                  <a:pt x="56" y="31"/>
                  <a:pt x="28" y="59"/>
                </a:cubicBezTo>
                <a:cubicBezTo>
                  <a:pt x="0" y="87"/>
                  <a:pt x="19" y="144"/>
                  <a:pt x="17" y="166"/>
                </a:cubicBezTo>
              </a:path>
            </a:pathLst>
          </a:custGeom>
          <a:noFill/>
          <a:ln w="12700" cmpd="sng">
            <a:solidFill>
              <a:srgbClr val="0A1A4A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82296" tIns="41148" rIns="82296" bIns="41148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32" name="Rectangle 12"/>
          <p:cNvSpPr>
            <a:spLocks noChangeArrowheads="1"/>
          </p:cNvSpPr>
          <p:nvPr/>
        </p:nvSpPr>
        <p:spPr bwMode="auto">
          <a:xfrm>
            <a:off x="1371600" y="2743200"/>
            <a:ext cx="1380820" cy="2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000" dirty="0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t>Protons, </a:t>
            </a:r>
            <a:r>
              <a:rPr lang="en-US" sz="1000" dirty="0" err="1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t>E</a:t>
            </a:r>
            <a:r>
              <a:rPr lang="en-US" sz="1000" baseline="-25000" dirty="0" err="1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t>beam</a:t>
            </a:r>
            <a:r>
              <a:rPr lang="en-US" sz="1000" dirty="0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t>=7 </a:t>
            </a:r>
            <a:r>
              <a:rPr lang="en-US" sz="1000" dirty="0" err="1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t>TeV</a:t>
            </a:r>
            <a:endParaRPr lang="en-US" sz="1000" dirty="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90324" y="1143000"/>
            <a:ext cx="4039076" cy="3511868"/>
            <a:chOff x="1632" y="384"/>
            <a:chExt cx="2544" cy="2212"/>
          </a:xfrm>
        </p:grpSpPr>
        <p:pic>
          <p:nvPicPr>
            <p:cNvPr id="184334" name="Picture 14" descr="y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60" y="384"/>
              <a:ext cx="2016" cy="17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84335" name="Line 15"/>
            <p:cNvSpPr>
              <a:spLocks noChangeShapeType="1"/>
            </p:cNvSpPr>
            <p:nvPr/>
          </p:nvSpPr>
          <p:spPr bwMode="auto">
            <a:xfrm flipH="1">
              <a:off x="1638" y="2112"/>
              <a:ext cx="522" cy="4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36" name="Freeform 16"/>
            <p:cNvSpPr>
              <a:spLocks/>
            </p:cNvSpPr>
            <p:nvPr/>
          </p:nvSpPr>
          <p:spPr bwMode="auto">
            <a:xfrm>
              <a:off x="1632" y="384"/>
              <a:ext cx="528" cy="2208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0" y="1003"/>
                </a:cxn>
              </a:cxnLst>
              <a:rect l="0" t="0" r="r" b="b"/>
              <a:pathLst>
                <a:path w="864" h="1003">
                  <a:moveTo>
                    <a:pt x="864" y="0"/>
                  </a:moveTo>
                  <a:lnTo>
                    <a:pt x="0" y="100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5199222" y="1728788"/>
            <a:ext cx="3869055" cy="1471613"/>
            <a:chOff x="3275" y="1089"/>
            <a:chExt cx="2437" cy="927"/>
          </a:xfrm>
        </p:grpSpPr>
        <p:pic>
          <p:nvPicPr>
            <p:cNvPr id="184338" name="Picture 1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0" y="1093"/>
              <a:ext cx="1392" cy="918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5000"/>
                </a:schemeClr>
              </a:outerShdw>
            </a:effectLst>
          </p:spPr>
        </p:pic>
        <p:sp>
          <p:nvSpPr>
            <p:cNvPr id="184339" name="Freeform 19"/>
            <p:cNvSpPr>
              <a:spLocks/>
            </p:cNvSpPr>
            <p:nvPr/>
          </p:nvSpPr>
          <p:spPr bwMode="auto">
            <a:xfrm>
              <a:off x="3275" y="1482"/>
              <a:ext cx="1034" cy="534"/>
            </a:xfrm>
            <a:custGeom>
              <a:avLst/>
              <a:gdLst/>
              <a:ahLst/>
              <a:cxnLst>
                <a:cxn ang="0">
                  <a:pos x="1034" y="534"/>
                </a:cxn>
                <a:cxn ang="0">
                  <a:pos x="0" y="0"/>
                </a:cxn>
              </a:cxnLst>
              <a:rect l="0" t="0" r="r" b="b"/>
              <a:pathLst>
                <a:path w="1034" h="534">
                  <a:moveTo>
                    <a:pt x="1034" y="534"/>
                  </a:move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40" name="Freeform 20"/>
            <p:cNvSpPr>
              <a:spLocks/>
            </p:cNvSpPr>
            <p:nvPr/>
          </p:nvSpPr>
          <p:spPr bwMode="auto">
            <a:xfrm>
              <a:off x="3285" y="1089"/>
              <a:ext cx="1030" cy="393"/>
            </a:xfrm>
            <a:custGeom>
              <a:avLst/>
              <a:gdLst/>
              <a:ahLst/>
              <a:cxnLst>
                <a:cxn ang="0">
                  <a:pos x="1030" y="0"/>
                </a:cxn>
                <a:cxn ang="0">
                  <a:pos x="0" y="393"/>
                </a:cxn>
              </a:cxnLst>
              <a:rect l="0" t="0" r="r" b="b"/>
              <a:pathLst>
                <a:path w="1030" h="393">
                  <a:moveTo>
                    <a:pt x="1030" y="0"/>
                  </a:moveTo>
                  <a:lnTo>
                    <a:pt x="0" y="393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4342" name="Rectangle 22"/>
          <p:cNvSpPr>
            <a:spLocks noChangeArrowheads="1"/>
          </p:cNvSpPr>
          <p:nvPr/>
        </p:nvSpPr>
        <p:spPr bwMode="auto">
          <a:xfrm>
            <a:off x="4594860" y="5554980"/>
            <a:ext cx="4398959" cy="107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>
                <a:latin typeface="Arial" pitchFamily="-109" charset="0"/>
              </a:rPr>
              <a:t>Centre-of-Mass Energy = 14 </a:t>
            </a:r>
            <a:r>
              <a:rPr lang="en-US" sz="1600" dirty="0" err="1">
                <a:latin typeface="Arial" pitchFamily="-109" charset="0"/>
              </a:rPr>
              <a:t>TeV</a:t>
            </a:r>
            <a:r>
              <a:rPr lang="en-US" sz="1600" dirty="0">
                <a:latin typeface="Arial" pitchFamily="-109" charset="0"/>
              </a:rPr>
              <a:t/>
            </a:r>
            <a:br>
              <a:rPr lang="en-US" sz="1600" dirty="0">
                <a:latin typeface="Arial" pitchFamily="-109" charset="0"/>
              </a:rPr>
            </a:br>
            <a:r>
              <a:rPr lang="en-US" sz="1600" dirty="0">
                <a:latin typeface="Arial" pitchFamily="-109" charset="0"/>
              </a:rPr>
              <a:t>Beam crossings : 40 Million / sec</a:t>
            </a:r>
            <a:br>
              <a:rPr lang="en-US" sz="1600" dirty="0">
                <a:latin typeface="Arial" pitchFamily="-109" charset="0"/>
              </a:rPr>
            </a:br>
            <a:r>
              <a:rPr lang="en-US" sz="1600" dirty="0" err="1">
                <a:latin typeface="Arial" pitchFamily="-109" charset="0"/>
              </a:rPr>
              <a:t>p</a:t>
            </a:r>
            <a:r>
              <a:rPr lang="en-US" sz="1600" dirty="0">
                <a:latin typeface="Arial" pitchFamily="-109" charset="0"/>
              </a:rPr>
              <a:t> </a:t>
            </a:r>
            <a:r>
              <a:rPr lang="en-US" sz="1600" dirty="0" err="1">
                <a:latin typeface="Arial" pitchFamily="-109" charset="0"/>
              </a:rPr>
              <a:t>p</a:t>
            </a:r>
            <a:r>
              <a:rPr lang="en-US" sz="1600" dirty="0">
                <a:latin typeface="Arial" pitchFamily="-109" charset="0"/>
              </a:rPr>
              <a:t> </a:t>
            </a:r>
            <a:r>
              <a:rPr lang="en-US" sz="1600">
                <a:latin typeface="Arial" pitchFamily="-109" charset="0"/>
              </a:rPr>
              <a:t>-</a:t>
            </a:r>
            <a:r>
              <a:rPr lang="en-US" sz="1600" smtClean="0">
                <a:latin typeface="Arial" pitchFamily="-109" charset="0"/>
              </a:rPr>
              <a:t> collisions   </a:t>
            </a:r>
            <a:r>
              <a:rPr lang="en-US" sz="1600" dirty="0">
                <a:latin typeface="Arial" pitchFamily="-109" charset="0"/>
              </a:rPr>
              <a:t>: ~1 Billion / sec</a:t>
            </a:r>
            <a:endParaRPr lang="en-US" sz="1600" dirty="0">
              <a:solidFill>
                <a:schemeClr val="tx2"/>
              </a:solidFill>
              <a:latin typeface="Arial" pitchFamily="-109" charset="0"/>
            </a:endParaRPr>
          </a:p>
          <a:p>
            <a:pPr eaLnBrk="0" hangingPunct="0"/>
            <a:r>
              <a:rPr lang="en-US" sz="1600" dirty="0">
                <a:latin typeface="Arial" pitchFamily="-109" charset="0"/>
              </a:rPr>
              <a:t>Events to tape   :  ~100 / sec,  each 1-2 </a:t>
            </a:r>
            <a:r>
              <a:rPr lang="en-US" sz="1600" dirty="0" err="1">
                <a:latin typeface="Arial" pitchFamily="-109" charset="0"/>
              </a:rPr>
              <a:t>MByte</a:t>
            </a:r>
            <a:r>
              <a:rPr lang="en-US" sz="1600" dirty="0">
                <a:latin typeface="Arial" pitchFamily="-109" charset="0"/>
              </a:rPr>
              <a:t>  </a:t>
            </a:r>
          </a:p>
        </p:txBody>
      </p:sp>
      <p:sp>
        <p:nvSpPr>
          <p:cNvPr id="184343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 at the LHC</a:t>
            </a: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D9A242-F400-B046-9777-13E21BFF4DD5}" type="slidenum">
              <a:rPr lang="en-US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15</a:t>
            </a:fld>
            <a:endParaRPr lang="en-US" smtClean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LHC Challenges</a:t>
            </a:r>
            <a:endParaRPr lang="en-US" sz="1600" b="0" dirty="0"/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84238"/>
            <a:ext cx="8763000" cy="5516562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</a:pPr>
            <a:r>
              <a:rPr lang="en-US" sz="2400" b="1" dirty="0"/>
              <a:t>Detector design</a:t>
            </a:r>
            <a:endParaRPr lang="en-US" sz="2400" dirty="0">
              <a:solidFill>
                <a:srgbClr val="FF0000"/>
              </a:solidFill>
            </a:endParaRP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sz="2000" dirty="0"/>
              <a:t>Must have fast response:</a:t>
            </a:r>
            <a:endParaRPr lang="en-US" sz="2000" b="1" dirty="0"/>
          </a:p>
          <a:p>
            <a:pPr marL="1257300" lvl="2" indent="-342900" eaLnBrk="1" hangingPunct="1">
              <a:lnSpc>
                <a:spcPct val="90000"/>
              </a:lnSpc>
            </a:pPr>
            <a:r>
              <a:rPr lang="en-US" sz="1600" dirty="0"/>
              <a:t>otherwise will integrate over many bunch crossings (response time: 20-40 ns)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sz="2000" dirty="0"/>
              <a:t>Must be highly granular:</a:t>
            </a:r>
            <a:endParaRPr lang="en-US" sz="2000" b="1" dirty="0">
              <a:sym typeface="Symbol" pitchFamily="-109" charset="2"/>
            </a:endParaRPr>
          </a:p>
          <a:p>
            <a:pPr marL="1257300" lvl="2" indent="-342900" eaLnBrk="1" hangingPunct="1">
              <a:lnSpc>
                <a:spcPct val="90000"/>
              </a:lnSpc>
            </a:pPr>
            <a:r>
              <a:rPr lang="en-US" sz="1600" dirty="0"/>
              <a:t>minimize probability that pile-up particles be in the same detectors element as interesting object</a:t>
            </a: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sz="2000" dirty="0"/>
              <a:t>Must be radiation resistant:</a:t>
            </a:r>
            <a:endParaRPr lang="en-US" sz="2000" b="1" dirty="0"/>
          </a:p>
          <a:p>
            <a:pPr marL="1257300" lvl="2" indent="-342900" eaLnBrk="1" hangingPunct="1">
              <a:lnSpc>
                <a:spcPct val="90000"/>
              </a:lnSpc>
            </a:pPr>
            <a:r>
              <a:rPr lang="en-US" sz="1600" dirty="0"/>
              <a:t>high flux of particles from pp collisions </a:t>
            </a:r>
            <a:r>
              <a:rPr lang="en-US" sz="1600" dirty="0" err="1">
                <a:sym typeface="Symbol" pitchFamily="-109" charset="2"/>
              </a:rPr>
              <a:t></a:t>
            </a:r>
            <a:r>
              <a:rPr lang="en-US" sz="1600" dirty="0">
                <a:sym typeface="Symbol" pitchFamily="-109" charset="2"/>
              </a:rPr>
              <a:t> high radiation environment</a:t>
            </a:r>
            <a:endParaRPr lang="en-US" sz="1600" dirty="0"/>
          </a:p>
          <a:p>
            <a:pPr marL="381000" indent="-381000" eaLnBrk="1" hangingPunct="1">
              <a:lnSpc>
                <a:spcPct val="90000"/>
              </a:lnSpc>
            </a:pPr>
            <a:r>
              <a:rPr lang="en-US" sz="2400" b="1" dirty="0"/>
              <a:t>Event selection</a:t>
            </a:r>
            <a:r>
              <a:rPr lang="en-US" sz="2400" dirty="0"/>
              <a:t> </a:t>
            </a:r>
            <a:endParaRPr lang="en-US" sz="2400" dirty="0">
              <a:solidFill>
                <a:srgbClr val="FF0000"/>
              </a:solidFill>
            </a:endParaRP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sz="2000" dirty="0"/>
              <a:t>Out of a billion interactions/sec select one hundred for further analysis</a:t>
            </a:r>
          </a:p>
          <a:p>
            <a:pPr marL="1257300" lvl="2" indent="-342900" eaLnBrk="1" hangingPunct="1">
              <a:lnSpc>
                <a:spcPct val="90000"/>
              </a:lnSpc>
            </a:pPr>
            <a:r>
              <a:rPr lang="en-US" sz="1600" dirty="0"/>
              <a:t>need to reject most interactions</a:t>
            </a:r>
            <a:endParaRPr lang="en-US" sz="1600" dirty="0">
              <a:solidFill>
                <a:srgbClr val="FF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</a:pPr>
            <a:r>
              <a:rPr lang="en-US" sz="1600" dirty="0"/>
              <a:t>high rejection power while preserving sensitivity for rare processes</a:t>
            </a:r>
            <a:endParaRPr lang="en-US" dirty="0"/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GB" sz="2000" dirty="0"/>
              <a:t>On-line event selection ultimately determines the physics output of the LHC experiments</a:t>
            </a:r>
            <a:endParaRPr lang="en-US" sz="2000" dirty="0">
              <a:solidFill>
                <a:schemeClr val="accent2"/>
              </a:solidFill>
            </a:endParaRPr>
          </a:p>
          <a:p>
            <a:pPr marL="381000" indent="-381000" eaLnBrk="1" hangingPunct="1">
              <a:lnSpc>
                <a:spcPct val="90000"/>
              </a:lnSpc>
            </a:pPr>
            <a:r>
              <a:rPr lang="en-US" sz="2400" b="1" dirty="0"/>
              <a:t>Computing/Analysis</a:t>
            </a:r>
            <a:endParaRPr lang="en-US" sz="2400" b="1" dirty="0">
              <a:solidFill>
                <a:schemeClr val="accent2"/>
              </a:solidFill>
            </a:endParaRPr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sz="2000" dirty="0"/>
              <a:t>Store data at  </a:t>
            </a:r>
            <a:r>
              <a:rPr lang="en-US" sz="2000" dirty="0">
                <a:sym typeface="Symbol" pitchFamily="-109" charset="2"/>
              </a:rPr>
              <a:t></a:t>
            </a:r>
            <a:r>
              <a:rPr lang="en-US" sz="2000" dirty="0"/>
              <a:t>100 Hz; </a:t>
            </a:r>
            <a:r>
              <a:rPr lang="en-US" sz="2000" b="1" dirty="0" err="1"/>
              <a:t>Petabytes</a:t>
            </a:r>
            <a:r>
              <a:rPr lang="en-US" sz="2000" b="1" dirty="0"/>
              <a:t> of data per year</a:t>
            </a:r>
            <a:endParaRPr lang="en-US" sz="2000" dirty="0"/>
          </a:p>
          <a:p>
            <a:pPr marL="800100" lvl="1" indent="-342900" eaLnBrk="1" hangingPunct="1">
              <a:lnSpc>
                <a:spcPct val="90000"/>
              </a:lnSpc>
            </a:pPr>
            <a:r>
              <a:rPr lang="en-US" sz="2000" dirty="0"/>
              <a:t>Large scale distributed computing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3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6F8C-516A-834B-9CF3-0BF2129EB72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Experiments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914400"/>
            <a:ext cx="8235950" cy="5308600"/>
            <a:chOff x="384" y="1279"/>
            <a:chExt cx="4752" cy="2683"/>
          </a:xfrm>
        </p:grpSpPr>
        <p:pic>
          <p:nvPicPr>
            <p:cNvPr id="88068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1279"/>
              <a:ext cx="2208" cy="1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806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92" y="1296"/>
              <a:ext cx="2544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807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4" y="2592"/>
              <a:ext cx="2640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8071" name="Picture 7" descr="LHCB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24" y="2640"/>
              <a:ext cx="2112" cy="132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7340" y="1371600"/>
            <a:ext cx="6629400" cy="476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 </a:t>
            </a:r>
            <a:r>
              <a:rPr lang="en-US" dirty="0" err="1" smtClean="0"/>
              <a:t>Muon</a:t>
            </a:r>
            <a:r>
              <a:rPr lang="en-US" dirty="0" smtClean="0"/>
              <a:t> Solenoid Detector</a:t>
            </a:r>
            <a:endParaRPr lang="en-US" dirty="0"/>
          </a:p>
        </p:txBody>
      </p:sp>
      <p:sp>
        <p:nvSpPr>
          <p:cNvPr id="206852" name="Line 4"/>
          <p:cNvSpPr>
            <a:spLocks noChangeShapeType="1"/>
          </p:cNvSpPr>
          <p:nvPr/>
        </p:nvSpPr>
        <p:spPr bwMode="auto">
          <a:xfrm flipH="1">
            <a:off x="4309110" y="1853089"/>
            <a:ext cx="568643" cy="106584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3" name="Oval 5"/>
          <p:cNvSpPr>
            <a:spLocks noChangeArrowheads="1"/>
          </p:cNvSpPr>
          <p:nvPr/>
        </p:nvSpPr>
        <p:spPr bwMode="auto">
          <a:xfrm>
            <a:off x="4261962" y="2870360"/>
            <a:ext cx="91440" cy="9858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54" name="Rectangle 6"/>
          <p:cNvSpPr>
            <a:spLocks noChangeArrowheads="1"/>
          </p:cNvSpPr>
          <p:nvPr/>
        </p:nvSpPr>
        <p:spPr bwMode="auto">
          <a:xfrm>
            <a:off x="3124677" y="5639277"/>
            <a:ext cx="1677353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Arial" pitchFamily="-109" charset="0"/>
              </a:rPr>
              <a:t>MUON BARREL</a:t>
            </a:r>
            <a:endParaRPr lang="en-US" sz="2800" dirty="0">
              <a:solidFill>
                <a:srgbClr val="FF0000"/>
              </a:solidFill>
              <a:latin typeface="Times" pitchFamily="-109" charset="0"/>
            </a:endParaRPr>
          </a:p>
        </p:txBody>
      </p:sp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5147787" y="1010127"/>
            <a:ext cx="1821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Arial" pitchFamily="-109" charset="0"/>
              </a:rPr>
              <a:t>CALORIMETERS</a:t>
            </a:r>
            <a:endParaRPr lang="en-US" sz="2800" dirty="0">
              <a:solidFill>
                <a:srgbClr val="FF0000"/>
              </a:solidFill>
              <a:latin typeface="Times" pitchFamily="-109" charset="0"/>
            </a:endParaRP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5666423" y="1061562"/>
            <a:ext cx="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solidFill>
                  <a:srgbClr val="1C1C1C"/>
                </a:solidFill>
                <a:latin typeface="Helvetica" pitchFamily="-109" charset="0"/>
              </a:rPr>
              <a:t> </a:t>
            </a:r>
            <a:endParaRPr lang="en-US" sz="2800" dirty="0">
              <a:latin typeface="Times" pitchFamily="-109" charset="0"/>
            </a:endParaRPr>
          </a:p>
        </p:txBody>
      </p:sp>
      <p:sp>
        <p:nvSpPr>
          <p:cNvPr id="206857" name="Rectangle 9"/>
          <p:cNvSpPr>
            <a:spLocks noChangeArrowheads="1"/>
          </p:cNvSpPr>
          <p:nvPr/>
        </p:nvSpPr>
        <p:spPr bwMode="auto">
          <a:xfrm>
            <a:off x="990124" y="4572000"/>
            <a:ext cx="19924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latin typeface="Helvetica" pitchFamily="-109" charset="0"/>
              </a:rPr>
              <a:t>Pixels</a:t>
            </a:r>
            <a:br>
              <a:rPr lang="en-US" sz="1400" dirty="0">
                <a:latin typeface="Helvetica" pitchFamily="-109" charset="0"/>
              </a:rPr>
            </a:br>
            <a:r>
              <a:rPr lang="en-US" sz="1400" dirty="0">
                <a:latin typeface="Helvetica" pitchFamily="-109" charset="0"/>
              </a:rPr>
              <a:t>Silicon </a:t>
            </a:r>
            <a:r>
              <a:rPr lang="en-US" sz="1400" dirty="0" err="1">
                <a:latin typeface="Helvetica" pitchFamily="-109" charset="0"/>
              </a:rPr>
              <a:t>Microstrips</a:t>
            </a:r>
            <a:endParaRPr lang="en-US" sz="1400" dirty="0">
              <a:latin typeface="Helvetica" pitchFamily="-109" charset="0"/>
            </a:endParaRPr>
          </a:p>
          <a:p>
            <a:pPr eaLnBrk="0" hangingPunct="0"/>
            <a:r>
              <a:rPr lang="en-US" sz="1400" dirty="0">
                <a:latin typeface="Helvetica" pitchFamily="-109" charset="0"/>
              </a:rPr>
              <a:t>210 m</a:t>
            </a:r>
            <a:r>
              <a:rPr lang="en-US" sz="1400" baseline="30000" dirty="0">
                <a:latin typeface="Helvetica" pitchFamily="-109" charset="0"/>
              </a:rPr>
              <a:t>2</a:t>
            </a:r>
            <a:r>
              <a:rPr lang="en-US" sz="1400" dirty="0">
                <a:latin typeface="Helvetica" pitchFamily="-109" charset="0"/>
              </a:rPr>
              <a:t> of silicon sensors</a:t>
            </a:r>
          </a:p>
          <a:p>
            <a:pPr eaLnBrk="0" hangingPunct="0"/>
            <a:r>
              <a:rPr lang="en-US" sz="1400" dirty="0">
                <a:latin typeface="Helvetica" pitchFamily="-109" charset="0"/>
              </a:rPr>
              <a:t>9.6M channels</a:t>
            </a:r>
            <a:endParaRPr lang="en-US" sz="2800" dirty="0">
              <a:latin typeface="Times" pitchFamily="-109" charset="0"/>
            </a:endParaRPr>
          </a:p>
        </p:txBody>
      </p:sp>
      <p:pic>
        <p:nvPicPr>
          <p:cNvPr id="20685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4835" y="2288858"/>
            <a:ext cx="995838" cy="1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9" name="Line 11"/>
          <p:cNvSpPr>
            <a:spLocks noChangeShapeType="1"/>
          </p:cNvSpPr>
          <p:nvPr/>
        </p:nvSpPr>
        <p:spPr bwMode="auto">
          <a:xfrm flipV="1">
            <a:off x="2210277" y="3076099"/>
            <a:ext cx="1944528" cy="119157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0" name="Oval 12"/>
          <p:cNvSpPr>
            <a:spLocks noChangeArrowheads="1"/>
          </p:cNvSpPr>
          <p:nvPr/>
        </p:nvSpPr>
        <p:spPr bwMode="auto">
          <a:xfrm>
            <a:off x="4129088" y="3026093"/>
            <a:ext cx="90012" cy="10001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1" name="Line 13"/>
          <p:cNvSpPr>
            <a:spLocks noChangeShapeType="1"/>
          </p:cNvSpPr>
          <p:nvPr/>
        </p:nvSpPr>
        <p:spPr bwMode="auto">
          <a:xfrm flipH="1">
            <a:off x="4812030" y="1828800"/>
            <a:ext cx="1893094" cy="119729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2" name="Oval 14"/>
          <p:cNvSpPr>
            <a:spLocks noChangeArrowheads="1"/>
          </p:cNvSpPr>
          <p:nvPr/>
        </p:nvSpPr>
        <p:spPr bwMode="auto">
          <a:xfrm>
            <a:off x="4766310" y="2966085"/>
            <a:ext cx="91440" cy="9715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3" name="Line 15"/>
          <p:cNvSpPr>
            <a:spLocks noChangeShapeType="1"/>
          </p:cNvSpPr>
          <p:nvPr/>
        </p:nvSpPr>
        <p:spPr bwMode="auto">
          <a:xfrm flipH="1" flipV="1">
            <a:off x="6097905" y="4652010"/>
            <a:ext cx="1674495" cy="9872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4" name="Oval 16"/>
          <p:cNvSpPr>
            <a:spLocks noChangeArrowheads="1"/>
          </p:cNvSpPr>
          <p:nvPr/>
        </p:nvSpPr>
        <p:spPr bwMode="auto">
          <a:xfrm>
            <a:off x="6049328" y="4602005"/>
            <a:ext cx="92869" cy="9858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5" name="Line 17"/>
          <p:cNvSpPr>
            <a:spLocks noChangeShapeType="1"/>
          </p:cNvSpPr>
          <p:nvPr/>
        </p:nvSpPr>
        <p:spPr bwMode="auto">
          <a:xfrm flipH="1" flipV="1">
            <a:off x="5157788" y="4096227"/>
            <a:ext cx="212884" cy="11272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6" name="Oval 18"/>
          <p:cNvSpPr>
            <a:spLocks noChangeArrowheads="1"/>
          </p:cNvSpPr>
          <p:nvPr/>
        </p:nvSpPr>
        <p:spPr bwMode="auto">
          <a:xfrm>
            <a:off x="5112068" y="4031933"/>
            <a:ext cx="91440" cy="9858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7" name="Line 19"/>
          <p:cNvSpPr>
            <a:spLocks noChangeShapeType="1"/>
          </p:cNvSpPr>
          <p:nvPr/>
        </p:nvSpPr>
        <p:spPr bwMode="auto">
          <a:xfrm flipV="1">
            <a:off x="4039077" y="4057650"/>
            <a:ext cx="985838" cy="1428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8" name="Oval 20"/>
          <p:cNvSpPr>
            <a:spLocks noChangeArrowheads="1"/>
          </p:cNvSpPr>
          <p:nvPr/>
        </p:nvSpPr>
        <p:spPr bwMode="auto">
          <a:xfrm>
            <a:off x="4976337" y="4009073"/>
            <a:ext cx="92868" cy="10001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69" name="Rectangle 21"/>
          <p:cNvSpPr>
            <a:spLocks noChangeArrowheads="1"/>
          </p:cNvSpPr>
          <p:nvPr/>
        </p:nvSpPr>
        <p:spPr bwMode="auto">
          <a:xfrm>
            <a:off x="5072063" y="1314450"/>
            <a:ext cx="497205" cy="22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00FF"/>
                </a:solidFill>
                <a:latin typeface="Arial" pitchFamily="-109" charset="0"/>
              </a:rPr>
              <a:t>ECAL</a:t>
            </a:r>
            <a:endParaRPr lang="en-US" sz="2800" dirty="0">
              <a:solidFill>
                <a:srgbClr val="0000FF"/>
              </a:solidFill>
              <a:latin typeface="Times" pitchFamily="-109" charset="0"/>
            </a:endParaRPr>
          </a:p>
        </p:txBody>
      </p:sp>
      <p:sp>
        <p:nvSpPr>
          <p:cNvPr id="206870" name="Rectangle 22"/>
          <p:cNvSpPr>
            <a:spLocks noChangeArrowheads="1"/>
          </p:cNvSpPr>
          <p:nvPr/>
        </p:nvSpPr>
        <p:spPr bwMode="auto">
          <a:xfrm>
            <a:off x="5072063" y="1548765"/>
            <a:ext cx="128691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latin typeface="Arial" pitchFamily="-109" charset="0"/>
              </a:rPr>
              <a:t>76k scintillating </a:t>
            </a:r>
          </a:p>
          <a:p>
            <a:pPr eaLnBrk="0" hangingPunct="0"/>
            <a:r>
              <a:rPr lang="en-US" sz="1400" dirty="0">
                <a:latin typeface="Arial" pitchFamily="-109" charset="0"/>
              </a:rPr>
              <a:t>PbWO4 crystals</a:t>
            </a:r>
            <a:endParaRPr lang="en-US" sz="2800" dirty="0">
              <a:latin typeface="Times" pitchFamily="-109" charset="0"/>
            </a:endParaRPr>
          </a:p>
        </p:txBody>
      </p:sp>
      <p:sp>
        <p:nvSpPr>
          <p:cNvPr id="206871" name="Rectangle 23"/>
          <p:cNvSpPr>
            <a:spLocks noChangeArrowheads="1"/>
          </p:cNvSpPr>
          <p:nvPr/>
        </p:nvSpPr>
        <p:spPr bwMode="auto">
          <a:xfrm>
            <a:off x="5702142" y="1173004"/>
            <a:ext cx="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800" dirty="0">
                <a:solidFill>
                  <a:srgbClr val="000000"/>
                </a:solidFill>
                <a:latin typeface="Helvetica" pitchFamily="-109" charset="0"/>
              </a:rPr>
              <a:t> </a:t>
            </a:r>
            <a:endParaRPr lang="en-US" sz="2800" dirty="0">
              <a:latin typeface="Times" pitchFamily="-109" charset="0"/>
            </a:endParaRPr>
          </a:p>
        </p:txBody>
      </p:sp>
      <p:sp>
        <p:nvSpPr>
          <p:cNvPr id="206872" name="Rectangle 24"/>
          <p:cNvSpPr>
            <a:spLocks noChangeArrowheads="1"/>
          </p:cNvSpPr>
          <p:nvPr/>
        </p:nvSpPr>
        <p:spPr bwMode="auto">
          <a:xfrm>
            <a:off x="4231958" y="1383030"/>
            <a:ext cx="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Helvetica" pitchFamily="-109" charset="0"/>
              </a:rPr>
              <a:t> </a:t>
            </a:r>
            <a:endParaRPr lang="en-US" sz="2800" dirty="0">
              <a:latin typeface="Times" pitchFamily="-109" charset="0"/>
            </a:endParaRPr>
          </a:p>
        </p:txBody>
      </p:sp>
      <p:sp>
        <p:nvSpPr>
          <p:cNvPr id="206873" name="Rectangle 25"/>
          <p:cNvSpPr>
            <a:spLocks noChangeArrowheads="1"/>
          </p:cNvSpPr>
          <p:nvPr/>
        </p:nvSpPr>
        <p:spPr bwMode="auto">
          <a:xfrm>
            <a:off x="6476524" y="6172200"/>
            <a:ext cx="252437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latin typeface="Arial" pitchFamily="-109" charset="0"/>
              </a:rPr>
              <a:t>Cathode Strip Chambers (</a:t>
            </a:r>
            <a:r>
              <a:rPr lang="en-US" sz="1400" b="1" dirty="0">
                <a:latin typeface="Arial" pitchFamily="-109" charset="0"/>
              </a:rPr>
              <a:t>CSC</a:t>
            </a:r>
            <a:r>
              <a:rPr lang="en-US" sz="1400" dirty="0">
                <a:latin typeface="Helvetica" pitchFamily="-109" charset="0"/>
              </a:rPr>
              <a:t>)</a:t>
            </a:r>
            <a:endParaRPr lang="en-US" sz="1400" dirty="0">
              <a:solidFill>
                <a:srgbClr val="003399"/>
              </a:solidFill>
              <a:latin typeface="Helvetica" pitchFamily="-109" charset="0"/>
            </a:endParaRPr>
          </a:p>
        </p:txBody>
      </p:sp>
      <p:sp>
        <p:nvSpPr>
          <p:cNvPr id="206874" name="Rectangle 26"/>
          <p:cNvSpPr>
            <a:spLocks noChangeArrowheads="1"/>
          </p:cNvSpPr>
          <p:nvPr/>
        </p:nvSpPr>
        <p:spPr bwMode="auto">
          <a:xfrm>
            <a:off x="6476524" y="6400800"/>
            <a:ext cx="26139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latin typeface="Arial" pitchFamily="-109" charset="0"/>
              </a:rPr>
              <a:t>Resistive Plate Chambers (</a:t>
            </a:r>
            <a:r>
              <a:rPr lang="en-US" sz="1400" b="1" dirty="0">
                <a:latin typeface="Arial" pitchFamily="-109" charset="0"/>
              </a:rPr>
              <a:t>RPC</a:t>
            </a:r>
            <a:r>
              <a:rPr lang="en-US" sz="1400" dirty="0">
                <a:latin typeface="Arial" pitchFamily="-109" charset="0"/>
              </a:rPr>
              <a:t>)</a:t>
            </a:r>
            <a:endParaRPr lang="en-US" sz="1400" dirty="0">
              <a:solidFill>
                <a:srgbClr val="000000"/>
              </a:solidFill>
              <a:latin typeface="Helvetica" pitchFamily="-109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708909" y="5973611"/>
            <a:ext cx="1236351" cy="442441"/>
            <a:chOff x="1706" y="3763"/>
            <a:chExt cx="779" cy="279"/>
          </a:xfrm>
        </p:grpSpPr>
        <p:sp>
          <p:nvSpPr>
            <p:cNvPr id="206876" name="Rectangle 28"/>
            <p:cNvSpPr>
              <a:spLocks noChangeArrowheads="1"/>
            </p:cNvSpPr>
            <p:nvPr/>
          </p:nvSpPr>
          <p:spPr bwMode="auto">
            <a:xfrm>
              <a:off x="1706" y="3763"/>
              <a:ext cx="506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latin typeface="Arial" pitchFamily="-109" charset="0"/>
                </a:rPr>
                <a:t>Drift Tube</a:t>
              </a:r>
              <a:endParaRPr lang="en-US" sz="2800" dirty="0">
                <a:latin typeface="Times" pitchFamily="-109" charset="0"/>
              </a:endParaRPr>
            </a:p>
          </p:txBody>
        </p:sp>
        <p:sp>
          <p:nvSpPr>
            <p:cNvPr id="206877" name="Rectangle 29"/>
            <p:cNvSpPr>
              <a:spLocks noChangeArrowheads="1"/>
            </p:cNvSpPr>
            <p:nvPr/>
          </p:nvSpPr>
          <p:spPr bwMode="auto">
            <a:xfrm>
              <a:off x="2149" y="3906"/>
              <a:ext cx="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Helvetica" pitchFamily="-109" charset="0"/>
                </a:rPr>
                <a:t> </a:t>
              </a:r>
              <a:endParaRPr lang="en-US" sz="2800" dirty="0">
                <a:latin typeface="Times" pitchFamily="-109" charset="0"/>
              </a:endParaRPr>
            </a:p>
          </p:txBody>
        </p:sp>
        <p:sp>
          <p:nvSpPr>
            <p:cNvPr id="206878" name="Rectangle 30"/>
            <p:cNvSpPr>
              <a:spLocks noChangeArrowheads="1"/>
            </p:cNvSpPr>
            <p:nvPr/>
          </p:nvSpPr>
          <p:spPr bwMode="auto">
            <a:xfrm>
              <a:off x="1706" y="3890"/>
              <a:ext cx="77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latin typeface="Arial" pitchFamily="-109" charset="0"/>
                </a:rPr>
                <a:t>Chambers (</a:t>
              </a:r>
              <a:r>
                <a:rPr lang="en-US" sz="1400" b="1" dirty="0">
                  <a:latin typeface="Arial" pitchFamily="-109" charset="0"/>
                </a:rPr>
                <a:t>DT</a:t>
              </a:r>
              <a:r>
                <a:rPr lang="en-US" sz="1400" dirty="0">
                  <a:latin typeface="Arial" pitchFamily="-109" charset="0"/>
                </a:rPr>
                <a:t>)</a:t>
              </a:r>
              <a:endParaRPr lang="en-US" sz="1400" dirty="0">
                <a:latin typeface="Helvetica" pitchFamily="-109" charset="0"/>
              </a:endParaRP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177665" y="5973611"/>
            <a:ext cx="1376021" cy="452438"/>
            <a:chOff x="2632" y="3772"/>
            <a:chExt cx="866" cy="285"/>
          </a:xfrm>
        </p:grpSpPr>
        <p:sp>
          <p:nvSpPr>
            <p:cNvPr id="206880" name="Rectangle 32"/>
            <p:cNvSpPr>
              <a:spLocks noChangeArrowheads="1"/>
            </p:cNvSpPr>
            <p:nvPr/>
          </p:nvSpPr>
          <p:spPr bwMode="auto">
            <a:xfrm>
              <a:off x="2632" y="3772"/>
              <a:ext cx="762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latin typeface="Arial" pitchFamily="-109" charset="0"/>
                </a:rPr>
                <a:t>Resistive Plate</a:t>
              </a:r>
              <a:endParaRPr lang="en-US" sz="2800" dirty="0">
                <a:latin typeface="Times" pitchFamily="-109" charset="0"/>
              </a:endParaRPr>
            </a:p>
          </p:txBody>
        </p:sp>
        <p:sp>
          <p:nvSpPr>
            <p:cNvPr id="206881" name="Rectangle 33"/>
            <p:cNvSpPr>
              <a:spLocks noChangeArrowheads="1"/>
            </p:cNvSpPr>
            <p:nvPr/>
          </p:nvSpPr>
          <p:spPr bwMode="auto">
            <a:xfrm>
              <a:off x="3120" y="3921"/>
              <a:ext cx="0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0000"/>
                  </a:solidFill>
                  <a:latin typeface="Helvetica" pitchFamily="-109" charset="0"/>
                </a:rPr>
                <a:t> </a:t>
              </a:r>
              <a:endParaRPr lang="en-US" sz="2800" dirty="0">
                <a:latin typeface="Times" pitchFamily="-109" charset="0"/>
              </a:endParaRPr>
            </a:p>
          </p:txBody>
        </p:sp>
        <p:sp>
          <p:nvSpPr>
            <p:cNvPr id="206882" name="Rectangle 34"/>
            <p:cNvSpPr>
              <a:spLocks noChangeArrowheads="1"/>
            </p:cNvSpPr>
            <p:nvPr/>
          </p:nvSpPr>
          <p:spPr bwMode="auto">
            <a:xfrm>
              <a:off x="2632" y="3906"/>
              <a:ext cx="86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latin typeface="Arial" pitchFamily="-109" charset="0"/>
                </a:rPr>
                <a:t>Chambers (</a:t>
              </a:r>
              <a:r>
                <a:rPr lang="en-US" sz="1400" b="1" dirty="0">
                  <a:latin typeface="Arial" pitchFamily="-109" charset="0"/>
                </a:rPr>
                <a:t>RPC</a:t>
              </a:r>
              <a:r>
                <a:rPr lang="en-US" sz="1400" dirty="0">
                  <a:latin typeface="Arial" pitchFamily="-109" charset="0"/>
                </a:rPr>
                <a:t>)</a:t>
              </a:r>
              <a:endParaRPr lang="en-US" sz="1400" dirty="0">
                <a:solidFill>
                  <a:srgbClr val="000000"/>
                </a:solidFill>
                <a:latin typeface="Helvetica" pitchFamily="-109" charset="0"/>
              </a:endParaRPr>
            </a:p>
          </p:txBody>
        </p:sp>
      </p:grpSp>
      <p:sp>
        <p:nvSpPr>
          <p:cNvPr id="206883" name="Rectangle 35"/>
          <p:cNvSpPr>
            <a:spLocks noChangeArrowheads="1"/>
          </p:cNvSpPr>
          <p:nvPr/>
        </p:nvSpPr>
        <p:spPr bwMode="auto">
          <a:xfrm>
            <a:off x="411480" y="1028700"/>
            <a:ext cx="173248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Arial" pitchFamily="-109" charset="0"/>
              </a:rPr>
              <a:t>Superconducting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Arial" pitchFamily="-109" charset="0"/>
              </a:rPr>
              <a:t>Coil</a:t>
            </a:r>
            <a:r>
              <a:rPr lang="en-US" dirty="0">
                <a:solidFill>
                  <a:srgbClr val="003399"/>
                </a:solidFill>
                <a:latin typeface="Arial" pitchFamily="-109" charset="0"/>
              </a:rPr>
              <a:t>, </a:t>
            </a:r>
            <a:r>
              <a:rPr lang="en-US" dirty="0">
                <a:latin typeface="Arial" pitchFamily="-109" charset="0"/>
              </a:rPr>
              <a:t>4 Tesla</a:t>
            </a:r>
            <a:endParaRPr lang="en-US" sz="2800" dirty="0">
              <a:latin typeface="Times" pitchFamily="-109" charset="0"/>
            </a:endParaRPr>
          </a:p>
        </p:txBody>
      </p:sp>
      <p:sp>
        <p:nvSpPr>
          <p:cNvPr id="206884" name="Rectangle 36"/>
          <p:cNvSpPr>
            <a:spLocks noChangeArrowheads="1"/>
          </p:cNvSpPr>
          <p:nvPr/>
        </p:nvSpPr>
        <p:spPr bwMode="auto">
          <a:xfrm>
            <a:off x="7543800" y="2210277"/>
            <a:ext cx="1270159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Arial" pitchFamily="-109" charset="0"/>
              </a:rPr>
              <a:t>IRON YOKE</a:t>
            </a:r>
          </a:p>
        </p:txBody>
      </p:sp>
      <p:sp>
        <p:nvSpPr>
          <p:cNvPr id="206885" name="Line 37"/>
          <p:cNvSpPr>
            <a:spLocks noChangeShapeType="1"/>
          </p:cNvSpPr>
          <p:nvPr/>
        </p:nvSpPr>
        <p:spPr bwMode="auto">
          <a:xfrm>
            <a:off x="1828800" y="1371600"/>
            <a:ext cx="2356009" cy="12901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86" name="Oval 38"/>
          <p:cNvSpPr>
            <a:spLocks noChangeArrowheads="1"/>
          </p:cNvSpPr>
          <p:nvPr/>
        </p:nvSpPr>
        <p:spPr bwMode="auto">
          <a:xfrm>
            <a:off x="4137660" y="2614613"/>
            <a:ext cx="91440" cy="9858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87" name="Line 39"/>
          <p:cNvSpPr>
            <a:spLocks noChangeShapeType="1"/>
          </p:cNvSpPr>
          <p:nvPr/>
        </p:nvSpPr>
        <p:spPr bwMode="auto">
          <a:xfrm flipH="1">
            <a:off x="5792153" y="2361724"/>
            <a:ext cx="1675924" cy="29146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88" name="Oval 40"/>
          <p:cNvSpPr>
            <a:spLocks noChangeArrowheads="1"/>
          </p:cNvSpPr>
          <p:nvPr/>
        </p:nvSpPr>
        <p:spPr bwMode="auto">
          <a:xfrm>
            <a:off x="5746433" y="2601755"/>
            <a:ext cx="92869" cy="9858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82296" tIns="41148" rIns="82296" bIns="41148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889" name="Rectangle 41"/>
          <p:cNvSpPr>
            <a:spLocks noChangeArrowheads="1"/>
          </p:cNvSpPr>
          <p:nvPr/>
        </p:nvSpPr>
        <p:spPr bwMode="auto">
          <a:xfrm>
            <a:off x="990125" y="4267677"/>
            <a:ext cx="1092993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Arial" pitchFamily="-109" charset="0"/>
              </a:rPr>
              <a:t>TRACKER</a:t>
            </a:r>
            <a:endParaRPr lang="en-US" sz="2800" dirty="0">
              <a:solidFill>
                <a:srgbClr val="FF0000"/>
              </a:solidFill>
              <a:latin typeface="Times" pitchFamily="-109" charset="0"/>
            </a:endParaRPr>
          </a:p>
        </p:txBody>
      </p:sp>
      <p:sp>
        <p:nvSpPr>
          <p:cNvPr id="206890" name="Rectangle 42"/>
          <p:cNvSpPr>
            <a:spLocks noChangeArrowheads="1"/>
          </p:cNvSpPr>
          <p:nvPr/>
        </p:nvSpPr>
        <p:spPr bwMode="auto">
          <a:xfrm>
            <a:off x="7848124" y="5486400"/>
            <a:ext cx="11159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Arial" pitchFamily="-109" charset="0"/>
              </a:rPr>
              <a:t>MUON</a:t>
            </a:r>
          </a:p>
          <a:p>
            <a:pPr eaLnBrk="0" hangingPunct="0"/>
            <a:r>
              <a:rPr lang="en-US" dirty="0">
                <a:solidFill>
                  <a:srgbClr val="FF0000"/>
                </a:solidFill>
                <a:latin typeface="Arial" pitchFamily="-109" charset="0"/>
              </a:rPr>
              <a:t>ENDCAPS</a:t>
            </a:r>
            <a:endParaRPr lang="en-US" sz="2800" dirty="0">
              <a:solidFill>
                <a:srgbClr val="FF0000"/>
              </a:solidFill>
              <a:latin typeface="Times" pitchFamily="-109" charset="0"/>
            </a:endParaRPr>
          </a:p>
        </p:txBody>
      </p:sp>
      <p:sp>
        <p:nvSpPr>
          <p:cNvPr id="206891" name="Rectangle 43"/>
          <p:cNvSpPr>
            <a:spLocks noChangeArrowheads="1"/>
          </p:cNvSpPr>
          <p:nvPr/>
        </p:nvSpPr>
        <p:spPr bwMode="auto">
          <a:xfrm>
            <a:off x="6657975" y="1295877"/>
            <a:ext cx="508635" cy="22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00FF"/>
                </a:solidFill>
                <a:latin typeface="Arial" pitchFamily="-109" charset="0"/>
              </a:rPr>
              <a:t>HCAL</a:t>
            </a:r>
            <a:endParaRPr lang="en-US" sz="2800" dirty="0">
              <a:solidFill>
                <a:srgbClr val="0000FF"/>
              </a:solidFill>
              <a:latin typeface="Times" pitchFamily="-109" charset="0"/>
            </a:endParaRPr>
          </a:p>
        </p:txBody>
      </p:sp>
      <p:sp>
        <p:nvSpPr>
          <p:cNvPr id="206892" name="Rectangle 44"/>
          <p:cNvSpPr>
            <a:spLocks noChangeArrowheads="1"/>
          </p:cNvSpPr>
          <p:nvPr/>
        </p:nvSpPr>
        <p:spPr bwMode="auto">
          <a:xfrm>
            <a:off x="6672263" y="1543050"/>
            <a:ext cx="18657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latin typeface="Arial" pitchFamily="-109" charset="0"/>
              </a:rPr>
              <a:t>Plastic </a:t>
            </a:r>
            <a:r>
              <a:rPr lang="en-US" sz="1400" dirty="0" err="1">
                <a:latin typeface="Arial" pitchFamily="-109" charset="0"/>
              </a:rPr>
              <a:t>scintillator</a:t>
            </a:r>
            <a:r>
              <a:rPr lang="en-US" sz="1400" dirty="0">
                <a:latin typeface="Arial" pitchFamily="-109" charset="0"/>
              </a:rPr>
              <a:t>/brass</a:t>
            </a:r>
          </a:p>
          <a:p>
            <a:pPr eaLnBrk="0" hangingPunct="0"/>
            <a:r>
              <a:rPr lang="en-US" sz="1400" dirty="0">
                <a:latin typeface="Arial" pitchFamily="-109" charset="0"/>
              </a:rPr>
              <a:t>sandwich</a:t>
            </a:r>
            <a:endParaRPr lang="en-US" sz="2800" dirty="0">
              <a:latin typeface="Arial" pitchFamily="-109" charset="0"/>
            </a:endParaRPr>
          </a:p>
        </p:txBody>
      </p:sp>
      <p:sp>
        <p:nvSpPr>
          <p:cNvPr id="206893" name="Rectangle 45"/>
          <p:cNvSpPr>
            <a:spLocks noChangeArrowheads="1"/>
          </p:cNvSpPr>
          <p:nvPr/>
        </p:nvSpPr>
        <p:spPr bwMode="auto">
          <a:xfrm>
            <a:off x="7569517" y="1115854"/>
            <a:ext cx="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Helvetica" pitchFamily="-109" charset="0"/>
              </a:rPr>
              <a:t> </a:t>
            </a:r>
            <a:endParaRPr lang="en-US" sz="2800" dirty="0">
              <a:latin typeface="Times" pitchFamily="-109" charset="0"/>
            </a:endParaRPr>
          </a:p>
        </p:txBody>
      </p:sp>
      <p:sp>
        <p:nvSpPr>
          <p:cNvPr id="206894" name="Rectangle 46"/>
          <p:cNvSpPr>
            <a:spLocks noChangeArrowheads="1"/>
          </p:cNvSpPr>
          <p:nvPr/>
        </p:nvSpPr>
        <p:spPr bwMode="auto">
          <a:xfrm>
            <a:off x="7640955" y="1305878"/>
            <a:ext cx="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Helvetica" pitchFamily="-109" charset="0"/>
              </a:rPr>
              <a:t> </a:t>
            </a:r>
            <a:endParaRPr lang="en-US" sz="2800" dirty="0">
              <a:latin typeface="Times" pitchFamily="-109" charset="0"/>
            </a:endParaRPr>
          </a:p>
        </p:txBody>
      </p:sp>
      <p:sp>
        <p:nvSpPr>
          <p:cNvPr id="206895" name="Rectangle 47"/>
          <p:cNvSpPr>
            <a:spLocks noChangeArrowheads="1"/>
          </p:cNvSpPr>
          <p:nvPr/>
        </p:nvSpPr>
        <p:spPr bwMode="auto">
          <a:xfrm>
            <a:off x="5902167" y="1501617"/>
            <a:ext cx="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00000"/>
                </a:solidFill>
                <a:latin typeface="Helvetica" pitchFamily="-109" charset="0"/>
              </a:rPr>
              <a:t> </a:t>
            </a:r>
            <a:endParaRPr lang="en-US" sz="2800" dirty="0">
              <a:latin typeface="Times" pitchFamily="-109" charset="0"/>
            </a:endParaRPr>
          </a:p>
        </p:txBody>
      </p:sp>
      <p:sp>
        <p:nvSpPr>
          <p:cNvPr id="206896" name="Text Box 48"/>
          <p:cNvSpPr txBox="1">
            <a:spLocks noChangeArrowheads="1"/>
          </p:cNvSpPr>
          <p:nvPr/>
        </p:nvSpPr>
        <p:spPr bwMode="auto">
          <a:xfrm>
            <a:off x="152877" y="5790724"/>
            <a:ext cx="2384583" cy="738662"/>
          </a:xfrm>
          <a:prstGeom prst="rect">
            <a:avLst/>
          </a:prstGeom>
          <a:solidFill>
            <a:srgbClr val="F3FF8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39" tIns="45719" rIns="91439" bIns="45719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latin typeface="Arial" pitchFamily="-109" charset="0"/>
              </a:rPr>
              <a:t>Total weight          12500 </a:t>
            </a:r>
            <a:r>
              <a:rPr lang="en-US" sz="1400" dirty="0" err="1">
                <a:latin typeface="Arial" pitchFamily="-109" charset="0"/>
              </a:rPr>
              <a:t>t</a:t>
            </a:r>
            <a:endParaRPr lang="en-US" sz="1400" dirty="0">
              <a:latin typeface="Arial" pitchFamily="-109" charset="0"/>
            </a:endParaRPr>
          </a:p>
          <a:p>
            <a:pPr eaLnBrk="0" hangingPunct="0"/>
            <a:r>
              <a:rPr lang="en-US" sz="1400" dirty="0">
                <a:latin typeface="Arial" pitchFamily="-109" charset="0"/>
              </a:rPr>
              <a:t>Overall diameter   15 </a:t>
            </a:r>
            <a:r>
              <a:rPr lang="en-US" sz="1400" dirty="0" err="1">
                <a:latin typeface="Arial" pitchFamily="-109" charset="0"/>
              </a:rPr>
              <a:t>m</a:t>
            </a:r>
            <a:endParaRPr lang="en-US" sz="1400" dirty="0">
              <a:latin typeface="Arial" pitchFamily="-109" charset="0"/>
            </a:endParaRPr>
          </a:p>
          <a:p>
            <a:pPr eaLnBrk="0" hangingPunct="0"/>
            <a:r>
              <a:rPr lang="en-US" sz="1400" dirty="0">
                <a:latin typeface="Arial" pitchFamily="-109" charset="0"/>
              </a:rPr>
              <a:t>Overall length       21.6 </a:t>
            </a:r>
            <a:r>
              <a:rPr lang="en-US" sz="1400" dirty="0" err="1">
                <a:latin typeface="Arial" pitchFamily="-109" charset="0"/>
              </a:rPr>
              <a:t>m</a:t>
            </a:r>
            <a:endParaRPr lang="en-US" sz="1400" dirty="0">
              <a:solidFill>
                <a:schemeClr val="tx2"/>
              </a:solidFill>
              <a:latin typeface="Arial" pitchFamily="-109" charset="0"/>
            </a:endParaRPr>
          </a:p>
        </p:txBody>
      </p:sp>
      <p:sp>
        <p:nvSpPr>
          <p:cNvPr id="206897" name="Rectangle 49"/>
          <p:cNvSpPr>
            <a:spLocks noChangeArrowheads="1"/>
          </p:cNvSpPr>
          <p:nvPr/>
        </p:nvSpPr>
        <p:spPr bwMode="auto">
          <a:xfrm>
            <a:off x="2971800" y="228600"/>
            <a:ext cx="182880" cy="46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0BA9-B9B9-E14B-8595-9E03C6AF2AC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Site Under Construction</a:t>
            </a:r>
            <a:endParaRPr lang="en-US" dirty="0"/>
          </a:p>
        </p:txBody>
      </p:sp>
      <p:pic>
        <p:nvPicPr>
          <p:cNvPr id="44035" name="Picture 3" descr="Oct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0462"/>
            <a:ext cx="9144000" cy="578702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33" y="880851"/>
            <a:ext cx="8713121" cy="559835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Introduction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Why do we go to the energy frontier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machine and the physics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The Compact </a:t>
            </a:r>
            <a:r>
              <a:rPr lang="en-US" dirty="0" err="1" smtClean="0"/>
              <a:t>Muon</a:t>
            </a:r>
            <a:r>
              <a:rPr lang="en-US" dirty="0" smtClean="0"/>
              <a:t> Solenoid detector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Construction, Commissioning, Preparation for data taking</a:t>
            </a:r>
          </a:p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Online event selection</a:t>
            </a:r>
          </a:p>
          <a:p>
            <a:pPr lvl="1"/>
            <a:r>
              <a:rPr lang="en-US" dirty="0" smtClean="0"/>
              <a:t>Distributed Computing and Analysis</a:t>
            </a:r>
            <a:endParaRPr lang="en-US" dirty="0" smtClean="0"/>
          </a:p>
          <a:p>
            <a:r>
              <a:rPr lang="en-US" dirty="0" smtClean="0"/>
              <a:t>Summary</a:t>
            </a:r>
            <a:endParaRPr lang="en-GB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1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31D8-1DFE-604D-831E-479EFC29D04A}" type="slidenum">
              <a:rPr lang="en-US"/>
              <a:pPr/>
              <a:t>19</a:t>
            </a:fld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 Cavern</a:t>
            </a:r>
          </a:p>
        </p:txBody>
      </p:sp>
      <p:pic>
        <p:nvPicPr>
          <p:cNvPr id="40963" name="Picture 3" descr="UXCp1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3829050" cy="5105400"/>
          </a:xfrm>
          <a:prstGeom prst="rect">
            <a:avLst/>
          </a:prstGeom>
          <a:noFill/>
        </p:spPr>
      </p:pic>
      <p:pic>
        <p:nvPicPr>
          <p:cNvPr id="40964" name="Picture 4" descr="XptCavernFeb05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676400"/>
            <a:ext cx="5943600" cy="3873500"/>
          </a:xfrm>
          <a:prstGeom prst="rect">
            <a:avLst/>
          </a:prstGeom>
          <a:noFill/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447800" y="1066800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Helvetica" pitchFamily="-109" charset="0"/>
              </a:rPr>
              <a:t>2003</a:t>
            </a: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6705600" y="1295400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Helvetica" pitchFamily="-109" charset="0"/>
              </a:rPr>
              <a:t>2004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CMS Assembled &amp; Tested on Surface</a:t>
            </a:r>
            <a:endParaRPr lang="en-US" sz="3800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39059" y="926501"/>
            <a:ext cx="7342188" cy="5627688"/>
            <a:chOff x="432" y="576"/>
            <a:chExt cx="4848" cy="3746"/>
          </a:xfrm>
        </p:grpSpPr>
        <p:pic>
          <p:nvPicPr>
            <p:cNvPr id="19462" name="Picture 4" descr="0607006_0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576"/>
              <a:ext cx="4848" cy="3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Text Box 6"/>
            <p:cNvSpPr txBox="1">
              <a:spLocks noChangeArrowheads="1"/>
            </p:cNvSpPr>
            <p:nvPr/>
          </p:nvSpPr>
          <p:spPr bwMode="auto">
            <a:xfrm>
              <a:off x="3587" y="639"/>
              <a:ext cx="162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Surface Assembly Hall</a:t>
              </a:r>
            </a:p>
          </p:txBody>
        </p:sp>
        <p:sp>
          <p:nvSpPr>
            <p:cNvPr id="19464" name="Rectangle 7"/>
            <p:cNvSpPr>
              <a:spLocks noChangeArrowheads="1"/>
            </p:cNvSpPr>
            <p:nvPr/>
          </p:nvSpPr>
          <p:spPr bwMode="auto">
            <a:xfrm>
              <a:off x="1106" y="720"/>
              <a:ext cx="165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A Muon Endcap Disk</a:t>
              </a:r>
              <a:endParaRPr lang="en-US"/>
            </a:p>
          </p:txBody>
        </p:sp>
        <p:sp>
          <p:nvSpPr>
            <p:cNvPr id="19465" name="Rectangle 8"/>
            <p:cNvSpPr>
              <a:spLocks noChangeArrowheads="1"/>
            </p:cNvSpPr>
            <p:nvPr/>
          </p:nvSpPr>
          <p:spPr bwMode="auto">
            <a:xfrm>
              <a:off x="3965" y="3145"/>
              <a:ext cx="1135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HCAL Endcap</a:t>
              </a:r>
              <a:endParaRPr lang="en-US"/>
            </a:p>
          </p:txBody>
        </p:sp>
        <p:sp>
          <p:nvSpPr>
            <p:cNvPr id="19466" name="Line 9"/>
            <p:cNvSpPr>
              <a:spLocks noChangeShapeType="1"/>
            </p:cNvSpPr>
            <p:nvPr/>
          </p:nvSpPr>
          <p:spPr bwMode="auto">
            <a:xfrm>
              <a:off x="1823" y="930"/>
              <a:ext cx="292" cy="40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 flipH="1" flipV="1">
              <a:off x="3276" y="2459"/>
              <a:ext cx="713" cy="81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68" name="Rectangle 12"/>
            <p:cNvSpPr>
              <a:spLocks noChangeArrowheads="1"/>
            </p:cNvSpPr>
            <p:nvPr/>
          </p:nvSpPr>
          <p:spPr bwMode="auto">
            <a:xfrm>
              <a:off x="4092" y="1522"/>
              <a:ext cx="1135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</a:rPr>
                <a:t>Supports for ECAL </a:t>
              </a:r>
              <a:r>
                <a:rPr lang="en-US" b="1" dirty="0" err="1">
                  <a:solidFill>
                    <a:schemeClr val="bg1"/>
                  </a:solidFill>
                </a:rPr>
                <a:t>Endcap</a:t>
              </a:r>
              <a:endParaRPr lang="en-US" dirty="0"/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 flipH="1">
              <a:off x="3501" y="1663"/>
              <a:ext cx="765" cy="14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20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5575" y="1041400"/>
            <a:ext cx="8963025" cy="5314950"/>
            <a:chOff x="-933" y="672"/>
            <a:chExt cx="7173" cy="3548"/>
          </a:xfrm>
        </p:grpSpPr>
        <p:pic>
          <p:nvPicPr>
            <p:cNvPr id="2048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0" y="672"/>
              <a:ext cx="5280" cy="3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7" name="Rectangle 5"/>
            <p:cNvSpPr>
              <a:spLocks noChangeArrowheads="1"/>
            </p:cNvSpPr>
            <p:nvPr/>
          </p:nvSpPr>
          <p:spPr bwMode="auto">
            <a:xfrm>
              <a:off x="1149" y="715"/>
              <a:ext cx="1272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HF </a:t>
              </a:r>
              <a:r>
                <a:rPr lang="en-GB" b="1" dirty="0" smtClean="0">
                  <a:solidFill>
                    <a:schemeClr val="bg1"/>
                  </a:solidFill>
                </a:rPr>
                <a:t>Nov 2006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20488" name="Picture 6" descr="CMSn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933" y="2928"/>
              <a:ext cx="1865" cy="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9" name="Line 7"/>
            <p:cNvSpPr>
              <a:spLocks noChangeShapeType="1"/>
            </p:cNvSpPr>
            <p:nvPr/>
          </p:nvSpPr>
          <p:spPr bwMode="auto">
            <a:xfrm flipV="1">
              <a:off x="816" y="2400"/>
              <a:ext cx="2016" cy="1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Lowering the Detector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21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8" descr="205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888" y="1028700"/>
            <a:ext cx="32639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9" descr="205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88" y="1054100"/>
            <a:ext cx="3255962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 descr="CMSn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5013" y="1663700"/>
            <a:ext cx="2566987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Line 11"/>
          <p:cNvSpPr>
            <a:spLocks noChangeShapeType="1"/>
          </p:cNvSpPr>
          <p:nvPr/>
        </p:nvSpPr>
        <p:spPr bwMode="auto">
          <a:xfrm flipH="1">
            <a:off x="1524000" y="2641600"/>
            <a:ext cx="3556000" cy="132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Rectangle 12"/>
          <p:cNvSpPr>
            <a:spLocks noChangeArrowheads="1"/>
          </p:cNvSpPr>
          <p:nvPr/>
        </p:nvSpPr>
        <p:spPr bwMode="auto">
          <a:xfrm>
            <a:off x="5905500" y="1143000"/>
            <a:ext cx="220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YE+1 (</a:t>
            </a:r>
            <a:r>
              <a:rPr lang="en-GB" b="1" dirty="0" smtClean="0">
                <a:solidFill>
                  <a:schemeClr val="bg1"/>
                </a:solidFill>
              </a:rPr>
              <a:t>Jan 2007</a:t>
            </a:r>
            <a:r>
              <a:rPr lang="en-GB" b="1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Lowering the Detector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22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8"/>
          <p:cNvPicPr>
            <a:picLocks noChangeAspect="1" noChangeArrowheads="1"/>
          </p:cNvPicPr>
          <p:nvPr/>
        </p:nvPicPr>
        <p:blipFill>
          <a:blip r:embed="rId3"/>
          <a:srcRect b="6984"/>
          <a:stretch>
            <a:fillRect/>
          </a:stretch>
        </p:blipFill>
        <p:spPr bwMode="auto">
          <a:xfrm>
            <a:off x="2246313" y="1028700"/>
            <a:ext cx="6884987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9" descr="CMSn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3" y="4368800"/>
            <a:ext cx="2732087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Line 10"/>
          <p:cNvSpPr>
            <a:spLocks noChangeShapeType="1"/>
          </p:cNvSpPr>
          <p:nvPr/>
        </p:nvSpPr>
        <p:spPr bwMode="auto">
          <a:xfrm flipV="1">
            <a:off x="1193800" y="3759200"/>
            <a:ext cx="4025900" cy="1257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352425" y="3732213"/>
            <a:ext cx="153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YB0 lowering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Lowering the Detector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23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6" descr="IMG_36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1066800"/>
            <a:ext cx="39243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IMG_37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6150" y="1066800"/>
            <a:ext cx="39243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5575300" y="1143000"/>
            <a:ext cx="315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HCAL barrel </a:t>
            </a:r>
            <a:r>
              <a:rPr lang="en-GB" b="1" dirty="0" smtClean="0">
                <a:solidFill>
                  <a:schemeClr val="bg1"/>
                </a:solidFill>
              </a:rPr>
              <a:t>Apr 2007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Putting the Detector in Place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24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Completion of Services on YB0</a:t>
            </a:r>
            <a:endParaRPr lang="en-US" dirty="0"/>
          </a:p>
        </p:txBody>
      </p:sp>
      <p:pic>
        <p:nvPicPr>
          <p:cNvPr id="35843" name="Picture 3" descr="YB0_Serv_R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994" y="965791"/>
            <a:ext cx="8179406" cy="547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7327900" y="1139825"/>
            <a:ext cx="1198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Nov 2007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25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26</a:t>
            </a:fld>
            <a:endParaRPr lang="nl-NL" dirty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Silicon Strip Tracker, Dec </a:t>
            </a:r>
            <a:r>
              <a:rPr lang="en-US" dirty="0" smtClean="0">
                <a:ea typeface="+mj-ea"/>
                <a:cs typeface="+mj-cs"/>
              </a:rPr>
              <a:t>2007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35171" name="Picture 3" descr="bul-pho-2007-0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338" y="964370"/>
            <a:ext cx="8418895" cy="561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513358" y="1084736"/>
            <a:ext cx="25606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9" charset="0"/>
              </a:rPr>
              <a:t>200 m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9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9" charset="0"/>
              </a:rPr>
              <a:t> of Silicon strip detectors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09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3C75-C248-8D40-BB9A-3872FFC893BE}" type="slidenum">
              <a:rPr lang="en-US"/>
              <a:pPr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Beam-pipe Installed, May 2008</a:t>
            </a:r>
            <a:endParaRPr lang="en-US" dirty="0"/>
          </a:p>
        </p:txBody>
      </p:sp>
      <p:pic>
        <p:nvPicPr>
          <p:cNvPr id="107523" name="Picture 3" descr="IMG_3617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057" y="890866"/>
            <a:ext cx="7543800" cy="56578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500" dirty="0">
                <a:ea typeface="+mj-ea"/>
                <a:cs typeface="+mj-cs"/>
              </a:rPr>
              <a:t>Installation of the Pixel System, </a:t>
            </a:r>
            <a:r>
              <a:rPr lang="en-US" sz="3500" dirty="0" smtClean="0">
                <a:ea typeface="+mj-ea"/>
                <a:cs typeface="+mj-cs"/>
              </a:rPr>
              <a:t>Aug </a:t>
            </a:r>
            <a:r>
              <a:rPr lang="en-US" sz="3500" dirty="0">
                <a:ea typeface="+mj-ea"/>
                <a:cs typeface="+mj-cs"/>
              </a:rPr>
              <a:t>2008</a:t>
            </a:r>
          </a:p>
        </p:txBody>
      </p:sp>
      <p:pic>
        <p:nvPicPr>
          <p:cNvPr id="2631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21050"/>
            <a:ext cx="4254500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175" name="Picture 3" descr="IMG_3361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7388" y="946150"/>
            <a:ext cx="4646612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3480"/>
            <a:ext cx="4645519" cy="2562072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dirty="0"/>
              <a:t>A 66 megapixel “camera</a:t>
            </a:r>
            <a:r>
              <a:rPr lang="en-US" dirty="0" smtClean="0"/>
              <a:t>”</a:t>
            </a:r>
          </a:p>
          <a:p>
            <a:pPr marL="179388" lvl="1" indent="4763">
              <a:buNone/>
            </a:pPr>
            <a:r>
              <a:rPr lang="en-US" dirty="0"/>
              <a:t>Makes precise measurements</a:t>
            </a:r>
            <a:r>
              <a:rPr lang="en-US" dirty="0" smtClean="0"/>
              <a:t> of </a:t>
            </a:r>
            <a:r>
              <a:rPr lang="en-US" dirty="0"/>
              <a:t>charged particle impact </a:t>
            </a:r>
            <a:br>
              <a:rPr lang="en-US" dirty="0"/>
            </a:br>
            <a:r>
              <a:rPr lang="en-US" dirty="0"/>
              <a:t>parameters to tag particles </a:t>
            </a:r>
            <a:br>
              <a:rPr lang="en-US" dirty="0"/>
            </a:br>
            <a:r>
              <a:rPr lang="en-US" dirty="0"/>
              <a:t>with a small but finite lifetime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Standard Model</a:t>
            </a:r>
            <a:endParaRPr lang="en-US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2133" y="841389"/>
            <a:ext cx="8643469" cy="5790833"/>
          </a:xfrm>
        </p:spPr>
        <p:txBody>
          <a:bodyPr/>
          <a:lstStyle/>
          <a:p>
            <a:r>
              <a:rPr lang="en-US" sz="2400" dirty="0" smtClean="0"/>
              <a:t>More than 50 years of experimentation using accelerators, and ensuing theoretical syntheses have produced what we call the “Standard Model” </a:t>
            </a:r>
          </a:p>
          <a:p>
            <a:pPr lvl="1"/>
            <a:r>
              <a:rPr lang="en-US" sz="2000" dirty="0" smtClean="0"/>
              <a:t>This SM is a  </a:t>
            </a:r>
            <a:r>
              <a:rPr lang="en-US" sz="2000" i="1" dirty="0" smtClean="0"/>
              <a:t>gauge theory </a:t>
            </a:r>
            <a:r>
              <a:rPr lang="en-US" sz="2000" dirty="0" smtClean="0"/>
              <a:t>of matter and forces</a:t>
            </a:r>
          </a:p>
          <a:p>
            <a:pPr lvl="1"/>
            <a:r>
              <a:rPr lang="en-US" sz="2000" dirty="0" smtClean="0"/>
              <a:t>It’s a quantum field </a:t>
            </a:r>
            <a:br>
              <a:rPr lang="en-US" sz="2000" dirty="0" smtClean="0"/>
            </a:br>
            <a:r>
              <a:rPr lang="en-US" sz="2000" dirty="0" smtClean="0"/>
              <a:t>theory that describes </a:t>
            </a:r>
            <a:br>
              <a:rPr lang="en-US" sz="2000" dirty="0" smtClean="0"/>
            </a:br>
            <a:r>
              <a:rPr lang="en-US" sz="2000" dirty="0" smtClean="0"/>
              <a:t>point-like fermions </a:t>
            </a:r>
            <a:br>
              <a:rPr lang="en-US" sz="2000" dirty="0" smtClean="0"/>
            </a:br>
            <a:r>
              <a:rPr lang="en-US" sz="2000" dirty="0" smtClean="0"/>
              <a:t>(quarks and leptons) </a:t>
            </a:r>
          </a:p>
          <a:p>
            <a:pPr lvl="2"/>
            <a:r>
              <a:rPr lang="en-US" sz="1800" dirty="0" smtClean="0"/>
              <a:t>Matter Particles</a:t>
            </a:r>
          </a:p>
          <a:p>
            <a:pPr lvl="1"/>
            <a:r>
              <a:rPr lang="en-US" sz="2000" dirty="0" smtClean="0"/>
              <a:t>That interact through</a:t>
            </a:r>
            <a:br>
              <a:rPr lang="en-US" sz="2000" dirty="0" smtClean="0"/>
            </a:br>
            <a:r>
              <a:rPr lang="en-US" sz="2000" dirty="0" smtClean="0"/>
              <a:t>the exchange of vector </a:t>
            </a:r>
            <a:br>
              <a:rPr lang="en-US" sz="2000" dirty="0" smtClean="0"/>
            </a:br>
            <a:r>
              <a:rPr lang="en-US" sz="2000" dirty="0" smtClean="0"/>
              <a:t>bosons (photons, W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and Z, and gluons)</a:t>
            </a:r>
          </a:p>
          <a:p>
            <a:pPr lvl="2"/>
            <a:r>
              <a:rPr lang="en-US" sz="1800" dirty="0" smtClean="0"/>
              <a:t>Force Carriers</a:t>
            </a:r>
            <a:endParaRPr lang="en-US" sz="18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pic>
        <p:nvPicPr>
          <p:cNvPr id="5027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371747"/>
            <a:ext cx="4648200" cy="37449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2357632" y="5093055"/>
            <a:ext cx="2162151" cy="1690688"/>
            <a:chOff x="1609749" y="5332942"/>
            <a:chExt cx="2162151" cy="1690688"/>
          </a:xfrm>
        </p:grpSpPr>
        <p:sp>
          <p:nvSpPr>
            <p:cNvPr id="502800" name="Text Box 16"/>
            <p:cNvSpPr txBox="1">
              <a:spLocks noChangeArrowheads="1"/>
            </p:cNvSpPr>
            <p:nvPr/>
          </p:nvSpPr>
          <p:spPr bwMode="auto">
            <a:xfrm rot="3027523">
              <a:off x="2819400" y="6434667"/>
              <a:ext cx="893763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Tx/>
                <a:buNone/>
              </a:pPr>
              <a:r>
                <a:rPr lang="en-US" sz="1400" b="0" dirty="0" err="1">
                  <a:latin typeface="Tahoma" pitchFamily="-109" charset="0"/>
                </a:rPr>
                <a:t>fermion</a:t>
              </a:r>
              <a:endParaRPr lang="en-US" sz="1400" b="0" dirty="0">
                <a:latin typeface="Tahoma" pitchFamily="-109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609749" y="5332942"/>
              <a:ext cx="2162151" cy="1482303"/>
              <a:chOff x="1609749" y="5332942"/>
              <a:chExt cx="2162151" cy="1482303"/>
            </a:xfrm>
          </p:grpSpPr>
          <p:sp>
            <p:nvSpPr>
              <p:cNvPr id="502789" name="Line 5"/>
              <p:cNvSpPr>
                <a:spLocks noChangeShapeType="1"/>
              </p:cNvSpPr>
              <p:nvPr/>
            </p:nvSpPr>
            <p:spPr bwMode="auto">
              <a:xfrm>
                <a:off x="1609749" y="6129867"/>
                <a:ext cx="1066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792" name="Line 8"/>
              <p:cNvSpPr>
                <a:spLocks noChangeShapeType="1"/>
              </p:cNvSpPr>
              <p:nvPr/>
            </p:nvSpPr>
            <p:spPr bwMode="auto">
              <a:xfrm>
                <a:off x="2690660" y="6129445"/>
                <a:ext cx="609600" cy="685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795" name="Freeform 11"/>
              <p:cNvSpPr>
                <a:spLocks/>
              </p:cNvSpPr>
              <p:nvPr/>
            </p:nvSpPr>
            <p:spPr bwMode="auto">
              <a:xfrm>
                <a:off x="2667000" y="5901267"/>
                <a:ext cx="457200" cy="230188"/>
              </a:xfrm>
              <a:custGeom>
                <a:avLst/>
                <a:gdLst/>
                <a:ahLst/>
                <a:cxnLst>
                  <a:cxn ang="0">
                    <a:pos x="13" y="241"/>
                  </a:cxn>
                  <a:cxn ang="0">
                    <a:pos x="50" y="86"/>
                  </a:cxn>
                  <a:cxn ang="0">
                    <a:pos x="116" y="102"/>
                  </a:cxn>
                  <a:cxn ang="0">
                    <a:pos x="168" y="155"/>
                  </a:cxn>
                  <a:cxn ang="0">
                    <a:pos x="251" y="202"/>
                  </a:cxn>
                  <a:cxn ang="0">
                    <a:pos x="309" y="199"/>
                  </a:cxn>
                  <a:cxn ang="0">
                    <a:pos x="322" y="172"/>
                  </a:cxn>
                  <a:cxn ang="0">
                    <a:pos x="292" y="0"/>
                  </a:cxn>
                </a:cxnLst>
                <a:rect l="0" t="0" r="r" b="b"/>
                <a:pathLst>
                  <a:path w="329" h="241">
                    <a:moveTo>
                      <a:pt x="13" y="241"/>
                    </a:moveTo>
                    <a:cubicBezTo>
                      <a:pt x="10" y="187"/>
                      <a:pt x="0" y="123"/>
                      <a:pt x="50" y="86"/>
                    </a:cubicBezTo>
                    <a:cubicBezTo>
                      <a:pt x="73" y="92"/>
                      <a:pt x="95" y="93"/>
                      <a:pt x="116" y="102"/>
                    </a:cubicBezTo>
                    <a:cubicBezTo>
                      <a:pt x="139" y="113"/>
                      <a:pt x="149" y="141"/>
                      <a:pt x="168" y="155"/>
                    </a:cubicBezTo>
                    <a:cubicBezTo>
                      <a:pt x="192" y="173"/>
                      <a:pt x="223" y="190"/>
                      <a:pt x="251" y="202"/>
                    </a:cubicBezTo>
                    <a:cubicBezTo>
                      <a:pt x="270" y="200"/>
                      <a:pt x="292" y="206"/>
                      <a:pt x="309" y="199"/>
                    </a:cubicBezTo>
                    <a:cubicBezTo>
                      <a:pt x="318" y="195"/>
                      <a:pt x="321" y="181"/>
                      <a:pt x="322" y="172"/>
                    </a:cubicBezTo>
                    <a:cubicBezTo>
                      <a:pt x="329" y="116"/>
                      <a:pt x="311" y="52"/>
                      <a:pt x="292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801" name="Freeform 17"/>
              <p:cNvSpPr>
                <a:spLocks/>
              </p:cNvSpPr>
              <p:nvPr/>
            </p:nvSpPr>
            <p:spPr bwMode="auto">
              <a:xfrm>
                <a:off x="3048000" y="5672667"/>
                <a:ext cx="457200" cy="230188"/>
              </a:xfrm>
              <a:custGeom>
                <a:avLst/>
                <a:gdLst/>
                <a:ahLst/>
                <a:cxnLst>
                  <a:cxn ang="0">
                    <a:pos x="13" y="241"/>
                  </a:cxn>
                  <a:cxn ang="0">
                    <a:pos x="50" y="86"/>
                  </a:cxn>
                  <a:cxn ang="0">
                    <a:pos x="116" y="102"/>
                  </a:cxn>
                  <a:cxn ang="0">
                    <a:pos x="168" y="155"/>
                  </a:cxn>
                  <a:cxn ang="0">
                    <a:pos x="251" y="202"/>
                  </a:cxn>
                  <a:cxn ang="0">
                    <a:pos x="309" y="199"/>
                  </a:cxn>
                  <a:cxn ang="0">
                    <a:pos x="322" y="172"/>
                  </a:cxn>
                  <a:cxn ang="0">
                    <a:pos x="292" y="0"/>
                  </a:cxn>
                </a:cxnLst>
                <a:rect l="0" t="0" r="r" b="b"/>
                <a:pathLst>
                  <a:path w="329" h="241">
                    <a:moveTo>
                      <a:pt x="13" y="241"/>
                    </a:moveTo>
                    <a:cubicBezTo>
                      <a:pt x="10" y="187"/>
                      <a:pt x="0" y="123"/>
                      <a:pt x="50" y="86"/>
                    </a:cubicBezTo>
                    <a:cubicBezTo>
                      <a:pt x="73" y="92"/>
                      <a:pt x="95" y="93"/>
                      <a:pt x="116" y="102"/>
                    </a:cubicBezTo>
                    <a:cubicBezTo>
                      <a:pt x="139" y="113"/>
                      <a:pt x="149" y="141"/>
                      <a:pt x="168" y="155"/>
                    </a:cubicBezTo>
                    <a:cubicBezTo>
                      <a:pt x="192" y="173"/>
                      <a:pt x="223" y="190"/>
                      <a:pt x="251" y="202"/>
                    </a:cubicBezTo>
                    <a:cubicBezTo>
                      <a:pt x="270" y="200"/>
                      <a:pt x="292" y="206"/>
                      <a:pt x="309" y="199"/>
                    </a:cubicBezTo>
                    <a:cubicBezTo>
                      <a:pt x="318" y="195"/>
                      <a:pt x="321" y="181"/>
                      <a:pt x="322" y="172"/>
                    </a:cubicBezTo>
                    <a:cubicBezTo>
                      <a:pt x="329" y="116"/>
                      <a:pt x="311" y="52"/>
                      <a:pt x="292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802" name="Text Box 18"/>
              <p:cNvSpPr txBox="1">
                <a:spLocks noChangeArrowheads="1"/>
              </p:cNvSpPr>
              <p:nvPr/>
            </p:nvSpPr>
            <p:spPr bwMode="auto">
              <a:xfrm>
                <a:off x="1676400" y="5825067"/>
                <a:ext cx="838200" cy="284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marL="342900" indent="-342900">
                  <a:buFontTx/>
                  <a:buNone/>
                </a:pPr>
                <a:r>
                  <a:rPr lang="en-US" sz="1400" b="0">
                    <a:latin typeface="Tahoma" pitchFamily="-109" charset="0"/>
                  </a:rPr>
                  <a:t>fermion</a:t>
                </a:r>
                <a:r>
                  <a:rPr lang="en-US" sz="1400">
                    <a:solidFill>
                      <a:schemeClr val="tx1"/>
                    </a:solidFill>
                    <a:latin typeface="Tahoma" pitchFamily="-109" charset="0"/>
                  </a:rPr>
                  <a:t>’</a:t>
                </a:r>
              </a:p>
            </p:txBody>
          </p:sp>
          <p:sp>
            <p:nvSpPr>
              <p:cNvPr id="502803" name="Text Box 19"/>
              <p:cNvSpPr txBox="1">
                <a:spLocks noChangeArrowheads="1"/>
              </p:cNvSpPr>
              <p:nvPr/>
            </p:nvSpPr>
            <p:spPr bwMode="auto">
              <a:xfrm rot="-1476334">
                <a:off x="3117850" y="5332942"/>
                <a:ext cx="654050" cy="284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342900" indent="-342900">
                  <a:buFontTx/>
                  <a:buNone/>
                </a:pPr>
                <a:r>
                  <a:rPr lang="en-US" sz="1400" b="0">
                    <a:latin typeface="Tahoma" pitchFamily="-109" charset="0"/>
                  </a:rPr>
                  <a:t>boson</a:t>
                </a:r>
              </a:p>
            </p:txBody>
          </p:sp>
        </p:grpSp>
      </p:grpSp>
      <p:sp>
        <p:nvSpPr>
          <p:cNvPr id="502805" name="Text Box 21"/>
          <p:cNvSpPr txBox="1">
            <a:spLocks noChangeArrowheads="1"/>
          </p:cNvSpPr>
          <p:nvPr/>
        </p:nvSpPr>
        <p:spPr bwMode="auto">
          <a:xfrm>
            <a:off x="6172200" y="2438400"/>
            <a:ext cx="24384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algn="ctr">
              <a:buFontTx/>
              <a:buNone/>
            </a:pPr>
            <a:r>
              <a:rPr lang="en-US">
                <a:latin typeface="Tahoma" pitchFamily="-109" charset="0"/>
              </a:rPr>
              <a:t>      </a:t>
            </a:r>
            <a:r>
              <a:rPr lang="en-US">
                <a:solidFill>
                  <a:srgbClr val="FF00FF"/>
                </a:solidFill>
                <a:latin typeface="Tahoma" pitchFamily="-109" charset="0"/>
              </a:rPr>
              <a:t>“Generations” of</a:t>
            </a:r>
            <a:r>
              <a:rPr lang="en-US">
                <a:latin typeface="Tahoma" pitchFamily="-109" charset="0"/>
              </a:rPr>
              <a:t> </a:t>
            </a:r>
            <a:r>
              <a:rPr lang="en-US">
                <a:solidFill>
                  <a:srgbClr val="FF00FF"/>
                </a:solidFill>
                <a:latin typeface="Tahoma" pitchFamily="-109" charset="0"/>
              </a:rPr>
              <a:t>Matter Particles (Sources of Fields)</a:t>
            </a:r>
          </a:p>
        </p:txBody>
      </p:sp>
      <p:sp>
        <p:nvSpPr>
          <p:cNvPr id="502808" name="Text Box 24"/>
          <p:cNvSpPr txBox="1">
            <a:spLocks noChangeArrowheads="1"/>
          </p:cNvSpPr>
          <p:nvPr/>
        </p:nvSpPr>
        <p:spPr bwMode="auto">
          <a:xfrm>
            <a:off x="4419600" y="6049595"/>
            <a:ext cx="4267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dirty="0">
                <a:solidFill>
                  <a:schemeClr val="tx1"/>
                </a:solidFill>
                <a:latin typeface="Tahoma" pitchFamily="-109" charset="0"/>
              </a:rPr>
              <a:t>What about gravity and the graviton</a:t>
            </a:r>
            <a:r>
              <a:rPr lang="en-US" dirty="0" smtClean="0">
                <a:solidFill>
                  <a:schemeClr val="tx1"/>
                </a:solidFill>
                <a:latin typeface="Tahoma" pitchFamily="-109" charset="0"/>
              </a:rPr>
              <a:t>?</a:t>
            </a:r>
          </a:p>
          <a:p>
            <a:pPr marL="342900" indent="-342900">
              <a:buFontTx/>
              <a:buNone/>
            </a:pPr>
            <a:r>
              <a:rPr lang="en-US" sz="1200" dirty="0">
                <a:solidFill>
                  <a:schemeClr val="tx1"/>
                </a:solidFill>
                <a:latin typeface="Tahoma" pitchFamily="-109" charset="0"/>
              </a:rPr>
              <a:t>(</a:t>
            </a:r>
            <a:r>
              <a:rPr lang="en-US" sz="1400" dirty="0">
                <a:solidFill>
                  <a:schemeClr val="tx1"/>
                </a:solidFill>
                <a:latin typeface="Tahoma" pitchFamily="-109" charset="0"/>
              </a:rPr>
              <a:t>Once thought irrelevant to particle physics</a:t>
            </a:r>
            <a:r>
              <a:rPr lang="en-US" sz="1200" dirty="0">
                <a:solidFill>
                  <a:schemeClr val="tx1"/>
                </a:solidFill>
                <a:latin typeface="Tahoma" pitchFamily="-109" charset="0"/>
              </a:rPr>
              <a:t>)</a:t>
            </a:r>
          </a:p>
        </p:txBody>
      </p:sp>
      <p:sp>
        <p:nvSpPr>
          <p:cNvPr id="502809" name="Text Box 25"/>
          <p:cNvSpPr txBox="1">
            <a:spLocks noChangeArrowheads="1"/>
          </p:cNvSpPr>
          <p:nvPr/>
        </p:nvSpPr>
        <p:spPr bwMode="auto">
          <a:xfrm>
            <a:off x="4800600" y="5334000"/>
            <a:ext cx="165576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>
                <a:solidFill>
                  <a:srgbClr val="990000"/>
                </a:solidFill>
                <a:latin typeface="Tahoma" pitchFamily="-109" charset="0"/>
              </a:rPr>
              <a:t>Quarks </a:t>
            </a:r>
            <a:r>
              <a:rPr lang="en-US">
                <a:latin typeface="Tahoma" pitchFamily="-109" charset="0"/>
              </a:rPr>
              <a:t>come</a:t>
            </a:r>
          </a:p>
          <a:p>
            <a:pPr marL="342900" indent="-342900">
              <a:buFontTx/>
              <a:buNone/>
            </a:pPr>
            <a:r>
              <a:rPr lang="en-US">
                <a:solidFill>
                  <a:srgbClr val="33CC33"/>
                </a:solidFill>
                <a:latin typeface="Tahoma" pitchFamily="-109" charset="0"/>
              </a:rPr>
              <a:t>in</a:t>
            </a:r>
            <a:r>
              <a:rPr lang="en-US">
                <a:latin typeface="Tahoma" pitchFamily="-109" charset="0"/>
              </a:rPr>
              <a:t> three </a:t>
            </a:r>
            <a:r>
              <a:rPr lang="en-US">
                <a:solidFill>
                  <a:srgbClr val="33CC33"/>
                </a:solidFill>
                <a:latin typeface="Tahoma" pitchFamily="-109" charset="0"/>
              </a:rPr>
              <a:t>colors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90D1-0A91-1144-85B8-B80C3583E036}" type="slidenum">
              <a:rPr lang="en-US"/>
              <a:pPr/>
              <a:t>29</a:t>
            </a:fld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</a:t>
            </a:r>
            <a:r>
              <a:rPr lang="en-US" dirty="0" smtClean="0"/>
              <a:t>Closure – Sep 2008</a:t>
            </a:r>
            <a:endParaRPr lang="en-US" dirty="0"/>
          </a:p>
        </p:txBody>
      </p:sp>
      <p:pic>
        <p:nvPicPr>
          <p:cNvPr id="119811" name="Picture 3" descr="20080905_160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828468"/>
            <a:ext cx="8686800" cy="57769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2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ea typeface="+mj-ea"/>
                <a:cs typeface="+mj-cs"/>
              </a:rPr>
              <a:t>LHC Start-up: </a:t>
            </a:r>
            <a:r>
              <a:rPr lang="en-US" dirty="0" smtClean="0">
                <a:ea typeface="+mj-ea"/>
                <a:cs typeface="+mj-cs"/>
              </a:rPr>
              <a:t>Sep. 10</a:t>
            </a:r>
            <a:r>
              <a:rPr lang="en-US" dirty="0">
                <a:ea typeface="+mj-ea"/>
                <a:cs typeface="+mj-cs"/>
              </a:rPr>
              <a:t>, 2008</a:t>
            </a:r>
          </a:p>
        </p:txBody>
      </p:sp>
      <p:pic>
        <p:nvPicPr>
          <p:cNvPr id="238596" name="Picture 4" descr="LHCStart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07398"/>
            <a:ext cx="9144000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8229" name="AutoShape 5"/>
          <p:cNvSpPr>
            <a:spLocks noChangeArrowheads="1"/>
          </p:cNvSpPr>
          <p:nvPr/>
        </p:nvSpPr>
        <p:spPr bwMode="auto">
          <a:xfrm>
            <a:off x="5918200" y="1721748"/>
            <a:ext cx="2946400" cy="1300162"/>
          </a:xfrm>
          <a:prstGeom prst="wedgeRectCallout">
            <a:avLst>
              <a:gd name="adj1" fmla="val -37986"/>
              <a:gd name="adj2" fmla="val 731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000"/>
              <a:t>Carlo Rubbia: Nobel laureate and former CERN director who launched the LHC</a:t>
            </a:r>
          </a:p>
        </p:txBody>
      </p:sp>
      <p:sp>
        <p:nvSpPr>
          <p:cNvPr id="3508230" name="AutoShape 6"/>
          <p:cNvSpPr>
            <a:spLocks noChangeArrowheads="1"/>
          </p:cNvSpPr>
          <p:nvPr/>
        </p:nvSpPr>
        <p:spPr bwMode="auto">
          <a:xfrm>
            <a:off x="1655763" y="2082110"/>
            <a:ext cx="2184400" cy="741363"/>
          </a:xfrm>
          <a:prstGeom prst="wedgeRectCallout">
            <a:avLst>
              <a:gd name="adj1" fmla="val 43676"/>
              <a:gd name="adj2" fmla="val 1135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Lyn Evans, LHC Project Leader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30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0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0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0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0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0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0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8229" grpId="0" animBg="1"/>
      <p:bldP spid="35082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4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Sep. 10 </a:t>
            </a:r>
            <a:r>
              <a:rPr lang="en-US" dirty="0">
                <a:ea typeface="+mj-ea"/>
                <a:cs typeface="+mj-cs"/>
              </a:rPr>
              <a:t>– Big Media Day</a:t>
            </a:r>
          </a:p>
        </p:txBody>
      </p:sp>
      <p:pic>
        <p:nvPicPr>
          <p:cNvPr id="3518468" name="Picture 4" descr="080915_newsweek_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472" y="849796"/>
            <a:ext cx="4296833" cy="575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5" name="Picture 6" descr="google-lh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235" y="1833256"/>
            <a:ext cx="8746922" cy="331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31</a:t>
            </a:fld>
            <a:endParaRPr lang="nl-N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a typeface="+mj-ea"/>
                <a:cs typeface="+mj-cs"/>
              </a:rPr>
              <a:t>First Events: Collimators Closed</a:t>
            </a:r>
          </a:p>
        </p:txBody>
      </p:sp>
      <p:pic>
        <p:nvPicPr>
          <p:cNvPr id="180227" name="Picture 4" descr="Spla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4588" y="1585913"/>
            <a:ext cx="640715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8" name="Rectangle 3"/>
          <p:cNvSpPr>
            <a:spLocks noChangeArrowheads="1"/>
          </p:cNvSpPr>
          <p:nvPr/>
        </p:nvSpPr>
        <p:spPr bwMode="auto">
          <a:xfrm>
            <a:off x="117145" y="870264"/>
            <a:ext cx="8651875" cy="67710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GB" sz="2000" dirty="0">
                <a:solidFill>
                  <a:schemeClr val="accent2"/>
                </a:solidFill>
                <a:latin typeface="Helvetica" pitchFamily="-109" charset="0"/>
              </a:rPr>
              <a:t>~</a:t>
            </a:r>
            <a:r>
              <a:rPr kumimoji="1" lang="en-GB" sz="2000" dirty="0" smtClean="0">
                <a:latin typeface="Helvetica" pitchFamily="-109" charset="0"/>
              </a:rPr>
              <a:t>2×10</a:t>
            </a:r>
            <a:r>
              <a:rPr kumimoji="1" lang="en-GB" sz="2000" baseline="30000" dirty="0" smtClean="0">
                <a:latin typeface="Helvetica" pitchFamily="-109" charset="0"/>
              </a:rPr>
              <a:t>9</a:t>
            </a:r>
            <a:r>
              <a:rPr kumimoji="1" lang="en-GB" sz="2000" dirty="0" smtClean="0">
                <a:latin typeface="Helvetica" pitchFamily="-109" charset="0"/>
              </a:rPr>
              <a:t> </a:t>
            </a:r>
            <a:r>
              <a:rPr kumimoji="1" lang="en-GB" sz="2000" dirty="0">
                <a:latin typeface="Helvetica" pitchFamily="-109" charset="0"/>
              </a:rPr>
              <a:t>protons on collimator ~150 </a:t>
            </a:r>
            <a:r>
              <a:rPr kumimoji="1" lang="en-GB" sz="2000" dirty="0" err="1">
                <a:latin typeface="Helvetica" pitchFamily="-109" charset="0"/>
              </a:rPr>
              <a:t>m</a:t>
            </a:r>
            <a:r>
              <a:rPr kumimoji="1" lang="en-GB" sz="2000" dirty="0">
                <a:latin typeface="Helvetica" pitchFamily="-109" charset="0"/>
              </a:rPr>
              <a:t> upstream of CMS</a:t>
            </a:r>
            <a:endParaRPr kumimoji="1" lang="en-GB" dirty="0">
              <a:latin typeface="Helvetica" pitchFamily="-109" charset="0"/>
            </a:endParaRPr>
          </a:p>
          <a:p>
            <a:pPr algn="ctr"/>
            <a:r>
              <a:rPr kumimoji="1" lang="en-GB" dirty="0">
                <a:latin typeface="Helvetica" pitchFamily="-109" charset="0"/>
              </a:rPr>
              <a:t>ECAL- pink; HB,HE - light blue; HO,HF - dark blue; </a:t>
            </a:r>
            <a:r>
              <a:rPr kumimoji="1" lang="en-GB" dirty="0" err="1">
                <a:latin typeface="Helvetica" pitchFamily="-109" charset="0"/>
              </a:rPr>
              <a:t>Muon</a:t>
            </a:r>
            <a:r>
              <a:rPr kumimoji="1" lang="en-GB" dirty="0">
                <a:latin typeface="Helvetica" pitchFamily="-109" charset="0"/>
              </a:rPr>
              <a:t> DT - green; Tracker Off</a:t>
            </a:r>
            <a:endParaRPr kumimoji="1" lang="en-US" dirty="0">
              <a:latin typeface="Helvetica" pitchFamily="-109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32</a:t>
            </a:fld>
            <a:endParaRPr lang="nl-NL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5" name="Picture 1028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3822700" y="190500"/>
            <a:ext cx="485775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1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01869"/>
            <a:ext cx="46482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7" name="Picture 10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7150" y="4038600"/>
            <a:ext cx="527685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8" name="Picture 10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948113"/>
            <a:ext cx="4343400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9" name="Picture 10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61000" y="2376488"/>
            <a:ext cx="3441700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0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90"/>
                </a:solidFill>
              </a:rPr>
              <a:t>The Excitement of the First LHC Beam Measurements at </a:t>
            </a:r>
            <a:r>
              <a:rPr lang="en-US" sz="3200" b="1" dirty="0" smtClean="0">
                <a:solidFill>
                  <a:srgbClr val="000090"/>
                </a:solidFill>
              </a:rPr>
              <a:t>CMS </a:t>
            </a:r>
            <a:r>
              <a:rPr lang="en-US" sz="3200" b="1" dirty="0">
                <a:solidFill>
                  <a:srgbClr val="000090"/>
                </a:solidFill>
              </a:rPr>
              <a:t>(</a:t>
            </a:r>
            <a:r>
              <a:rPr lang="en-US" sz="2800" b="1" dirty="0">
                <a:solidFill>
                  <a:srgbClr val="000090"/>
                </a:solidFill>
              </a:rPr>
              <a:t>September 2008</a:t>
            </a:r>
            <a:r>
              <a:rPr lang="en-US" sz="3200" b="1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33</a:t>
            </a:fld>
            <a:endParaRPr lang="nl-NL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Setback: Friday, </a:t>
            </a:r>
            <a:r>
              <a:rPr lang="en-US" dirty="0" smtClean="0">
                <a:ea typeface="+mj-ea"/>
                <a:cs typeface="+mj-cs"/>
              </a:rPr>
              <a:t>Sep. 19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498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740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An incident occurred during a powering test of one LHC sector for commissioning beam operation to 5 </a:t>
            </a:r>
            <a:r>
              <a:rPr lang="en-US" sz="2400" dirty="0" err="1"/>
              <a:t>TeV</a:t>
            </a:r>
            <a:endParaRPr lang="en-US" sz="2400" dirty="0"/>
          </a:p>
          <a:p>
            <a:pPr lvl="1"/>
            <a:r>
              <a:rPr lang="en-US" sz="2000" dirty="0"/>
              <a:t>Massive helium loss in one arc of the tunnel </a:t>
            </a:r>
            <a:br>
              <a:rPr lang="en-US" sz="2000" dirty="0"/>
            </a:br>
            <a:r>
              <a:rPr lang="en-US" sz="2000" dirty="0"/>
              <a:t>(2 tons initially), cryogenics and vacuum lost</a:t>
            </a:r>
          </a:p>
          <a:p>
            <a:r>
              <a:rPr lang="en-US" sz="2400" dirty="0"/>
              <a:t>The cause of the incident was determined to be a faulty electrical connection (“bus bar”) between a dipole and a </a:t>
            </a:r>
            <a:r>
              <a:rPr lang="en-US" sz="2400" dirty="0" err="1"/>
              <a:t>quadrupole</a:t>
            </a:r>
            <a:endParaRPr lang="en-US" sz="2400" dirty="0"/>
          </a:p>
          <a:p>
            <a:pPr lvl="1"/>
            <a:r>
              <a:rPr lang="en-US" sz="2000" dirty="0"/>
              <a:t>Mechanical damage occurred</a:t>
            </a:r>
          </a:p>
          <a:p>
            <a:pPr lvl="1"/>
            <a:r>
              <a:rPr lang="en-US" sz="2000" dirty="0"/>
              <a:t>Need to extract and repair dipole </a:t>
            </a:r>
            <a:br>
              <a:rPr lang="en-US" sz="2000" dirty="0"/>
            </a:br>
            <a:r>
              <a:rPr lang="en-US" sz="2000" dirty="0"/>
              <a:t>and </a:t>
            </a:r>
            <a:r>
              <a:rPr lang="en-US" sz="2000" dirty="0" err="1"/>
              <a:t>quadrupole</a:t>
            </a:r>
            <a:r>
              <a:rPr lang="en-US" sz="2000" dirty="0"/>
              <a:t> magnets in the </a:t>
            </a:r>
            <a:r>
              <a:rPr lang="en-US" sz="2000" dirty="0" smtClean="0"/>
              <a:t>region</a:t>
            </a:r>
          </a:p>
        </p:txBody>
      </p:sp>
      <p:pic>
        <p:nvPicPr>
          <p:cNvPr id="2498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5463" y="3163889"/>
            <a:ext cx="2825971" cy="19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34</a:t>
            </a:fld>
            <a:endParaRPr lang="nl-NL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6665" y="4888682"/>
            <a:ext cx="1288145" cy="17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952" y="4898230"/>
            <a:ext cx="1301321" cy="171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7814" y="4697716"/>
            <a:ext cx="4993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Not enough time to make repairs before winter shutdown </a:t>
            </a:r>
          </a:p>
          <a:p>
            <a:r>
              <a:rPr lang="en-US" sz="2400" b="1" dirty="0" err="1" smtClean="0">
                <a:solidFill>
                  <a:srgbClr val="0000FF"/>
                </a:solidFill>
                <a:sym typeface="Wingdings" pitchFamily="-109" charset="2"/>
              </a:rPr>
              <a:t>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u="sng" dirty="0" smtClean="0">
                <a:solidFill>
                  <a:srgbClr val="0000FF"/>
                </a:solidFill>
              </a:rPr>
              <a:t>Aim to restart LHC operations Fall 2009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0505004_01-A5-at-72-d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6033"/>
            <a:ext cx="10049663" cy="6577961"/>
          </a:xfrm>
          <a:prstGeom prst="rect">
            <a:avLst/>
          </a:prstGeom>
          <a:noFill/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086600" y="0"/>
            <a:ext cx="2057400" cy="6554882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 anchorCtr="1">
            <a:prstTxWarp prst="textNoShape">
              <a:avLst/>
            </a:prstTxWarp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Liquid</a:t>
            </a:r>
          </a:p>
          <a:p>
            <a:r>
              <a:rPr lang="en-US" sz="1400" b="1" dirty="0">
                <a:solidFill>
                  <a:schemeClr val="bg2"/>
                </a:solidFill>
              </a:rPr>
              <a:t>to</a:t>
            </a:r>
          </a:p>
          <a:p>
            <a:r>
              <a:rPr lang="en-US" sz="1400" b="1" dirty="0">
                <a:solidFill>
                  <a:schemeClr val="bg2"/>
                </a:solidFill>
              </a:rPr>
              <a:t>Gas</a:t>
            </a:r>
          </a:p>
          <a:p>
            <a:r>
              <a:rPr lang="en-US" sz="1400" b="1" dirty="0">
                <a:solidFill>
                  <a:schemeClr val="bg2"/>
                </a:solidFill>
              </a:rPr>
              <a:t>Expansion</a:t>
            </a:r>
          </a:p>
          <a:p>
            <a:r>
              <a:rPr lang="en-US" sz="1400" b="1" dirty="0">
                <a:solidFill>
                  <a:schemeClr val="bg2"/>
                </a:solidFill>
              </a:rPr>
              <a:t>Factor</a:t>
            </a:r>
          </a:p>
          <a:p>
            <a:endParaRPr lang="en-US" sz="1400" b="1" dirty="0">
              <a:solidFill>
                <a:schemeClr val="bg2"/>
              </a:solidFill>
            </a:endParaRPr>
          </a:p>
          <a:p>
            <a:r>
              <a:rPr lang="en-US" sz="2000" b="1" dirty="0">
                <a:solidFill>
                  <a:schemeClr val="bg2"/>
                </a:solidFill>
              </a:rPr>
              <a:t>1000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Arc and Helium Released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35</a:t>
            </a:fld>
            <a:endParaRPr lang="nl-NL" dirty="0"/>
          </a:p>
        </p:txBody>
      </p:sp>
      <p:sp>
        <p:nvSpPr>
          <p:cNvPr id="9" name="Explosion 2 17"/>
          <p:cNvSpPr>
            <a:spLocks noChangeArrowheads="1"/>
          </p:cNvSpPr>
          <p:nvPr/>
        </p:nvSpPr>
        <p:spPr bwMode="auto">
          <a:xfrm>
            <a:off x="3048000" y="5657528"/>
            <a:ext cx="381000" cy="3429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l"/>
            <a:endParaRPr lang="en-US" sz="1800">
              <a:solidFill>
                <a:schemeClr val="tx1"/>
              </a:solidFill>
              <a:latin typeface="Comic Sans MS" pitchFamily="-109" charset="0"/>
            </a:endParaRPr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3505200" y="5352728"/>
            <a:ext cx="1600200" cy="62230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480" y="336"/>
              </a:cxn>
              <a:cxn ang="0">
                <a:pos x="1008" y="0"/>
              </a:cxn>
            </a:cxnLst>
            <a:rect l="0" t="0" r="r" b="b"/>
            <a:pathLst>
              <a:path w="1008" h="392">
                <a:moveTo>
                  <a:pt x="0" y="336"/>
                </a:moveTo>
                <a:cubicBezTo>
                  <a:pt x="156" y="364"/>
                  <a:pt x="312" y="392"/>
                  <a:pt x="480" y="336"/>
                </a:cubicBezTo>
                <a:cubicBezTo>
                  <a:pt x="648" y="280"/>
                  <a:pt x="828" y="140"/>
                  <a:pt x="1008" y="0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2819400" y="6114728"/>
            <a:ext cx="304800" cy="457200"/>
          </a:xfrm>
          <a:custGeom>
            <a:avLst/>
            <a:gdLst/>
            <a:ahLst/>
            <a:cxnLst>
              <a:cxn ang="0">
                <a:pos x="192" y="0"/>
              </a:cxn>
              <a:cxn ang="0">
                <a:pos x="144" y="192"/>
              </a:cxn>
              <a:cxn ang="0">
                <a:pos x="0" y="288"/>
              </a:cxn>
            </a:cxnLst>
            <a:rect l="0" t="0" r="r" b="b"/>
            <a:pathLst>
              <a:path w="192" h="288">
                <a:moveTo>
                  <a:pt x="192" y="0"/>
                </a:moveTo>
                <a:cubicBezTo>
                  <a:pt x="184" y="72"/>
                  <a:pt x="176" y="144"/>
                  <a:pt x="144" y="192"/>
                </a:cubicBezTo>
                <a:cubicBezTo>
                  <a:pt x="112" y="240"/>
                  <a:pt x="56" y="264"/>
                  <a:pt x="0" y="28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3352800" y="6038528"/>
            <a:ext cx="38100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7088960" y="5962328"/>
            <a:ext cx="2035175" cy="96838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71" y="38"/>
              </a:cxn>
              <a:cxn ang="0">
                <a:pos x="167" y="25"/>
              </a:cxn>
              <a:cxn ang="0">
                <a:pos x="244" y="51"/>
              </a:cxn>
              <a:cxn ang="0">
                <a:pos x="359" y="45"/>
              </a:cxn>
              <a:cxn ang="0">
                <a:pos x="436" y="6"/>
              </a:cxn>
              <a:cxn ang="0">
                <a:pos x="512" y="51"/>
              </a:cxn>
              <a:cxn ang="0">
                <a:pos x="628" y="32"/>
              </a:cxn>
              <a:cxn ang="0">
                <a:pos x="768" y="51"/>
              </a:cxn>
              <a:cxn ang="0">
                <a:pos x="839" y="45"/>
              </a:cxn>
              <a:cxn ang="0">
                <a:pos x="916" y="0"/>
              </a:cxn>
              <a:cxn ang="0">
                <a:pos x="999" y="32"/>
              </a:cxn>
              <a:cxn ang="0">
                <a:pos x="1018" y="45"/>
              </a:cxn>
              <a:cxn ang="0">
                <a:pos x="1056" y="57"/>
              </a:cxn>
              <a:cxn ang="0">
                <a:pos x="1120" y="38"/>
              </a:cxn>
              <a:cxn ang="0">
                <a:pos x="1159" y="19"/>
              </a:cxn>
              <a:cxn ang="0">
                <a:pos x="1261" y="45"/>
              </a:cxn>
              <a:cxn ang="0">
                <a:pos x="1280" y="32"/>
              </a:cxn>
            </a:cxnLst>
            <a:rect l="0" t="0" r="r" b="b"/>
            <a:pathLst>
              <a:path w="1282" h="61">
                <a:moveTo>
                  <a:pt x="0" y="38"/>
                </a:moveTo>
                <a:cubicBezTo>
                  <a:pt x="27" y="20"/>
                  <a:pt x="41" y="29"/>
                  <a:pt x="71" y="38"/>
                </a:cubicBezTo>
                <a:cubicBezTo>
                  <a:pt x="104" y="61"/>
                  <a:pt x="137" y="46"/>
                  <a:pt x="167" y="25"/>
                </a:cubicBezTo>
                <a:cubicBezTo>
                  <a:pt x="200" y="31"/>
                  <a:pt x="214" y="42"/>
                  <a:pt x="244" y="51"/>
                </a:cubicBezTo>
                <a:cubicBezTo>
                  <a:pt x="282" y="49"/>
                  <a:pt x="321" y="49"/>
                  <a:pt x="359" y="45"/>
                </a:cubicBezTo>
                <a:cubicBezTo>
                  <a:pt x="387" y="42"/>
                  <a:pt x="409" y="15"/>
                  <a:pt x="436" y="6"/>
                </a:cubicBezTo>
                <a:cubicBezTo>
                  <a:pt x="457" y="27"/>
                  <a:pt x="483" y="42"/>
                  <a:pt x="512" y="51"/>
                </a:cubicBezTo>
                <a:cubicBezTo>
                  <a:pt x="568" y="47"/>
                  <a:pt x="583" y="45"/>
                  <a:pt x="628" y="32"/>
                </a:cubicBezTo>
                <a:cubicBezTo>
                  <a:pt x="669" y="4"/>
                  <a:pt x="724" y="37"/>
                  <a:pt x="768" y="51"/>
                </a:cubicBezTo>
                <a:cubicBezTo>
                  <a:pt x="792" y="49"/>
                  <a:pt x="816" y="52"/>
                  <a:pt x="839" y="45"/>
                </a:cubicBezTo>
                <a:cubicBezTo>
                  <a:pt x="867" y="37"/>
                  <a:pt x="886" y="9"/>
                  <a:pt x="916" y="0"/>
                </a:cubicBezTo>
                <a:cubicBezTo>
                  <a:pt x="943" y="14"/>
                  <a:pt x="973" y="18"/>
                  <a:pt x="999" y="32"/>
                </a:cubicBezTo>
                <a:cubicBezTo>
                  <a:pt x="1006" y="36"/>
                  <a:pt x="1011" y="42"/>
                  <a:pt x="1018" y="45"/>
                </a:cubicBezTo>
                <a:cubicBezTo>
                  <a:pt x="1030" y="50"/>
                  <a:pt x="1056" y="57"/>
                  <a:pt x="1056" y="57"/>
                </a:cubicBezTo>
                <a:cubicBezTo>
                  <a:pt x="1077" y="51"/>
                  <a:pt x="1100" y="48"/>
                  <a:pt x="1120" y="38"/>
                </a:cubicBezTo>
                <a:cubicBezTo>
                  <a:pt x="1163" y="16"/>
                  <a:pt x="1118" y="32"/>
                  <a:pt x="1159" y="19"/>
                </a:cubicBezTo>
                <a:cubicBezTo>
                  <a:pt x="1235" y="26"/>
                  <a:pt x="1208" y="26"/>
                  <a:pt x="1261" y="45"/>
                </a:cubicBezTo>
                <a:cubicBezTo>
                  <a:pt x="1282" y="37"/>
                  <a:pt x="1280" y="45"/>
                  <a:pt x="1280" y="3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393760" y="62671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546160" y="63433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698560" y="61909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0960" y="61147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8003360" y="62671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8841560" y="64195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8993960" y="62671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8155760" y="61909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8612960" y="62671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8460560" y="64195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8308160" y="63433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7241360" y="64195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8765360" y="6190928"/>
            <a:ext cx="76200" cy="76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collisions ~Nov 2009</a:t>
            </a:r>
          </a:p>
          <a:p>
            <a:r>
              <a:rPr lang="en-US" dirty="0" smtClean="0"/>
              <a:t>Physics running during winter 2009 - 2010</a:t>
            </a:r>
            <a:endParaRPr lang="en-US" b="1" dirty="0" smtClean="0"/>
          </a:p>
          <a:p>
            <a:r>
              <a:rPr lang="en-US" dirty="0" smtClean="0"/>
              <a:t>5 </a:t>
            </a:r>
            <a:r>
              <a:rPr lang="en-US" dirty="0" err="1" smtClean="0"/>
              <a:t>TeV</a:t>
            </a:r>
            <a:r>
              <a:rPr lang="en-US" dirty="0" smtClean="0"/>
              <a:t>/beam for Physics</a:t>
            </a:r>
          </a:p>
          <a:p>
            <a:pPr lvl="1"/>
            <a:r>
              <a:rPr lang="en-US" dirty="0" smtClean="0"/>
              <a:t>Machine protection will be tested with beam (at 0.5 </a:t>
            </a:r>
            <a:r>
              <a:rPr lang="en-US" dirty="0" err="1" smtClean="0"/>
              <a:t>TeV</a:t>
            </a:r>
            <a:r>
              <a:rPr lang="en-US" dirty="0" smtClean="0"/>
              <a:t> energy levels)</a:t>
            </a:r>
          </a:p>
          <a:p>
            <a:r>
              <a:rPr lang="en-US" dirty="0" smtClean="0"/>
              <a:t>Estimated integrated luminosity </a:t>
            </a:r>
          </a:p>
          <a:p>
            <a:pPr lvl="1"/>
            <a:r>
              <a:rPr lang="en-US" dirty="0" smtClean="0"/>
              <a:t>During first 100 days of operation ≈100 pb</a:t>
            </a:r>
            <a:r>
              <a:rPr lang="en-US" baseline="30000" dirty="0" smtClean="0"/>
              <a:t>-1</a:t>
            </a:r>
          </a:p>
          <a:p>
            <a:pPr lvl="2"/>
            <a:r>
              <a:rPr lang="en-US" dirty="0" smtClean="0"/>
              <a:t>Peak L of 5×10</a:t>
            </a:r>
            <a:r>
              <a:rPr lang="en-US" baseline="30000" dirty="0" smtClean="0"/>
              <a:t>31</a:t>
            </a:r>
            <a:r>
              <a:rPr lang="en-US" dirty="0" smtClean="0"/>
              <a:t> = 10% gives 0.5 pb</a:t>
            </a:r>
            <a:r>
              <a:rPr lang="en-US" baseline="30000" dirty="0" smtClean="0"/>
              <a:t>-1</a:t>
            </a:r>
            <a:r>
              <a:rPr lang="en-US" dirty="0" smtClean="0"/>
              <a:t>/day</a:t>
            </a:r>
          </a:p>
          <a:p>
            <a:pPr lvl="2"/>
            <a:r>
              <a:rPr lang="en-US" dirty="0" smtClean="0"/>
              <a:t>Peak L of 2×10</a:t>
            </a:r>
            <a:r>
              <a:rPr lang="en-US" baseline="30000" dirty="0" smtClean="0"/>
              <a:t>32</a:t>
            </a:r>
            <a:r>
              <a:rPr lang="en-US" dirty="0" smtClean="0"/>
              <a:t> = 10% gives 2.0 pb</a:t>
            </a:r>
            <a:r>
              <a:rPr lang="en-US" baseline="30000" dirty="0" smtClean="0"/>
              <a:t>-1</a:t>
            </a:r>
            <a:r>
              <a:rPr lang="en-US" dirty="0" smtClean="0"/>
              <a:t>/day</a:t>
            </a:r>
          </a:p>
          <a:p>
            <a:pPr lvl="1"/>
            <a:r>
              <a:rPr lang="en-US" dirty="0" smtClean="0"/>
              <a:t>During next 100 days of operation ≈200 pb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smtClean="0"/>
              <a:t>Then towards end of year ions (to be planned in detail soon)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36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8"/>
          <p:cNvGrpSpPr>
            <a:grpSpLocks/>
          </p:cNvGrpSpPr>
          <p:nvPr/>
        </p:nvGrpSpPr>
        <p:grpSpPr bwMode="auto">
          <a:xfrm>
            <a:off x="5388773" y="804361"/>
            <a:ext cx="3702050" cy="4822825"/>
            <a:chOff x="3283" y="755"/>
            <a:chExt cx="2332" cy="3038"/>
          </a:xfrm>
        </p:grpSpPr>
        <p:pic>
          <p:nvPicPr>
            <p:cNvPr id="18" name="Picture 39" descr="xsext2"/>
            <p:cNvPicPr>
              <a:picLocks noChangeAspect="1" noChangeArrowheads="1"/>
            </p:cNvPicPr>
            <p:nvPr/>
          </p:nvPicPr>
          <p:blipFill>
            <a:blip r:embed="rId3"/>
            <a:srcRect l="6257" t="15013"/>
            <a:stretch>
              <a:fillRect/>
            </a:stretch>
          </p:blipFill>
          <p:spPr bwMode="auto">
            <a:xfrm>
              <a:off x="3283" y="755"/>
              <a:ext cx="2332" cy="303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1" name="Text Box 42"/>
            <p:cNvSpPr txBox="1">
              <a:spLocks noChangeArrowheads="1"/>
            </p:cNvSpPr>
            <p:nvPr/>
          </p:nvSpPr>
          <p:spPr bwMode="auto">
            <a:xfrm>
              <a:off x="4422" y="1888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800" dirty="0">
                  <a:solidFill>
                    <a:srgbClr val="FF3300"/>
                  </a:solidFill>
                </a:rPr>
                <a:t>W</a:t>
              </a:r>
              <a:endParaRPr lang="en-US" sz="1800" dirty="0">
                <a:solidFill>
                  <a:srgbClr val="FF3300"/>
                </a:solidFill>
              </a:endParaRPr>
            </a:p>
          </p:txBody>
        </p:sp>
        <p:sp>
          <p:nvSpPr>
            <p:cNvPr id="22" name="Text Box 43"/>
            <p:cNvSpPr txBox="1">
              <a:spLocks noChangeArrowheads="1"/>
            </p:cNvSpPr>
            <p:nvPr/>
          </p:nvSpPr>
          <p:spPr bwMode="auto">
            <a:xfrm>
              <a:off x="4694" y="2160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GB" sz="1800">
                  <a:solidFill>
                    <a:srgbClr val="FF3300"/>
                  </a:solidFill>
                </a:rPr>
                <a:t>Z</a:t>
              </a:r>
              <a:endParaRPr lang="en-US" sz="1800">
                <a:solidFill>
                  <a:srgbClr val="FF3300"/>
                </a:solidFill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37</a:t>
            </a:fld>
            <a:endParaRPr lang="nl-NL"/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Selection</a:t>
            </a:r>
            <a:endParaRPr lang="en-US" dirty="0"/>
          </a:p>
        </p:txBody>
      </p:sp>
      <p:sp>
        <p:nvSpPr>
          <p:cNvPr id="538628" name="Rectangle 4"/>
          <p:cNvSpPr>
            <a:spLocks noChangeArrowheads="1"/>
          </p:cNvSpPr>
          <p:nvPr/>
        </p:nvSpPr>
        <p:spPr bwMode="auto">
          <a:xfrm>
            <a:off x="411480" y="1194435"/>
            <a:ext cx="5379244" cy="3926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89999" tIns="46799" rIns="89999" bIns="46799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0000"/>
                </a:solidFill>
                <a:latin typeface="Helvetica" pitchFamily="-109" charset="0"/>
              </a:rPr>
              <a:t>Interactions/</a:t>
            </a:r>
            <a:r>
              <a:rPr lang="en-US" sz="2400" dirty="0" err="1">
                <a:solidFill>
                  <a:srgbClr val="FF0000"/>
                </a:solidFill>
                <a:latin typeface="Helvetica" pitchFamily="-109" charset="0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Helvetica" pitchFamily="-109" charset="0"/>
              </a:rPr>
              <a:t>:</a:t>
            </a:r>
            <a:endParaRPr lang="en-US" dirty="0">
              <a:solidFill>
                <a:srgbClr val="003597"/>
              </a:solidFill>
              <a:latin typeface="Helvetica" pitchFamily="-109" charset="0"/>
            </a:endParaRPr>
          </a:p>
          <a:p>
            <a:pPr marL="190024" lvl="1" eaLnBrk="0" hangingPunct="0">
              <a:buClr>
                <a:schemeClr val="accent2"/>
              </a:buClr>
              <a:buFontTx/>
              <a:buChar char="•"/>
            </a:pPr>
            <a:r>
              <a:rPr lang="en-US" dirty="0">
                <a:latin typeface="Helvetica" pitchFamily="-109" charset="0"/>
              </a:rPr>
              <a:t> </a:t>
            </a:r>
            <a:r>
              <a:rPr lang="en-US" dirty="0" err="1">
                <a:latin typeface="Helvetica" pitchFamily="-109" charset="0"/>
              </a:rPr>
              <a:t>Lum</a:t>
            </a:r>
            <a:r>
              <a:rPr lang="en-US" dirty="0">
                <a:latin typeface="Helvetica" pitchFamily="-109" charset="0"/>
              </a:rPr>
              <a:t> = 10</a:t>
            </a:r>
            <a:r>
              <a:rPr lang="en-US" baseline="30000" dirty="0">
                <a:latin typeface="Helvetica" pitchFamily="-109" charset="0"/>
              </a:rPr>
              <a:t>34</a:t>
            </a:r>
            <a:r>
              <a:rPr lang="en-US" dirty="0">
                <a:latin typeface="Helvetica" pitchFamily="-109" charset="0"/>
              </a:rPr>
              <a:t> cm</a:t>
            </a:r>
            <a:r>
              <a:rPr lang="en-US" baseline="30000" dirty="0">
                <a:latin typeface="Helvetica" pitchFamily="-109" charset="0"/>
              </a:rPr>
              <a:t>–2</a:t>
            </a:r>
            <a:r>
              <a:rPr lang="en-US" dirty="0">
                <a:latin typeface="Helvetica" pitchFamily="-109" charset="0"/>
              </a:rPr>
              <a:t>s</a:t>
            </a:r>
            <a:r>
              <a:rPr lang="en-US" baseline="30000" dirty="0">
                <a:latin typeface="Helvetica" pitchFamily="-109" charset="0"/>
              </a:rPr>
              <a:t>–1</a:t>
            </a:r>
            <a:r>
              <a:rPr lang="en-US" dirty="0">
                <a:latin typeface="Helvetica" pitchFamily="-109" charset="0"/>
              </a:rPr>
              <a:t> = 10</a:t>
            </a:r>
            <a:r>
              <a:rPr lang="en-US" baseline="30000" dirty="0">
                <a:latin typeface="Helvetica" pitchFamily="-109" charset="0"/>
              </a:rPr>
              <a:t>7</a:t>
            </a:r>
            <a:r>
              <a:rPr lang="en-US" dirty="0">
                <a:latin typeface="Helvetica" pitchFamily="-109" charset="0"/>
              </a:rPr>
              <a:t> </a:t>
            </a:r>
            <a:r>
              <a:rPr lang="en-US" dirty="0" err="1">
                <a:latin typeface="Helvetica" pitchFamily="-109" charset="0"/>
              </a:rPr>
              <a:t>mb</a:t>
            </a:r>
            <a:r>
              <a:rPr lang="en-US" baseline="30000" dirty="0">
                <a:latin typeface="Helvetica" pitchFamily="-109" charset="0"/>
              </a:rPr>
              <a:t>–1</a:t>
            </a:r>
            <a:r>
              <a:rPr lang="en-US" dirty="0">
                <a:latin typeface="Helvetica" pitchFamily="-109" charset="0"/>
              </a:rPr>
              <a:t> Hz</a:t>
            </a:r>
          </a:p>
          <a:p>
            <a:pPr marL="190024" lvl="1" eaLnBrk="0" hangingPunct="0">
              <a:buClr>
                <a:schemeClr val="accent2"/>
              </a:buClr>
              <a:buFontTx/>
              <a:buChar char="•"/>
            </a:pPr>
            <a:r>
              <a:rPr lang="en-US" dirty="0">
                <a:latin typeface="Helvetica" pitchFamily="-109" charset="0"/>
              </a:rPr>
              <a:t> </a:t>
            </a:r>
            <a:r>
              <a:rPr lang="en-US" dirty="0" err="1">
                <a:latin typeface="Helvetica" pitchFamily="-109" charset="0"/>
                <a:sym typeface="Symbol" pitchFamily="-109" charset="2"/>
              </a:rPr>
              <a:t></a:t>
            </a:r>
            <a:r>
              <a:rPr lang="en-US" baseline="-25000" dirty="0" err="1">
                <a:latin typeface="Helvetica" pitchFamily="-109" charset="0"/>
                <a:sym typeface="Symbol" pitchFamily="-109" charset="2"/>
              </a:rPr>
              <a:t>inel</a:t>
            </a:r>
            <a:r>
              <a:rPr lang="en-US" dirty="0" err="1">
                <a:latin typeface="Helvetica" pitchFamily="-109" charset="0"/>
              </a:rPr>
              <a:t>(pp</a:t>
            </a:r>
            <a:r>
              <a:rPr lang="en-US" dirty="0">
                <a:latin typeface="Helvetica" pitchFamily="-109" charset="0"/>
              </a:rPr>
              <a:t>) = 70 </a:t>
            </a:r>
            <a:r>
              <a:rPr lang="en-US" dirty="0" err="1">
                <a:latin typeface="Helvetica" pitchFamily="-109" charset="0"/>
              </a:rPr>
              <a:t>mb</a:t>
            </a:r>
            <a:endParaRPr lang="en-US" dirty="0">
              <a:latin typeface="Helvetica" pitchFamily="-109" charset="0"/>
            </a:endParaRPr>
          </a:p>
          <a:p>
            <a:pPr marL="190024" lvl="1" eaLnBrk="0" hangingPunct="0">
              <a:buFontTx/>
              <a:buChar char="•"/>
            </a:pPr>
            <a:r>
              <a:rPr lang="en-US" dirty="0">
                <a:latin typeface="Helvetica" pitchFamily="-109" charset="0"/>
              </a:rPr>
              <a:t> Interaction Rate, R = 7</a:t>
            </a:r>
            <a:r>
              <a:rPr lang="en-US" dirty="0">
                <a:latin typeface="Helvetica" pitchFamily="-109" charset="0"/>
                <a:sym typeface="Symbol" pitchFamily="-109" charset="2"/>
              </a:rPr>
              <a:t></a:t>
            </a:r>
            <a:r>
              <a:rPr lang="en-US" dirty="0">
                <a:latin typeface="Helvetica" pitchFamily="-109" charset="0"/>
              </a:rPr>
              <a:t>10</a:t>
            </a:r>
            <a:r>
              <a:rPr lang="en-US" baseline="30000" dirty="0">
                <a:latin typeface="Helvetica" pitchFamily="-109" charset="0"/>
              </a:rPr>
              <a:t>8</a:t>
            </a:r>
            <a:r>
              <a:rPr lang="en-US" dirty="0">
                <a:latin typeface="Helvetica" pitchFamily="-109" charset="0"/>
              </a:rPr>
              <a:t> Hz</a:t>
            </a:r>
            <a:endParaRPr lang="en-US" dirty="0">
              <a:solidFill>
                <a:schemeClr val="accent2"/>
              </a:solidFill>
              <a:latin typeface="Helvetica" pitchFamily="-109" charset="0"/>
            </a:endParaRPr>
          </a:p>
          <a:p>
            <a:pPr eaLnBrk="0" hangingPunct="0"/>
            <a:r>
              <a:rPr lang="en-US" sz="2400" dirty="0">
                <a:solidFill>
                  <a:srgbClr val="FF0000"/>
                </a:solidFill>
                <a:latin typeface="Helvetica" pitchFamily="-109" charset="0"/>
              </a:rPr>
              <a:t>Events/ beam crossing:</a:t>
            </a:r>
            <a:endParaRPr lang="en-US" dirty="0">
              <a:solidFill>
                <a:schemeClr val="accent2"/>
              </a:solidFill>
              <a:latin typeface="Helvetica" pitchFamily="-109" charset="0"/>
            </a:endParaRPr>
          </a:p>
          <a:p>
            <a:pPr marL="190024" lvl="1" eaLnBrk="0" hangingPunct="0">
              <a:buFontTx/>
              <a:buChar char="•"/>
            </a:pPr>
            <a:r>
              <a:rPr lang="en-US" dirty="0">
                <a:latin typeface="Helvetica" pitchFamily="-109" charset="0"/>
                <a:sym typeface="Symbol" pitchFamily="-109" charset="2"/>
              </a:rPr>
              <a:t> </a:t>
            </a:r>
            <a:r>
              <a:rPr lang="en-US" dirty="0" err="1">
                <a:latin typeface="Helvetica" pitchFamily="-109" charset="0"/>
                <a:sym typeface="Symbol" pitchFamily="-109" charset="2"/>
              </a:rPr>
              <a:t></a:t>
            </a:r>
            <a:r>
              <a:rPr lang="en-US" dirty="0" err="1">
                <a:latin typeface="Helvetica" pitchFamily="-109" charset="0"/>
              </a:rPr>
              <a:t>t</a:t>
            </a:r>
            <a:r>
              <a:rPr lang="en-US" dirty="0">
                <a:latin typeface="Helvetica" pitchFamily="-109" charset="0"/>
              </a:rPr>
              <a:t> = 25 ns = 2.5</a:t>
            </a:r>
            <a:r>
              <a:rPr lang="en-US" dirty="0">
                <a:latin typeface="Helvetica" pitchFamily="-109" charset="0"/>
                <a:sym typeface="Symbol" pitchFamily="-109" charset="2"/>
              </a:rPr>
              <a:t></a:t>
            </a:r>
            <a:r>
              <a:rPr lang="en-US" dirty="0">
                <a:latin typeface="Helvetica" pitchFamily="-109" charset="0"/>
              </a:rPr>
              <a:t>10</a:t>
            </a:r>
            <a:r>
              <a:rPr lang="en-US" baseline="30000" dirty="0">
                <a:latin typeface="Helvetica" pitchFamily="-109" charset="0"/>
              </a:rPr>
              <a:t>–8</a:t>
            </a:r>
            <a:r>
              <a:rPr lang="en-US" dirty="0">
                <a:latin typeface="Helvetica" pitchFamily="-109" charset="0"/>
              </a:rPr>
              <a:t> </a:t>
            </a:r>
            <a:r>
              <a:rPr lang="en-US" dirty="0" err="1">
                <a:latin typeface="Helvetica" pitchFamily="-109" charset="0"/>
              </a:rPr>
              <a:t>s</a:t>
            </a:r>
            <a:endParaRPr lang="en-US" dirty="0">
              <a:latin typeface="Helvetica" pitchFamily="-109" charset="0"/>
            </a:endParaRPr>
          </a:p>
          <a:p>
            <a:pPr marL="190024" lvl="1" eaLnBrk="0" hangingPunct="0">
              <a:buFontTx/>
              <a:buChar char="•"/>
            </a:pPr>
            <a:r>
              <a:rPr lang="en-US" dirty="0">
                <a:latin typeface="Helvetica" pitchFamily="-109" charset="0"/>
              </a:rPr>
              <a:t> Interactions/crossing = 17.5</a:t>
            </a:r>
            <a:endParaRPr lang="en-US" dirty="0">
              <a:solidFill>
                <a:schemeClr val="accent2"/>
              </a:solidFill>
              <a:latin typeface="Helvetica" pitchFamily="-109" charset="0"/>
            </a:endParaRPr>
          </a:p>
          <a:p>
            <a:pPr eaLnBrk="0" hangingPunct="0"/>
            <a:r>
              <a:rPr lang="en-US" sz="2400" dirty="0">
                <a:solidFill>
                  <a:srgbClr val="FF0000"/>
                </a:solidFill>
                <a:latin typeface="Helvetica" pitchFamily="-109" charset="0"/>
              </a:rPr>
              <a:t>Cross-section of physics processes:</a:t>
            </a:r>
            <a:endParaRPr lang="en-US" dirty="0">
              <a:solidFill>
                <a:schemeClr val="accent2"/>
              </a:solidFill>
              <a:latin typeface="Helvetica" pitchFamily="-109" charset="0"/>
            </a:endParaRPr>
          </a:p>
          <a:p>
            <a:pPr marL="190024" lvl="1" eaLnBrk="0" hangingPunct="0">
              <a:buFontTx/>
              <a:buChar char="•"/>
            </a:pPr>
            <a:r>
              <a:rPr lang="en-US" dirty="0">
                <a:latin typeface="Helvetica" pitchFamily="-109" charset="0"/>
              </a:rPr>
              <a:t> inelastic: 10</a:t>
            </a:r>
            <a:r>
              <a:rPr lang="en-US" baseline="30000" dirty="0">
                <a:latin typeface="Helvetica" pitchFamily="-109" charset="0"/>
              </a:rPr>
              <a:t>9</a:t>
            </a:r>
            <a:r>
              <a:rPr lang="en-US" dirty="0">
                <a:latin typeface="Helvetica" pitchFamily="-109" charset="0"/>
              </a:rPr>
              <a:t> Hz</a:t>
            </a:r>
          </a:p>
          <a:p>
            <a:pPr marL="190024" lvl="1" eaLnBrk="0" hangingPunct="0">
              <a:buFontTx/>
              <a:buChar char="•"/>
            </a:pPr>
            <a:r>
              <a:rPr lang="en-US" dirty="0">
                <a:latin typeface="Helvetica" pitchFamily="-109" charset="0"/>
              </a:rPr>
              <a:t> Higgs (600 </a:t>
            </a:r>
            <a:r>
              <a:rPr lang="en-US" dirty="0" err="1">
                <a:latin typeface="Helvetica" pitchFamily="-109" charset="0"/>
              </a:rPr>
              <a:t>GeV</a:t>
            </a:r>
            <a:r>
              <a:rPr lang="en-US" dirty="0">
                <a:latin typeface="Helvetica" pitchFamily="-109" charset="0"/>
              </a:rPr>
              <a:t>) : 10</a:t>
            </a:r>
            <a:r>
              <a:rPr lang="en-US" baseline="30000" dirty="0">
                <a:latin typeface="Helvetica" pitchFamily="-109" charset="0"/>
              </a:rPr>
              <a:t>–2</a:t>
            </a:r>
            <a:r>
              <a:rPr lang="en-US" dirty="0">
                <a:latin typeface="Helvetica" pitchFamily="-109" charset="0"/>
              </a:rPr>
              <a:t> Hz</a:t>
            </a:r>
            <a:endParaRPr lang="en-US" dirty="0">
              <a:solidFill>
                <a:schemeClr val="accent2"/>
              </a:solidFill>
              <a:latin typeface="Helvetica" pitchFamily="-109" charset="0"/>
            </a:endParaRPr>
          </a:p>
          <a:p>
            <a:pPr eaLnBrk="0" hangingPunct="0"/>
            <a:r>
              <a:rPr lang="en-US" sz="2400" dirty="0">
                <a:solidFill>
                  <a:srgbClr val="FF0000"/>
                </a:solidFill>
                <a:latin typeface="Helvetica" pitchFamily="-109" charset="0"/>
              </a:rPr>
              <a:t>Selection needed: 1:10</a:t>
            </a:r>
            <a:r>
              <a:rPr lang="en-US" sz="2400" baseline="30000" dirty="0">
                <a:solidFill>
                  <a:srgbClr val="FF0000"/>
                </a:solidFill>
                <a:latin typeface="Helvetica" pitchFamily="-109" charset="0"/>
              </a:rPr>
              <a:t>10 -11</a:t>
            </a:r>
          </a:p>
          <a:p>
            <a:pPr marL="190024" lvl="1" eaLnBrk="0" hangingPunct="0">
              <a:buFontTx/>
              <a:buChar char="•"/>
            </a:pPr>
            <a:r>
              <a:rPr lang="en-US" dirty="0">
                <a:latin typeface="Helvetica" pitchFamily="-109" charset="0"/>
              </a:rPr>
              <a:t> before branching fractions</a:t>
            </a:r>
            <a:endParaRPr lang="en-US" dirty="0">
              <a:solidFill>
                <a:schemeClr val="accent2"/>
              </a:solidFill>
              <a:latin typeface="Helvetica" pitchFamily="-109" charset="0"/>
            </a:endParaRPr>
          </a:p>
        </p:txBody>
      </p:sp>
      <p:sp>
        <p:nvSpPr>
          <p:cNvPr id="538631" name="Line 7"/>
          <p:cNvSpPr>
            <a:spLocks noChangeShapeType="1"/>
          </p:cNvSpPr>
          <p:nvPr/>
        </p:nvSpPr>
        <p:spPr bwMode="auto">
          <a:xfrm flipH="1">
            <a:off x="8144975" y="1450084"/>
            <a:ext cx="1856" cy="26461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square" lIns="81000" tIns="42120" rIns="81000" bIns="4212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8629" name="Text Box 5"/>
          <p:cNvSpPr txBox="1">
            <a:spLocks noChangeArrowheads="1"/>
          </p:cNvSpPr>
          <p:nvPr/>
        </p:nvSpPr>
        <p:spPr bwMode="auto">
          <a:xfrm>
            <a:off x="28431" y="5400468"/>
            <a:ext cx="6632240" cy="1202508"/>
          </a:xfrm>
          <a:prstGeom prst="rect">
            <a:avLst/>
          </a:prstGeom>
          <a:solidFill>
            <a:srgbClr val="FCFF87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9999" tIns="46799" rIns="89999" bIns="46799">
            <a:prstTxWarp prst="textNoShape">
              <a:avLst/>
            </a:prstTxWarp>
            <a:spAutoFit/>
          </a:bodyPr>
          <a:lstStyle/>
          <a:p>
            <a:pPr marL="457200" indent="-457200" eaLnBrk="0" hangingPunct="0"/>
            <a:r>
              <a:rPr lang="en-US" sz="2400" dirty="0">
                <a:solidFill>
                  <a:srgbClr val="12841E"/>
                </a:solidFill>
                <a:latin typeface="Helvetica" pitchFamily="-109" charset="0"/>
              </a:rPr>
              <a:t>Operating conditions:</a:t>
            </a:r>
            <a:endParaRPr lang="en-US" sz="2400" dirty="0">
              <a:solidFill>
                <a:schemeClr val="accent1"/>
              </a:solidFill>
              <a:latin typeface="Helvetica" pitchFamily="-109" charset="0"/>
            </a:endParaRPr>
          </a:p>
          <a:p>
            <a:pPr marL="457200" indent="-457200" eaLnBrk="0" hangingPunct="0">
              <a:buFontTx/>
              <a:buAutoNum type="arabicParenR"/>
            </a:pPr>
            <a:r>
              <a:rPr lang="en-US" sz="2400" dirty="0">
                <a:solidFill>
                  <a:srgbClr val="FF0000"/>
                </a:solidFill>
                <a:latin typeface="Helvetica" pitchFamily="-109" charset="0"/>
              </a:rPr>
              <a:t>A “good” event containing a Higgs decay +</a:t>
            </a:r>
          </a:p>
          <a:p>
            <a:pPr marL="457200" indent="-457200" eaLnBrk="0" hangingPunct="0">
              <a:buFontTx/>
              <a:buAutoNum type="arabicParenR"/>
            </a:pPr>
            <a:r>
              <a:rPr lang="en-US" sz="2400" dirty="0">
                <a:solidFill>
                  <a:srgbClr val="FF0000"/>
                </a:solidFill>
                <a:latin typeface="Helvetica" pitchFamily="-109" charset="0"/>
              </a:rPr>
              <a:t>~20 extra “bad” (minimum bias) interactions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>
            <a:off x="6085801" y="3178505"/>
            <a:ext cx="3953947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02883"/>
            <a:ext cx="8948262" cy="641509"/>
          </a:xfrm>
        </p:spPr>
        <p:txBody>
          <a:bodyPr>
            <a:normAutofit fontScale="90000"/>
          </a:bodyPr>
          <a:lstStyle/>
          <a:p>
            <a:r>
              <a:rPr lang="en-US"/>
              <a:t>pp Collisions at 14 TeV at 10</a:t>
            </a:r>
            <a:r>
              <a:rPr lang="en-US" baseline="30000"/>
              <a:t>34 </a:t>
            </a:r>
            <a:r>
              <a:rPr lang="en-US"/>
              <a:t>cm</a:t>
            </a:r>
            <a:r>
              <a:rPr lang="en-US" baseline="30000"/>
              <a:t>-2</a:t>
            </a:r>
            <a:r>
              <a:rPr lang="en-US"/>
              <a:t>s</a:t>
            </a:r>
            <a:r>
              <a:rPr lang="en-US" baseline="30000"/>
              <a:t>-1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2873" y="812959"/>
            <a:ext cx="9478328" cy="2997518"/>
            <a:chOff x="45" y="418"/>
            <a:chExt cx="6125" cy="211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5" y="418"/>
              <a:ext cx="6125" cy="2116"/>
              <a:chOff x="45" y="418"/>
              <a:chExt cx="6125" cy="2116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45" y="418"/>
                <a:ext cx="6125" cy="2116"/>
                <a:chOff x="45" y="418"/>
                <a:chExt cx="6125" cy="2116"/>
              </a:xfrm>
            </p:grpSpPr>
            <p:sp>
              <p:nvSpPr>
                <p:cNvPr id="540678" name="Rectangle 6"/>
                <p:cNvSpPr>
                  <a:spLocks noChangeArrowheads="1"/>
                </p:cNvSpPr>
                <p:nvPr/>
              </p:nvSpPr>
              <p:spPr bwMode="auto">
                <a:xfrm>
                  <a:off x="45" y="596"/>
                  <a:ext cx="5681" cy="1711"/>
                </a:xfrm>
                <a:prstGeom prst="rect">
                  <a:avLst/>
                </a:prstGeom>
                <a:solidFill>
                  <a:srgbClr val="FFFD83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72051" tIns="86026" rIns="172051" bIns="86026" anchor="ctr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rgbClr val="FFFD83"/>
                    </a:solidFill>
                    <a:latin typeface="Times New Roman" pitchFamily="-109" charset="0"/>
                  </a:endParaRPr>
                </a:p>
              </p:txBody>
            </p:sp>
            <p:pic>
              <p:nvPicPr>
                <p:cNvPr id="540679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EFE7F"/>
                    </a:clrFrom>
                    <a:clrTo>
                      <a:srgbClr val="FEFE7F">
                        <a:alpha val="0"/>
                      </a:srgbClr>
                    </a:clrTo>
                  </a:clrChange>
                </a:blip>
                <a:srcRect l="8728" t="18277" r="26743" b="18277"/>
                <a:stretch>
                  <a:fillRect/>
                </a:stretch>
              </p:blipFill>
              <p:spPr bwMode="auto">
                <a:xfrm>
                  <a:off x="46" y="418"/>
                  <a:ext cx="3873" cy="2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40680" name="Picture 8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EFE7F"/>
                    </a:clrFrom>
                    <a:clrTo>
                      <a:srgbClr val="FEFE7F">
                        <a:alpha val="0"/>
                      </a:srgbClr>
                    </a:clrTo>
                  </a:clrChange>
                </a:blip>
                <a:srcRect l="44907" t="14621" r="5806" b="22116"/>
                <a:stretch>
                  <a:fillRect/>
                </a:stretch>
              </p:blipFill>
              <p:spPr bwMode="auto">
                <a:xfrm>
                  <a:off x="3970" y="495"/>
                  <a:ext cx="2200" cy="16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540681" name="Text Box 9"/>
              <p:cNvSpPr txBox="1">
                <a:spLocks noChangeArrowheads="1"/>
              </p:cNvSpPr>
              <p:nvPr/>
            </p:nvSpPr>
            <p:spPr bwMode="auto">
              <a:xfrm>
                <a:off x="4254" y="1057"/>
                <a:ext cx="231" cy="32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72051" tIns="86026" rIns="172051" bIns="86026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b="1" dirty="0" err="1">
                    <a:solidFill>
                      <a:srgbClr val="FF0000"/>
                    </a:solidFill>
                    <a:latin typeface="Symbol" pitchFamily="-109" charset="2"/>
                  </a:rPr>
                  <a:t>m</a:t>
                </a:r>
                <a:endParaRPr lang="en-US" sz="2400" b="1" dirty="0">
                  <a:solidFill>
                    <a:srgbClr val="FF0000"/>
                  </a:solidFill>
                  <a:latin typeface="Symbol" pitchFamily="-109" charset="2"/>
                </a:endParaRPr>
              </a:p>
            </p:txBody>
          </p:sp>
          <p:sp>
            <p:nvSpPr>
              <p:cNvPr id="540682" name="Text Box 10"/>
              <p:cNvSpPr txBox="1">
                <a:spLocks noChangeArrowheads="1"/>
              </p:cNvSpPr>
              <p:nvPr/>
            </p:nvSpPr>
            <p:spPr bwMode="auto">
              <a:xfrm>
                <a:off x="4324" y="1585"/>
                <a:ext cx="230" cy="32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72051" tIns="86026" rIns="172051" bIns="86026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b="1" dirty="0" err="1">
                    <a:solidFill>
                      <a:srgbClr val="FF0000"/>
                    </a:solidFill>
                    <a:latin typeface="Symbol" pitchFamily="-109" charset="2"/>
                  </a:rPr>
                  <a:t>m</a:t>
                </a:r>
                <a:endParaRPr lang="en-US" sz="2400" b="1" dirty="0">
                  <a:solidFill>
                    <a:srgbClr val="FF0000"/>
                  </a:solidFill>
                  <a:latin typeface="Symbol" pitchFamily="-109" charset="2"/>
                </a:endParaRPr>
              </a:p>
            </p:txBody>
          </p:sp>
          <p:sp>
            <p:nvSpPr>
              <p:cNvPr id="540683" name="Text Box 11"/>
              <p:cNvSpPr txBox="1">
                <a:spLocks noChangeArrowheads="1"/>
              </p:cNvSpPr>
              <p:nvPr/>
            </p:nvSpPr>
            <p:spPr bwMode="auto">
              <a:xfrm>
                <a:off x="4848" y="935"/>
                <a:ext cx="226" cy="32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72051" tIns="86026" rIns="172051" bIns="86026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b="1" dirty="0" err="1">
                    <a:solidFill>
                      <a:srgbClr val="008000"/>
                    </a:solidFill>
                    <a:latin typeface="Helvetica" pitchFamily="-109" charset="0"/>
                  </a:rPr>
                  <a:t>e</a:t>
                </a:r>
                <a:endParaRPr lang="en-US" sz="2400" b="1" dirty="0">
                  <a:solidFill>
                    <a:srgbClr val="008000"/>
                  </a:solidFill>
                  <a:latin typeface="Helvetica" pitchFamily="-109" charset="0"/>
                </a:endParaRPr>
              </a:p>
            </p:txBody>
          </p:sp>
          <p:sp>
            <p:nvSpPr>
              <p:cNvPr id="540684" name="Text Box 12"/>
              <p:cNvSpPr txBox="1">
                <a:spLocks noChangeArrowheads="1"/>
              </p:cNvSpPr>
              <p:nvPr/>
            </p:nvSpPr>
            <p:spPr bwMode="auto">
              <a:xfrm>
                <a:off x="5088" y="1350"/>
                <a:ext cx="226" cy="32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 lIns="172051" tIns="86026" rIns="172051" bIns="86026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400" b="1" dirty="0" err="1">
                    <a:solidFill>
                      <a:srgbClr val="008000"/>
                    </a:solidFill>
                    <a:latin typeface="Helvetica" pitchFamily="-109" charset="0"/>
                  </a:rPr>
                  <a:t>e</a:t>
                </a:r>
                <a:endParaRPr lang="en-US" sz="2400" b="1" dirty="0">
                  <a:solidFill>
                    <a:srgbClr val="008000"/>
                  </a:solidFill>
                  <a:latin typeface="Helvetica" pitchFamily="-109" charset="0"/>
                </a:endParaRPr>
              </a:p>
            </p:txBody>
          </p:sp>
        </p:grpSp>
        <p:sp>
          <p:nvSpPr>
            <p:cNvPr id="540685" name="Rectangle 13"/>
            <p:cNvSpPr>
              <a:spLocks noChangeArrowheads="1"/>
            </p:cNvSpPr>
            <p:nvPr/>
          </p:nvSpPr>
          <p:spPr bwMode="auto">
            <a:xfrm>
              <a:off x="416" y="810"/>
              <a:ext cx="1517" cy="1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172051" tIns="86026" rIns="172051" bIns="86026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500" b="1" dirty="0">
                  <a:latin typeface="Helvetica" pitchFamily="-109" charset="0"/>
                </a:rPr>
                <a:t>All  tracks with </a:t>
              </a:r>
              <a:r>
                <a:rPr lang="en-US" sz="1500" b="1" dirty="0" err="1">
                  <a:latin typeface="Helvetica" pitchFamily="-109" charset="0"/>
                </a:rPr>
                <a:t>p</a:t>
              </a:r>
              <a:r>
                <a:rPr lang="en-US" sz="1500" b="1" baseline="-25000" dirty="0" err="1">
                  <a:latin typeface="Helvetica" pitchFamily="-109" charset="0"/>
                </a:rPr>
                <a:t>T</a:t>
              </a:r>
              <a:r>
                <a:rPr lang="en-US" sz="1500" b="1" dirty="0">
                  <a:latin typeface="Helvetica" pitchFamily="-109" charset="0"/>
                </a:rPr>
                <a:t> &gt; 1 </a:t>
              </a:r>
              <a:r>
                <a:rPr lang="en-US" sz="1500" b="1" dirty="0" err="1">
                  <a:latin typeface="Helvetica" pitchFamily="-109" charset="0"/>
                </a:rPr>
                <a:t>GeV</a:t>
              </a:r>
              <a:endParaRPr lang="en-US" sz="2400" dirty="0">
                <a:latin typeface="Helvetica" pitchFamily="-109" charset="0"/>
              </a:endParaRPr>
            </a:p>
          </p:txBody>
        </p:sp>
      </p:grpSp>
      <p:sp>
        <p:nvSpPr>
          <p:cNvPr id="540686" name="Text Box 14"/>
          <p:cNvSpPr txBox="1">
            <a:spLocks noChangeArrowheads="1"/>
          </p:cNvSpPr>
          <p:nvPr/>
        </p:nvSpPr>
        <p:spPr bwMode="auto">
          <a:xfrm>
            <a:off x="4226243" y="3116105"/>
            <a:ext cx="2454614" cy="463844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89999" tIns="46799" rIns="89999" bIns="46799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FF"/>
                </a:solidFill>
                <a:latin typeface="Helvetica" pitchFamily="-109" charset="0"/>
              </a:rPr>
              <a:t>H </a:t>
            </a:r>
            <a:r>
              <a:rPr lang="en-US" sz="2400" dirty="0">
                <a:solidFill>
                  <a:srgbClr val="0000FF"/>
                </a:solidFill>
                <a:latin typeface="Helvetica" pitchFamily="-109" charset="0"/>
                <a:sym typeface="Symbol" pitchFamily="-109" charset="2"/>
              </a:rPr>
              <a:t></a:t>
            </a:r>
            <a:r>
              <a:rPr lang="en-US" sz="2400" dirty="0">
                <a:solidFill>
                  <a:srgbClr val="0000FF"/>
                </a:solidFill>
                <a:latin typeface="Helvetica" pitchFamily="-109" charset="0"/>
              </a:rPr>
              <a:t>ZZ* </a:t>
            </a:r>
            <a:r>
              <a:rPr lang="en-US" sz="2400" dirty="0" err="1">
                <a:solidFill>
                  <a:srgbClr val="0000FF"/>
                </a:solidFill>
                <a:latin typeface="Helvetica" pitchFamily="-109" charset="0"/>
                <a:sym typeface="Symbol" pitchFamily="-109" charset="2"/>
              </a:rPr>
              <a:t></a:t>
            </a:r>
            <a:r>
              <a:rPr lang="en-US" sz="2400" dirty="0">
                <a:solidFill>
                  <a:srgbClr val="0000FF"/>
                </a:solidFill>
                <a:latin typeface="Helvetica" pitchFamily="-109" charset="0"/>
                <a:sym typeface="Symbol" pitchFamily="-109" charset="2"/>
              </a:rPr>
              <a:t> 2e2</a:t>
            </a:r>
            <a:r>
              <a:rPr lang="en-US" sz="2400" dirty="0">
                <a:solidFill>
                  <a:srgbClr val="0000FF"/>
                </a:solidFill>
                <a:latin typeface="Symbol" pitchFamily="-109" charset="2"/>
                <a:sym typeface="Symbol" pitchFamily="-109" charset="2"/>
              </a:rPr>
              <a:t>m</a:t>
            </a:r>
            <a:endParaRPr lang="en-US" sz="2400" dirty="0">
              <a:solidFill>
                <a:schemeClr val="accent2"/>
              </a:solidFill>
              <a:latin typeface="Helvetica" pitchFamily="-109" charset="0"/>
              <a:sym typeface="Symbol" pitchFamily="-109" charset="2"/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14300" y="3599022"/>
            <a:ext cx="9881235" cy="2954655"/>
            <a:chOff x="44" y="2135"/>
            <a:chExt cx="6281" cy="2096"/>
          </a:xfrm>
        </p:grpSpPr>
        <p:sp>
          <p:nvSpPr>
            <p:cNvPr id="540688" name="Rectangle 16"/>
            <p:cNvSpPr>
              <a:spLocks noChangeArrowheads="1"/>
            </p:cNvSpPr>
            <p:nvPr/>
          </p:nvSpPr>
          <p:spPr bwMode="auto">
            <a:xfrm>
              <a:off x="49" y="2321"/>
              <a:ext cx="5681" cy="1711"/>
            </a:xfrm>
            <a:prstGeom prst="rect">
              <a:avLst/>
            </a:prstGeom>
            <a:solidFill>
              <a:srgbClr val="FFFD8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1599" tIns="50799" rIns="101599" bIns="50799" anchor="ctr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rgbClr val="FFFD83"/>
                </a:solidFill>
                <a:latin typeface="Times New Roman" pitchFamily="-109" charset="0"/>
              </a:endParaRPr>
            </a:p>
          </p:txBody>
        </p:sp>
        <p:pic>
          <p:nvPicPr>
            <p:cNvPr id="540689" name="Picture 1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7F"/>
                </a:clrFrom>
                <a:clrTo>
                  <a:srgbClr val="FEFE7F">
                    <a:alpha val="0"/>
                  </a:srgbClr>
                </a:clrTo>
              </a:clrChange>
            </a:blip>
            <a:srcRect l="7986" t="18277" r="25099" b="17058"/>
            <a:stretch>
              <a:fillRect/>
            </a:stretch>
          </p:blipFill>
          <p:spPr bwMode="auto">
            <a:xfrm>
              <a:off x="44" y="2135"/>
              <a:ext cx="3889" cy="2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0690" name="Picture 1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7F"/>
                </a:clrFrom>
                <a:clrTo>
                  <a:srgbClr val="FEFE7F">
                    <a:alpha val="0"/>
                  </a:srgbClr>
                </a:clrTo>
              </a:clrChange>
            </a:blip>
            <a:srcRect l="58180" t="34116" r="12383" b="37286"/>
            <a:stretch>
              <a:fillRect/>
            </a:stretch>
          </p:blipFill>
          <p:spPr bwMode="auto">
            <a:xfrm>
              <a:off x="3967" y="2233"/>
              <a:ext cx="2358" cy="1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38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3591" y="952109"/>
            <a:ext cx="4211421" cy="50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81702" name="Text Box 6"/>
          <p:cNvSpPr txBox="1">
            <a:spLocks noChangeArrowheads="1"/>
          </p:cNvSpPr>
          <p:nvPr/>
        </p:nvSpPr>
        <p:spPr bwMode="auto">
          <a:xfrm>
            <a:off x="4972393" y="6178402"/>
            <a:ext cx="3492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ru-RU" sz="1600" b="1" i="1" dirty="0">
                <a:solidFill>
                  <a:schemeClr val="accent2"/>
                </a:solidFill>
                <a:latin typeface="Bookman Old Style" pitchFamily="-110" charset="0"/>
              </a:rPr>
              <a:t>х</a:t>
            </a:r>
            <a:r>
              <a:rPr lang="en-US" sz="1600" b="1" baseline="30000" dirty="0">
                <a:solidFill>
                  <a:schemeClr val="accent2"/>
                </a:solidFill>
              </a:rPr>
              <a:t>2</a:t>
            </a:r>
            <a:r>
              <a:rPr lang="en-US" sz="1600" b="1" dirty="0">
                <a:solidFill>
                  <a:schemeClr val="accent2"/>
                </a:solidFill>
              </a:rPr>
              <a:t>/ndof = 18.2/13 (15% probability)</a:t>
            </a:r>
          </a:p>
        </p:txBody>
      </p:sp>
      <p:sp>
        <p:nvSpPr>
          <p:cNvPr id="1181703" name="Text Box 7"/>
          <p:cNvSpPr txBox="1">
            <a:spLocks noChangeArrowheads="1"/>
          </p:cNvSpPr>
          <p:nvPr/>
        </p:nvSpPr>
        <p:spPr bwMode="auto">
          <a:xfrm>
            <a:off x="4932705" y="5853759"/>
            <a:ext cx="37804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LEP Electroweak Working Group</a:t>
            </a:r>
            <a:endParaRPr lang="en-US" b="1" dirty="0" smtClean="0"/>
          </a:p>
          <a:p>
            <a:endParaRPr lang="en-US" sz="1400" b="1" dirty="0"/>
          </a:p>
        </p:txBody>
      </p:sp>
      <p:sp>
        <p:nvSpPr>
          <p:cNvPr id="118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10977"/>
            <a:ext cx="4749800" cy="548507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Very successful</a:t>
            </a:r>
            <a:r>
              <a:rPr lang="en-US" sz="2000" dirty="0" smtClean="0"/>
              <a:t> model which contains all known particles in particle physics today.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Describes the interaction between spin 1/2 particles (</a:t>
            </a:r>
            <a:r>
              <a:rPr lang="en-US" sz="2000" i="1" dirty="0" smtClean="0"/>
              <a:t>quarks</a:t>
            </a:r>
            <a:r>
              <a:rPr lang="en-US" sz="2000" dirty="0" smtClean="0"/>
              <a:t> and </a:t>
            </a:r>
            <a:r>
              <a:rPr lang="en-US" sz="2000" i="1" dirty="0" smtClean="0"/>
              <a:t>leptons</a:t>
            </a:r>
            <a:r>
              <a:rPr lang="en-US" sz="2000" dirty="0" smtClean="0"/>
              <a:t>) mediated by spin 1 </a:t>
            </a:r>
            <a:r>
              <a:rPr lang="en-US" sz="2000" i="1" dirty="0" smtClean="0">
                <a:solidFill>
                  <a:srgbClr val="FF0000"/>
                </a:solidFill>
              </a:rPr>
              <a:t>gauge bosons </a:t>
            </a:r>
            <a:r>
              <a:rPr lang="en-US" sz="2000" dirty="0" smtClean="0"/>
              <a:t>(gauge symmetry).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After </a:t>
            </a:r>
            <a:r>
              <a:rPr lang="en-US" sz="2000" dirty="0"/>
              <a:t>many years,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No unambiguous evidence of new physics</a:t>
            </a:r>
            <a:r>
              <a:rPr lang="en-US" sz="1600" dirty="0" smtClean="0"/>
              <a:t>!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Leaves many questions unanswered: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Electroweak Symmetry Breaking?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How?</a:t>
            </a:r>
            <a:r>
              <a:rPr lang="en-US" sz="1400" dirty="0" smtClean="0"/>
              <a:t> </a:t>
            </a:r>
            <a:r>
              <a:rPr lang="en-US" sz="1400" dirty="0" err="1" smtClean="0"/>
              <a:t>Unitarity</a:t>
            </a:r>
            <a:r>
              <a:rPr lang="en-US" sz="1400" dirty="0" smtClean="0"/>
              <a:t> </a:t>
            </a:r>
            <a:r>
              <a:rPr lang="en-US" sz="1400" dirty="0"/>
              <a:t>Problem? Hierarchy Problem?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Standard Model Patchwork?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Are there additional symmetries?</a:t>
            </a:r>
            <a:endParaRPr lang="en-US" sz="1400" dirty="0" smtClean="0"/>
          </a:p>
          <a:p>
            <a:pPr lvl="3">
              <a:lnSpc>
                <a:spcPct val="80000"/>
              </a:lnSpc>
            </a:pPr>
            <a:r>
              <a:rPr lang="en-US" sz="1200" dirty="0"/>
              <a:t>L</a:t>
            </a:r>
            <a:r>
              <a:rPr lang="en-US" sz="1200" dirty="0" smtClean="0"/>
              <a:t>eptons </a:t>
            </a:r>
            <a:r>
              <a:rPr lang="en-US" sz="1200" dirty="0"/>
              <a:t>and </a:t>
            </a:r>
            <a:r>
              <a:rPr lang="en-US" sz="1200" dirty="0" smtClean="0"/>
              <a:t>quarks?</a:t>
            </a:r>
          </a:p>
          <a:p>
            <a:pPr lvl="3">
              <a:lnSpc>
                <a:spcPct val="80000"/>
              </a:lnSpc>
            </a:pPr>
            <a:r>
              <a:rPr lang="en-US" sz="1200" dirty="0" smtClean="0"/>
              <a:t>Fermions and bosons? </a:t>
            </a:r>
          </a:p>
          <a:p>
            <a:pPr lvl="2">
              <a:lnSpc>
                <a:spcPct val="80000"/>
              </a:lnSpc>
            </a:pPr>
            <a:r>
              <a:rPr lang="en-US" sz="1400" dirty="0" smtClean="0"/>
              <a:t>Grand </a:t>
            </a:r>
            <a:r>
              <a:rPr lang="en-US" sz="1400" dirty="0"/>
              <a:t>Unification?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Missing Dark Matter?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Not part of the SM...what is it</a:t>
            </a:r>
            <a:r>
              <a:rPr lang="en-US" sz="1400" dirty="0" smtClean="0"/>
              <a:t>?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Standard Model and Beyond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3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169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Selection</a:t>
            </a:r>
          </a:p>
        </p:txBody>
      </p:sp>
      <p:sp>
        <p:nvSpPr>
          <p:cNvPr id="130051" name="Rectangle 3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152399" y="2185679"/>
            <a:ext cx="8823253" cy="443686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FF"/>
                </a:solidFill>
              </a:rPr>
              <a:t>The challenge is the identification of the most interesting (and potentially entirely new) physics processes amidst the much more copious occurrence of well-understood and studied processes.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0000"/>
                </a:solidFill>
              </a:rPr>
              <a:t>On-line event selection</a:t>
            </a:r>
            <a:endParaRPr lang="en-GB" sz="2800" b="1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800" dirty="0">
                <a:solidFill>
                  <a:srgbClr val="008000"/>
                </a:solidFill>
              </a:rPr>
              <a:t>Costume electronics (</a:t>
            </a:r>
            <a:r>
              <a:rPr lang="en-GB" sz="1800" dirty="0" err="1">
                <a:solidFill>
                  <a:srgbClr val="008000"/>
                </a:solidFill>
              </a:rPr>
              <a:t>FPGAs</a:t>
            </a:r>
            <a:r>
              <a:rPr lang="en-GB" sz="1800" dirty="0">
                <a:solidFill>
                  <a:srgbClr val="008000"/>
                </a:solidFill>
              </a:rPr>
              <a:t>, </a:t>
            </a:r>
            <a:r>
              <a:rPr lang="en-GB" sz="1800" dirty="0" err="1">
                <a:solidFill>
                  <a:srgbClr val="008000"/>
                </a:solidFill>
              </a:rPr>
              <a:t>ASICs</a:t>
            </a:r>
            <a:r>
              <a:rPr lang="en-GB" sz="1800" dirty="0">
                <a:solidFill>
                  <a:srgbClr val="008000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GB" sz="1800" dirty="0">
                <a:solidFill>
                  <a:srgbClr val="008000"/>
                </a:solidFill>
              </a:rPr>
              <a:t>Online computing farm</a:t>
            </a:r>
            <a:endParaRPr lang="en-US" sz="1800" b="1" dirty="0">
              <a:solidFill>
                <a:srgbClr val="008000"/>
              </a:solidFill>
            </a:endParaRPr>
          </a:p>
          <a:p>
            <a:pPr marL="1162050" lvl="2">
              <a:lnSpc>
                <a:spcPct val="90000"/>
              </a:lnSpc>
            </a:pPr>
            <a:r>
              <a:rPr lang="en-US" sz="1800" dirty="0"/>
              <a:t>A</a:t>
            </a:r>
            <a:r>
              <a:rPr lang="en-US" sz="1800" b="1" dirty="0"/>
              <a:t> single processor</a:t>
            </a:r>
            <a:r>
              <a:rPr lang="en-US" sz="1800" dirty="0"/>
              <a:t> analyzes one event at a time</a:t>
            </a:r>
            <a:endParaRPr lang="en-US" sz="1800" dirty="0">
              <a:solidFill>
                <a:srgbClr val="FF0000"/>
              </a:solidFill>
              <a:latin typeface="Symbol" charset="2"/>
              <a:sym typeface="Symbol" charset="2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Out of a billion interactions/sec select one hundred for further analysis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008000"/>
                </a:solidFill>
              </a:rPr>
              <a:t>Need to reject most interactions</a:t>
            </a:r>
            <a:endParaRPr lang="en-US" sz="1800" b="1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008000"/>
                </a:solidFill>
              </a:rPr>
              <a:t>Can store data at </a:t>
            </a:r>
            <a:r>
              <a:rPr lang="en-US" sz="1800" dirty="0">
                <a:solidFill>
                  <a:srgbClr val="008000"/>
                </a:solidFill>
                <a:sym typeface="Symbol" charset="2"/>
              </a:rPr>
              <a:t></a:t>
            </a:r>
            <a:r>
              <a:rPr lang="en-US" sz="1800" dirty="0">
                <a:solidFill>
                  <a:srgbClr val="008000"/>
                </a:solidFill>
              </a:rPr>
              <a:t>100 Hz (= 100 events/</a:t>
            </a:r>
            <a:r>
              <a:rPr lang="en-US" sz="1800" dirty="0" err="1">
                <a:solidFill>
                  <a:srgbClr val="008000"/>
                </a:solidFill>
              </a:rPr>
              <a:t>s</a:t>
            </a:r>
            <a:r>
              <a:rPr lang="en-US" sz="1800" dirty="0">
                <a:solidFill>
                  <a:srgbClr val="008000"/>
                </a:solidFill>
              </a:rPr>
              <a:t>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33400" y="953973"/>
            <a:ext cx="6772275" cy="1200150"/>
            <a:chOff x="533400" y="1371600"/>
            <a:chExt cx="6772275" cy="1200150"/>
          </a:xfrm>
        </p:grpSpPr>
        <p:sp>
          <p:nvSpPr>
            <p:cNvPr id="130052" name="Rectangle 4"/>
            <p:cNvSpPr>
              <a:spLocks noChangeArrowheads="1"/>
            </p:cNvSpPr>
            <p:nvPr/>
          </p:nvSpPr>
          <p:spPr bwMode="auto">
            <a:xfrm>
              <a:off x="565150" y="1516063"/>
              <a:ext cx="2090738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1409D5"/>
                  </a:solidFill>
                  <a:latin typeface="Helvetica" charset="0"/>
                </a:rPr>
                <a:t>~20 collisions/25ns</a:t>
              </a:r>
              <a:endParaRPr lang="en-US" sz="2400">
                <a:solidFill>
                  <a:srgbClr val="1409D5"/>
                </a:solidFill>
                <a:latin typeface="Helvetica" charset="0"/>
              </a:endParaRPr>
            </a:p>
          </p:txBody>
        </p:sp>
        <p:sp>
          <p:nvSpPr>
            <p:cNvPr id="130053" name="Rectangle 5"/>
            <p:cNvSpPr>
              <a:spLocks noChangeArrowheads="1"/>
            </p:cNvSpPr>
            <p:nvPr/>
          </p:nvSpPr>
          <p:spPr bwMode="auto">
            <a:xfrm>
              <a:off x="601663" y="1827213"/>
              <a:ext cx="102235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>
                  <a:latin typeface="Helvetica" charset="0"/>
                </a:rPr>
                <a:t>(10</a:t>
              </a:r>
              <a:r>
                <a:rPr lang="en-US" sz="1200" baseline="30000">
                  <a:latin typeface="Helvetica" charset="0"/>
                </a:rPr>
                <a:t>9</a:t>
              </a:r>
              <a:r>
                <a:rPr lang="en-US" sz="1200">
                  <a:latin typeface="Helvetica" charset="0"/>
                </a:rPr>
                <a:t> event/sec)</a:t>
              </a:r>
              <a:endParaRPr lang="en-US" sz="12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30054" name="Rectangle 6"/>
            <p:cNvSpPr>
              <a:spLocks noChangeArrowheads="1"/>
            </p:cNvSpPr>
            <p:nvPr/>
          </p:nvSpPr>
          <p:spPr bwMode="auto">
            <a:xfrm>
              <a:off x="565150" y="2038350"/>
              <a:ext cx="13938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1409D5"/>
                  </a:solidFill>
                  <a:latin typeface="Helvetica" charset="0"/>
                </a:rPr>
                <a:t>10</a:t>
              </a:r>
              <a:r>
                <a:rPr lang="en-US" sz="1800" b="1" baseline="30000">
                  <a:solidFill>
                    <a:srgbClr val="1409D5"/>
                  </a:solidFill>
                  <a:latin typeface="Helvetica" charset="0"/>
                </a:rPr>
                <a:t>7</a:t>
              </a:r>
              <a:r>
                <a:rPr lang="en-US" sz="1800" b="1">
                  <a:solidFill>
                    <a:srgbClr val="1409D5"/>
                  </a:solidFill>
                  <a:latin typeface="Helvetica" charset="0"/>
                </a:rPr>
                <a:t> channels</a:t>
              </a:r>
              <a:endParaRPr lang="en-US" sz="2400">
                <a:solidFill>
                  <a:srgbClr val="1409D5"/>
                </a:solidFill>
                <a:latin typeface="Helvetica" charset="0"/>
              </a:endParaRPr>
            </a:p>
          </p:txBody>
        </p:sp>
        <p:sp>
          <p:nvSpPr>
            <p:cNvPr id="130055" name="Rectangle 7"/>
            <p:cNvSpPr>
              <a:spLocks noChangeArrowheads="1"/>
            </p:cNvSpPr>
            <p:nvPr/>
          </p:nvSpPr>
          <p:spPr bwMode="auto">
            <a:xfrm>
              <a:off x="533400" y="2343150"/>
              <a:ext cx="909638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200">
                  <a:latin typeface="Helvetica" charset="0"/>
                </a:rPr>
                <a:t> (10</a:t>
              </a:r>
              <a:r>
                <a:rPr lang="en-US" sz="1200" baseline="30000">
                  <a:latin typeface="Helvetica" charset="0"/>
                </a:rPr>
                <a:t>16</a:t>
              </a:r>
              <a:r>
                <a:rPr lang="en-US" sz="1200">
                  <a:latin typeface="Helvetica" charset="0"/>
                </a:rPr>
                <a:t> bit/sec)</a:t>
              </a:r>
              <a:endParaRPr lang="en-US" sz="2400">
                <a:solidFill>
                  <a:schemeClr val="accent2"/>
                </a:solidFill>
                <a:latin typeface="Helvetica" charset="0"/>
              </a:endParaRPr>
            </a:p>
          </p:txBody>
        </p:sp>
        <p:sp>
          <p:nvSpPr>
            <p:cNvPr id="130056" name="Rectangle 8"/>
            <p:cNvSpPr>
              <a:spLocks noChangeArrowheads="1"/>
            </p:cNvSpPr>
            <p:nvPr/>
          </p:nvSpPr>
          <p:spPr bwMode="auto">
            <a:xfrm>
              <a:off x="6843713" y="1481138"/>
              <a:ext cx="4508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 eaLnBrk="0" hangingPunct="0"/>
              <a:r>
                <a:rPr lang="en-US" sz="1600">
                  <a:latin typeface="Helvetica" charset="0"/>
                </a:rPr>
                <a:t>Time</a:t>
              </a:r>
              <a:endParaRPr lang="en-US" sz="1600" baseline="30000">
                <a:latin typeface="Helvetica" charset="0"/>
              </a:endParaRPr>
            </a:p>
          </p:txBody>
        </p:sp>
        <p:sp>
          <p:nvSpPr>
            <p:cNvPr id="130057" name="Rectangle 9"/>
            <p:cNvSpPr>
              <a:spLocks noChangeArrowheads="1"/>
            </p:cNvSpPr>
            <p:nvPr/>
          </p:nvSpPr>
          <p:spPr bwMode="auto">
            <a:xfrm>
              <a:off x="2862263" y="1787525"/>
              <a:ext cx="927100" cy="66357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58" name="Rectangle 10"/>
            <p:cNvSpPr>
              <a:spLocks noChangeArrowheads="1"/>
            </p:cNvSpPr>
            <p:nvPr/>
          </p:nvSpPr>
          <p:spPr bwMode="auto">
            <a:xfrm>
              <a:off x="2916238" y="1831975"/>
              <a:ext cx="928687" cy="67151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59" name="Rectangle 11"/>
            <p:cNvSpPr>
              <a:spLocks noChangeArrowheads="1"/>
            </p:cNvSpPr>
            <p:nvPr/>
          </p:nvSpPr>
          <p:spPr bwMode="auto">
            <a:xfrm>
              <a:off x="2938463" y="1854200"/>
              <a:ext cx="927100" cy="67468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0" name="Rectangle 12"/>
            <p:cNvSpPr>
              <a:spLocks noChangeArrowheads="1"/>
            </p:cNvSpPr>
            <p:nvPr/>
          </p:nvSpPr>
          <p:spPr bwMode="auto">
            <a:xfrm>
              <a:off x="2960688" y="1874838"/>
              <a:ext cx="928687" cy="676275"/>
            </a:xfrm>
            <a:prstGeom prst="rect">
              <a:avLst/>
            </a:prstGeom>
            <a:solidFill>
              <a:srgbClr val="F9ECD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1" name="Arc 13"/>
            <p:cNvSpPr>
              <a:spLocks/>
            </p:cNvSpPr>
            <p:nvPr/>
          </p:nvSpPr>
          <p:spPr bwMode="auto">
            <a:xfrm>
              <a:off x="3286125" y="2046288"/>
              <a:ext cx="185738" cy="200025"/>
            </a:xfrm>
            <a:custGeom>
              <a:avLst/>
              <a:gdLst>
                <a:gd name="G0" fmla="+- 138 0 0"/>
                <a:gd name="G1" fmla="+- 21600 0 0"/>
                <a:gd name="G2" fmla="+- 21600 0 0"/>
                <a:gd name="T0" fmla="*/ 0 w 21738"/>
                <a:gd name="T1" fmla="*/ 0 h 21600"/>
                <a:gd name="T2" fmla="*/ 21738 w 21738"/>
                <a:gd name="T3" fmla="*/ 21600 h 21600"/>
                <a:gd name="T4" fmla="*/ 138 w 2173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38" h="21600" fill="none" extrusionOk="0">
                  <a:moveTo>
                    <a:pt x="0" y="0"/>
                  </a:moveTo>
                  <a:cubicBezTo>
                    <a:pt x="46" y="0"/>
                    <a:pt x="92" y="-1"/>
                    <a:pt x="138" y="-1"/>
                  </a:cubicBezTo>
                  <a:cubicBezTo>
                    <a:pt x="12067" y="-1"/>
                    <a:pt x="21738" y="9670"/>
                    <a:pt x="21738" y="21600"/>
                  </a:cubicBezTo>
                </a:path>
                <a:path w="21738" h="21600" stroke="0" extrusionOk="0">
                  <a:moveTo>
                    <a:pt x="0" y="0"/>
                  </a:moveTo>
                  <a:cubicBezTo>
                    <a:pt x="46" y="0"/>
                    <a:pt x="92" y="-1"/>
                    <a:pt x="138" y="-1"/>
                  </a:cubicBezTo>
                  <a:cubicBezTo>
                    <a:pt x="12067" y="-1"/>
                    <a:pt x="21738" y="9670"/>
                    <a:pt x="21738" y="21600"/>
                  </a:cubicBezTo>
                  <a:lnTo>
                    <a:pt x="138" y="21600"/>
                  </a:lnTo>
                  <a:close/>
                </a:path>
              </a:pathLst>
            </a:custGeom>
            <a:noFill/>
            <a:ln w="25400">
              <a:solidFill>
                <a:srgbClr val="FEFF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2" name="Arc 14"/>
            <p:cNvSpPr>
              <a:spLocks/>
            </p:cNvSpPr>
            <p:nvPr/>
          </p:nvSpPr>
          <p:spPr bwMode="auto">
            <a:xfrm>
              <a:off x="3473450" y="2155825"/>
              <a:ext cx="363538" cy="82550"/>
            </a:xfrm>
            <a:custGeom>
              <a:avLst/>
              <a:gdLst>
                <a:gd name="G0" fmla="+- 21596 0 0"/>
                <a:gd name="G1" fmla="+- 21600 0 0"/>
                <a:gd name="G2" fmla="+- 21600 0 0"/>
                <a:gd name="T0" fmla="*/ 0 w 21596"/>
                <a:gd name="T1" fmla="*/ 21196 h 21600"/>
                <a:gd name="T2" fmla="*/ 21514 w 21596"/>
                <a:gd name="T3" fmla="*/ 0 h 21600"/>
                <a:gd name="T4" fmla="*/ 21596 w 2159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600" fill="none" extrusionOk="0">
                  <a:moveTo>
                    <a:pt x="-1" y="21195"/>
                  </a:moveTo>
                  <a:cubicBezTo>
                    <a:pt x="219" y="9458"/>
                    <a:pt x="9774" y="44"/>
                    <a:pt x="21514" y="0"/>
                  </a:cubicBezTo>
                </a:path>
                <a:path w="21596" h="21600" stroke="0" extrusionOk="0">
                  <a:moveTo>
                    <a:pt x="-1" y="21195"/>
                  </a:moveTo>
                  <a:cubicBezTo>
                    <a:pt x="219" y="9458"/>
                    <a:pt x="9774" y="44"/>
                    <a:pt x="21514" y="0"/>
                  </a:cubicBezTo>
                  <a:lnTo>
                    <a:pt x="21596" y="21600"/>
                  </a:lnTo>
                  <a:close/>
                </a:path>
              </a:pathLst>
            </a:custGeom>
            <a:noFill/>
            <a:ln w="25400">
              <a:solidFill>
                <a:srgbClr val="FF000C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3" name="Arc 15"/>
            <p:cNvSpPr>
              <a:spLocks/>
            </p:cNvSpPr>
            <p:nvPr/>
          </p:nvSpPr>
          <p:spPr bwMode="auto">
            <a:xfrm>
              <a:off x="3384550" y="2232025"/>
              <a:ext cx="444500" cy="185738"/>
            </a:xfrm>
            <a:custGeom>
              <a:avLst/>
              <a:gdLst>
                <a:gd name="G0" fmla="+- 72 0 0"/>
                <a:gd name="G1" fmla="+- 21600 0 0"/>
                <a:gd name="G2" fmla="+- 21600 0 0"/>
                <a:gd name="T0" fmla="*/ 0 w 21672"/>
                <a:gd name="T1" fmla="*/ 0 h 21600"/>
                <a:gd name="T2" fmla="*/ 21672 w 21672"/>
                <a:gd name="T3" fmla="*/ 21600 h 21600"/>
                <a:gd name="T4" fmla="*/ 72 w 2167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72" h="21600" fill="none" extrusionOk="0">
                  <a:moveTo>
                    <a:pt x="0" y="0"/>
                  </a:moveTo>
                  <a:cubicBezTo>
                    <a:pt x="24" y="0"/>
                    <a:pt x="48" y="-1"/>
                    <a:pt x="72" y="-1"/>
                  </a:cubicBezTo>
                  <a:cubicBezTo>
                    <a:pt x="12001" y="-1"/>
                    <a:pt x="21672" y="9670"/>
                    <a:pt x="21672" y="21600"/>
                  </a:cubicBezTo>
                </a:path>
                <a:path w="21672" h="21600" stroke="0" extrusionOk="0">
                  <a:moveTo>
                    <a:pt x="0" y="0"/>
                  </a:moveTo>
                  <a:cubicBezTo>
                    <a:pt x="24" y="0"/>
                    <a:pt x="48" y="-1"/>
                    <a:pt x="72" y="-1"/>
                  </a:cubicBezTo>
                  <a:cubicBezTo>
                    <a:pt x="12001" y="-1"/>
                    <a:pt x="21672" y="9670"/>
                    <a:pt x="21672" y="21600"/>
                  </a:cubicBezTo>
                  <a:lnTo>
                    <a:pt x="72" y="21600"/>
                  </a:lnTo>
                  <a:close/>
                </a:path>
              </a:pathLst>
            </a:custGeom>
            <a:noFill/>
            <a:ln w="25400">
              <a:solidFill>
                <a:srgbClr val="2BFF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4" name="Arc 16"/>
            <p:cNvSpPr>
              <a:spLocks/>
            </p:cNvSpPr>
            <p:nvPr/>
          </p:nvSpPr>
          <p:spPr bwMode="auto">
            <a:xfrm>
              <a:off x="3244850" y="2014538"/>
              <a:ext cx="223838" cy="228600"/>
            </a:xfrm>
            <a:custGeom>
              <a:avLst/>
              <a:gdLst>
                <a:gd name="G0" fmla="+- 21600 0 0"/>
                <a:gd name="G1" fmla="+- 127 0 0"/>
                <a:gd name="G2" fmla="+- 21600 0 0"/>
                <a:gd name="T0" fmla="*/ 21334 w 21600"/>
                <a:gd name="T1" fmla="*/ 21725 h 21725"/>
                <a:gd name="T2" fmla="*/ 0 w 21600"/>
                <a:gd name="T3" fmla="*/ 0 h 21725"/>
                <a:gd name="T4" fmla="*/ 21600 w 21600"/>
                <a:gd name="T5" fmla="*/ 127 h 2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25" fill="none" extrusionOk="0">
                  <a:moveTo>
                    <a:pt x="21333" y="21725"/>
                  </a:moveTo>
                  <a:cubicBezTo>
                    <a:pt x="9509" y="21579"/>
                    <a:pt x="0" y="11952"/>
                    <a:pt x="0" y="127"/>
                  </a:cubicBezTo>
                  <a:cubicBezTo>
                    <a:pt x="0" y="84"/>
                    <a:pt x="0" y="42"/>
                    <a:pt x="0" y="0"/>
                  </a:cubicBezTo>
                </a:path>
                <a:path w="21600" h="21725" stroke="0" extrusionOk="0">
                  <a:moveTo>
                    <a:pt x="21333" y="21725"/>
                  </a:moveTo>
                  <a:cubicBezTo>
                    <a:pt x="9509" y="21579"/>
                    <a:pt x="0" y="11952"/>
                    <a:pt x="0" y="127"/>
                  </a:cubicBezTo>
                  <a:cubicBezTo>
                    <a:pt x="0" y="84"/>
                    <a:pt x="0" y="42"/>
                    <a:pt x="0" y="0"/>
                  </a:cubicBezTo>
                  <a:lnTo>
                    <a:pt x="21600" y="127"/>
                  </a:lnTo>
                  <a:close/>
                </a:path>
              </a:pathLst>
            </a:custGeom>
            <a:noFill/>
            <a:ln w="25400">
              <a:solidFill>
                <a:srgbClr val="F100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5" name="Arc 17"/>
            <p:cNvSpPr>
              <a:spLocks/>
            </p:cNvSpPr>
            <p:nvPr/>
          </p:nvSpPr>
          <p:spPr bwMode="auto">
            <a:xfrm>
              <a:off x="3275013" y="2246313"/>
              <a:ext cx="184150" cy="2635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600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</a:path>
                <a:path w="21600" h="21600" stroke="0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00FFEE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6" name="Arc 18"/>
            <p:cNvSpPr>
              <a:spLocks/>
            </p:cNvSpPr>
            <p:nvPr/>
          </p:nvSpPr>
          <p:spPr bwMode="auto">
            <a:xfrm>
              <a:off x="3059113" y="2246313"/>
              <a:ext cx="441325" cy="179387"/>
            </a:xfrm>
            <a:custGeom>
              <a:avLst/>
              <a:gdLst>
                <a:gd name="G0" fmla="+- 21597 0 0"/>
                <a:gd name="G1" fmla="+- 21600 0 0"/>
                <a:gd name="G2" fmla="+- 21600 0 0"/>
                <a:gd name="T0" fmla="*/ 0 w 21597"/>
                <a:gd name="T1" fmla="*/ 21222 h 21600"/>
                <a:gd name="T2" fmla="*/ 21597 w 21597"/>
                <a:gd name="T3" fmla="*/ 0 h 21600"/>
                <a:gd name="T4" fmla="*/ 21597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0" y="21222"/>
                  </a:moveTo>
                  <a:cubicBezTo>
                    <a:pt x="206" y="9441"/>
                    <a:pt x="9815" y="-1"/>
                    <a:pt x="21597" y="-1"/>
                  </a:cubicBezTo>
                </a:path>
                <a:path w="21597" h="21600" stroke="0" extrusionOk="0">
                  <a:moveTo>
                    <a:pt x="0" y="21222"/>
                  </a:moveTo>
                  <a:cubicBezTo>
                    <a:pt x="206" y="9441"/>
                    <a:pt x="9815" y="-1"/>
                    <a:pt x="21597" y="-1"/>
                  </a:cubicBezTo>
                  <a:lnTo>
                    <a:pt x="21597" y="21600"/>
                  </a:lnTo>
                  <a:close/>
                </a:path>
              </a:pathLst>
            </a:custGeom>
            <a:noFill/>
            <a:ln w="25400">
              <a:solidFill>
                <a:srgbClr val="F100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7" name="Arc 19"/>
            <p:cNvSpPr>
              <a:spLocks/>
            </p:cNvSpPr>
            <p:nvPr/>
          </p:nvSpPr>
          <p:spPr bwMode="auto">
            <a:xfrm>
              <a:off x="3459163" y="2003425"/>
              <a:ext cx="42862" cy="239713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rgbClr val="2BFF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8" name="Arc 20"/>
            <p:cNvSpPr>
              <a:spLocks/>
            </p:cNvSpPr>
            <p:nvPr/>
          </p:nvSpPr>
          <p:spPr bwMode="auto">
            <a:xfrm>
              <a:off x="3419475" y="2246313"/>
              <a:ext cx="31750" cy="261937"/>
            </a:xfrm>
            <a:custGeom>
              <a:avLst/>
              <a:gdLst>
                <a:gd name="G0" fmla="+- 1118 0 0"/>
                <a:gd name="G1" fmla="+- 0 0 0"/>
                <a:gd name="G2" fmla="+- 21600 0 0"/>
                <a:gd name="T0" fmla="*/ 22718 w 22718"/>
                <a:gd name="T1" fmla="*/ 0 h 21600"/>
                <a:gd name="T2" fmla="*/ 0 w 22718"/>
                <a:gd name="T3" fmla="*/ 21571 h 21600"/>
                <a:gd name="T4" fmla="*/ 1118 w 22718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18" h="21600" fill="none" extrusionOk="0">
                  <a:moveTo>
                    <a:pt x="22718" y="0"/>
                  </a:moveTo>
                  <a:cubicBezTo>
                    <a:pt x="22718" y="11929"/>
                    <a:pt x="13047" y="21600"/>
                    <a:pt x="1118" y="21600"/>
                  </a:cubicBezTo>
                  <a:cubicBezTo>
                    <a:pt x="745" y="21599"/>
                    <a:pt x="372" y="21590"/>
                    <a:pt x="-1" y="21571"/>
                  </a:cubicBezTo>
                </a:path>
                <a:path w="22718" h="21600" stroke="0" extrusionOk="0">
                  <a:moveTo>
                    <a:pt x="22718" y="0"/>
                  </a:moveTo>
                  <a:cubicBezTo>
                    <a:pt x="22718" y="11929"/>
                    <a:pt x="13047" y="21600"/>
                    <a:pt x="1118" y="21600"/>
                  </a:cubicBezTo>
                  <a:cubicBezTo>
                    <a:pt x="745" y="21599"/>
                    <a:pt x="372" y="21590"/>
                    <a:pt x="-1" y="21571"/>
                  </a:cubicBezTo>
                  <a:lnTo>
                    <a:pt x="1118" y="0"/>
                  </a:lnTo>
                  <a:close/>
                </a:path>
              </a:pathLst>
            </a:custGeom>
            <a:noFill/>
            <a:ln w="15875">
              <a:solidFill>
                <a:srgbClr val="004E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69" name="Arc 21"/>
            <p:cNvSpPr>
              <a:spLocks/>
            </p:cNvSpPr>
            <p:nvPr/>
          </p:nvSpPr>
          <p:spPr bwMode="auto">
            <a:xfrm>
              <a:off x="3471863" y="2243138"/>
              <a:ext cx="76200" cy="280987"/>
            </a:xfrm>
            <a:custGeom>
              <a:avLst/>
              <a:gdLst>
                <a:gd name="G0" fmla="+- 21600 0 0"/>
                <a:gd name="G1" fmla="+- 104 0 0"/>
                <a:gd name="G2" fmla="+- 21600 0 0"/>
                <a:gd name="T0" fmla="*/ 20711 w 21600"/>
                <a:gd name="T1" fmla="*/ 21686 h 21686"/>
                <a:gd name="T2" fmla="*/ 0 w 21600"/>
                <a:gd name="T3" fmla="*/ 0 h 21686"/>
                <a:gd name="T4" fmla="*/ 21600 w 21600"/>
                <a:gd name="T5" fmla="*/ 104 h 2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86" fill="none" extrusionOk="0">
                  <a:moveTo>
                    <a:pt x="20711" y="21685"/>
                  </a:moveTo>
                  <a:cubicBezTo>
                    <a:pt x="9137" y="21208"/>
                    <a:pt x="0" y="11687"/>
                    <a:pt x="0" y="104"/>
                  </a:cubicBezTo>
                  <a:cubicBezTo>
                    <a:pt x="0" y="69"/>
                    <a:pt x="0" y="34"/>
                    <a:pt x="0" y="0"/>
                  </a:cubicBezTo>
                </a:path>
                <a:path w="21600" h="21686" stroke="0" extrusionOk="0">
                  <a:moveTo>
                    <a:pt x="20711" y="21685"/>
                  </a:moveTo>
                  <a:cubicBezTo>
                    <a:pt x="9137" y="21208"/>
                    <a:pt x="0" y="11687"/>
                    <a:pt x="0" y="104"/>
                  </a:cubicBezTo>
                  <a:cubicBezTo>
                    <a:pt x="0" y="69"/>
                    <a:pt x="0" y="34"/>
                    <a:pt x="0" y="0"/>
                  </a:cubicBezTo>
                  <a:lnTo>
                    <a:pt x="21600" y="104"/>
                  </a:lnTo>
                  <a:close/>
                </a:path>
              </a:pathLst>
            </a:custGeom>
            <a:noFill/>
            <a:ln w="25400">
              <a:solidFill>
                <a:srgbClr val="F100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0" name="Arc 22"/>
            <p:cNvSpPr>
              <a:spLocks/>
            </p:cNvSpPr>
            <p:nvPr/>
          </p:nvSpPr>
          <p:spPr bwMode="auto">
            <a:xfrm>
              <a:off x="3475038" y="2246313"/>
              <a:ext cx="125412" cy="212725"/>
            </a:xfrm>
            <a:custGeom>
              <a:avLst/>
              <a:gdLst>
                <a:gd name="G0" fmla="+- 214 0 0"/>
                <a:gd name="G1" fmla="+- 21600 0 0"/>
                <a:gd name="G2" fmla="+- 21600 0 0"/>
                <a:gd name="T0" fmla="*/ 0 w 21814"/>
                <a:gd name="T1" fmla="*/ 1 h 21600"/>
                <a:gd name="T2" fmla="*/ 21814 w 21814"/>
                <a:gd name="T3" fmla="*/ 21473 h 21600"/>
                <a:gd name="T4" fmla="*/ 214 w 2181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14" h="21600" fill="none" extrusionOk="0">
                  <a:moveTo>
                    <a:pt x="0" y="1"/>
                  </a:moveTo>
                  <a:cubicBezTo>
                    <a:pt x="71" y="0"/>
                    <a:pt x="142" y="-1"/>
                    <a:pt x="214" y="-1"/>
                  </a:cubicBezTo>
                  <a:cubicBezTo>
                    <a:pt x="12093" y="-1"/>
                    <a:pt x="21743" y="9593"/>
                    <a:pt x="21813" y="21473"/>
                  </a:cubicBezTo>
                </a:path>
                <a:path w="21814" h="21600" stroke="0" extrusionOk="0">
                  <a:moveTo>
                    <a:pt x="0" y="1"/>
                  </a:moveTo>
                  <a:cubicBezTo>
                    <a:pt x="71" y="0"/>
                    <a:pt x="142" y="-1"/>
                    <a:pt x="214" y="-1"/>
                  </a:cubicBezTo>
                  <a:cubicBezTo>
                    <a:pt x="12093" y="-1"/>
                    <a:pt x="21743" y="9593"/>
                    <a:pt x="21813" y="21473"/>
                  </a:cubicBezTo>
                  <a:lnTo>
                    <a:pt x="214" y="21600"/>
                  </a:lnTo>
                  <a:close/>
                </a:path>
              </a:pathLst>
            </a:custGeom>
            <a:noFill/>
            <a:ln w="25400">
              <a:solidFill>
                <a:srgbClr val="00FFEE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1" name="Oval 23"/>
            <p:cNvSpPr>
              <a:spLocks noChangeArrowheads="1"/>
            </p:cNvSpPr>
            <p:nvPr/>
          </p:nvSpPr>
          <p:spPr bwMode="auto">
            <a:xfrm>
              <a:off x="3255963" y="2089150"/>
              <a:ext cx="217487" cy="227013"/>
            </a:xfrm>
            <a:prstGeom prst="ellipse">
              <a:avLst/>
            </a:prstGeom>
            <a:noFill/>
            <a:ln w="25400">
              <a:solidFill>
                <a:srgbClr val="FF000C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2" name="Freeform 24"/>
            <p:cNvSpPr>
              <a:spLocks/>
            </p:cNvSpPr>
            <p:nvPr/>
          </p:nvSpPr>
          <p:spPr bwMode="auto">
            <a:xfrm>
              <a:off x="3265488" y="1898650"/>
              <a:ext cx="196850" cy="334963"/>
            </a:xfrm>
            <a:custGeom>
              <a:avLst/>
              <a:gdLst/>
              <a:ahLst/>
              <a:cxnLst>
                <a:cxn ang="0">
                  <a:pos x="124" y="212"/>
                </a:cxn>
                <a:cxn ang="0">
                  <a:pos x="76" y="149"/>
                </a:cxn>
                <a:cxn ang="0">
                  <a:pos x="22" y="42"/>
                </a:cxn>
                <a:cxn ang="0">
                  <a:pos x="0" y="0"/>
                </a:cxn>
              </a:cxnLst>
              <a:rect l="0" t="0" r="r" b="b"/>
              <a:pathLst>
                <a:path w="124" h="212">
                  <a:moveTo>
                    <a:pt x="124" y="212"/>
                  </a:moveTo>
                  <a:lnTo>
                    <a:pt x="76" y="149"/>
                  </a:lnTo>
                  <a:lnTo>
                    <a:pt x="22" y="4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4600"/>
              </a:solidFill>
              <a:prstDash val="solid"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3" name="Line 25"/>
            <p:cNvSpPr>
              <a:spLocks noChangeShapeType="1"/>
            </p:cNvSpPr>
            <p:nvPr/>
          </p:nvSpPr>
          <p:spPr bwMode="auto">
            <a:xfrm>
              <a:off x="2968625" y="1431925"/>
              <a:ext cx="4203700" cy="15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4" name="Freeform 26"/>
            <p:cNvSpPr>
              <a:spLocks/>
            </p:cNvSpPr>
            <p:nvPr/>
          </p:nvSpPr>
          <p:spPr bwMode="auto">
            <a:xfrm>
              <a:off x="7172325" y="1371600"/>
              <a:ext cx="133350" cy="123825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0" y="78"/>
                </a:cxn>
                <a:cxn ang="0">
                  <a:pos x="84" y="39"/>
                </a:cxn>
                <a:cxn ang="0">
                  <a:pos x="0" y="0"/>
                </a:cxn>
                <a:cxn ang="0">
                  <a:pos x="0" y="39"/>
                </a:cxn>
              </a:cxnLst>
              <a:rect l="0" t="0" r="r" b="b"/>
              <a:pathLst>
                <a:path w="84" h="78">
                  <a:moveTo>
                    <a:pt x="0" y="39"/>
                  </a:moveTo>
                  <a:lnTo>
                    <a:pt x="0" y="78"/>
                  </a:lnTo>
                  <a:lnTo>
                    <a:pt x="84" y="39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5" name="Line 27"/>
            <p:cNvSpPr>
              <a:spLocks noChangeShapeType="1"/>
            </p:cNvSpPr>
            <p:nvPr/>
          </p:nvSpPr>
          <p:spPr bwMode="auto">
            <a:xfrm>
              <a:off x="3336925" y="1443038"/>
              <a:ext cx="3175" cy="169862"/>
            </a:xfrm>
            <a:prstGeom prst="line">
              <a:avLst/>
            </a:prstGeom>
            <a:noFill/>
            <a:ln w="36513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6" name="Line 28"/>
            <p:cNvSpPr>
              <a:spLocks noChangeShapeType="1"/>
            </p:cNvSpPr>
            <p:nvPr/>
          </p:nvSpPr>
          <p:spPr bwMode="auto">
            <a:xfrm>
              <a:off x="4614863" y="1443038"/>
              <a:ext cx="0" cy="180975"/>
            </a:xfrm>
            <a:prstGeom prst="line">
              <a:avLst/>
            </a:prstGeom>
            <a:noFill/>
            <a:ln w="36513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7" name="Line 29"/>
            <p:cNvSpPr>
              <a:spLocks noChangeShapeType="1"/>
            </p:cNvSpPr>
            <p:nvPr/>
          </p:nvSpPr>
          <p:spPr bwMode="auto">
            <a:xfrm>
              <a:off x="5857875" y="1443038"/>
              <a:ext cx="0" cy="190500"/>
            </a:xfrm>
            <a:prstGeom prst="line">
              <a:avLst/>
            </a:prstGeom>
            <a:noFill/>
            <a:ln w="36513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8" name="Line 30"/>
            <p:cNvSpPr>
              <a:spLocks noChangeShapeType="1"/>
            </p:cNvSpPr>
            <p:nvPr/>
          </p:nvSpPr>
          <p:spPr bwMode="auto">
            <a:xfrm>
              <a:off x="3544888" y="1590675"/>
              <a:ext cx="900112" cy="31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79" name="Freeform 31"/>
            <p:cNvSpPr>
              <a:spLocks/>
            </p:cNvSpPr>
            <p:nvPr/>
          </p:nvSpPr>
          <p:spPr bwMode="auto">
            <a:xfrm>
              <a:off x="3413125" y="1530350"/>
              <a:ext cx="131763" cy="123825"/>
            </a:xfrm>
            <a:custGeom>
              <a:avLst/>
              <a:gdLst/>
              <a:ahLst/>
              <a:cxnLst>
                <a:cxn ang="0">
                  <a:pos x="84" y="39"/>
                </a:cxn>
                <a:cxn ang="0">
                  <a:pos x="84" y="0"/>
                </a:cxn>
                <a:cxn ang="0">
                  <a:pos x="0" y="39"/>
                </a:cxn>
                <a:cxn ang="0">
                  <a:pos x="84" y="78"/>
                </a:cxn>
                <a:cxn ang="0">
                  <a:pos x="84" y="39"/>
                </a:cxn>
              </a:cxnLst>
              <a:rect l="0" t="0" r="r" b="b"/>
              <a:pathLst>
                <a:path w="84" h="78">
                  <a:moveTo>
                    <a:pt x="84" y="39"/>
                  </a:moveTo>
                  <a:lnTo>
                    <a:pt x="84" y="0"/>
                  </a:lnTo>
                  <a:lnTo>
                    <a:pt x="0" y="39"/>
                  </a:lnTo>
                  <a:lnTo>
                    <a:pt x="84" y="78"/>
                  </a:lnTo>
                  <a:lnTo>
                    <a:pt x="84" y="3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80" name="Freeform 32"/>
            <p:cNvSpPr>
              <a:spLocks/>
            </p:cNvSpPr>
            <p:nvPr/>
          </p:nvSpPr>
          <p:spPr bwMode="auto">
            <a:xfrm>
              <a:off x="4445000" y="1530350"/>
              <a:ext cx="134938" cy="123825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0" y="78"/>
                </a:cxn>
                <a:cxn ang="0">
                  <a:pos x="85" y="39"/>
                </a:cxn>
                <a:cxn ang="0">
                  <a:pos x="0" y="0"/>
                </a:cxn>
                <a:cxn ang="0">
                  <a:pos x="0" y="39"/>
                </a:cxn>
              </a:cxnLst>
              <a:rect l="0" t="0" r="r" b="b"/>
              <a:pathLst>
                <a:path w="85" h="78">
                  <a:moveTo>
                    <a:pt x="0" y="39"/>
                  </a:moveTo>
                  <a:lnTo>
                    <a:pt x="0" y="78"/>
                  </a:lnTo>
                  <a:lnTo>
                    <a:pt x="85" y="39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82" name="Rectangle 34"/>
            <p:cNvSpPr>
              <a:spLocks noChangeArrowheads="1"/>
            </p:cNvSpPr>
            <p:nvPr/>
          </p:nvSpPr>
          <p:spPr bwMode="auto">
            <a:xfrm>
              <a:off x="3784600" y="1468438"/>
              <a:ext cx="496888" cy="2444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Helvetica" charset="0"/>
                </a:rPr>
                <a:t>25 ns</a:t>
              </a:r>
              <a:endParaRPr lang="en-US" sz="2400">
                <a:solidFill>
                  <a:schemeClr val="accent2"/>
                </a:solidFill>
                <a:latin typeface="Helvetica" charset="0"/>
              </a:endParaRPr>
            </a:p>
          </p:txBody>
        </p:sp>
        <p:sp>
          <p:nvSpPr>
            <p:cNvPr id="130083" name="Rectangle 35"/>
            <p:cNvSpPr>
              <a:spLocks noChangeArrowheads="1"/>
            </p:cNvSpPr>
            <p:nvPr/>
          </p:nvSpPr>
          <p:spPr bwMode="auto">
            <a:xfrm>
              <a:off x="4114800" y="1787525"/>
              <a:ext cx="928688" cy="663575"/>
            </a:xfrm>
            <a:prstGeom prst="rect">
              <a:avLst/>
            </a:prstGeom>
            <a:blipFill dpi="0" rotWithShape="0">
              <a:blip r:embed="rId6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84" name="Rectangle 36"/>
            <p:cNvSpPr>
              <a:spLocks noChangeArrowheads="1"/>
            </p:cNvSpPr>
            <p:nvPr/>
          </p:nvSpPr>
          <p:spPr bwMode="auto">
            <a:xfrm>
              <a:off x="4171950" y="1831975"/>
              <a:ext cx="928688" cy="671513"/>
            </a:xfrm>
            <a:prstGeom prst="rect">
              <a:avLst/>
            </a:prstGeom>
            <a:blipFill dpi="0" rotWithShape="0">
              <a:blip r:embed="rId7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85" name="Rectangle 37"/>
            <p:cNvSpPr>
              <a:spLocks noChangeArrowheads="1"/>
            </p:cNvSpPr>
            <p:nvPr/>
          </p:nvSpPr>
          <p:spPr bwMode="auto">
            <a:xfrm>
              <a:off x="4191000" y="1854200"/>
              <a:ext cx="928688" cy="674688"/>
            </a:xfrm>
            <a:prstGeom prst="rect">
              <a:avLst/>
            </a:prstGeom>
            <a:blipFill dpi="0" rotWithShape="0">
              <a:blip r:embed="rId8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86" name="Rectangle 38"/>
            <p:cNvSpPr>
              <a:spLocks noChangeArrowheads="1"/>
            </p:cNvSpPr>
            <p:nvPr/>
          </p:nvSpPr>
          <p:spPr bwMode="auto">
            <a:xfrm>
              <a:off x="4214813" y="1874838"/>
              <a:ext cx="928687" cy="676275"/>
            </a:xfrm>
            <a:prstGeom prst="rect">
              <a:avLst/>
            </a:prstGeom>
            <a:solidFill>
              <a:srgbClr val="F9ECD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87" name="Arc 39"/>
            <p:cNvSpPr>
              <a:spLocks/>
            </p:cNvSpPr>
            <p:nvPr/>
          </p:nvSpPr>
          <p:spPr bwMode="auto">
            <a:xfrm>
              <a:off x="4541838" y="2046288"/>
              <a:ext cx="184150" cy="2000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EFF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88" name="Arc 40"/>
            <p:cNvSpPr>
              <a:spLocks/>
            </p:cNvSpPr>
            <p:nvPr/>
          </p:nvSpPr>
          <p:spPr bwMode="auto">
            <a:xfrm>
              <a:off x="4727575" y="2155825"/>
              <a:ext cx="361950" cy="82550"/>
            </a:xfrm>
            <a:custGeom>
              <a:avLst/>
              <a:gdLst>
                <a:gd name="G0" fmla="+- 21596 0 0"/>
                <a:gd name="G1" fmla="+- 21600 0 0"/>
                <a:gd name="G2" fmla="+- 21600 0 0"/>
                <a:gd name="T0" fmla="*/ 0 w 21596"/>
                <a:gd name="T1" fmla="*/ 21197 h 21600"/>
                <a:gd name="T2" fmla="*/ 21596 w 21596"/>
                <a:gd name="T3" fmla="*/ 0 h 21600"/>
                <a:gd name="T4" fmla="*/ 21596 w 2159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6" h="21600" fill="none" extrusionOk="0">
                  <a:moveTo>
                    <a:pt x="-1" y="21196"/>
                  </a:moveTo>
                  <a:cubicBezTo>
                    <a:pt x="219" y="9426"/>
                    <a:pt x="9823" y="-1"/>
                    <a:pt x="21596" y="-1"/>
                  </a:cubicBezTo>
                </a:path>
                <a:path w="21596" h="21600" stroke="0" extrusionOk="0">
                  <a:moveTo>
                    <a:pt x="-1" y="21196"/>
                  </a:moveTo>
                  <a:cubicBezTo>
                    <a:pt x="219" y="9426"/>
                    <a:pt x="9823" y="-1"/>
                    <a:pt x="21596" y="-1"/>
                  </a:cubicBezTo>
                  <a:lnTo>
                    <a:pt x="21596" y="21600"/>
                  </a:lnTo>
                  <a:close/>
                </a:path>
              </a:pathLst>
            </a:custGeom>
            <a:noFill/>
            <a:ln w="25400">
              <a:solidFill>
                <a:srgbClr val="FF000C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89" name="Arc 41"/>
            <p:cNvSpPr>
              <a:spLocks/>
            </p:cNvSpPr>
            <p:nvPr/>
          </p:nvSpPr>
          <p:spPr bwMode="auto">
            <a:xfrm>
              <a:off x="4637088" y="2232025"/>
              <a:ext cx="447675" cy="1857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2BFF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0" name="Arc 42"/>
            <p:cNvSpPr>
              <a:spLocks/>
            </p:cNvSpPr>
            <p:nvPr/>
          </p:nvSpPr>
          <p:spPr bwMode="auto">
            <a:xfrm>
              <a:off x="4498975" y="2014538"/>
              <a:ext cx="220663" cy="228600"/>
            </a:xfrm>
            <a:custGeom>
              <a:avLst/>
              <a:gdLst>
                <a:gd name="G0" fmla="+- 21600 0 0"/>
                <a:gd name="G1" fmla="+- 128 0 0"/>
                <a:gd name="G2" fmla="+- 21600 0 0"/>
                <a:gd name="T0" fmla="*/ 21467 w 21600"/>
                <a:gd name="T1" fmla="*/ 21728 h 21728"/>
                <a:gd name="T2" fmla="*/ 0 w 21600"/>
                <a:gd name="T3" fmla="*/ 0 h 21728"/>
                <a:gd name="T4" fmla="*/ 21600 w 21600"/>
                <a:gd name="T5" fmla="*/ 128 h 2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28" fill="none" extrusionOk="0">
                  <a:moveTo>
                    <a:pt x="21467" y="21727"/>
                  </a:moveTo>
                  <a:cubicBezTo>
                    <a:pt x="9589" y="21654"/>
                    <a:pt x="0" y="12005"/>
                    <a:pt x="0" y="128"/>
                  </a:cubicBezTo>
                  <a:cubicBezTo>
                    <a:pt x="0" y="85"/>
                    <a:pt x="0" y="42"/>
                    <a:pt x="0" y="0"/>
                  </a:cubicBezTo>
                </a:path>
                <a:path w="21600" h="21728" stroke="0" extrusionOk="0">
                  <a:moveTo>
                    <a:pt x="21467" y="21727"/>
                  </a:moveTo>
                  <a:cubicBezTo>
                    <a:pt x="9589" y="21654"/>
                    <a:pt x="0" y="12005"/>
                    <a:pt x="0" y="128"/>
                  </a:cubicBezTo>
                  <a:cubicBezTo>
                    <a:pt x="0" y="85"/>
                    <a:pt x="0" y="42"/>
                    <a:pt x="0" y="0"/>
                  </a:cubicBezTo>
                  <a:lnTo>
                    <a:pt x="21600" y="128"/>
                  </a:lnTo>
                  <a:close/>
                </a:path>
              </a:pathLst>
            </a:custGeom>
            <a:noFill/>
            <a:ln w="25400">
              <a:solidFill>
                <a:srgbClr val="F100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1" name="Arc 43"/>
            <p:cNvSpPr>
              <a:spLocks/>
            </p:cNvSpPr>
            <p:nvPr/>
          </p:nvSpPr>
          <p:spPr bwMode="auto">
            <a:xfrm>
              <a:off x="4529138" y="2246313"/>
              <a:ext cx="185737" cy="2635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600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</a:path>
                <a:path w="21600" h="21600" stroke="0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00FFEE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2" name="Arc 44"/>
            <p:cNvSpPr>
              <a:spLocks/>
            </p:cNvSpPr>
            <p:nvPr/>
          </p:nvSpPr>
          <p:spPr bwMode="auto">
            <a:xfrm>
              <a:off x="4313238" y="2246313"/>
              <a:ext cx="438150" cy="179387"/>
            </a:xfrm>
            <a:custGeom>
              <a:avLst/>
              <a:gdLst>
                <a:gd name="G0" fmla="+- 21597 0 0"/>
                <a:gd name="G1" fmla="+- 21600 0 0"/>
                <a:gd name="G2" fmla="+- 21600 0 0"/>
                <a:gd name="T0" fmla="*/ 0 w 21597"/>
                <a:gd name="T1" fmla="*/ 21221 h 21600"/>
                <a:gd name="T2" fmla="*/ 21597 w 21597"/>
                <a:gd name="T3" fmla="*/ 0 h 21600"/>
                <a:gd name="T4" fmla="*/ 21597 w 215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7" h="21600" fill="none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</a:path>
                <a:path w="21597" h="21600" stroke="0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lnTo>
                    <a:pt x="21597" y="21600"/>
                  </a:lnTo>
                  <a:close/>
                </a:path>
              </a:pathLst>
            </a:custGeom>
            <a:noFill/>
            <a:ln w="25400">
              <a:solidFill>
                <a:srgbClr val="F100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3" name="Arc 45"/>
            <p:cNvSpPr>
              <a:spLocks/>
            </p:cNvSpPr>
            <p:nvPr/>
          </p:nvSpPr>
          <p:spPr bwMode="auto">
            <a:xfrm>
              <a:off x="4714875" y="2003425"/>
              <a:ext cx="41275" cy="239713"/>
            </a:xfrm>
            <a:custGeom>
              <a:avLst/>
              <a:gdLst>
                <a:gd name="G0" fmla="+- 761 0 0"/>
                <a:gd name="G1" fmla="+- 0 0 0"/>
                <a:gd name="G2" fmla="+- 21600 0 0"/>
                <a:gd name="T0" fmla="*/ 22361 w 22361"/>
                <a:gd name="T1" fmla="*/ 0 h 21600"/>
                <a:gd name="T2" fmla="*/ 0 w 22361"/>
                <a:gd name="T3" fmla="*/ 21587 h 21600"/>
                <a:gd name="T4" fmla="*/ 761 w 22361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1" h="21600" fill="none" extrusionOk="0">
                  <a:moveTo>
                    <a:pt x="22361" y="0"/>
                  </a:moveTo>
                  <a:cubicBezTo>
                    <a:pt x="22361" y="11929"/>
                    <a:pt x="12690" y="21600"/>
                    <a:pt x="761" y="21600"/>
                  </a:cubicBezTo>
                  <a:cubicBezTo>
                    <a:pt x="507" y="21599"/>
                    <a:pt x="253" y="21595"/>
                    <a:pt x="0" y="21586"/>
                  </a:cubicBezTo>
                </a:path>
                <a:path w="22361" h="21600" stroke="0" extrusionOk="0">
                  <a:moveTo>
                    <a:pt x="22361" y="0"/>
                  </a:moveTo>
                  <a:cubicBezTo>
                    <a:pt x="22361" y="11929"/>
                    <a:pt x="12690" y="21600"/>
                    <a:pt x="761" y="21600"/>
                  </a:cubicBezTo>
                  <a:cubicBezTo>
                    <a:pt x="507" y="21599"/>
                    <a:pt x="253" y="21595"/>
                    <a:pt x="0" y="21586"/>
                  </a:cubicBezTo>
                  <a:lnTo>
                    <a:pt x="761" y="0"/>
                  </a:lnTo>
                  <a:close/>
                </a:path>
              </a:pathLst>
            </a:custGeom>
            <a:noFill/>
            <a:ln w="25400">
              <a:solidFill>
                <a:srgbClr val="2BFF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4" name="Arc 46"/>
            <p:cNvSpPr>
              <a:spLocks/>
            </p:cNvSpPr>
            <p:nvPr/>
          </p:nvSpPr>
          <p:spPr bwMode="auto">
            <a:xfrm>
              <a:off x="4673600" y="2246313"/>
              <a:ext cx="31750" cy="261937"/>
            </a:xfrm>
            <a:custGeom>
              <a:avLst/>
              <a:gdLst>
                <a:gd name="G0" fmla="+- 1118 0 0"/>
                <a:gd name="G1" fmla="+- 0 0 0"/>
                <a:gd name="G2" fmla="+- 21600 0 0"/>
                <a:gd name="T0" fmla="*/ 22718 w 22718"/>
                <a:gd name="T1" fmla="*/ 0 h 21600"/>
                <a:gd name="T2" fmla="*/ 0 w 22718"/>
                <a:gd name="T3" fmla="*/ 21571 h 21600"/>
                <a:gd name="T4" fmla="*/ 1118 w 22718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18" h="21600" fill="none" extrusionOk="0">
                  <a:moveTo>
                    <a:pt x="22718" y="0"/>
                  </a:moveTo>
                  <a:cubicBezTo>
                    <a:pt x="22718" y="11929"/>
                    <a:pt x="13047" y="21600"/>
                    <a:pt x="1118" y="21600"/>
                  </a:cubicBezTo>
                  <a:cubicBezTo>
                    <a:pt x="745" y="21599"/>
                    <a:pt x="372" y="21590"/>
                    <a:pt x="-1" y="21571"/>
                  </a:cubicBezTo>
                </a:path>
                <a:path w="22718" h="21600" stroke="0" extrusionOk="0">
                  <a:moveTo>
                    <a:pt x="22718" y="0"/>
                  </a:moveTo>
                  <a:cubicBezTo>
                    <a:pt x="22718" y="11929"/>
                    <a:pt x="13047" y="21600"/>
                    <a:pt x="1118" y="21600"/>
                  </a:cubicBezTo>
                  <a:cubicBezTo>
                    <a:pt x="745" y="21599"/>
                    <a:pt x="372" y="21590"/>
                    <a:pt x="-1" y="21571"/>
                  </a:cubicBezTo>
                  <a:lnTo>
                    <a:pt x="1118" y="0"/>
                  </a:lnTo>
                  <a:close/>
                </a:path>
              </a:pathLst>
            </a:custGeom>
            <a:noFill/>
            <a:ln w="15875">
              <a:solidFill>
                <a:srgbClr val="004E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5" name="Arc 47"/>
            <p:cNvSpPr>
              <a:spLocks/>
            </p:cNvSpPr>
            <p:nvPr/>
          </p:nvSpPr>
          <p:spPr bwMode="auto">
            <a:xfrm>
              <a:off x="4727575" y="2243138"/>
              <a:ext cx="73025" cy="280987"/>
            </a:xfrm>
            <a:custGeom>
              <a:avLst/>
              <a:gdLst>
                <a:gd name="G0" fmla="+- 21600 0 0"/>
                <a:gd name="G1" fmla="+- 105 0 0"/>
                <a:gd name="G2" fmla="+- 21600 0 0"/>
                <a:gd name="T0" fmla="*/ 21151 w 21600"/>
                <a:gd name="T1" fmla="*/ 21700 h 21700"/>
                <a:gd name="T2" fmla="*/ 0 w 21600"/>
                <a:gd name="T3" fmla="*/ 0 h 21700"/>
                <a:gd name="T4" fmla="*/ 21600 w 21600"/>
                <a:gd name="T5" fmla="*/ 105 h 21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00" fill="none" extrusionOk="0">
                  <a:moveTo>
                    <a:pt x="21150" y="21700"/>
                  </a:moveTo>
                  <a:cubicBezTo>
                    <a:pt x="9399" y="21455"/>
                    <a:pt x="0" y="11859"/>
                    <a:pt x="0" y="105"/>
                  </a:cubicBezTo>
                  <a:cubicBezTo>
                    <a:pt x="0" y="70"/>
                    <a:pt x="0" y="35"/>
                    <a:pt x="0" y="0"/>
                  </a:cubicBezTo>
                </a:path>
                <a:path w="21600" h="21700" stroke="0" extrusionOk="0">
                  <a:moveTo>
                    <a:pt x="21150" y="21700"/>
                  </a:moveTo>
                  <a:cubicBezTo>
                    <a:pt x="9399" y="21455"/>
                    <a:pt x="0" y="11859"/>
                    <a:pt x="0" y="105"/>
                  </a:cubicBezTo>
                  <a:cubicBezTo>
                    <a:pt x="0" y="70"/>
                    <a:pt x="0" y="35"/>
                    <a:pt x="0" y="0"/>
                  </a:cubicBezTo>
                  <a:lnTo>
                    <a:pt x="21600" y="105"/>
                  </a:lnTo>
                  <a:close/>
                </a:path>
              </a:pathLst>
            </a:custGeom>
            <a:noFill/>
            <a:ln w="25400">
              <a:solidFill>
                <a:srgbClr val="F100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6" name="Arc 48"/>
            <p:cNvSpPr>
              <a:spLocks/>
            </p:cNvSpPr>
            <p:nvPr/>
          </p:nvSpPr>
          <p:spPr bwMode="auto">
            <a:xfrm>
              <a:off x="4730750" y="2246313"/>
              <a:ext cx="125413" cy="2127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475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880" y="-1"/>
                    <a:pt x="21530" y="9594"/>
                    <a:pt x="21599" y="21475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880" y="-1"/>
                    <a:pt x="21530" y="9594"/>
                    <a:pt x="21599" y="2147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00FFEE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7" name="Oval 49"/>
            <p:cNvSpPr>
              <a:spLocks noChangeArrowheads="1"/>
            </p:cNvSpPr>
            <p:nvPr/>
          </p:nvSpPr>
          <p:spPr bwMode="auto">
            <a:xfrm>
              <a:off x="4508500" y="2089150"/>
              <a:ext cx="219075" cy="227013"/>
            </a:xfrm>
            <a:prstGeom prst="ellipse">
              <a:avLst/>
            </a:prstGeom>
            <a:noFill/>
            <a:ln w="25400">
              <a:solidFill>
                <a:srgbClr val="FF000C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8" name="Freeform 50"/>
            <p:cNvSpPr>
              <a:spLocks/>
            </p:cNvSpPr>
            <p:nvPr/>
          </p:nvSpPr>
          <p:spPr bwMode="auto">
            <a:xfrm>
              <a:off x="4519613" y="1898650"/>
              <a:ext cx="195262" cy="334963"/>
            </a:xfrm>
            <a:custGeom>
              <a:avLst/>
              <a:gdLst/>
              <a:ahLst/>
              <a:cxnLst>
                <a:cxn ang="0">
                  <a:pos x="123" y="212"/>
                </a:cxn>
                <a:cxn ang="0">
                  <a:pos x="75" y="149"/>
                </a:cxn>
                <a:cxn ang="0">
                  <a:pos x="21" y="42"/>
                </a:cxn>
                <a:cxn ang="0">
                  <a:pos x="0" y="0"/>
                </a:cxn>
              </a:cxnLst>
              <a:rect l="0" t="0" r="r" b="b"/>
              <a:pathLst>
                <a:path w="123" h="212">
                  <a:moveTo>
                    <a:pt x="123" y="212"/>
                  </a:moveTo>
                  <a:lnTo>
                    <a:pt x="75" y="149"/>
                  </a:lnTo>
                  <a:lnTo>
                    <a:pt x="21" y="4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4600"/>
              </a:solidFill>
              <a:prstDash val="solid"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099" name="Rectangle 51"/>
            <p:cNvSpPr>
              <a:spLocks noChangeArrowheads="1"/>
            </p:cNvSpPr>
            <p:nvPr/>
          </p:nvSpPr>
          <p:spPr bwMode="auto">
            <a:xfrm>
              <a:off x="5357813" y="1808163"/>
              <a:ext cx="928687" cy="665162"/>
            </a:xfrm>
            <a:prstGeom prst="rect">
              <a:avLst/>
            </a:prstGeom>
            <a:blipFill dpi="0" rotWithShape="0">
              <a:blip r:embed="rId9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0" name="Rectangle 52"/>
            <p:cNvSpPr>
              <a:spLocks noChangeArrowheads="1"/>
            </p:cNvSpPr>
            <p:nvPr/>
          </p:nvSpPr>
          <p:spPr bwMode="auto">
            <a:xfrm>
              <a:off x="5414963" y="1854200"/>
              <a:ext cx="927100" cy="674688"/>
            </a:xfrm>
            <a:prstGeom prst="rect">
              <a:avLst/>
            </a:prstGeom>
            <a:blipFill dpi="0" rotWithShape="0">
              <a:blip r:embed="rId10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1" name="Rectangle 53"/>
            <p:cNvSpPr>
              <a:spLocks noChangeArrowheads="1"/>
            </p:cNvSpPr>
            <p:nvPr/>
          </p:nvSpPr>
          <p:spPr bwMode="auto">
            <a:xfrm>
              <a:off x="5434013" y="1874838"/>
              <a:ext cx="930275" cy="676275"/>
            </a:xfrm>
            <a:prstGeom prst="rect">
              <a:avLst/>
            </a:prstGeom>
            <a:blipFill dpi="0" rotWithShape="0">
              <a:blip r:embed="rId11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2" name="Rectangle 54"/>
            <p:cNvSpPr>
              <a:spLocks noChangeArrowheads="1"/>
            </p:cNvSpPr>
            <p:nvPr/>
          </p:nvSpPr>
          <p:spPr bwMode="auto">
            <a:xfrm>
              <a:off x="5457825" y="1900238"/>
              <a:ext cx="928688" cy="671512"/>
            </a:xfrm>
            <a:prstGeom prst="rect">
              <a:avLst/>
            </a:prstGeom>
            <a:solidFill>
              <a:srgbClr val="F9ECD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3" name="Arc 55"/>
            <p:cNvSpPr>
              <a:spLocks/>
            </p:cNvSpPr>
            <p:nvPr/>
          </p:nvSpPr>
          <p:spPr bwMode="auto">
            <a:xfrm>
              <a:off x="5784850" y="2066925"/>
              <a:ext cx="182563" cy="2000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EFF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4" name="Arc 56"/>
            <p:cNvSpPr>
              <a:spLocks/>
            </p:cNvSpPr>
            <p:nvPr/>
          </p:nvSpPr>
          <p:spPr bwMode="auto">
            <a:xfrm>
              <a:off x="5967413" y="2179638"/>
              <a:ext cx="365125" cy="8096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600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</a:path>
                <a:path w="21600" h="21600" stroke="0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000C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5" name="Arc 57"/>
            <p:cNvSpPr>
              <a:spLocks/>
            </p:cNvSpPr>
            <p:nvPr/>
          </p:nvSpPr>
          <p:spPr bwMode="auto">
            <a:xfrm>
              <a:off x="5880100" y="2259013"/>
              <a:ext cx="444500" cy="18415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9"/>
                <a:gd name="T1" fmla="*/ 0 h 21600"/>
                <a:gd name="T2" fmla="*/ 21599 w 21599"/>
                <a:gd name="T3" fmla="*/ 21417 h 21600"/>
                <a:gd name="T4" fmla="*/ 0 w 215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9" h="21600" fill="none" extrusionOk="0">
                  <a:moveTo>
                    <a:pt x="0" y="-1"/>
                  </a:moveTo>
                  <a:cubicBezTo>
                    <a:pt x="11857" y="-1"/>
                    <a:pt x="21498" y="9559"/>
                    <a:pt x="21599" y="21416"/>
                  </a:cubicBezTo>
                </a:path>
                <a:path w="21599" h="21600" stroke="0" extrusionOk="0">
                  <a:moveTo>
                    <a:pt x="0" y="-1"/>
                  </a:moveTo>
                  <a:cubicBezTo>
                    <a:pt x="11857" y="-1"/>
                    <a:pt x="21498" y="9559"/>
                    <a:pt x="21599" y="2141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2BFF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6" name="Arc 58"/>
            <p:cNvSpPr>
              <a:spLocks/>
            </p:cNvSpPr>
            <p:nvPr/>
          </p:nvSpPr>
          <p:spPr bwMode="auto">
            <a:xfrm>
              <a:off x="5741988" y="2033588"/>
              <a:ext cx="220662" cy="231775"/>
            </a:xfrm>
            <a:custGeom>
              <a:avLst/>
              <a:gdLst>
                <a:gd name="G0" fmla="+- 21600 0 0"/>
                <a:gd name="G1" fmla="+- 128 0 0"/>
                <a:gd name="G2" fmla="+- 21600 0 0"/>
                <a:gd name="T0" fmla="*/ 21466 w 21600"/>
                <a:gd name="T1" fmla="*/ 21728 h 21728"/>
                <a:gd name="T2" fmla="*/ 0 w 21600"/>
                <a:gd name="T3" fmla="*/ 0 h 21728"/>
                <a:gd name="T4" fmla="*/ 21600 w 21600"/>
                <a:gd name="T5" fmla="*/ 128 h 2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28" fill="none" extrusionOk="0">
                  <a:moveTo>
                    <a:pt x="21466" y="21727"/>
                  </a:moveTo>
                  <a:cubicBezTo>
                    <a:pt x="9589" y="21653"/>
                    <a:pt x="0" y="12005"/>
                    <a:pt x="0" y="128"/>
                  </a:cubicBezTo>
                  <a:cubicBezTo>
                    <a:pt x="0" y="85"/>
                    <a:pt x="0" y="42"/>
                    <a:pt x="0" y="0"/>
                  </a:cubicBezTo>
                </a:path>
                <a:path w="21600" h="21728" stroke="0" extrusionOk="0">
                  <a:moveTo>
                    <a:pt x="21466" y="21727"/>
                  </a:moveTo>
                  <a:cubicBezTo>
                    <a:pt x="9589" y="21653"/>
                    <a:pt x="0" y="12005"/>
                    <a:pt x="0" y="128"/>
                  </a:cubicBezTo>
                  <a:cubicBezTo>
                    <a:pt x="0" y="85"/>
                    <a:pt x="0" y="42"/>
                    <a:pt x="0" y="0"/>
                  </a:cubicBezTo>
                  <a:lnTo>
                    <a:pt x="21600" y="128"/>
                  </a:lnTo>
                  <a:close/>
                </a:path>
              </a:pathLst>
            </a:custGeom>
            <a:noFill/>
            <a:ln w="25400">
              <a:solidFill>
                <a:srgbClr val="F100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7" name="Arc 59"/>
            <p:cNvSpPr>
              <a:spLocks/>
            </p:cNvSpPr>
            <p:nvPr/>
          </p:nvSpPr>
          <p:spPr bwMode="auto">
            <a:xfrm>
              <a:off x="5772150" y="2268538"/>
              <a:ext cx="185738" cy="261937"/>
            </a:xfrm>
            <a:custGeom>
              <a:avLst/>
              <a:gdLst>
                <a:gd name="G0" fmla="+- 21600 0 0"/>
                <a:gd name="G1" fmla="+- 21597 0 0"/>
                <a:gd name="G2" fmla="+- 21600 0 0"/>
                <a:gd name="T0" fmla="*/ 0 w 21600"/>
                <a:gd name="T1" fmla="*/ 21597 h 21597"/>
                <a:gd name="T2" fmla="*/ 21246 w 21600"/>
                <a:gd name="T3" fmla="*/ 0 h 21597"/>
                <a:gd name="T4" fmla="*/ 21600 w 21600"/>
                <a:gd name="T5" fmla="*/ 21597 h 21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7" fill="none" extrusionOk="0">
                  <a:moveTo>
                    <a:pt x="-1" y="21596"/>
                  </a:moveTo>
                  <a:cubicBezTo>
                    <a:pt x="-1" y="9805"/>
                    <a:pt x="9456" y="193"/>
                    <a:pt x="21245" y="-1"/>
                  </a:cubicBezTo>
                </a:path>
                <a:path w="21600" h="21597" stroke="0" extrusionOk="0">
                  <a:moveTo>
                    <a:pt x="-1" y="21596"/>
                  </a:moveTo>
                  <a:cubicBezTo>
                    <a:pt x="-1" y="9805"/>
                    <a:pt x="9456" y="193"/>
                    <a:pt x="21245" y="-1"/>
                  </a:cubicBezTo>
                  <a:lnTo>
                    <a:pt x="21600" y="21597"/>
                  </a:lnTo>
                  <a:close/>
                </a:path>
              </a:pathLst>
            </a:custGeom>
            <a:noFill/>
            <a:ln w="25400">
              <a:solidFill>
                <a:srgbClr val="00FFEE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8" name="Arc 60"/>
            <p:cNvSpPr>
              <a:spLocks/>
            </p:cNvSpPr>
            <p:nvPr/>
          </p:nvSpPr>
          <p:spPr bwMode="auto">
            <a:xfrm>
              <a:off x="5556250" y="2268538"/>
              <a:ext cx="438150" cy="177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600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</a:path>
                <a:path w="21600" h="21600" stroke="0" extrusionOk="0">
                  <a:moveTo>
                    <a:pt x="-1" y="21599"/>
                  </a:moveTo>
                  <a:cubicBezTo>
                    <a:pt x="-1" y="9670"/>
                    <a:pt x="9670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100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09" name="Arc 61"/>
            <p:cNvSpPr>
              <a:spLocks/>
            </p:cNvSpPr>
            <p:nvPr/>
          </p:nvSpPr>
          <p:spPr bwMode="auto">
            <a:xfrm>
              <a:off x="5956300" y="2024063"/>
              <a:ext cx="42863" cy="241300"/>
            </a:xfrm>
            <a:custGeom>
              <a:avLst/>
              <a:gdLst>
                <a:gd name="G0" fmla="+- 1532 0 0"/>
                <a:gd name="G1" fmla="+- 222 0 0"/>
                <a:gd name="G2" fmla="+- 21600 0 0"/>
                <a:gd name="T0" fmla="*/ 23131 w 23132"/>
                <a:gd name="T1" fmla="*/ 0 h 21822"/>
                <a:gd name="T2" fmla="*/ 0 w 23132"/>
                <a:gd name="T3" fmla="*/ 21768 h 21822"/>
                <a:gd name="T4" fmla="*/ 1532 w 23132"/>
                <a:gd name="T5" fmla="*/ 222 h 2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132" h="21822" fill="none" extrusionOk="0">
                  <a:moveTo>
                    <a:pt x="23130" y="0"/>
                  </a:moveTo>
                  <a:cubicBezTo>
                    <a:pt x="23131" y="73"/>
                    <a:pt x="23132" y="147"/>
                    <a:pt x="23132" y="222"/>
                  </a:cubicBezTo>
                  <a:cubicBezTo>
                    <a:pt x="23132" y="12151"/>
                    <a:pt x="13461" y="21822"/>
                    <a:pt x="1532" y="21822"/>
                  </a:cubicBezTo>
                  <a:cubicBezTo>
                    <a:pt x="1020" y="21821"/>
                    <a:pt x="509" y="21803"/>
                    <a:pt x="0" y="21767"/>
                  </a:cubicBezTo>
                </a:path>
                <a:path w="23132" h="21822" stroke="0" extrusionOk="0">
                  <a:moveTo>
                    <a:pt x="23130" y="0"/>
                  </a:moveTo>
                  <a:cubicBezTo>
                    <a:pt x="23131" y="73"/>
                    <a:pt x="23132" y="147"/>
                    <a:pt x="23132" y="222"/>
                  </a:cubicBezTo>
                  <a:cubicBezTo>
                    <a:pt x="23132" y="12151"/>
                    <a:pt x="13461" y="21822"/>
                    <a:pt x="1532" y="21822"/>
                  </a:cubicBezTo>
                  <a:cubicBezTo>
                    <a:pt x="1020" y="21821"/>
                    <a:pt x="509" y="21803"/>
                    <a:pt x="0" y="21767"/>
                  </a:cubicBezTo>
                  <a:lnTo>
                    <a:pt x="1532" y="222"/>
                  </a:lnTo>
                  <a:close/>
                </a:path>
              </a:pathLst>
            </a:custGeom>
            <a:noFill/>
            <a:ln w="25400">
              <a:solidFill>
                <a:srgbClr val="2BFF00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10" name="Arc 62"/>
            <p:cNvSpPr>
              <a:spLocks/>
            </p:cNvSpPr>
            <p:nvPr/>
          </p:nvSpPr>
          <p:spPr bwMode="auto">
            <a:xfrm>
              <a:off x="5916613" y="2266950"/>
              <a:ext cx="30162" cy="261938"/>
            </a:xfrm>
            <a:custGeom>
              <a:avLst/>
              <a:gdLst>
                <a:gd name="G0" fmla="+- 1148 0 0"/>
                <a:gd name="G1" fmla="+- 110 0 0"/>
                <a:gd name="G2" fmla="+- 21600 0 0"/>
                <a:gd name="T0" fmla="*/ 22748 w 22748"/>
                <a:gd name="T1" fmla="*/ 0 h 21710"/>
                <a:gd name="T2" fmla="*/ 0 w 22748"/>
                <a:gd name="T3" fmla="*/ 21679 h 21710"/>
                <a:gd name="T4" fmla="*/ 1148 w 22748"/>
                <a:gd name="T5" fmla="*/ 110 h 21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48" h="21710" fill="none" extrusionOk="0">
                  <a:moveTo>
                    <a:pt x="22747" y="0"/>
                  </a:moveTo>
                  <a:cubicBezTo>
                    <a:pt x="22747" y="36"/>
                    <a:pt x="22748" y="73"/>
                    <a:pt x="22748" y="110"/>
                  </a:cubicBezTo>
                  <a:cubicBezTo>
                    <a:pt x="22748" y="12039"/>
                    <a:pt x="13077" y="21710"/>
                    <a:pt x="1148" y="21710"/>
                  </a:cubicBezTo>
                  <a:cubicBezTo>
                    <a:pt x="765" y="21709"/>
                    <a:pt x="382" y="21699"/>
                    <a:pt x="-1" y="21679"/>
                  </a:cubicBezTo>
                </a:path>
                <a:path w="22748" h="21710" stroke="0" extrusionOk="0">
                  <a:moveTo>
                    <a:pt x="22747" y="0"/>
                  </a:moveTo>
                  <a:cubicBezTo>
                    <a:pt x="22747" y="36"/>
                    <a:pt x="22748" y="73"/>
                    <a:pt x="22748" y="110"/>
                  </a:cubicBezTo>
                  <a:cubicBezTo>
                    <a:pt x="22748" y="12039"/>
                    <a:pt x="13077" y="21710"/>
                    <a:pt x="1148" y="21710"/>
                  </a:cubicBezTo>
                  <a:cubicBezTo>
                    <a:pt x="765" y="21709"/>
                    <a:pt x="382" y="21699"/>
                    <a:pt x="-1" y="21679"/>
                  </a:cubicBezTo>
                  <a:lnTo>
                    <a:pt x="1148" y="110"/>
                  </a:lnTo>
                  <a:close/>
                </a:path>
              </a:pathLst>
            </a:custGeom>
            <a:noFill/>
            <a:ln w="15875">
              <a:solidFill>
                <a:srgbClr val="004E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11" name="Arc 63"/>
            <p:cNvSpPr>
              <a:spLocks/>
            </p:cNvSpPr>
            <p:nvPr/>
          </p:nvSpPr>
          <p:spPr bwMode="auto">
            <a:xfrm>
              <a:off x="5967413" y="2266950"/>
              <a:ext cx="76200" cy="277813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160 w 21600"/>
                <a:gd name="T1" fmla="*/ 21596 h 21596"/>
                <a:gd name="T2" fmla="*/ 0 w 21600"/>
                <a:gd name="T3" fmla="*/ 0 h 21596"/>
                <a:gd name="T4" fmla="*/ 21600 w 21600"/>
                <a:gd name="T5" fmla="*/ 0 h 2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6" fill="none" extrusionOk="0">
                  <a:moveTo>
                    <a:pt x="21160" y="21595"/>
                  </a:moveTo>
                  <a:cubicBezTo>
                    <a:pt x="9404" y="21356"/>
                    <a:pt x="-1" y="11757"/>
                    <a:pt x="-1" y="-1"/>
                  </a:cubicBezTo>
                </a:path>
                <a:path w="21600" h="21596" stroke="0" extrusionOk="0">
                  <a:moveTo>
                    <a:pt x="21160" y="21595"/>
                  </a:moveTo>
                  <a:cubicBezTo>
                    <a:pt x="9404" y="21356"/>
                    <a:pt x="-1" y="11757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>
              <a:solidFill>
                <a:srgbClr val="F100FF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12" name="Arc 64"/>
            <p:cNvSpPr>
              <a:spLocks/>
            </p:cNvSpPr>
            <p:nvPr/>
          </p:nvSpPr>
          <p:spPr bwMode="auto">
            <a:xfrm>
              <a:off x="5973763" y="2268538"/>
              <a:ext cx="125412" cy="2127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475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880" y="-1"/>
                    <a:pt x="21530" y="9594"/>
                    <a:pt x="21599" y="21475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880" y="-1"/>
                    <a:pt x="21530" y="9594"/>
                    <a:pt x="21599" y="2147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00FFEE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13" name="Oval 65"/>
            <p:cNvSpPr>
              <a:spLocks noChangeArrowheads="1"/>
            </p:cNvSpPr>
            <p:nvPr/>
          </p:nvSpPr>
          <p:spPr bwMode="auto">
            <a:xfrm>
              <a:off x="5751513" y="2112963"/>
              <a:ext cx="219075" cy="225425"/>
            </a:xfrm>
            <a:prstGeom prst="ellipse">
              <a:avLst/>
            </a:prstGeom>
            <a:noFill/>
            <a:ln w="25400">
              <a:solidFill>
                <a:srgbClr val="FF000C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0114" name="Freeform 66"/>
            <p:cNvSpPr>
              <a:spLocks/>
            </p:cNvSpPr>
            <p:nvPr/>
          </p:nvSpPr>
          <p:spPr bwMode="auto">
            <a:xfrm>
              <a:off x="5761038" y="1922463"/>
              <a:ext cx="196850" cy="336550"/>
            </a:xfrm>
            <a:custGeom>
              <a:avLst/>
              <a:gdLst/>
              <a:ahLst/>
              <a:cxnLst>
                <a:cxn ang="0">
                  <a:pos x="124" y="212"/>
                </a:cxn>
                <a:cxn ang="0">
                  <a:pos x="76" y="148"/>
                </a:cxn>
                <a:cxn ang="0">
                  <a:pos x="22" y="42"/>
                </a:cxn>
                <a:cxn ang="0">
                  <a:pos x="0" y="0"/>
                </a:cxn>
              </a:cxnLst>
              <a:rect l="0" t="0" r="r" b="b"/>
              <a:pathLst>
                <a:path w="124" h="212">
                  <a:moveTo>
                    <a:pt x="124" y="212"/>
                  </a:moveTo>
                  <a:lnTo>
                    <a:pt x="76" y="148"/>
                  </a:lnTo>
                  <a:lnTo>
                    <a:pt x="22" y="4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4600"/>
              </a:solidFill>
              <a:prstDash val="solid"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67" name="Date Placeholder 6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39</a:t>
            </a:fld>
            <a:endParaRPr lang="nl-NL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CMS Trigger Overview</a:t>
            </a:r>
          </a:p>
        </p:txBody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738" y="974724"/>
            <a:ext cx="7905750" cy="55540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Level-1:</a:t>
            </a:r>
            <a:r>
              <a:rPr lang="en-US" dirty="0"/>
              <a:t> </a:t>
            </a:r>
            <a:r>
              <a:rPr lang="en-US" sz="2000" dirty="0">
                <a:solidFill>
                  <a:schemeClr val="tx1"/>
                </a:solidFill>
              </a:rPr>
              <a:t>hardware trigger,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40 MHz </a:t>
            </a:r>
            <a:r>
              <a:rPr lang="en-US" sz="2000" b="1" dirty="0" err="1">
                <a:solidFill>
                  <a:schemeClr val="tx1"/>
                </a:solidFill>
                <a:sym typeface="Symbol" pitchFamily="-65" charset="2"/>
              </a:rPr>
              <a:t></a:t>
            </a:r>
            <a:r>
              <a:rPr lang="en-US" sz="2000" dirty="0">
                <a:solidFill>
                  <a:schemeClr val="tx1"/>
                </a:solidFill>
              </a:rPr>
              <a:t> 100 kHz (75 kHz)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Only </a:t>
            </a:r>
            <a:r>
              <a:rPr lang="en-US" sz="1800" dirty="0">
                <a:solidFill>
                  <a:srgbClr val="0000FF"/>
                </a:solidFill>
              </a:rPr>
              <a:t>calorimeter and </a:t>
            </a:r>
            <a:r>
              <a:rPr lang="en-US" sz="1800" dirty="0" err="1">
                <a:solidFill>
                  <a:srgbClr val="0000FF"/>
                </a:solidFill>
              </a:rPr>
              <a:t>muon</a:t>
            </a:r>
            <a:r>
              <a:rPr lang="en-US" sz="1800" dirty="0">
                <a:solidFill>
                  <a:srgbClr val="0000FF"/>
                </a:solidFill>
              </a:rPr>
              <a:t> information used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Electron/photon triggers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Jet and missing E</a:t>
            </a:r>
            <a:r>
              <a:rPr lang="en-US" sz="1800" baseline="-25000" dirty="0"/>
              <a:t>T</a:t>
            </a:r>
            <a:r>
              <a:rPr lang="en-US" sz="1800" dirty="0"/>
              <a:t> triggers</a:t>
            </a:r>
          </a:p>
          <a:p>
            <a:pPr lvl="2">
              <a:lnSpc>
                <a:spcPct val="90000"/>
              </a:lnSpc>
            </a:pPr>
            <a:r>
              <a:rPr lang="en-US" sz="1800" dirty="0" err="1"/>
              <a:t>Muon</a:t>
            </a:r>
            <a:r>
              <a:rPr lang="en-US" sz="1800" dirty="0"/>
              <a:t> triggers</a:t>
            </a:r>
            <a:endParaRPr lang="en-US" sz="1800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L1 decision based on trigger objects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	with </a:t>
            </a:r>
            <a:r>
              <a:rPr lang="en-US" sz="2000" dirty="0" err="1">
                <a:solidFill>
                  <a:srgbClr val="0000FF"/>
                </a:solidFill>
                <a:sym typeface="Symbol" pitchFamily="-65" charset="2"/>
              </a:rPr>
              <a:t></a:t>
            </a:r>
            <a:r>
              <a:rPr lang="en-US" sz="2000" dirty="0" err="1">
                <a:solidFill>
                  <a:srgbClr val="0000FF"/>
                </a:solidFill>
              </a:rPr>
              <a:t>/</a:t>
            </a:r>
            <a:r>
              <a:rPr lang="en-US" sz="2000" dirty="0" err="1">
                <a:solidFill>
                  <a:srgbClr val="0000FF"/>
                </a:solidFill>
                <a:sym typeface="Symbol" pitchFamily="-65" charset="2"/>
              </a:rPr>
              <a:t></a:t>
            </a:r>
            <a:r>
              <a:rPr lang="en-US" sz="2000" dirty="0">
                <a:solidFill>
                  <a:srgbClr val="0000FF"/>
                </a:solidFill>
              </a:rPr>
              <a:t> information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Custom-built electronics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Latency: &lt; 3.2 </a:t>
            </a:r>
            <a:r>
              <a:rPr lang="en-US" sz="2000" dirty="0" err="1">
                <a:solidFill>
                  <a:srgbClr val="0000FF"/>
                </a:solidFill>
                <a:sym typeface="Symbol" pitchFamily="-65" charset="2"/>
              </a:rPr>
              <a:t></a:t>
            </a:r>
            <a:r>
              <a:rPr lang="en-US" sz="2000" dirty="0" err="1">
                <a:solidFill>
                  <a:srgbClr val="0000FF"/>
                </a:solidFill>
              </a:rPr>
              <a:t>s</a:t>
            </a:r>
            <a:r>
              <a:rPr lang="en-US" sz="2000" dirty="0">
                <a:solidFill>
                  <a:srgbClr val="0000FF"/>
                </a:solidFill>
              </a:rPr>
              <a:t> (128 </a:t>
            </a:r>
            <a:r>
              <a:rPr lang="en-US" sz="2000" dirty="0" err="1">
                <a:solidFill>
                  <a:srgbClr val="0000FF"/>
                </a:solidFill>
              </a:rPr>
              <a:t>bx</a:t>
            </a:r>
            <a:r>
              <a:rPr lang="en-US" sz="2000" dirty="0">
                <a:solidFill>
                  <a:srgbClr val="0000FF"/>
                </a:solidFill>
              </a:rPr>
              <a:t>)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endParaRPr lang="en-US" sz="1200" dirty="0" smtClean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</a:pPr>
            <a:endParaRPr lang="en-US" sz="1200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HLT: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software trigger,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100 kHz </a:t>
            </a:r>
            <a:r>
              <a:rPr lang="en-US" sz="2000" dirty="0" err="1">
                <a:solidFill>
                  <a:schemeClr val="tx1"/>
                </a:solidFill>
                <a:sym typeface="Symbol" pitchFamily="-65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sym typeface="Symbol" pitchFamily="-65" charset="2"/>
              </a:rPr>
              <a:t> O(10</a:t>
            </a:r>
            <a:r>
              <a:rPr lang="en-US" sz="2000" baseline="30000" dirty="0">
                <a:solidFill>
                  <a:schemeClr val="tx1"/>
                </a:solidFill>
                <a:sym typeface="Symbol" pitchFamily="-65" charset="2"/>
              </a:rPr>
              <a:t>2</a:t>
            </a:r>
            <a:r>
              <a:rPr lang="en-US" sz="2000" dirty="0">
                <a:solidFill>
                  <a:schemeClr val="tx1"/>
                </a:solidFill>
                <a:sym typeface="Symbol" pitchFamily="-65" charset="2"/>
              </a:rPr>
              <a:t>)Hz</a:t>
            </a:r>
            <a:endParaRPr lang="en-US" sz="2000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  <a:sym typeface="Symbol" pitchFamily="-65" charset="2"/>
              </a:rPr>
              <a:t>Beyond Level-1 there is a High-Level Trigger running 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chemeClr val="accent2"/>
                </a:solidFill>
                <a:sym typeface="Symbol" pitchFamily="-65" charset="2"/>
              </a:rPr>
              <a:t>	</a:t>
            </a:r>
            <a:r>
              <a:rPr lang="en-US" sz="2000" dirty="0">
                <a:solidFill>
                  <a:srgbClr val="0000FF"/>
                </a:solidFill>
                <a:sym typeface="Symbol" pitchFamily="-65" charset="2"/>
              </a:rPr>
              <a:t>on a </a:t>
            </a:r>
            <a:r>
              <a:rPr lang="en-US" sz="2000" dirty="0">
                <a:sym typeface="Symbol" pitchFamily="-65" charset="2"/>
              </a:rPr>
              <a:t>single</a:t>
            </a:r>
            <a:r>
              <a:rPr lang="en-US" sz="2000" dirty="0">
                <a:solidFill>
                  <a:schemeClr val="accent2"/>
                </a:solidFill>
                <a:sym typeface="Symbol" pitchFamily="-65" charset="2"/>
              </a:rPr>
              <a:t> </a:t>
            </a:r>
            <a:r>
              <a:rPr lang="en-US" sz="2000" dirty="0">
                <a:solidFill>
                  <a:srgbClr val="0000FF"/>
                </a:solidFill>
                <a:sym typeface="Symbol" pitchFamily="-65" charset="2"/>
              </a:rPr>
              <a:t>processor farm (</a:t>
            </a:r>
            <a:r>
              <a:rPr lang="en-US" sz="2000" dirty="0">
                <a:sym typeface="Symbol" pitchFamily="-65" charset="2"/>
              </a:rPr>
              <a:t>no dedicated L2 </a:t>
            </a:r>
            <a:r>
              <a:rPr lang="en-US" sz="2000" dirty="0" smtClean="0">
                <a:sym typeface="Symbol" pitchFamily="-65" charset="2"/>
              </a:rPr>
              <a:t>hardware</a:t>
            </a:r>
            <a:r>
              <a:rPr lang="en-US" sz="2000" dirty="0" smtClean="0">
                <a:solidFill>
                  <a:schemeClr val="accent2"/>
                </a:solidFill>
                <a:sym typeface="Symbol" pitchFamily="-65" charset="2"/>
              </a:rPr>
              <a:t>)</a:t>
            </a:r>
            <a:endParaRPr lang="en-US" sz="2000" dirty="0">
              <a:solidFill>
                <a:schemeClr val="accent2"/>
              </a:solidFill>
              <a:sym typeface="Symbol" pitchFamily="-65" charset="2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  <a:sym typeface="Symbol" pitchFamily="-65" charset="2"/>
              </a:rPr>
              <a:t>DAQ designed to accept Level-1 rate of 100 kHz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  <a:sym typeface="Symbol" pitchFamily="-65" charset="2"/>
              </a:rPr>
              <a:t>Access to </a:t>
            </a:r>
            <a:r>
              <a:rPr lang="en-US" sz="2000" dirty="0">
                <a:sym typeface="Symbol" pitchFamily="-65" charset="2"/>
              </a:rPr>
              <a:t>full event data </a:t>
            </a:r>
            <a:r>
              <a:rPr lang="en-US" sz="2000" dirty="0">
                <a:solidFill>
                  <a:srgbClr val="0000FF"/>
                </a:solidFill>
                <a:latin typeface="Arial" pitchFamily="-65" charset="0"/>
              </a:rPr>
              <a:t>(full granularity and resolution)</a:t>
            </a:r>
            <a:endParaRPr lang="en-US" sz="2000" dirty="0">
              <a:solidFill>
                <a:srgbClr val="0000FF"/>
              </a:solidFill>
              <a:sym typeface="Symbol" pitchFamily="-65" charset="2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  <a:sym typeface="Symbol" pitchFamily="-65" charset="2"/>
              </a:rPr>
              <a:t>R</a:t>
            </a:r>
            <a:r>
              <a:rPr lang="en-US" sz="2000" dirty="0">
                <a:solidFill>
                  <a:srgbClr val="0000FF"/>
                </a:solidFill>
                <a:ea typeface="Arial" pitchFamily="-65" charset="0"/>
                <a:cs typeface="Arial" pitchFamily="-65" charset="0"/>
                <a:sym typeface="Symbol" pitchFamily="-65" charset="2"/>
              </a:rPr>
              <a:t>ejection factor of</a:t>
            </a:r>
            <a:r>
              <a:rPr lang="en-US" sz="2000" dirty="0" smtClean="0">
                <a:solidFill>
                  <a:srgbClr val="0000FF"/>
                </a:solidFill>
                <a:ea typeface="Arial" pitchFamily="-65" charset="0"/>
                <a:cs typeface="Arial" pitchFamily="-65" charset="0"/>
                <a:sym typeface="Symbol" pitchFamily="-65" charset="2"/>
              </a:rPr>
              <a:t> ~1000</a:t>
            </a:r>
            <a:endParaRPr lang="en-US" sz="2000" dirty="0">
              <a:solidFill>
                <a:srgbClr val="0000FF"/>
              </a:solidFill>
              <a:ea typeface="Arial" pitchFamily="-65" charset="0"/>
              <a:cs typeface="Arial" pitchFamily="-65" charset="0"/>
              <a:sym typeface="Symbol" pitchFamily="-65" charset="2"/>
            </a:endParaRPr>
          </a:p>
        </p:txBody>
      </p:sp>
      <p:pic>
        <p:nvPicPr>
          <p:cNvPr id="573445" name="Picture 5" descr="01-0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4782"/>
          <a:stretch>
            <a:fillRect/>
          </a:stretch>
        </p:blipFill>
        <p:spPr bwMode="auto">
          <a:xfrm>
            <a:off x="6361113" y="1361875"/>
            <a:ext cx="2771775" cy="3781425"/>
          </a:xfrm>
          <a:prstGeom prst="rect">
            <a:avLst/>
          </a:prstGeom>
          <a:noFill/>
        </p:spPr>
      </p:pic>
      <p:sp>
        <p:nvSpPr>
          <p:cNvPr id="573446" name="Text Box 6"/>
          <p:cNvSpPr txBox="1">
            <a:spLocks noChangeArrowheads="1"/>
          </p:cNvSpPr>
          <p:nvPr/>
        </p:nvSpPr>
        <p:spPr bwMode="auto">
          <a:xfrm>
            <a:off x="6399213" y="3033513"/>
            <a:ext cx="749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Clr>
                <a:srgbClr val="0000FF"/>
              </a:buClr>
              <a:buSzPct val="96000"/>
            </a:pPr>
            <a:r>
              <a:rPr lang="en-US" sz="1200" b="1" u="none">
                <a:solidFill>
                  <a:schemeClr val="tx1"/>
                </a:solidFill>
                <a:latin typeface="Arial" pitchFamily="-65" charset="0"/>
              </a:rPr>
              <a:t>100 kHz</a:t>
            </a:r>
          </a:p>
        </p:txBody>
      </p:sp>
      <p:sp>
        <p:nvSpPr>
          <p:cNvPr id="573447" name="Text Box 7"/>
          <p:cNvSpPr txBox="1">
            <a:spLocks noChangeArrowheads="1"/>
          </p:cNvSpPr>
          <p:nvPr/>
        </p:nvSpPr>
        <p:spPr bwMode="auto">
          <a:xfrm>
            <a:off x="6620046" y="4757522"/>
            <a:ext cx="665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Clr>
                <a:srgbClr val="0000FF"/>
              </a:buClr>
              <a:buSzPct val="96000"/>
            </a:pPr>
            <a:r>
              <a:rPr lang="en-US" sz="1200" b="1" u="none" dirty="0">
                <a:solidFill>
                  <a:schemeClr val="tx1"/>
                </a:solidFill>
                <a:latin typeface="Arial" pitchFamily="-65" charset="0"/>
              </a:rPr>
              <a:t>100</a:t>
            </a:r>
            <a:r>
              <a:rPr lang="en-US" sz="1200" b="1" u="none" dirty="0" smtClean="0">
                <a:solidFill>
                  <a:schemeClr val="tx1"/>
                </a:solidFill>
                <a:latin typeface="Arial" pitchFamily="-65" charset="0"/>
              </a:rPr>
              <a:t> Hz</a:t>
            </a:r>
            <a:endParaRPr lang="en-US" sz="1200" b="1" u="none" dirty="0"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573448" name="Text Box 8"/>
          <p:cNvSpPr txBox="1">
            <a:spLocks noChangeArrowheads="1"/>
          </p:cNvSpPr>
          <p:nvPr/>
        </p:nvSpPr>
        <p:spPr bwMode="auto">
          <a:xfrm>
            <a:off x="6419850" y="1446013"/>
            <a:ext cx="708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Clr>
                <a:srgbClr val="0000FF"/>
              </a:buClr>
              <a:buSzPct val="96000"/>
            </a:pPr>
            <a:r>
              <a:rPr lang="en-US" sz="1200" b="1" u="none">
                <a:solidFill>
                  <a:schemeClr val="tx1"/>
                </a:solidFill>
                <a:latin typeface="Arial" pitchFamily="-65" charset="0"/>
              </a:rPr>
              <a:t>40 MHz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40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Event Selection Stages</a:t>
            </a:r>
          </a:p>
        </p:txBody>
      </p:sp>
      <p:pic>
        <p:nvPicPr>
          <p:cNvPr id="561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3" y="946150"/>
            <a:ext cx="305435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9850" y="900113"/>
            <a:ext cx="9074150" cy="5661025"/>
            <a:chOff x="44" y="567"/>
            <a:chExt cx="5716" cy="3566"/>
          </a:xfrm>
        </p:grpSpPr>
        <p:sp>
          <p:nvSpPr>
            <p:cNvPr id="561157" name="AutoShape 5"/>
            <p:cNvSpPr>
              <a:spLocks noChangeAspect="1" noChangeArrowheads="1" noTextEdit="1"/>
            </p:cNvSpPr>
            <p:nvPr/>
          </p:nvSpPr>
          <p:spPr bwMode="auto">
            <a:xfrm>
              <a:off x="44" y="567"/>
              <a:ext cx="5716" cy="3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58" name="Rectangle 6"/>
            <p:cNvSpPr>
              <a:spLocks noChangeArrowheads="1"/>
            </p:cNvSpPr>
            <p:nvPr/>
          </p:nvSpPr>
          <p:spPr bwMode="auto">
            <a:xfrm>
              <a:off x="3712" y="611"/>
              <a:ext cx="2" cy="32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59" name="Rectangle 7"/>
            <p:cNvSpPr>
              <a:spLocks noChangeArrowheads="1"/>
            </p:cNvSpPr>
            <p:nvPr/>
          </p:nvSpPr>
          <p:spPr bwMode="auto">
            <a:xfrm>
              <a:off x="3714" y="611"/>
              <a:ext cx="1" cy="3241"/>
            </a:xfrm>
            <a:prstGeom prst="rect">
              <a:avLst/>
            </a:prstGeom>
            <a:solidFill>
              <a:srgbClr val="FE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0" name="Rectangle 8"/>
            <p:cNvSpPr>
              <a:spLocks noChangeArrowheads="1"/>
            </p:cNvSpPr>
            <p:nvPr/>
          </p:nvSpPr>
          <p:spPr bwMode="auto">
            <a:xfrm>
              <a:off x="3715" y="611"/>
              <a:ext cx="3" cy="3241"/>
            </a:xfrm>
            <a:prstGeom prst="rect">
              <a:avLst/>
            </a:prstGeom>
            <a:solidFill>
              <a:srgbClr val="FDFE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1" name="Rectangle 9"/>
            <p:cNvSpPr>
              <a:spLocks noChangeArrowheads="1"/>
            </p:cNvSpPr>
            <p:nvPr/>
          </p:nvSpPr>
          <p:spPr bwMode="auto">
            <a:xfrm>
              <a:off x="3718" y="611"/>
              <a:ext cx="2" cy="3241"/>
            </a:xfrm>
            <a:prstGeom prst="rect">
              <a:avLst/>
            </a:prstGeom>
            <a:solidFill>
              <a:srgbClr val="FCF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2" name="Rectangle 10"/>
            <p:cNvSpPr>
              <a:spLocks noChangeArrowheads="1"/>
            </p:cNvSpPr>
            <p:nvPr/>
          </p:nvSpPr>
          <p:spPr bwMode="auto">
            <a:xfrm>
              <a:off x="3720" y="611"/>
              <a:ext cx="1" cy="3241"/>
            </a:xfrm>
            <a:prstGeom prst="rect">
              <a:avLst/>
            </a:prstGeom>
            <a:solidFill>
              <a:srgbClr val="FBF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3" name="Rectangle 11"/>
            <p:cNvSpPr>
              <a:spLocks noChangeArrowheads="1"/>
            </p:cNvSpPr>
            <p:nvPr/>
          </p:nvSpPr>
          <p:spPr bwMode="auto">
            <a:xfrm>
              <a:off x="3721" y="611"/>
              <a:ext cx="4" cy="3241"/>
            </a:xfrm>
            <a:prstGeom prst="rect">
              <a:avLst/>
            </a:prstGeom>
            <a:solidFill>
              <a:srgbClr val="FAF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4" name="Rectangle 12"/>
            <p:cNvSpPr>
              <a:spLocks noChangeArrowheads="1"/>
            </p:cNvSpPr>
            <p:nvPr/>
          </p:nvSpPr>
          <p:spPr bwMode="auto">
            <a:xfrm>
              <a:off x="3725" y="611"/>
              <a:ext cx="1" cy="3241"/>
            </a:xfrm>
            <a:prstGeom prst="rect">
              <a:avLst/>
            </a:prstGeom>
            <a:solidFill>
              <a:srgbClr val="F9F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5" name="Rectangle 13"/>
            <p:cNvSpPr>
              <a:spLocks noChangeArrowheads="1"/>
            </p:cNvSpPr>
            <p:nvPr/>
          </p:nvSpPr>
          <p:spPr bwMode="auto">
            <a:xfrm>
              <a:off x="3726" y="611"/>
              <a:ext cx="2" cy="3241"/>
            </a:xfrm>
            <a:prstGeom prst="rect">
              <a:avLst/>
            </a:prstGeom>
            <a:solidFill>
              <a:srgbClr val="F8F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6" name="Rectangle 14"/>
            <p:cNvSpPr>
              <a:spLocks noChangeArrowheads="1"/>
            </p:cNvSpPr>
            <p:nvPr/>
          </p:nvSpPr>
          <p:spPr bwMode="auto">
            <a:xfrm>
              <a:off x="3728" y="611"/>
              <a:ext cx="3" cy="3241"/>
            </a:xfrm>
            <a:prstGeom prst="rect">
              <a:avLst/>
            </a:prstGeom>
            <a:solidFill>
              <a:srgbClr val="F7F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7" name="Rectangle 15"/>
            <p:cNvSpPr>
              <a:spLocks noChangeArrowheads="1"/>
            </p:cNvSpPr>
            <p:nvPr/>
          </p:nvSpPr>
          <p:spPr bwMode="auto">
            <a:xfrm>
              <a:off x="3731" y="611"/>
              <a:ext cx="1" cy="3241"/>
            </a:xfrm>
            <a:prstGeom prst="rect">
              <a:avLst/>
            </a:prstGeom>
            <a:solidFill>
              <a:srgbClr val="F6F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8" name="Rectangle 16"/>
            <p:cNvSpPr>
              <a:spLocks noChangeArrowheads="1"/>
            </p:cNvSpPr>
            <p:nvPr/>
          </p:nvSpPr>
          <p:spPr bwMode="auto">
            <a:xfrm>
              <a:off x="3732" y="611"/>
              <a:ext cx="2" cy="3241"/>
            </a:xfrm>
            <a:prstGeom prst="rect">
              <a:avLst/>
            </a:prstGeom>
            <a:solidFill>
              <a:srgbClr val="F5F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69" name="Rectangle 17"/>
            <p:cNvSpPr>
              <a:spLocks noChangeArrowheads="1"/>
            </p:cNvSpPr>
            <p:nvPr/>
          </p:nvSpPr>
          <p:spPr bwMode="auto">
            <a:xfrm>
              <a:off x="3734" y="611"/>
              <a:ext cx="3" cy="3241"/>
            </a:xfrm>
            <a:prstGeom prst="rect">
              <a:avLst/>
            </a:prstGeom>
            <a:solidFill>
              <a:srgbClr val="F4F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0" name="Rectangle 18"/>
            <p:cNvSpPr>
              <a:spLocks noChangeArrowheads="1"/>
            </p:cNvSpPr>
            <p:nvPr/>
          </p:nvSpPr>
          <p:spPr bwMode="auto">
            <a:xfrm>
              <a:off x="3737" y="611"/>
              <a:ext cx="2" cy="3241"/>
            </a:xfrm>
            <a:prstGeom prst="rect">
              <a:avLst/>
            </a:prstGeom>
            <a:solidFill>
              <a:srgbClr val="F3F7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1" name="Rectangle 19"/>
            <p:cNvSpPr>
              <a:spLocks noChangeArrowheads="1"/>
            </p:cNvSpPr>
            <p:nvPr/>
          </p:nvSpPr>
          <p:spPr bwMode="auto">
            <a:xfrm>
              <a:off x="3739" y="611"/>
              <a:ext cx="1" cy="3241"/>
            </a:xfrm>
            <a:prstGeom prst="rect">
              <a:avLst/>
            </a:prstGeom>
            <a:solidFill>
              <a:srgbClr val="F2F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2" name="Rectangle 20"/>
            <p:cNvSpPr>
              <a:spLocks noChangeArrowheads="1"/>
            </p:cNvSpPr>
            <p:nvPr/>
          </p:nvSpPr>
          <p:spPr bwMode="auto">
            <a:xfrm>
              <a:off x="3740" y="611"/>
              <a:ext cx="3" cy="3241"/>
            </a:xfrm>
            <a:prstGeom prst="rect">
              <a:avLst/>
            </a:prstGeom>
            <a:solidFill>
              <a:srgbClr val="F1F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3" name="Rectangle 21"/>
            <p:cNvSpPr>
              <a:spLocks noChangeArrowheads="1"/>
            </p:cNvSpPr>
            <p:nvPr/>
          </p:nvSpPr>
          <p:spPr bwMode="auto">
            <a:xfrm>
              <a:off x="3743" y="611"/>
              <a:ext cx="2" cy="3241"/>
            </a:xfrm>
            <a:prstGeom prst="rect">
              <a:avLst/>
            </a:prstGeom>
            <a:solidFill>
              <a:srgbClr val="F0F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4" name="Rectangle 22"/>
            <p:cNvSpPr>
              <a:spLocks noChangeArrowheads="1"/>
            </p:cNvSpPr>
            <p:nvPr/>
          </p:nvSpPr>
          <p:spPr bwMode="auto">
            <a:xfrm>
              <a:off x="3745" y="611"/>
              <a:ext cx="1" cy="3241"/>
            </a:xfrm>
            <a:prstGeom prst="rect">
              <a:avLst/>
            </a:prstGeom>
            <a:solidFill>
              <a:srgbClr val="EFF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5" name="Rectangle 23"/>
            <p:cNvSpPr>
              <a:spLocks noChangeArrowheads="1"/>
            </p:cNvSpPr>
            <p:nvPr/>
          </p:nvSpPr>
          <p:spPr bwMode="auto">
            <a:xfrm>
              <a:off x="3746" y="611"/>
              <a:ext cx="4" cy="3241"/>
            </a:xfrm>
            <a:prstGeom prst="rect">
              <a:avLst/>
            </a:prstGeom>
            <a:solidFill>
              <a:srgbClr val="EEF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6" name="Rectangle 24"/>
            <p:cNvSpPr>
              <a:spLocks noChangeArrowheads="1"/>
            </p:cNvSpPr>
            <p:nvPr/>
          </p:nvSpPr>
          <p:spPr bwMode="auto">
            <a:xfrm>
              <a:off x="3750" y="611"/>
              <a:ext cx="1" cy="3241"/>
            </a:xfrm>
            <a:prstGeom prst="rect">
              <a:avLst/>
            </a:prstGeom>
            <a:solidFill>
              <a:srgbClr val="EDF3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7" name="Rectangle 25"/>
            <p:cNvSpPr>
              <a:spLocks noChangeArrowheads="1"/>
            </p:cNvSpPr>
            <p:nvPr/>
          </p:nvSpPr>
          <p:spPr bwMode="auto">
            <a:xfrm>
              <a:off x="3751" y="611"/>
              <a:ext cx="2" cy="3241"/>
            </a:xfrm>
            <a:prstGeom prst="rect">
              <a:avLst/>
            </a:prstGeom>
            <a:solidFill>
              <a:srgbClr val="ECF2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8" name="Rectangle 26"/>
            <p:cNvSpPr>
              <a:spLocks noChangeArrowheads="1"/>
            </p:cNvSpPr>
            <p:nvPr/>
          </p:nvSpPr>
          <p:spPr bwMode="auto">
            <a:xfrm>
              <a:off x="3753" y="611"/>
              <a:ext cx="3" cy="3241"/>
            </a:xfrm>
            <a:prstGeom prst="rect">
              <a:avLst/>
            </a:prstGeom>
            <a:solidFill>
              <a:srgbClr val="EBF2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79" name="Rectangle 27"/>
            <p:cNvSpPr>
              <a:spLocks noChangeArrowheads="1"/>
            </p:cNvSpPr>
            <p:nvPr/>
          </p:nvSpPr>
          <p:spPr bwMode="auto">
            <a:xfrm>
              <a:off x="3756" y="611"/>
              <a:ext cx="1" cy="3241"/>
            </a:xfrm>
            <a:prstGeom prst="rect">
              <a:avLst/>
            </a:prstGeom>
            <a:solidFill>
              <a:srgbClr val="EAF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0" name="Rectangle 28"/>
            <p:cNvSpPr>
              <a:spLocks noChangeArrowheads="1"/>
            </p:cNvSpPr>
            <p:nvPr/>
          </p:nvSpPr>
          <p:spPr bwMode="auto">
            <a:xfrm>
              <a:off x="3757" y="611"/>
              <a:ext cx="3" cy="3241"/>
            </a:xfrm>
            <a:prstGeom prst="rect">
              <a:avLst/>
            </a:prstGeom>
            <a:solidFill>
              <a:srgbClr val="E9F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1" name="Rectangle 29"/>
            <p:cNvSpPr>
              <a:spLocks noChangeArrowheads="1"/>
            </p:cNvSpPr>
            <p:nvPr/>
          </p:nvSpPr>
          <p:spPr bwMode="auto">
            <a:xfrm>
              <a:off x="3760" y="611"/>
              <a:ext cx="2" cy="3241"/>
            </a:xfrm>
            <a:prstGeom prst="rect">
              <a:avLst/>
            </a:prstGeom>
            <a:solidFill>
              <a:srgbClr val="E8E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2" name="Rectangle 30"/>
            <p:cNvSpPr>
              <a:spLocks noChangeArrowheads="1"/>
            </p:cNvSpPr>
            <p:nvPr/>
          </p:nvSpPr>
          <p:spPr bwMode="auto">
            <a:xfrm>
              <a:off x="3762" y="611"/>
              <a:ext cx="2" cy="3241"/>
            </a:xfrm>
            <a:prstGeom prst="rect">
              <a:avLst/>
            </a:prstGeom>
            <a:solidFill>
              <a:srgbClr val="E7E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3" name="Rectangle 31"/>
            <p:cNvSpPr>
              <a:spLocks noChangeArrowheads="1"/>
            </p:cNvSpPr>
            <p:nvPr/>
          </p:nvSpPr>
          <p:spPr bwMode="auto">
            <a:xfrm>
              <a:off x="3764" y="611"/>
              <a:ext cx="3" cy="3241"/>
            </a:xfrm>
            <a:prstGeom prst="rect">
              <a:avLst/>
            </a:prstGeom>
            <a:solidFill>
              <a:srgbClr val="E6EE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4" name="Rectangle 32"/>
            <p:cNvSpPr>
              <a:spLocks noChangeArrowheads="1"/>
            </p:cNvSpPr>
            <p:nvPr/>
          </p:nvSpPr>
          <p:spPr bwMode="auto">
            <a:xfrm>
              <a:off x="3767" y="611"/>
              <a:ext cx="1" cy="3241"/>
            </a:xfrm>
            <a:prstGeom prst="rect">
              <a:avLst/>
            </a:prstGeom>
            <a:solidFill>
              <a:srgbClr val="E5E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5" name="Rectangle 33"/>
            <p:cNvSpPr>
              <a:spLocks noChangeArrowheads="1"/>
            </p:cNvSpPr>
            <p:nvPr/>
          </p:nvSpPr>
          <p:spPr bwMode="auto">
            <a:xfrm>
              <a:off x="3768" y="611"/>
              <a:ext cx="2" cy="3241"/>
            </a:xfrm>
            <a:prstGeom prst="rect">
              <a:avLst/>
            </a:prstGeom>
            <a:solidFill>
              <a:srgbClr val="E4E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6" name="Rectangle 34"/>
            <p:cNvSpPr>
              <a:spLocks noChangeArrowheads="1"/>
            </p:cNvSpPr>
            <p:nvPr/>
          </p:nvSpPr>
          <p:spPr bwMode="auto">
            <a:xfrm>
              <a:off x="3770" y="611"/>
              <a:ext cx="3" cy="3241"/>
            </a:xfrm>
            <a:prstGeom prst="rect">
              <a:avLst/>
            </a:prstGeom>
            <a:solidFill>
              <a:srgbClr val="E3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7" name="Rectangle 35"/>
            <p:cNvSpPr>
              <a:spLocks noChangeArrowheads="1"/>
            </p:cNvSpPr>
            <p:nvPr/>
          </p:nvSpPr>
          <p:spPr bwMode="auto">
            <a:xfrm>
              <a:off x="3773" y="611"/>
              <a:ext cx="2" cy="3241"/>
            </a:xfrm>
            <a:prstGeom prst="rect">
              <a:avLst/>
            </a:prstGeom>
            <a:solidFill>
              <a:srgbClr val="E2E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8" name="Rectangle 36"/>
            <p:cNvSpPr>
              <a:spLocks noChangeArrowheads="1"/>
            </p:cNvSpPr>
            <p:nvPr/>
          </p:nvSpPr>
          <p:spPr bwMode="auto">
            <a:xfrm>
              <a:off x="3775" y="611"/>
              <a:ext cx="1" cy="3241"/>
            </a:xfrm>
            <a:prstGeom prst="rect">
              <a:avLst/>
            </a:prstGeom>
            <a:solidFill>
              <a:srgbClr val="E1E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89" name="Rectangle 37"/>
            <p:cNvSpPr>
              <a:spLocks noChangeArrowheads="1"/>
            </p:cNvSpPr>
            <p:nvPr/>
          </p:nvSpPr>
          <p:spPr bwMode="auto">
            <a:xfrm>
              <a:off x="3776" y="611"/>
              <a:ext cx="3" cy="3241"/>
            </a:xfrm>
            <a:prstGeom prst="rect">
              <a:avLst/>
            </a:prstGeom>
            <a:solidFill>
              <a:srgbClr val="E0E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0" name="Rectangle 38"/>
            <p:cNvSpPr>
              <a:spLocks noChangeArrowheads="1"/>
            </p:cNvSpPr>
            <p:nvPr/>
          </p:nvSpPr>
          <p:spPr bwMode="auto">
            <a:xfrm>
              <a:off x="3779" y="611"/>
              <a:ext cx="2" cy="3241"/>
            </a:xfrm>
            <a:prstGeom prst="rect">
              <a:avLst/>
            </a:prstGeom>
            <a:solidFill>
              <a:srgbClr val="DFE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1" name="Rectangle 39"/>
            <p:cNvSpPr>
              <a:spLocks noChangeArrowheads="1"/>
            </p:cNvSpPr>
            <p:nvPr/>
          </p:nvSpPr>
          <p:spPr bwMode="auto">
            <a:xfrm>
              <a:off x="3781" y="611"/>
              <a:ext cx="1" cy="3241"/>
            </a:xfrm>
            <a:prstGeom prst="rect">
              <a:avLst/>
            </a:prstGeom>
            <a:solidFill>
              <a:srgbClr val="DEE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2" name="Rectangle 40"/>
            <p:cNvSpPr>
              <a:spLocks noChangeArrowheads="1"/>
            </p:cNvSpPr>
            <p:nvPr/>
          </p:nvSpPr>
          <p:spPr bwMode="auto">
            <a:xfrm>
              <a:off x="3782" y="611"/>
              <a:ext cx="3" cy="3241"/>
            </a:xfrm>
            <a:prstGeom prst="rect">
              <a:avLst/>
            </a:prstGeom>
            <a:solidFill>
              <a:srgbClr val="DDE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3" name="Rectangle 41"/>
            <p:cNvSpPr>
              <a:spLocks noChangeArrowheads="1"/>
            </p:cNvSpPr>
            <p:nvPr/>
          </p:nvSpPr>
          <p:spPr bwMode="auto">
            <a:xfrm>
              <a:off x="3785" y="611"/>
              <a:ext cx="2" cy="3241"/>
            </a:xfrm>
            <a:prstGeom prst="rect">
              <a:avLst/>
            </a:prstGeom>
            <a:solidFill>
              <a:srgbClr val="DCE7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4" name="Rectangle 42"/>
            <p:cNvSpPr>
              <a:spLocks noChangeArrowheads="1"/>
            </p:cNvSpPr>
            <p:nvPr/>
          </p:nvSpPr>
          <p:spPr bwMode="auto">
            <a:xfrm>
              <a:off x="3787" y="611"/>
              <a:ext cx="2" cy="3241"/>
            </a:xfrm>
            <a:prstGeom prst="rect">
              <a:avLst/>
            </a:prstGeom>
            <a:solidFill>
              <a:srgbClr val="DBE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5" name="Rectangle 43"/>
            <p:cNvSpPr>
              <a:spLocks noChangeArrowheads="1"/>
            </p:cNvSpPr>
            <p:nvPr/>
          </p:nvSpPr>
          <p:spPr bwMode="auto">
            <a:xfrm>
              <a:off x="3789" y="611"/>
              <a:ext cx="3" cy="3241"/>
            </a:xfrm>
            <a:prstGeom prst="rect">
              <a:avLst/>
            </a:prstGeom>
            <a:solidFill>
              <a:srgbClr val="DAE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6" name="Rectangle 44"/>
            <p:cNvSpPr>
              <a:spLocks noChangeArrowheads="1"/>
            </p:cNvSpPr>
            <p:nvPr/>
          </p:nvSpPr>
          <p:spPr bwMode="auto">
            <a:xfrm>
              <a:off x="3792" y="611"/>
              <a:ext cx="1" cy="3241"/>
            </a:xfrm>
            <a:prstGeom prst="rect">
              <a:avLst/>
            </a:prstGeom>
            <a:solidFill>
              <a:srgbClr val="D9E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7" name="Rectangle 45"/>
            <p:cNvSpPr>
              <a:spLocks noChangeArrowheads="1"/>
            </p:cNvSpPr>
            <p:nvPr/>
          </p:nvSpPr>
          <p:spPr bwMode="auto">
            <a:xfrm>
              <a:off x="3793" y="611"/>
              <a:ext cx="2" cy="3241"/>
            </a:xfrm>
            <a:prstGeom prst="rect">
              <a:avLst/>
            </a:prstGeom>
            <a:solidFill>
              <a:srgbClr val="D8E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8" name="Rectangle 46"/>
            <p:cNvSpPr>
              <a:spLocks noChangeArrowheads="1"/>
            </p:cNvSpPr>
            <p:nvPr/>
          </p:nvSpPr>
          <p:spPr bwMode="auto">
            <a:xfrm>
              <a:off x="3795" y="611"/>
              <a:ext cx="3" cy="3241"/>
            </a:xfrm>
            <a:prstGeom prst="rect">
              <a:avLst/>
            </a:prstGeom>
            <a:solidFill>
              <a:srgbClr val="D7E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199" name="Rectangle 47"/>
            <p:cNvSpPr>
              <a:spLocks noChangeArrowheads="1"/>
            </p:cNvSpPr>
            <p:nvPr/>
          </p:nvSpPr>
          <p:spPr bwMode="auto">
            <a:xfrm>
              <a:off x="3798" y="611"/>
              <a:ext cx="2" cy="3241"/>
            </a:xfrm>
            <a:prstGeom prst="rect">
              <a:avLst/>
            </a:prstGeom>
            <a:solidFill>
              <a:srgbClr val="D6E3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0" name="Rectangle 48"/>
            <p:cNvSpPr>
              <a:spLocks noChangeArrowheads="1"/>
            </p:cNvSpPr>
            <p:nvPr/>
          </p:nvSpPr>
          <p:spPr bwMode="auto">
            <a:xfrm>
              <a:off x="3800" y="611"/>
              <a:ext cx="3" cy="3241"/>
            </a:xfrm>
            <a:prstGeom prst="rect">
              <a:avLst/>
            </a:prstGeom>
            <a:solidFill>
              <a:srgbClr val="D5E2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1" name="Rectangle 49"/>
            <p:cNvSpPr>
              <a:spLocks noChangeArrowheads="1"/>
            </p:cNvSpPr>
            <p:nvPr/>
          </p:nvSpPr>
          <p:spPr bwMode="auto">
            <a:xfrm>
              <a:off x="3803" y="611"/>
              <a:ext cx="1" cy="3241"/>
            </a:xfrm>
            <a:prstGeom prst="rect">
              <a:avLst/>
            </a:prstGeom>
            <a:solidFill>
              <a:srgbClr val="D4E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2" name="Rectangle 50"/>
            <p:cNvSpPr>
              <a:spLocks noChangeArrowheads="1"/>
            </p:cNvSpPr>
            <p:nvPr/>
          </p:nvSpPr>
          <p:spPr bwMode="auto">
            <a:xfrm>
              <a:off x="3804" y="611"/>
              <a:ext cx="2" cy="3241"/>
            </a:xfrm>
            <a:prstGeom prst="rect">
              <a:avLst/>
            </a:prstGeom>
            <a:solidFill>
              <a:srgbClr val="D3E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3" name="Rectangle 51"/>
            <p:cNvSpPr>
              <a:spLocks noChangeArrowheads="1"/>
            </p:cNvSpPr>
            <p:nvPr/>
          </p:nvSpPr>
          <p:spPr bwMode="auto">
            <a:xfrm>
              <a:off x="3806" y="611"/>
              <a:ext cx="3" cy="3241"/>
            </a:xfrm>
            <a:prstGeom prst="rect">
              <a:avLst/>
            </a:prstGeom>
            <a:solidFill>
              <a:srgbClr val="D2E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4" name="Rectangle 52"/>
            <p:cNvSpPr>
              <a:spLocks noChangeArrowheads="1"/>
            </p:cNvSpPr>
            <p:nvPr/>
          </p:nvSpPr>
          <p:spPr bwMode="auto">
            <a:xfrm>
              <a:off x="3809" y="611"/>
              <a:ext cx="1" cy="3241"/>
            </a:xfrm>
            <a:prstGeom prst="rect">
              <a:avLst/>
            </a:prstGeom>
            <a:solidFill>
              <a:srgbClr val="D1D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5" name="Rectangle 53"/>
            <p:cNvSpPr>
              <a:spLocks noChangeArrowheads="1"/>
            </p:cNvSpPr>
            <p:nvPr/>
          </p:nvSpPr>
          <p:spPr bwMode="auto">
            <a:xfrm>
              <a:off x="3810" y="611"/>
              <a:ext cx="2" cy="3241"/>
            </a:xfrm>
            <a:prstGeom prst="rect">
              <a:avLst/>
            </a:prstGeom>
            <a:solidFill>
              <a:srgbClr val="D0D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6" name="Rectangle 54"/>
            <p:cNvSpPr>
              <a:spLocks noChangeArrowheads="1"/>
            </p:cNvSpPr>
            <p:nvPr/>
          </p:nvSpPr>
          <p:spPr bwMode="auto">
            <a:xfrm>
              <a:off x="3812" y="611"/>
              <a:ext cx="3" cy="3241"/>
            </a:xfrm>
            <a:prstGeom prst="rect">
              <a:avLst/>
            </a:prstGeom>
            <a:solidFill>
              <a:srgbClr val="CFDE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7" name="Rectangle 55"/>
            <p:cNvSpPr>
              <a:spLocks noChangeArrowheads="1"/>
            </p:cNvSpPr>
            <p:nvPr/>
          </p:nvSpPr>
          <p:spPr bwMode="auto">
            <a:xfrm>
              <a:off x="3815" y="611"/>
              <a:ext cx="2" cy="3241"/>
            </a:xfrm>
            <a:prstGeom prst="rect">
              <a:avLst/>
            </a:prstGeom>
            <a:solidFill>
              <a:srgbClr val="CED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8" name="Rectangle 56"/>
            <p:cNvSpPr>
              <a:spLocks noChangeArrowheads="1"/>
            </p:cNvSpPr>
            <p:nvPr/>
          </p:nvSpPr>
          <p:spPr bwMode="auto">
            <a:xfrm>
              <a:off x="3817" y="611"/>
              <a:ext cx="1" cy="3241"/>
            </a:xfrm>
            <a:prstGeom prst="rect">
              <a:avLst/>
            </a:prstGeom>
            <a:solidFill>
              <a:srgbClr val="CDD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09" name="Rectangle 57"/>
            <p:cNvSpPr>
              <a:spLocks noChangeArrowheads="1"/>
            </p:cNvSpPr>
            <p:nvPr/>
          </p:nvSpPr>
          <p:spPr bwMode="auto">
            <a:xfrm>
              <a:off x="3818" y="611"/>
              <a:ext cx="3" cy="3241"/>
            </a:xfrm>
            <a:prstGeom prst="rect">
              <a:avLst/>
            </a:prstGeom>
            <a:solidFill>
              <a:srgbClr val="CCD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0" name="Rectangle 58"/>
            <p:cNvSpPr>
              <a:spLocks noChangeArrowheads="1"/>
            </p:cNvSpPr>
            <p:nvPr/>
          </p:nvSpPr>
          <p:spPr bwMode="auto">
            <a:xfrm>
              <a:off x="3821" y="611"/>
              <a:ext cx="2" cy="3241"/>
            </a:xfrm>
            <a:prstGeom prst="rect">
              <a:avLst/>
            </a:prstGeom>
            <a:solidFill>
              <a:srgbClr val="CBD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1" name="Rectangle 59"/>
            <p:cNvSpPr>
              <a:spLocks noChangeArrowheads="1"/>
            </p:cNvSpPr>
            <p:nvPr/>
          </p:nvSpPr>
          <p:spPr bwMode="auto">
            <a:xfrm>
              <a:off x="3823" y="611"/>
              <a:ext cx="1" cy="3241"/>
            </a:xfrm>
            <a:prstGeom prst="rect">
              <a:avLst/>
            </a:prstGeom>
            <a:solidFill>
              <a:srgbClr val="CAD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2" name="Rectangle 60"/>
            <p:cNvSpPr>
              <a:spLocks noChangeArrowheads="1"/>
            </p:cNvSpPr>
            <p:nvPr/>
          </p:nvSpPr>
          <p:spPr bwMode="auto">
            <a:xfrm>
              <a:off x="3824" y="611"/>
              <a:ext cx="4" cy="3241"/>
            </a:xfrm>
            <a:prstGeom prst="rect">
              <a:avLst/>
            </a:prstGeom>
            <a:solidFill>
              <a:srgbClr val="C9D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3" name="Rectangle 61"/>
            <p:cNvSpPr>
              <a:spLocks noChangeArrowheads="1"/>
            </p:cNvSpPr>
            <p:nvPr/>
          </p:nvSpPr>
          <p:spPr bwMode="auto">
            <a:xfrm>
              <a:off x="3828" y="611"/>
              <a:ext cx="1" cy="3241"/>
            </a:xfrm>
            <a:prstGeom prst="rect">
              <a:avLst/>
            </a:prstGeom>
            <a:solidFill>
              <a:srgbClr val="C8D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4" name="Rectangle 62"/>
            <p:cNvSpPr>
              <a:spLocks noChangeArrowheads="1"/>
            </p:cNvSpPr>
            <p:nvPr/>
          </p:nvSpPr>
          <p:spPr bwMode="auto">
            <a:xfrm>
              <a:off x="3829" y="611"/>
              <a:ext cx="2" cy="3241"/>
            </a:xfrm>
            <a:prstGeom prst="rect">
              <a:avLst/>
            </a:prstGeom>
            <a:solidFill>
              <a:srgbClr val="C7D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5" name="Rectangle 63"/>
            <p:cNvSpPr>
              <a:spLocks noChangeArrowheads="1"/>
            </p:cNvSpPr>
            <p:nvPr/>
          </p:nvSpPr>
          <p:spPr bwMode="auto">
            <a:xfrm>
              <a:off x="3831" y="611"/>
              <a:ext cx="3" cy="3241"/>
            </a:xfrm>
            <a:prstGeom prst="rect">
              <a:avLst/>
            </a:prstGeom>
            <a:solidFill>
              <a:srgbClr val="C6D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6" name="Rectangle 64"/>
            <p:cNvSpPr>
              <a:spLocks noChangeArrowheads="1"/>
            </p:cNvSpPr>
            <p:nvPr/>
          </p:nvSpPr>
          <p:spPr bwMode="auto">
            <a:xfrm>
              <a:off x="3834" y="611"/>
              <a:ext cx="1" cy="3241"/>
            </a:xfrm>
            <a:prstGeom prst="rect">
              <a:avLst/>
            </a:prstGeom>
            <a:solidFill>
              <a:srgbClr val="C5D7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7" name="Rectangle 65"/>
            <p:cNvSpPr>
              <a:spLocks noChangeArrowheads="1"/>
            </p:cNvSpPr>
            <p:nvPr/>
          </p:nvSpPr>
          <p:spPr bwMode="auto">
            <a:xfrm>
              <a:off x="3835" y="611"/>
              <a:ext cx="2" cy="3241"/>
            </a:xfrm>
            <a:prstGeom prst="rect">
              <a:avLst/>
            </a:prstGeom>
            <a:solidFill>
              <a:srgbClr val="C4D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8" name="Rectangle 66"/>
            <p:cNvSpPr>
              <a:spLocks noChangeArrowheads="1"/>
            </p:cNvSpPr>
            <p:nvPr/>
          </p:nvSpPr>
          <p:spPr bwMode="auto">
            <a:xfrm>
              <a:off x="3837" y="611"/>
              <a:ext cx="3" cy="3241"/>
            </a:xfrm>
            <a:prstGeom prst="rect">
              <a:avLst/>
            </a:prstGeom>
            <a:solidFill>
              <a:srgbClr val="C3D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19" name="Rectangle 67"/>
            <p:cNvSpPr>
              <a:spLocks noChangeArrowheads="1"/>
            </p:cNvSpPr>
            <p:nvPr/>
          </p:nvSpPr>
          <p:spPr bwMode="auto">
            <a:xfrm>
              <a:off x="3840" y="611"/>
              <a:ext cx="2" cy="3241"/>
            </a:xfrm>
            <a:prstGeom prst="rect">
              <a:avLst/>
            </a:prstGeom>
            <a:solidFill>
              <a:srgbClr val="C2D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0" name="Rectangle 68"/>
            <p:cNvSpPr>
              <a:spLocks noChangeArrowheads="1"/>
            </p:cNvSpPr>
            <p:nvPr/>
          </p:nvSpPr>
          <p:spPr bwMode="auto">
            <a:xfrm>
              <a:off x="3842" y="611"/>
              <a:ext cx="1" cy="3241"/>
            </a:xfrm>
            <a:prstGeom prst="rect">
              <a:avLst/>
            </a:prstGeom>
            <a:solidFill>
              <a:srgbClr val="C1D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1" name="Rectangle 69"/>
            <p:cNvSpPr>
              <a:spLocks noChangeArrowheads="1"/>
            </p:cNvSpPr>
            <p:nvPr/>
          </p:nvSpPr>
          <p:spPr bwMode="auto">
            <a:xfrm>
              <a:off x="3843" y="611"/>
              <a:ext cx="3" cy="3241"/>
            </a:xfrm>
            <a:prstGeom prst="rect">
              <a:avLst/>
            </a:prstGeom>
            <a:solidFill>
              <a:srgbClr val="C0D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2" name="Rectangle 70"/>
            <p:cNvSpPr>
              <a:spLocks noChangeArrowheads="1"/>
            </p:cNvSpPr>
            <p:nvPr/>
          </p:nvSpPr>
          <p:spPr bwMode="auto">
            <a:xfrm>
              <a:off x="3846" y="611"/>
              <a:ext cx="2" cy="3241"/>
            </a:xfrm>
            <a:prstGeom prst="rect">
              <a:avLst/>
            </a:prstGeom>
            <a:solidFill>
              <a:srgbClr val="BFD3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3" name="Rectangle 71"/>
            <p:cNvSpPr>
              <a:spLocks noChangeArrowheads="1"/>
            </p:cNvSpPr>
            <p:nvPr/>
          </p:nvSpPr>
          <p:spPr bwMode="auto">
            <a:xfrm>
              <a:off x="3848" y="611"/>
              <a:ext cx="3" cy="3241"/>
            </a:xfrm>
            <a:prstGeom prst="rect">
              <a:avLst/>
            </a:prstGeom>
            <a:solidFill>
              <a:srgbClr val="BED2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4" name="Rectangle 72"/>
            <p:cNvSpPr>
              <a:spLocks noChangeArrowheads="1"/>
            </p:cNvSpPr>
            <p:nvPr/>
          </p:nvSpPr>
          <p:spPr bwMode="auto">
            <a:xfrm>
              <a:off x="3851" y="611"/>
              <a:ext cx="2" cy="3241"/>
            </a:xfrm>
            <a:prstGeom prst="rect">
              <a:avLst/>
            </a:prstGeom>
            <a:solidFill>
              <a:srgbClr val="BDD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5" name="Rectangle 73"/>
            <p:cNvSpPr>
              <a:spLocks noChangeArrowheads="1"/>
            </p:cNvSpPr>
            <p:nvPr/>
          </p:nvSpPr>
          <p:spPr bwMode="auto">
            <a:xfrm>
              <a:off x="3853" y="611"/>
              <a:ext cx="1" cy="3241"/>
            </a:xfrm>
            <a:prstGeom prst="rect">
              <a:avLst/>
            </a:prstGeom>
            <a:solidFill>
              <a:srgbClr val="BCD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6" name="Rectangle 74"/>
            <p:cNvSpPr>
              <a:spLocks noChangeArrowheads="1"/>
            </p:cNvSpPr>
            <p:nvPr/>
          </p:nvSpPr>
          <p:spPr bwMode="auto">
            <a:xfrm>
              <a:off x="3854" y="611"/>
              <a:ext cx="3" cy="3241"/>
            </a:xfrm>
            <a:prstGeom prst="rect">
              <a:avLst/>
            </a:prstGeom>
            <a:solidFill>
              <a:srgbClr val="BBD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7" name="Rectangle 75"/>
            <p:cNvSpPr>
              <a:spLocks noChangeArrowheads="1"/>
            </p:cNvSpPr>
            <p:nvPr/>
          </p:nvSpPr>
          <p:spPr bwMode="auto">
            <a:xfrm>
              <a:off x="3857" y="611"/>
              <a:ext cx="2" cy="3241"/>
            </a:xfrm>
            <a:prstGeom prst="rect">
              <a:avLst/>
            </a:prstGeom>
            <a:solidFill>
              <a:srgbClr val="BAC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8" name="Rectangle 76"/>
            <p:cNvSpPr>
              <a:spLocks noChangeArrowheads="1"/>
            </p:cNvSpPr>
            <p:nvPr/>
          </p:nvSpPr>
          <p:spPr bwMode="auto">
            <a:xfrm>
              <a:off x="3859" y="611"/>
              <a:ext cx="1" cy="3241"/>
            </a:xfrm>
            <a:prstGeom prst="rect">
              <a:avLst/>
            </a:prstGeom>
            <a:solidFill>
              <a:srgbClr val="B9C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29" name="Rectangle 77"/>
            <p:cNvSpPr>
              <a:spLocks noChangeArrowheads="1"/>
            </p:cNvSpPr>
            <p:nvPr/>
          </p:nvSpPr>
          <p:spPr bwMode="auto">
            <a:xfrm>
              <a:off x="3860" y="611"/>
              <a:ext cx="4" cy="3241"/>
            </a:xfrm>
            <a:prstGeom prst="rect">
              <a:avLst/>
            </a:prstGeom>
            <a:solidFill>
              <a:srgbClr val="B8CE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0" name="Rectangle 78"/>
            <p:cNvSpPr>
              <a:spLocks noChangeArrowheads="1"/>
            </p:cNvSpPr>
            <p:nvPr/>
          </p:nvSpPr>
          <p:spPr bwMode="auto">
            <a:xfrm>
              <a:off x="3864" y="611"/>
              <a:ext cx="1" cy="3241"/>
            </a:xfrm>
            <a:prstGeom prst="rect">
              <a:avLst/>
            </a:prstGeom>
            <a:solidFill>
              <a:srgbClr val="B7C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1" name="Rectangle 79"/>
            <p:cNvSpPr>
              <a:spLocks noChangeArrowheads="1"/>
            </p:cNvSpPr>
            <p:nvPr/>
          </p:nvSpPr>
          <p:spPr bwMode="auto">
            <a:xfrm>
              <a:off x="3865" y="611"/>
              <a:ext cx="2" cy="3241"/>
            </a:xfrm>
            <a:prstGeom prst="rect">
              <a:avLst/>
            </a:prstGeom>
            <a:solidFill>
              <a:srgbClr val="B6C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2" name="Rectangle 80"/>
            <p:cNvSpPr>
              <a:spLocks noChangeArrowheads="1"/>
            </p:cNvSpPr>
            <p:nvPr/>
          </p:nvSpPr>
          <p:spPr bwMode="auto">
            <a:xfrm>
              <a:off x="3867" y="611"/>
              <a:ext cx="3" cy="3241"/>
            </a:xfrm>
            <a:prstGeom prst="rect">
              <a:avLst/>
            </a:prstGeom>
            <a:solidFill>
              <a:srgbClr val="B5C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3" name="Rectangle 81"/>
            <p:cNvSpPr>
              <a:spLocks noChangeArrowheads="1"/>
            </p:cNvSpPr>
            <p:nvPr/>
          </p:nvSpPr>
          <p:spPr bwMode="auto">
            <a:xfrm>
              <a:off x="3870" y="611"/>
              <a:ext cx="1" cy="3241"/>
            </a:xfrm>
            <a:prstGeom prst="rect">
              <a:avLst/>
            </a:prstGeom>
            <a:solidFill>
              <a:srgbClr val="B4C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4" name="Rectangle 82"/>
            <p:cNvSpPr>
              <a:spLocks noChangeArrowheads="1"/>
            </p:cNvSpPr>
            <p:nvPr/>
          </p:nvSpPr>
          <p:spPr bwMode="auto">
            <a:xfrm>
              <a:off x="3871" y="611"/>
              <a:ext cx="2" cy="3241"/>
            </a:xfrm>
            <a:prstGeom prst="rect">
              <a:avLst/>
            </a:prstGeom>
            <a:solidFill>
              <a:srgbClr val="B3C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5" name="Rectangle 83"/>
            <p:cNvSpPr>
              <a:spLocks noChangeArrowheads="1"/>
            </p:cNvSpPr>
            <p:nvPr/>
          </p:nvSpPr>
          <p:spPr bwMode="auto">
            <a:xfrm>
              <a:off x="3873" y="611"/>
              <a:ext cx="3" cy="3241"/>
            </a:xfrm>
            <a:prstGeom prst="rect">
              <a:avLst/>
            </a:prstGeom>
            <a:solidFill>
              <a:srgbClr val="B2C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6" name="Rectangle 84"/>
            <p:cNvSpPr>
              <a:spLocks noChangeArrowheads="1"/>
            </p:cNvSpPr>
            <p:nvPr/>
          </p:nvSpPr>
          <p:spPr bwMode="auto">
            <a:xfrm>
              <a:off x="3876" y="611"/>
              <a:ext cx="2" cy="3241"/>
            </a:xfrm>
            <a:prstGeom prst="rect">
              <a:avLst/>
            </a:prstGeom>
            <a:solidFill>
              <a:srgbClr val="B1C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7" name="Rectangle 85"/>
            <p:cNvSpPr>
              <a:spLocks noChangeArrowheads="1"/>
            </p:cNvSpPr>
            <p:nvPr/>
          </p:nvSpPr>
          <p:spPr bwMode="auto">
            <a:xfrm>
              <a:off x="3878" y="611"/>
              <a:ext cx="1" cy="3241"/>
            </a:xfrm>
            <a:prstGeom prst="rect">
              <a:avLst/>
            </a:prstGeom>
            <a:solidFill>
              <a:srgbClr val="B0C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8" name="Rectangle 86"/>
            <p:cNvSpPr>
              <a:spLocks noChangeArrowheads="1"/>
            </p:cNvSpPr>
            <p:nvPr/>
          </p:nvSpPr>
          <p:spPr bwMode="auto">
            <a:xfrm>
              <a:off x="3879" y="611"/>
              <a:ext cx="3" cy="3241"/>
            </a:xfrm>
            <a:prstGeom prst="rect">
              <a:avLst/>
            </a:prstGeom>
            <a:solidFill>
              <a:srgbClr val="AFC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39" name="Rectangle 87"/>
            <p:cNvSpPr>
              <a:spLocks noChangeArrowheads="1"/>
            </p:cNvSpPr>
            <p:nvPr/>
          </p:nvSpPr>
          <p:spPr bwMode="auto">
            <a:xfrm>
              <a:off x="3882" y="611"/>
              <a:ext cx="2" cy="3241"/>
            </a:xfrm>
            <a:prstGeom prst="rect">
              <a:avLst/>
            </a:prstGeom>
            <a:solidFill>
              <a:srgbClr val="AEC7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0" name="Rectangle 88"/>
            <p:cNvSpPr>
              <a:spLocks noChangeArrowheads="1"/>
            </p:cNvSpPr>
            <p:nvPr/>
          </p:nvSpPr>
          <p:spPr bwMode="auto">
            <a:xfrm>
              <a:off x="3884" y="611"/>
              <a:ext cx="1" cy="3241"/>
            </a:xfrm>
            <a:prstGeom prst="rect">
              <a:avLst/>
            </a:prstGeom>
            <a:solidFill>
              <a:srgbClr val="ADC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1" name="Rectangle 89"/>
            <p:cNvSpPr>
              <a:spLocks noChangeArrowheads="1"/>
            </p:cNvSpPr>
            <p:nvPr/>
          </p:nvSpPr>
          <p:spPr bwMode="auto">
            <a:xfrm>
              <a:off x="3885" y="611"/>
              <a:ext cx="3" cy="3241"/>
            </a:xfrm>
            <a:prstGeom prst="rect">
              <a:avLst/>
            </a:prstGeom>
            <a:solidFill>
              <a:srgbClr val="ACC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2" name="Rectangle 90"/>
            <p:cNvSpPr>
              <a:spLocks noChangeArrowheads="1"/>
            </p:cNvSpPr>
            <p:nvPr/>
          </p:nvSpPr>
          <p:spPr bwMode="auto">
            <a:xfrm>
              <a:off x="3888" y="611"/>
              <a:ext cx="2" cy="3241"/>
            </a:xfrm>
            <a:prstGeom prst="rect">
              <a:avLst/>
            </a:prstGeom>
            <a:solidFill>
              <a:srgbClr val="ABC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3" name="Rectangle 91"/>
            <p:cNvSpPr>
              <a:spLocks noChangeArrowheads="1"/>
            </p:cNvSpPr>
            <p:nvPr/>
          </p:nvSpPr>
          <p:spPr bwMode="auto">
            <a:xfrm>
              <a:off x="3890" y="611"/>
              <a:ext cx="3" cy="3241"/>
            </a:xfrm>
            <a:prstGeom prst="rect">
              <a:avLst/>
            </a:prstGeom>
            <a:solidFill>
              <a:srgbClr val="AAC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4" name="Rectangle 92"/>
            <p:cNvSpPr>
              <a:spLocks noChangeArrowheads="1"/>
            </p:cNvSpPr>
            <p:nvPr/>
          </p:nvSpPr>
          <p:spPr bwMode="auto">
            <a:xfrm>
              <a:off x="3893" y="611"/>
              <a:ext cx="2" cy="3241"/>
            </a:xfrm>
            <a:prstGeom prst="rect">
              <a:avLst/>
            </a:prstGeom>
            <a:solidFill>
              <a:srgbClr val="AAC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5" name="Rectangle 93"/>
            <p:cNvSpPr>
              <a:spLocks noChangeArrowheads="1"/>
            </p:cNvSpPr>
            <p:nvPr/>
          </p:nvSpPr>
          <p:spPr bwMode="auto">
            <a:xfrm>
              <a:off x="3895" y="611"/>
              <a:ext cx="1" cy="3241"/>
            </a:xfrm>
            <a:prstGeom prst="rect">
              <a:avLst/>
            </a:prstGeom>
            <a:solidFill>
              <a:srgbClr val="ABC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6" name="Rectangle 94"/>
            <p:cNvSpPr>
              <a:spLocks noChangeArrowheads="1"/>
            </p:cNvSpPr>
            <p:nvPr/>
          </p:nvSpPr>
          <p:spPr bwMode="auto">
            <a:xfrm>
              <a:off x="3896" y="611"/>
              <a:ext cx="3" cy="3241"/>
            </a:xfrm>
            <a:prstGeom prst="rect">
              <a:avLst/>
            </a:prstGeom>
            <a:solidFill>
              <a:srgbClr val="ACC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7" name="Rectangle 95"/>
            <p:cNvSpPr>
              <a:spLocks noChangeArrowheads="1"/>
            </p:cNvSpPr>
            <p:nvPr/>
          </p:nvSpPr>
          <p:spPr bwMode="auto">
            <a:xfrm>
              <a:off x="3899" y="611"/>
              <a:ext cx="2" cy="3241"/>
            </a:xfrm>
            <a:prstGeom prst="rect">
              <a:avLst/>
            </a:prstGeom>
            <a:solidFill>
              <a:srgbClr val="ADC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8" name="Rectangle 96"/>
            <p:cNvSpPr>
              <a:spLocks noChangeArrowheads="1"/>
            </p:cNvSpPr>
            <p:nvPr/>
          </p:nvSpPr>
          <p:spPr bwMode="auto">
            <a:xfrm>
              <a:off x="3901" y="611"/>
              <a:ext cx="2" cy="3241"/>
            </a:xfrm>
            <a:prstGeom prst="rect">
              <a:avLst/>
            </a:prstGeom>
            <a:solidFill>
              <a:srgbClr val="AEC7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49" name="Rectangle 97"/>
            <p:cNvSpPr>
              <a:spLocks noChangeArrowheads="1"/>
            </p:cNvSpPr>
            <p:nvPr/>
          </p:nvSpPr>
          <p:spPr bwMode="auto">
            <a:xfrm>
              <a:off x="3903" y="611"/>
              <a:ext cx="3" cy="3241"/>
            </a:xfrm>
            <a:prstGeom prst="rect">
              <a:avLst/>
            </a:prstGeom>
            <a:solidFill>
              <a:srgbClr val="AFC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0" name="Rectangle 98"/>
            <p:cNvSpPr>
              <a:spLocks noChangeArrowheads="1"/>
            </p:cNvSpPr>
            <p:nvPr/>
          </p:nvSpPr>
          <p:spPr bwMode="auto">
            <a:xfrm>
              <a:off x="3906" y="611"/>
              <a:ext cx="1" cy="3241"/>
            </a:xfrm>
            <a:prstGeom prst="rect">
              <a:avLst/>
            </a:prstGeom>
            <a:solidFill>
              <a:srgbClr val="B0C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1" name="Rectangle 99"/>
            <p:cNvSpPr>
              <a:spLocks noChangeArrowheads="1"/>
            </p:cNvSpPr>
            <p:nvPr/>
          </p:nvSpPr>
          <p:spPr bwMode="auto">
            <a:xfrm>
              <a:off x="3907" y="611"/>
              <a:ext cx="2" cy="3241"/>
            </a:xfrm>
            <a:prstGeom prst="rect">
              <a:avLst/>
            </a:prstGeom>
            <a:solidFill>
              <a:srgbClr val="B1C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2" name="Rectangle 100"/>
            <p:cNvSpPr>
              <a:spLocks noChangeArrowheads="1"/>
            </p:cNvSpPr>
            <p:nvPr/>
          </p:nvSpPr>
          <p:spPr bwMode="auto">
            <a:xfrm>
              <a:off x="3909" y="611"/>
              <a:ext cx="3" cy="3241"/>
            </a:xfrm>
            <a:prstGeom prst="rect">
              <a:avLst/>
            </a:prstGeom>
            <a:solidFill>
              <a:srgbClr val="B2C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3" name="Rectangle 101"/>
            <p:cNvSpPr>
              <a:spLocks noChangeArrowheads="1"/>
            </p:cNvSpPr>
            <p:nvPr/>
          </p:nvSpPr>
          <p:spPr bwMode="auto">
            <a:xfrm>
              <a:off x="3912" y="611"/>
              <a:ext cx="1" cy="3241"/>
            </a:xfrm>
            <a:prstGeom prst="rect">
              <a:avLst/>
            </a:prstGeom>
            <a:solidFill>
              <a:srgbClr val="B3C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4" name="Rectangle 102"/>
            <p:cNvSpPr>
              <a:spLocks noChangeArrowheads="1"/>
            </p:cNvSpPr>
            <p:nvPr/>
          </p:nvSpPr>
          <p:spPr bwMode="auto">
            <a:xfrm>
              <a:off x="3913" y="611"/>
              <a:ext cx="2" cy="3241"/>
            </a:xfrm>
            <a:prstGeom prst="rect">
              <a:avLst/>
            </a:prstGeom>
            <a:solidFill>
              <a:srgbClr val="B4C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5" name="Rectangle 103"/>
            <p:cNvSpPr>
              <a:spLocks noChangeArrowheads="1"/>
            </p:cNvSpPr>
            <p:nvPr/>
          </p:nvSpPr>
          <p:spPr bwMode="auto">
            <a:xfrm>
              <a:off x="3915" y="611"/>
              <a:ext cx="3" cy="3241"/>
            </a:xfrm>
            <a:prstGeom prst="rect">
              <a:avLst/>
            </a:prstGeom>
            <a:solidFill>
              <a:srgbClr val="B5C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6" name="Rectangle 104"/>
            <p:cNvSpPr>
              <a:spLocks noChangeArrowheads="1"/>
            </p:cNvSpPr>
            <p:nvPr/>
          </p:nvSpPr>
          <p:spPr bwMode="auto">
            <a:xfrm>
              <a:off x="3918" y="611"/>
              <a:ext cx="2" cy="3241"/>
            </a:xfrm>
            <a:prstGeom prst="rect">
              <a:avLst/>
            </a:prstGeom>
            <a:solidFill>
              <a:srgbClr val="B6C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7" name="Rectangle 105"/>
            <p:cNvSpPr>
              <a:spLocks noChangeArrowheads="1"/>
            </p:cNvSpPr>
            <p:nvPr/>
          </p:nvSpPr>
          <p:spPr bwMode="auto">
            <a:xfrm>
              <a:off x="3920" y="611"/>
              <a:ext cx="3" cy="3241"/>
            </a:xfrm>
            <a:prstGeom prst="rect">
              <a:avLst/>
            </a:prstGeom>
            <a:solidFill>
              <a:srgbClr val="B7C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8" name="Rectangle 106"/>
            <p:cNvSpPr>
              <a:spLocks noChangeArrowheads="1"/>
            </p:cNvSpPr>
            <p:nvPr/>
          </p:nvSpPr>
          <p:spPr bwMode="auto">
            <a:xfrm>
              <a:off x="3923" y="611"/>
              <a:ext cx="1" cy="3241"/>
            </a:xfrm>
            <a:prstGeom prst="rect">
              <a:avLst/>
            </a:prstGeom>
            <a:solidFill>
              <a:srgbClr val="B8CE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59" name="Rectangle 107"/>
            <p:cNvSpPr>
              <a:spLocks noChangeArrowheads="1"/>
            </p:cNvSpPr>
            <p:nvPr/>
          </p:nvSpPr>
          <p:spPr bwMode="auto">
            <a:xfrm>
              <a:off x="3924" y="611"/>
              <a:ext cx="2" cy="3241"/>
            </a:xfrm>
            <a:prstGeom prst="rect">
              <a:avLst/>
            </a:prstGeom>
            <a:solidFill>
              <a:srgbClr val="B9C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0" name="Rectangle 108"/>
            <p:cNvSpPr>
              <a:spLocks noChangeArrowheads="1"/>
            </p:cNvSpPr>
            <p:nvPr/>
          </p:nvSpPr>
          <p:spPr bwMode="auto">
            <a:xfrm>
              <a:off x="3926" y="611"/>
              <a:ext cx="3" cy="3241"/>
            </a:xfrm>
            <a:prstGeom prst="rect">
              <a:avLst/>
            </a:prstGeom>
            <a:solidFill>
              <a:srgbClr val="BAC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1" name="Rectangle 109"/>
            <p:cNvSpPr>
              <a:spLocks noChangeArrowheads="1"/>
            </p:cNvSpPr>
            <p:nvPr/>
          </p:nvSpPr>
          <p:spPr bwMode="auto">
            <a:xfrm>
              <a:off x="3929" y="611"/>
              <a:ext cx="2" cy="3241"/>
            </a:xfrm>
            <a:prstGeom prst="rect">
              <a:avLst/>
            </a:prstGeom>
            <a:solidFill>
              <a:srgbClr val="BBD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2" name="Rectangle 110"/>
            <p:cNvSpPr>
              <a:spLocks noChangeArrowheads="1"/>
            </p:cNvSpPr>
            <p:nvPr/>
          </p:nvSpPr>
          <p:spPr bwMode="auto">
            <a:xfrm>
              <a:off x="3931" y="611"/>
              <a:ext cx="1" cy="3241"/>
            </a:xfrm>
            <a:prstGeom prst="rect">
              <a:avLst/>
            </a:prstGeom>
            <a:solidFill>
              <a:srgbClr val="BCD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3" name="Rectangle 111"/>
            <p:cNvSpPr>
              <a:spLocks noChangeArrowheads="1"/>
            </p:cNvSpPr>
            <p:nvPr/>
          </p:nvSpPr>
          <p:spPr bwMode="auto">
            <a:xfrm>
              <a:off x="3932" y="611"/>
              <a:ext cx="3" cy="3241"/>
            </a:xfrm>
            <a:prstGeom prst="rect">
              <a:avLst/>
            </a:prstGeom>
            <a:solidFill>
              <a:srgbClr val="BDD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4" name="Rectangle 112"/>
            <p:cNvSpPr>
              <a:spLocks noChangeArrowheads="1"/>
            </p:cNvSpPr>
            <p:nvPr/>
          </p:nvSpPr>
          <p:spPr bwMode="auto">
            <a:xfrm>
              <a:off x="3935" y="611"/>
              <a:ext cx="2" cy="3241"/>
            </a:xfrm>
            <a:prstGeom prst="rect">
              <a:avLst/>
            </a:prstGeom>
            <a:solidFill>
              <a:srgbClr val="BED2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5" name="Rectangle 113"/>
            <p:cNvSpPr>
              <a:spLocks noChangeArrowheads="1"/>
            </p:cNvSpPr>
            <p:nvPr/>
          </p:nvSpPr>
          <p:spPr bwMode="auto">
            <a:xfrm>
              <a:off x="3937" y="611"/>
              <a:ext cx="1" cy="3241"/>
            </a:xfrm>
            <a:prstGeom prst="rect">
              <a:avLst/>
            </a:prstGeom>
            <a:solidFill>
              <a:srgbClr val="BFD3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6" name="Rectangle 114"/>
            <p:cNvSpPr>
              <a:spLocks noChangeArrowheads="1"/>
            </p:cNvSpPr>
            <p:nvPr/>
          </p:nvSpPr>
          <p:spPr bwMode="auto">
            <a:xfrm>
              <a:off x="3938" y="611"/>
              <a:ext cx="4" cy="3241"/>
            </a:xfrm>
            <a:prstGeom prst="rect">
              <a:avLst/>
            </a:prstGeom>
            <a:solidFill>
              <a:srgbClr val="C0D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7" name="Rectangle 115"/>
            <p:cNvSpPr>
              <a:spLocks noChangeArrowheads="1"/>
            </p:cNvSpPr>
            <p:nvPr/>
          </p:nvSpPr>
          <p:spPr bwMode="auto">
            <a:xfrm>
              <a:off x="3942" y="611"/>
              <a:ext cx="1" cy="3241"/>
            </a:xfrm>
            <a:prstGeom prst="rect">
              <a:avLst/>
            </a:prstGeom>
            <a:solidFill>
              <a:srgbClr val="C1D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8" name="Rectangle 116"/>
            <p:cNvSpPr>
              <a:spLocks noChangeArrowheads="1"/>
            </p:cNvSpPr>
            <p:nvPr/>
          </p:nvSpPr>
          <p:spPr bwMode="auto">
            <a:xfrm>
              <a:off x="3943" y="611"/>
              <a:ext cx="3" cy="3241"/>
            </a:xfrm>
            <a:prstGeom prst="rect">
              <a:avLst/>
            </a:prstGeom>
            <a:solidFill>
              <a:srgbClr val="C2D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69" name="Rectangle 117"/>
            <p:cNvSpPr>
              <a:spLocks noChangeArrowheads="1"/>
            </p:cNvSpPr>
            <p:nvPr/>
          </p:nvSpPr>
          <p:spPr bwMode="auto">
            <a:xfrm>
              <a:off x="3946" y="611"/>
              <a:ext cx="2" cy="3241"/>
            </a:xfrm>
            <a:prstGeom prst="rect">
              <a:avLst/>
            </a:prstGeom>
            <a:solidFill>
              <a:srgbClr val="C3D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0" name="Rectangle 118"/>
            <p:cNvSpPr>
              <a:spLocks noChangeArrowheads="1"/>
            </p:cNvSpPr>
            <p:nvPr/>
          </p:nvSpPr>
          <p:spPr bwMode="auto">
            <a:xfrm>
              <a:off x="3948" y="611"/>
              <a:ext cx="1" cy="3241"/>
            </a:xfrm>
            <a:prstGeom prst="rect">
              <a:avLst/>
            </a:prstGeom>
            <a:solidFill>
              <a:srgbClr val="C4D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1" name="Rectangle 119"/>
            <p:cNvSpPr>
              <a:spLocks noChangeArrowheads="1"/>
            </p:cNvSpPr>
            <p:nvPr/>
          </p:nvSpPr>
          <p:spPr bwMode="auto">
            <a:xfrm>
              <a:off x="3949" y="611"/>
              <a:ext cx="3" cy="3241"/>
            </a:xfrm>
            <a:prstGeom prst="rect">
              <a:avLst/>
            </a:prstGeom>
            <a:solidFill>
              <a:srgbClr val="C5D7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2" name="Rectangle 120"/>
            <p:cNvSpPr>
              <a:spLocks noChangeArrowheads="1"/>
            </p:cNvSpPr>
            <p:nvPr/>
          </p:nvSpPr>
          <p:spPr bwMode="auto">
            <a:xfrm>
              <a:off x="3952" y="611"/>
              <a:ext cx="2" cy="3241"/>
            </a:xfrm>
            <a:prstGeom prst="rect">
              <a:avLst/>
            </a:prstGeom>
            <a:solidFill>
              <a:srgbClr val="C6D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3" name="Rectangle 121"/>
            <p:cNvSpPr>
              <a:spLocks noChangeArrowheads="1"/>
            </p:cNvSpPr>
            <p:nvPr/>
          </p:nvSpPr>
          <p:spPr bwMode="auto">
            <a:xfrm>
              <a:off x="3954" y="611"/>
              <a:ext cx="2" cy="3241"/>
            </a:xfrm>
            <a:prstGeom prst="rect">
              <a:avLst/>
            </a:prstGeom>
            <a:solidFill>
              <a:srgbClr val="C7D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4" name="Rectangle 122"/>
            <p:cNvSpPr>
              <a:spLocks noChangeArrowheads="1"/>
            </p:cNvSpPr>
            <p:nvPr/>
          </p:nvSpPr>
          <p:spPr bwMode="auto">
            <a:xfrm>
              <a:off x="3956" y="611"/>
              <a:ext cx="3" cy="3241"/>
            </a:xfrm>
            <a:prstGeom prst="rect">
              <a:avLst/>
            </a:prstGeom>
            <a:solidFill>
              <a:srgbClr val="C8D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5" name="Rectangle 123"/>
            <p:cNvSpPr>
              <a:spLocks noChangeArrowheads="1"/>
            </p:cNvSpPr>
            <p:nvPr/>
          </p:nvSpPr>
          <p:spPr bwMode="auto">
            <a:xfrm>
              <a:off x="3959" y="611"/>
              <a:ext cx="1" cy="3241"/>
            </a:xfrm>
            <a:prstGeom prst="rect">
              <a:avLst/>
            </a:prstGeom>
            <a:solidFill>
              <a:srgbClr val="C9D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6" name="Rectangle 124"/>
            <p:cNvSpPr>
              <a:spLocks noChangeArrowheads="1"/>
            </p:cNvSpPr>
            <p:nvPr/>
          </p:nvSpPr>
          <p:spPr bwMode="auto">
            <a:xfrm>
              <a:off x="3960" y="611"/>
              <a:ext cx="2" cy="3241"/>
            </a:xfrm>
            <a:prstGeom prst="rect">
              <a:avLst/>
            </a:prstGeom>
            <a:solidFill>
              <a:srgbClr val="CAD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7" name="Rectangle 125"/>
            <p:cNvSpPr>
              <a:spLocks noChangeArrowheads="1"/>
            </p:cNvSpPr>
            <p:nvPr/>
          </p:nvSpPr>
          <p:spPr bwMode="auto">
            <a:xfrm>
              <a:off x="3962" y="611"/>
              <a:ext cx="3" cy="3241"/>
            </a:xfrm>
            <a:prstGeom prst="rect">
              <a:avLst/>
            </a:prstGeom>
            <a:solidFill>
              <a:srgbClr val="CBD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8" name="Rectangle 126"/>
            <p:cNvSpPr>
              <a:spLocks noChangeArrowheads="1"/>
            </p:cNvSpPr>
            <p:nvPr/>
          </p:nvSpPr>
          <p:spPr bwMode="auto">
            <a:xfrm>
              <a:off x="3965" y="611"/>
              <a:ext cx="2" cy="3241"/>
            </a:xfrm>
            <a:prstGeom prst="rect">
              <a:avLst/>
            </a:prstGeom>
            <a:solidFill>
              <a:srgbClr val="CCD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79" name="Rectangle 127"/>
            <p:cNvSpPr>
              <a:spLocks noChangeArrowheads="1"/>
            </p:cNvSpPr>
            <p:nvPr/>
          </p:nvSpPr>
          <p:spPr bwMode="auto">
            <a:xfrm>
              <a:off x="3967" y="611"/>
              <a:ext cx="1" cy="3241"/>
            </a:xfrm>
            <a:prstGeom prst="rect">
              <a:avLst/>
            </a:prstGeom>
            <a:solidFill>
              <a:srgbClr val="CDD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0" name="Rectangle 128"/>
            <p:cNvSpPr>
              <a:spLocks noChangeArrowheads="1"/>
            </p:cNvSpPr>
            <p:nvPr/>
          </p:nvSpPr>
          <p:spPr bwMode="auto">
            <a:xfrm>
              <a:off x="3968" y="611"/>
              <a:ext cx="3" cy="3241"/>
            </a:xfrm>
            <a:prstGeom prst="rect">
              <a:avLst/>
            </a:prstGeom>
            <a:solidFill>
              <a:srgbClr val="CED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1" name="Rectangle 129"/>
            <p:cNvSpPr>
              <a:spLocks noChangeArrowheads="1"/>
            </p:cNvSpPr>
            <p:nvPr/>
          </p:nvSpPr>
          <p:spPr bwMode="auto">
            <a:xfrm>
              <a:off x="3971" y="611"/>
              <a:ext cx="2" cy="3241"/>
            </a:xfrm>
            <a:prstGeom prst="rect">
              <a:avLst/>
            </a:prstGeom>
            <a:solidFill>
              <a:srgbClr val="CFDE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2" name="Rectangle 130"/>
            <p:cNvSpPr>
              <a:spLocks noChangeArrowheads="1"/>
            </p:cNvSpPr>
            <p:nvPr/>
          </p:nvSpPr>
          <p:spPr bwMode="auto">
            <a:xfrm>
              <a:off x="3973" y="611"/>
              <a:ext cx="3" cy="3241"/>
            </a:xfrm>
            <a:prstGeom prst="rect">
              <a:avLst/>
            </a:prstGeom>
            <a:solidFill>
              <a:srgbClr val="D0D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3" name="Rectangle 131"/>
            <p:cNvSpPr>
              <a:spLocks noChangeArrowheads="1"/>
            </p:cNvSpPr>
            <p:nvPr/>
          </p:nvSpPr>
          <p:spPr bwMode="auto">
            <a:xfrm>
              <a:off x="3976" y="611"/>
              <a:ext cx="1" cy="3241"/>
            </a:xfrm>
            <a:prstGeom prst="rect">
              <a:avLst/>
            </a:prstGeom>
            <a:solidFill>
              <a:srgbClr val="D1D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4" name="Rectangle 132"/>
            <p:cNvSpPr>
              <a:spLocks noChangeArrowheads="1"/>
            </p:cNvSpPr>
            <p:nvPr/>
          </p:nvSpPr>
          <p:spPr bwMode="auto">
            <a:xfrm>
              <a:off x="3977" y="611"/>
              <a:ext cx="2" cy="3241"/>
            </a:xfrm>
            <a:prstGeom prst="rect">
              <a:avLst/>
            </a:prstGeom>
            <a:solidFill>
              <a:srgbClr val="D2E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5" name="Rectangle 133"/>
            <p:cNvSpPr>
              <a:spLocks noChangeArrowheads="1"/>
            </p:cNvSpPr>
            <p:nvPr/>
          </p:nvSpPr>
          <p:spPr bwMode="auto">
            <a:xfrm>
              <a:off x="3979" y="611"/>
              <a:ext cx="3" cy="3241"/>
            </a:xfrm>
            <a:prstGeom prst="rect">
              <a:avLst/>
            </a:prstGeom>
            <a:solidFill>
              <a:srgbClr val="D3E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6" name="Rectangle 134"/>
            <p:cNvSpPr>
              <a:spLocks noChangeArrowheads="1"/>
            </p:cNvSpPr>
            <p:nvPr/>
          </p:nvSpPr>
          <p:spPr bwMode="auto">
            <a:xfrm>
              <a:off x="3982" y="611"/>
              <a:ext cx="2" cy="3241"/>
            </a:xfrm>
            <a:prstGeom prst="rect">
              <a:avLst/>
            </a:prstGeom>
            <a:solidFill>
              <a:srgbClr val="D4E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7" name="Rectangle 135"/>
            <p:cNvSpPr>
              <a:spLocks noChangeArrowheads="1"/>
            </p:cNvSpPr>
            <p:nvPr/>
          </p:nvSpPr>
          <p:spPr bwMode="auto">
            <a:xfrm>
              <a:off x="3984" y="611"/>
              <a:ext cx="1" cy="3241"/>
            </a:xfrm>
            <a:prstGeom prst="rect">
              <a:avLst/>
            </a:prstGeom>
            <a:solidFill>
              <a:srgbClr val="D5E2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8" name="Rectangle 136"/>
            <p:cNvSpPr>
              <a:spLocks noChangeArrowheads="1"/>
            </p:cNvSpPr>
            <p:nvPr/>
          </p:nvSpPr>
          <p:spPr bwMode="auto">
            <a:xfrm>
              <a:off x="3985" y="611"/>
              <a:ext cx="3" cy="3241"/>
            </a:xfrm>
            <a:prstGeom prst="rect">
              <a:avLst/>
            </a:prstGeom>
            <a:solidFill>
              <a:srgbClr val="D6E3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89" name="Rectangle 137"/>
            <p:cNvSpPr>
              <a:spLocks noChangeArrowheads="1"/>
            </p:cNvSpPr>
            <p:nvPr/>
          </p:nvSpPr>
          <p:spPr bwMode="auto">
            <a:xfrm>
              <a:off x="3988" y="611"/>
              <a:ext cx="2" cy="3241"/>
            </a:xfrm>
            <a:prstGeom prst="rect">
              <a:avLst/>
            </a:prstGeom>
            <a:solidFill>
              <a:srgbClr val="D7E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0" name="Rectangle 138"/>
            <p:cNvSpPr>
              <a:spLocks noChangeArrowheads="1"/>
            </p:cNvSpPr>
            <p:nvPr/>
          </p:nvSpPr>
          <p:spPr bwMode="auto">
            <a:xfrm>
              <a:off x="3990" y="611"/>
              <a:ext cx="2" cy="3241"/>
            </a:xfrm>
            <a:prstGeom prst="rect">
              <a:avLst/>
            </a:prstGeom>
            <a:solidFill>
              <a:srgbClr val="D8E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1" name="Rectangle 139"/>
            <p:cNvSpPr>
              <a:spLocks noChangeArrowheads="1"/>
            </p:cNvSpPr>
            <p:nvPr/>
          </p:nvSpPr>
          <p:spPr bwMode="auto">
            <a:xfrm>
              <a:off x="3992" y="611"/>
              <a:ext cx="3" cy="3241"/>
            </a:xfrm>
            <a:prstGeom prst="rect">
              <a:avLst/>
            </a:prstGeom>
            <a:solidFill>
              <a:srgbClr val="D9E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2" name="Rectangle 140"/>
            <p:cNvSpPr>
              <a:spLocks noChangeArrowheads="1"/>
            </p:cNvSpPr>
            <p:nvPr/>
          </p:nvSpPr>
          <p:spPr bwMode="auto">
            <a:xfrm>
              <a:off x="3995" y="611"/>
              <a:ext cx="1" cy="3241"/>
            </a:xfrm>
            <a:prstGeom prst="rect">
              <a:avLst/>
            </a:prstGeom>
            <a:solidFill>
              <a:srgbClr val="DAE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3" name="Rectangle 141"/>
            <p:cNvSpPr>
              <a:spLocks noChangeArrowheads="1"/>
            </p:cNvSpPr>
            <p:nvPr/>
          </p:nvSpPr>
          <p:spPr bwMode="auto">
            <a:xfrm>
              <a:off x="3996" y="611"/>
              <a:ext cx="3" cy="3241"/>
            </a:xfrm>
            <a:prstGeom prst="rect">
              <a:avLst/>
            </a:prstGeom>
            <a:solidFill>
              <a:srgbClr val="DBE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4" name="Rectangle 142"/>
            <p:cNvSpPr>
              <a:spLocks noChangeArrowheads="1"/>
            </p:cNvSpPr>
            <p:nvPr/>
          </p:nvSpPr>
          <p:spPr bwMode="auto">
            <a:xfrm>
              <a:off x="3999" y="611"/>
              <a:ext cx="2" cy="3241"/>
            </a:xfrm>
            <a:prstGeom prst="rect">
              <a:avLst/>
            </a:prstGeom>
            <a:solidFill>
              <a:srgbClr val="DCE7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5" name="Rectangle 143"/>
            <p:cNvSpPr>
              <a:spLocks noChangeArrowheads="1"/>
            </p:cNvSpPr>
            <p:nvPr/>
          </p:nvSpPr>
          <p:spPr bwMode="auto">
            <a:xfrm>
              <a:off x="4001" y="611"/>
              <a:ext cx="1" cy="3241"/>
            </a:xfrm>
            <a:prstGeom prst="rect">
              <a:avLst/>
            </a:prstGeom>
            <a:solidFill>
              <a:srgbClr val="DDE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6" name="Rectangle 144"/>
            <p:cNvSpPr>
              <a:spLocks noChangeArrowheads="1"/>
            </p:cNvSpPr>
            <p:nvPr/>
          </p:nvSpPr>
          <p:spPr bwMode="auto">
            <a:xfrm>
              <a:off x="4002" y="611"/>
              <a:ext cx="4" cy="3241"/>
            </a:xfrm>
            <a:prstGeom prst="rect">
              <a:avLst/>
            </a:prstGeom>
            <a:solidFill>
              <a:srgbClr val="DEE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7" name="Rectangle 145"/>
            <p:cNvSpPr>
              <a:spLocks noChangeArrowheads="1"/>
            </p:cNvSpPr>
            <p:nvPr/>
          </p:nvSpPr>
          <p:spPr bwMode="auto">
            <a:xfrm>
              <a:off x="4006" y="611"/>
              <a:ext cx="1" cy="3241"/>
            </a:xfrm>
            <a:prstGeom prst="rect">
              <a:avLst/>
            </a:prstGeom>
            <a:solidFill>
              <a:srgbClr val="DFE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8" name="Rectangle 146"/>
            <p:cNvSpPr>
              <a:spLocks noChangeArrowheads="1"/>
            </p:cNvSpPr>
            <p:nvPr/>
          </p:nvSpPr>
          <p:spPr bwMode="auto">
            <a:xfrm>
              <a:off x="4007" y="611"/>
              <a:ext cx="2" cy="3241"/>
            </a:xfrm>
            <a:prstGeom prst="rect">
              <a:avLst/>
            </a:prstGeom>
            <a:solidFill>
              <a:srgbClr val="E0E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299" name="Rectangle 147"/>
            <p:cNvSpPr>
              <a:spLocks noChangeArrowheads="1"/>
            </p:cNvSpPr>
            <p:nvPr/>
          </p:nvSpPr>
          <p:spPr bwMode="auto">
            <a:xfrm>
              <a:off x="4009" y="611"/>
              <a:ext cx="3" cy="3241"/>
            </a:xfrm>
            <a:prstGeom prst="rect">
              <a:avLst/>
            </a:prstGeom>
            <a:solidFill>
              <a:srgbClr val="E1E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0" name="Rectangle 148"/>
            <p:cNvSpPr>
              <a:spLocks noChangeArrowheads="1"/>
            </p:cNvSpPr>
            <p:nvPr/>
          </p:nvSpPr>
          <p:spPr bwMode="auto">
            <a:xfrm>
              <a:off x="4012" y="611"/>
              <a:ext cx="1" cy="3241"/>
            </a:xfrm>
            <a:prstGeom prst="rect">
              <a:avLst/>
            </a:prstGeom>
            <a:solidFill>
              <a:srgbClr val="E2E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1" name="Rectangle 149"/>
            <p:cNvSpPr>
              <a:spLocks noChangeArrowheads="1"/>
            </p:cNvSpPr>
            <p:nvPr/>
          </p:nvSpPr>
          <p:spPr bwMode="auto">
            <a:xfrm>
              <a:off x="4013" y="611"/>
              <a:ext cx="2" cy="3241"/>
            </a:xfrm>
            <a:prstGeom prst="rect">
              <a:avLst/>
            </a:prstGeom>
            <a:solidFill>
              <a:srgbClr val="E3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2" name="Rectangle 150"/>
            <p:cNvSpPr>
              <a:spLocks noChangeArrowheads="1"/>
            </p:cNvSpPr>
            <p:nvPr/>
          </p:nvSpPr>
          <p:spPr bwMode="auto">
            <a:xfrm>
              <a:off x="4015" y="611"/>
              <a:ext cx="3" cy="3241"/>
            </a:xfrm>
            <a:prstGeom prst="rect">
              <a:avLst/>
            </a:prstGeom>
            <a:solidFill>
              <a:srgbClr val="E4E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3" name="Rectangle 151"/>
            <p:cNvSpPr>
              <a:spLocks noChangeArrowheads="1"/>
            </p:cNvSpPr>
            <p:nvPr/>
          </p:nvSpPr>
          <p:spPr bwMode="auto">
            <a:xfrm>
              <a:off x="4018" y="611"/>
              <a:ext cx="2" cy="3241"/>
            </a:xfrm>
            <a:prstGeom prst="rect">
              <a:avLst/>
            </a:prstGeom>
            <a:solidFill>
              <a:srgbClr val="E5E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4" name="Rectangle 152"/>
            <p:cNvSpPr>
              <a:spLocks noChangeArrowheads="1"/>
            </p:cNvSpPr>
            <p:nvPr/>
          </p:nvSpPr>
          <p:spPr bwMode="auto">
            <a:xfrm>
              <a:off x="4020" y="611"/>
              <a:ext cx="1" cy="3241"/>
            </a:xfrm>
            <a:prstGeom prst="rect">
              <a:avLst/>
            </a:prstGeom>
            <a:solidFill>
              <a:srgbClr val="E6EE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5" name="Rectangle 153"/>
            <p:cNvSpPr>
              <a:spLocks noChangeArrowheads="1"/>
            </p:cNvSpPr>
            <p:nvPr/>
          </p:nvSpPr>
          <p:spPr bwMode="auto">
            <a:xfrm>
              <a:off x="4021" y="611"/>
              <a:ext cx="3" cy="3241"/>
            </a:xfrm>
            <a:prstGeom prst="rect">
              <a:avLst/>
            </a:prstGeom>
            <a:solidFill>
              <a:srgbClr val="E7E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6" name="Rectangle 154"/>
            <p:cNvSpPr>
              <a:spLocks noChangeArrowheads="1"/>
            </p:cNvSpPr>
            <p:nvPr/>
          </p:nvSpPr>
          <p:spPr bwMode="auto">
            <a:xfrm>
              <a:off x="4024" y="611"/>
              <a:ext cx="2" cy="3241"/>
            </a:xfrm>
            <a:prstGeom prst="rect">
              <a:avLst/>
            </a:prstGeom>
            <a:solidFill>
              <a:srgbClr val="E8E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7" name="Rectangle 155"/>
            <p:cNvSpPr>
              <a:spLocks noChangeArrowheads="1"/>
            </p:cNvSpPr>
            <p:nvPr/>
          </p:nvSpPr>
          <p:spPr bwMode="auto">
            <a:xfrm>
              <a:off x="4026" y="611"/>
              <a:ext cx="3" cy="3241"/>
            </a:xfrm>
            <a:prstGeom prst="rect">
              <a:avLst/>
            </a:prstGeom>
            <a:solidFill>
              <a:srgbClr val="E9F0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8" name="Rectangle 156"/>
            <p:cNvSpPr>
              <a:spLocks noChangeArrowheads="1"/>
            </p:cNvSpPr>
            <p:nvPr/>
          </p:nvSpPr>
          <p:spPr bwMode="auto">
            <a:xfrm>
              <a:off x="4029" y="611"/>
              <a:ext cx="2" cy="3241"/>
            </a:xfrm>
            <a:prstGeom prst="rect">
              <a:avLst/>
            </a:prstGeom>
            <a:solidFill>
              <a:srgbClr val="EAF1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09" name="Rectangle 157"/>
            <p:cNvSpPr>
              <a:spLocks noChangeArrowheads="1"/>
            </p:cNvSpPr>
            <p:nvPr/>
          </p:nvSpPr>
          <p:spPr bwMode="auto">
            <a:xfrm>
              <a:off x="4031" y="611"/>
              <a:ext cx="1" cy="3241"/>
            </a:xfrm>
            <a:prstGeom prst="rect">
              <a:avLst/>
            </a:prstGeom>
            <a:solidFill>
              <a:srgbClr val="EBF2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0" name="Rectangle 158"/>
            <p:cNvSpPr>
              <a:spLocks noChangeArrowheads="1"/>
            </p:cNvSpPr>
            <p:nvPr/>
          </p:nvSpPr>
          <p:spPr bwMode="auto">
            <a:xfrm>
              <a:off x="4032" y="611"/>
              <a:ext cx="3" cy="3241"/>
            </a:xfrm>
            <a:prstGeom prst="rect">
              <a:avLst/>
            </a:prstGeom>
            <a:solidFill>
              <a:srgbClr val="ECF2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1" name="Rectangle 159"/>
            <p:cNvSpPr>
              <a:spLocks noChangeArrowheads="1"/>
            </p:cNvSpPr>
            <p:nvPr/>
          </p:nvSpPr>
          <p:spPr bwMode="auto">
            <a:xfrm>
              <a:off x="4035" y="611"/>
              <a:ext cx="2" cy="3241"/>
            </a:xfrm>
            <a:prstGeom prst="rect">
              <a:avLst/>
            </a:prstGeom>
            <a:solidFill>
              <a:srgbClr val="EDF3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2" name="Rectangle 160"/>
            <p:cNvSpPr>
              <a:spLocks noChangeArrowheads="1"/>
            </p:cNvSpPr>
            <p:nvPr/>
          </p:nvSpPr>
          <p:spPr bwMode="auto">
            <a:xfrm>
              <a:off x="4037" y="611"/>
              <a:ext cx="1" cy="3241"/>
            </a:xfrm>
            <a:prstGeom prst="rect">
              <a:avLst/>
            </a:prstGeom>
            <a:solidFill>
              <a:srgbClr val="EEF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3" name="Rectangle 161"/>
            <p:cNvSpPr>
              <a:spLocks noChangeArrowheads="1"/>
            </p:cNvSpPr>
            <p:nvPr/>
          </p:nvSpPr>
          <p:spPr bwMode="auto">
            <a:xfrm>
              <a:off x="4038" y="611"/>
              <a:ext cx="3" cy="3241"/>
            </a:xfrm>
            <a:prstGeom prst="rect">
              <a:avLst/>
            </a:prstGeom>
            <a:solidFill>
              <a:srgbClr val="EFF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4" name="Rectangle 162"/>
            <p:cNvSpPr>
              <a:spLocks noChangeArrowheads="1"/>
            </p:cNvSpPr>
            <p:nvPr/>
          </p:nvSpPr>
          <p:spPr bwMode="auto">
            <a:xfrm>
              <a:off x="4041" y="611"/>
              <a:ext cx="2" cy="3241"/>
            </a:xfrm>
            <a:prstGeom prst="rect">
              <a:avLst/>
            </a:prstGeom>
            <a:solidFill>
              <a:srgbClr val="F0F5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5" name="Rectangle 163"/>
            <p:cNvSpPr>
              <a:spLocks noChangeArrowheads="1"/>
            </p:cNvSpPr>
            <p:nvPr/>
          </p:nvSpPr>
          <p:spPr bwMode="auto">
            <a:xfrm>
              <a:off x="4043" y="611"/>
              <a:ext cx="2" cy="3241"/>
            </a:xfrm>
            <a:prstGeom prst="rect">
              <a:avLst/>
            </a:prstGeom>
            <a:solidFill>
              <a:srgbClr val="F1F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6" name="Rectangle 164"/>
            <p:cNvSpPr>
              <a:spLocks noChangeArrowheads="1"/>
            </p:cNvSpPr>
            <p:nvPr/>
          </p:nvSpPr>
          <p:spPr bwMode="auto">
            <a:xfrm>
              <a:off x="4045" y="611"/>
              <a:ext cx="3" cy="3241"/>
            </a:xfrm>
            <a:prstGeom prst="rect">
              <a:avLst/>
            </a:prstGeom>
            <a:solidFill>
              <a:srgbClr val="F2F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7" name="Rectangle 165"/>
            <p:cNvSpPr>
              <a:spLocks noChangeArrowheads="1"/>
            </p:cNvSpPr>
            <p:nvPr/>
          </p:nvSpPr>
          <p:spPr bwMode="auto">
            <a:xfrm>
              <a:off x="4048" y="611"/>
              <a:ext cx="1" cy="3241"/>
            </a:xfrm>
            <a:prstGeom prst="rect">
              <a:avLst/>
            </a:prstGeom>
            <a:solidFill>
              <a:srgbClr val="F3F7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8" name="Rectangle 166"/>
            <p:cNvSpPr>
              <a:spLocks noChangeArrowheads="1"/>
            </p:cNvSpPr>
            <p:nvPr/>
          </p:nvSpPr>
          <p:spPr bwMode="auto">
            <a:xfrm>
              <a:off x="4049" y="611"/>
              <a:ext cx="3" cy="3241"/>
            </a:xfrm>
            <a:prstGeom prst="rect">
              <a:avLst/>
            </a:prstGeom>
            <a:solidFill>
              <a:srgbClr val="F4F8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19" name="Rectangle 167"/>
            <p:cNvSpPr>
              <a:spLocks noChangeArrowheads="1"/>
            </p:cNvSpPr>
            <p:nvPr/>
          </p:nvSpPr>
          <p:spPr bwMode="auto">
            <a:xfrm>
              <a:off x="4052" y="611"/>
              <a:ext cx="2" cy="3241"/>
            </a:xfrm>
            <a:prstGeom prst="rect">
              <a:avLst/>
            </a:prstGeom>
            <a:solidFill>
              <a:srgbClr val="F5F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0" name="Rectangle 168"/>
            <p:cNvSpPr>
              <a:spLocks noChangeArrowheads="1"/>
            </p:cNvSpPr>
            <p:nvPr/>
          </p:nvSpPr>
          <p:spPr bwMode="auto">
            <a:xfrm>
              <a:off x="4054" y="611"/>
              <a:ext cx="2" cy="3241"/>
            </a:xfrm>
            <a:prstGeom prst="rect">
              <a:avLst/>
            </a:prstGeom>
            <a:solidFill>
              <a:srgbClr val="F6F9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1" name="Rectangle 169"/>
            <p:cNvSpPr>
              <a:spLocks noChangeArrowheads="1"/>
            </p:cNvSpPr>
            <p:nvPr/>
          </p:nvSpPr>
          <p:spPr bwMode="auto">
            <a:xfrm>
              <a:off x="4056" y="611"/>
              <a:ext cx="3" cy="3241"/>
            </a:xfrm>
            <a:prstGeom prst="rect">
              <a:avLst/>
            </a:prstGeom>
            <a:solidFill>
              <a:srgbClr val="F7FA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2" name="Rectangle 170"/>
            <p:cNvSpPr>
              <a:spLocks noChangeArrowheads="1"/>
            </p:cNvSpPr>
            <p:nvPr/>
          </p:nvSpPr>
          <p:spPr bwMode="auto">
            <a:xfrm>
              <a:off x="4059" y="611"/>
              <a:ext cx="1" cy="3241"/>
            </a:xfrm>
            <a:prstGeom prst="rect">
              <a:avLst/>
            </a:prstGeom>
            <a:solidFill>
              <a:srgbClr val="F8F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3" name="Rectangle 171"/>
            <p:cNvSpPr>
              <a:spLocks noChangeArrowheads="1"/>
            </p:cNvSpPr>
            <p:nvPr/>
          </p:nvSpPr>
          <p:spPr bwMode="auto">
            <a:xfrm>
              <a:off x="4060" y="611"/>
              <a:ext cx="2" cy="3241"/>
            </a:xfrm>
            <a:prstGeom prst="rect">
              <a:avLst/>
            </a:prstGeom>
            <a:solidFill>
              <a:srgbClr val="F9FB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4" name="Rectangle 172"/>
            <p:cNvSpPr>
              <a:spLocks noChangeArrowheads="1"/>
            </p:cNvSpPr>
            <p:nvPr/>
          </p:nvSpPr>
          <p:spPr bwMode="auto">
            <a:xfrm>
              <a:off x="4062" y="611"/>
              <a:ext cx="3" cy="3241"/>
            </a:xfrm>
            <a:prstGeom prst="rect">
              <a:avLst/>
            </a:prstGeom>
            <a:solidFill>
              <a:srgbClr val="FAF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5" name="Rectangle 173"/>
            <p:cNvSpPr>
              <a:spLocks noChangeArrowheads="1"/>
            </p:cNvSpPr>
            <p:nvPr/>
          </p:nvSpPr>
          <p:spPr bwMode="auto">
            <a:xfrm>
              <a:off x="4065" y="611"/>
              <a:ext cx="1" cy="3241"/>
            </a:xfrm>
            <a:prstGeom prst="rect">
              <a:avLst/>
            </a:prstGeom>
            <a:solidFill>
              <a:srgbClr val="FBF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6" name="Rectangle 174"/>
            <p:cNvSpPr>
              <a:spLocks noChangeArrowheads="1"/>
            </p:cNvSpPr>
            <p:nvPr/>
          </p:nvSpPr>
          <p:spPr bwMode="auto">
            <a:xfrm>
              <a:off x="4066" y="611"/>
              <a:ext cx="2" cy="3241"/>
            </a:xfrm>
            <a:prstGeom prst="rect">
              <a:avLst/>
            </a:prstGeom>
            <a:solidFill>
              <a:srgbClr val="FCFD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7" name="Rectangle 175"/>
            <p:cNvSpPr>
              <a:spLocks noChangeArrowheads="1"/>
            </p:cNvSpPr>
            <p:nvPr/>
          </p:nvSpPr>
          <p:spPr bwMode="auto">
            <a:xfrm>
              <a:off x="4068" y="611"/>
              <a:ext cx="3" cy="3241"/>
            </a:xfrm>
            <a:prstGeom prst="rect">
              <a:avLst/>
            </a:prstGeom>
            <a:solidFill>
              <a:srgbClr val="FDFE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8" name="Rectangle 176"/>
            <p:cNvSpPr>
              <a:spLocks noChangeArrowheads="1"/>
            </p:cNvSpPr>
            <p:nvPr/>
          </p:nvSpPr>
          <p:spPr bwMode="auto">
            <a:xfrm>
              <a:off x="4071" y="611"/>
              <a:ext cx="2" cy="3241"/>
            </a:xfrm>
            <a:prstGeom prst="rect">
              <a:avLst/>
            </a:prstGeom>
            <a:solidFill>
              <a:srgbClr val="FE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29" name="Rectangle 177"/>
            <p:cNvSpPr>
              <a:spLocks noChangeArrowheads="1"/>
            </p:cNvSpPr>
            <p:nvPr/>
          </p:nvSpPr>
          <p:spPr bwMode="auto">
            <a:xfrm>
              <a:off x="4073" y="611"/>
              <a:ext cx="3" cy="32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30" name="Rectangle 178"/>
            <p:cNvSpPr>
              <a:spLocks noChangeArrowheads="1"/>
            </p:cNvSpPr>
            <p:nvPr/>
          </p:nvSpPr>
          <p:spPr bwMode="auto">
            <a:xfrm>
              <a:off x="2255" y="780"/>
              <a:ext cx="87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u="none">
                  <a:solidFill>
                    <a:srgbClr val="000000"/>
                  </a:solidFill>
                </a:rPr>
                <a:t>LEVEL-1 Trigger</a:t>
              </a:r>
              <a:endParaRPr lang="en-US" u="none"/>
            </a:p>
          </p:txBody>
        </p:sp>
        <p:sp>
          <p:nvSpPr>
            <p:cNvPr id="561331" name="Rectangle 179"/>
            <p:cNvSpPr>
              <a:spLocks noChangeArrowheads="1"/>
            </p:cNvSpPr>
            <p:nvPr/>
          </p:nvSpPr>
          <p:spPr bwMode="auto">
            <a:xfrm>
              <a:off x="3084" y="780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u="none">
                  <a:solidFill>
                    <a:srgbClr val="000000"/>
                  </a:solidFill>
                </a:rPr>
                <a:t> </a:t>
              </a:r>
              <a:endParaRPr lang="en-US" u="none"/>
            </a:p>
          </p:txBody>
        </p:sp>
        <p:sp>
          <p:nvSpPr>
            <p:cNvPr id="561332" name="Rectangle 180"/>
            <p:cNvSpPr>
              <a:spLocks noChangeArrowheads="1"/>
            </p:cNvSpPr>
            <p:nvPr/>
          </p:nvSpPr>
          <p:spPr bwMode="auto">
            <a:xfrm>
              <a:off x="2294" y="904"/>
              <a:ext cx="185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Hardwired processors  (ASIC, FPGA)</a:t>
              </a:r>
              <a:endParaRPr lang="en-US" u="none"/>
            </a:p>
          </p:txBody>
        </p:sp>
        <p:sp>
          <p:nvSpPr>
            <p:cNvPr id="561333" name="Rectangle 181"/>
            <p:cNvSpPr>
              <a:spLocks noChangeArrowheads="1"/>
            </p:cNvSpPr>
            <p:nvPr/>
          </p:nvSpPr>
          <p:spPr bwMode="auto">
            <a:xfrm>
              <a:off x="3979" y="904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  </a:t>
              </a:r>
              <a:endParaRPr lang="en-US" u="none"/>
            </a:p>
          </p:txBody>
        </p:sp>
        <p:sp>
          <p:nvSpPr>
            <p:cNvPr id="561334" name="Rectangle 182"/>
            <p:cNvSpPr>
              <a:spLocks noChangeArrowheads="1"/>
            </p:cNvSpPr>
            <p:nvPr/>
          </p:nvSpPr>
          <p:spPr bwMode="auto">
            <a:xfrm>
              <a:off x="2275" y="1035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u="none">
                  <a:solidFill>
                    <a:srgbClr val="000000"/>
                  </a:solidFill>
                </a:rPr>
                <a:t> </a:t>
              </a:r>
              <a:endParaRPr lang="en-US" u="none"/>
            </a:p>
          </p:txBody>
        </p:sp>
        <p:sp>
          <p:nvSpPr>
            <p:cNvPr id="561335" name="Rectangle 183"/>
            <p:cNvSpPr>
              <a:spLocks noChangeArrowheads="1"/>
            </p:cNvSpPr>
            <p:nvPr/>
          </p:nvSpPr>
          <p:spPr bwMode="auto">
            <a:xfrm>
              <a:off x="2300" y="1035"/>
              <a:ext cx="2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u="none">
                  <a:solidFill>
                    <a:srgbClr val="000000"/>
                  </a:solidFill>
                </a:rPr>
                <a:t> </a:t>
              </a:r>
              <a:endParaRPr lang="en-US" u="none"/>
            </a:p>
          </p:txBody>
        </p:sp>
        <p:sp>
          <p:nvSpPr>
            <p:cNvPr id="561336" name="Rectangle 184"/>
            <p:cNvSpPr>
              <a:spLocks noChangeArrowheads="1"/>
            </p:cNvSpPr>
            <p:nvPr/>
          </p:nvSpPr>
          <p:spPr bwMode="auto">
            <a:xfrm>
              <a:off x="2912" y="1024"/>
              <a:ext cx="129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Pipelined massive parallel</a:t>
              </a:r>
              <a:endParaRPr lang="en-US" u="none"/>
            </a:p>
          </p:txBody>
        </p:sp>
        <p:sp>
          <p:nvSpPr>
            <p:cNvPr id="561337" name="Oval 185"/>
            <p:cNvSpPr>
              <a:spLocks noChangeArrowheads="1"/>
            </p:cNvSpPr>
            <p:nvPr/>
          </p:nvSpPr>
          <p:spPr bwMode="auto">
            <a:xfrm>
              <a:off x="3803" y="2359"/>
              <a:ext cx="168" cy="70"/>
            </a:xfrm>
            <a:prstGeom prst="ellipse">
              <a:avLst/>
            </a:prstGeom>
            <a:solidFill>
              <a:srgbClr val="FF652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38" name="Oval 186"/>
            <p:cNvSpPr>
              <a:spLocks noChangeArrowheads="1"/>
            </p:cNvSpPr>
            <p:nvPr/>
          </p:nvSpPr>
          <p:spPr bwMode="auto">
            <a:xfrm>
              <a:off x="3806" y="2362"/>
              <a:ext cx="168" cy="6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39" name="Oval 187"/>
            <p:cNvSpPr>
              <a:spLocks noChangeArrowheads="1"/>
            </p:cNvSpPr>
            <p:nvPr/>
          </p:nvSpPr>
          <p:spPr bwMode="auto">
            <a:xfrm>
              <a:off x="3806" y="2340"/>
              <a:ext cx="168" cy="65"/>
            </a:xfrm>
            <a:prstGeom prst="ellipse">
              <a:avLst/>
            </a:prstGeom>
            <a:solidFill>
              <a:srgbClr val="FF652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40" name="Oval 188"/>
            <p:cNvSpPr>
              <a:spLocks noChangeArrowheads="1"/>
            </p:cNvSpPr>
            <p:nvPr/>
          </p:nvSpPr>
          <p:spPr bwMode="auto">
            <a:xfrm>
              <a:off x="3806" y="2312"/>
              <a:ext cx="168" cy="65"/>
            </a:xfrm>
            <a:prstGeom prst="ellipse">
              <a:avLst/>
            </a:prstGeom>
            <a:solidFill>
              <a:srgbClr val="FF652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41" name="Oval 189"/>
            <p:cNvSpPr>
              <a:spLocks noChangeArrowheads="1"/>
            </p:cNvSpPr>
            <p:nvPr/>
          </p:nvSpPr>
          <p:spPr bwMode="auto">
            <a:xfrm>
              <a:off x="3806" y="2291"/>
              <a:ext cx="168" cy="57"/>
            </a:xfrm>
            <a:prstGeom prst="ellipse">
              <a:avLst/>
            </a:prstGeom>
            <a:solidFill>
              <a:srgbClr val="FF652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42" name="Oval 190"/>
            <p:cNvSpPr>
              <a:spLocks noChangeArrowheads="1"/>
            </p:cNvSpPr>
            <p:nvPr/>
          </p:nvSpPr>
          <p:spPr bwMode="auto">
            <a:xfrm>
              <a:off x="3806" y="2263"/>
              <a:ext cx="168" cy="71"/>
            </a:xfrm>
            <a:prstGeom prst="ellipse">
              <a:avLst/>
            </a:prstGeom>
            <a:solidFill>
              <a:srgbClr val="FF652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43" name="Oval 191"/>
            <p:cNvSpPr>
              <a:spLocks noChangeArrowheads="1"/>
            </p:cNvSpPr>
            <p:nvPr/>
          </p:nvSpPr>
          <p:spPr bwMode="auto">
            <a:xfrm>
              <a:off x="3877" y="2291"/>
              <a:ext cx="27" cy="8"/>
            </a:xfrm>
            <a:prstGeom prst="ellipse">
              <a:avLst/>
            </a:prstGeom>
            <a:solidFill>
              <a:srgbClr val="FF652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44" name="Rectangle 192"/>
            <p:cNvSpPr>
              <a:spLocks noChangeArrowheads="1"/>
            </p:cNvSpPr>
            <p:nvPr/>
          </p:nvSpPr>
          <p:spPr bwMode="auto">
            <a:xfrm>
              <a:off x="3055" y="1436"/>
              <a:ext cx="1157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u="none">
                  <a:solidFill>
                    <a:srgbClr val="000000"/>
                  </a:solidFill>
                </a:rPr>
                <a:t>HIGH-LEVEL Triggers</a:t>
              </a:r>
              <a:endParaRPr lang="en-US" u="none"/>
            </a:p>
          </p:txBody>
        </p:sp>
        <p:sp>
          <p:nvSpPr>
            <p:cNvPr id="561345" name="Rectangle 193"/>
            <p:cNvSpPr>
              <a:spLocks noChangeArrowheads="1"/>
            </p:cNvSpPr>
            <p:nvPr/>
          </p:nvSpPr>
          <p:spPr bwMode="auto">
            <a:xfrm>
              <a:off x="4161" y="1436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u="none">
                  <a:solidFill>
                    <a:srgbClr val="000000"/>
                  </a:solidFill>
                </a:rPr>
                <a:t> </a:t>
              </a:r>
              <a:endParaRPr lang="en-US" u="none"/>
            </a:p>
          </p:txBody>
        </p:sp>
        <p:sp>
          <p:nvSpPr>
            <p:cNvPr id="561346" name="Rectangle 194"/>
            <p:cNvSpPr>
              <a:spLocks noChangeArrowheads="1"/>
            </p:cNvSpPr>
            <p:nvPr/>
          </p:nvSpPr>
          <p:spPr bwMode="auto">
            <a:xfrm>
              <a:off x="3101" y="1560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 </a:t>
              </a:r>
              <a:endParaRPr lang="en-US" u="none"/>
            </a:p>
          </p:txBody>
        </p:sp>
        <p:sp>
          <p:nvSpPr>
            <p:cNvPr id="561347" name="Rectangle 195"/>
            <p:cNvSpPr>
              <a:spLocks noChangeArrowheads="1"/>
            </p:cNvSpPr>
            <p:nvPr/>
          </p:nvSpPr>
          <p:spPr bwMode="auto">
            <a:xfrm>
              <a:off x="3129" y="1560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 </a:t>
              </a:r>
              <a:endParaRPr lang="en-US" u="none"/>
            </a:p>
          </p:txBody>
        </p:sp>
        <p:sp>
          <p:nvSpPr>
            <p:cNvPr id="561348" name="Rectangle 196"/>
            <p:cNvSpPr>
              <a:spLocks noChangeArrowheads="1"/>
            </p:cNvSpPr>
            <p:nvPr/>
          </p:nvSpPr>
          <p:spPr bwMode="auto">
            <a:xfrm>
              <a:off x="3819" y="1560"/>
              <a:ext cx="44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Farms of</a:t>
              </a:r>
              <a:endParaRPr lang="en-US" u="none"/>
            </a:p>
          </p:txBody>
        </p:sp>
        <p:sp>
          <p:nvSpPr>
            <p:cNvPr id="561349" name="Rectangle 197"/>
            <p:cNvSpPr>
              <a:spLocks noChangeArrowheads="1"/>
            </p:cNvSpPr>
            <p:nvPr/>
          </p:nvSpPr>
          <p:spPr bwMode="auto">
            <a:xfrm>
              <a:off x="4211" y="1560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 </a:t>
              </a:r>
              <a:endParaRPr lang="en-US" u="none"/>
            </a:p>
          </p:txBody>
        </p:sp>
        <p:sp>
          <p:nvSpPr>
            <p:cNvPr id="561350" name="Rectangle 198"/>
            <p:cNvSpPr>
              <a:spLocks noChangeArrowheads="1"/>
            </p:cNvSpPr>
            <p:nvPr/>
          </p:nvSpPr>
          <p:spPr bwMode="auto">
            <a:xfrm>
              <a:off x="3832" y="1680"/>
              <a:ext cx="54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processors</a:t>
              </a:r>
              <a:endParaRPr lang="en-US" u="none"/>
            </a:p>
          </p:txBody>
        </p:sp>
        <p:sp>
          <p:nvSpPr>
            <p:cNvPr id="561351" name="Rectangle 199"/>
            <p:cNvSpPr>
              <a:spLocks noChangeArrowheads="1"/>
            </p:cNvSpPr>
            <p:nvPr/>
          </p:nvSpPr>
          <p:spPr bwMode="auto">
            <a:xfrm>
              <a:off x="1970" y="3882"/>
              <a:ext cx="16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10</a:t>
              </a:r>
              <a:r>
                <a:rPr lang="en-US" sz="1200" b="1" u="none" baseline="30000">
                  <a:solidFill>
                    <a:srgbClr val="000000"/>
                  </a:solidFill>
                </a:rPr>
                <a:t>-9</a:t>
              </a:r>
            </a:p>
          </p:txBody>
        </p:sp>
        <p:sp>
          <p:nvSpPr>
            <p:cNvPr id="561352" name="Rectangle 200"/>
            <p:cNvSpPr>
              <a:spLocks noChangeArrowheads="1"/>
            </p:cNvSpPr>
            <p:nvPr/>
          </p:nvSpPr>
          <p:spPr bwMode="auto">
            <a:xfrm>
              <a:off x="2561" y="3882"/>
              <a:ext cx="16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10</a:t>
              </a:r>
              <a:r>
                <a:rPr lang="en-US" sz="1200" b="1" u="none" baseline="30000">
                  <a:solidFill>
                    <a:srgbClr val="000000"/>
                  </a:solidFill>
                </a:rPr>
                <a:t>-6</a:t>
              </a:r>
            </a:p>
          </p:txBody>
        </p:sp>
        <p:sp>
          <p:nvSpPr>
            <p:cNvPr id="561353" name="Rectangle 201"/>
            <p:cNvSpPr>
              <a:spLocks noChangeArrowheads="1"/>
            </p:cNvSpPr>
            <p:nvPr/>
          </p:nvSpPr>
          <p:spPr bwMode="auto">
            <a:xfrm>
              <a:off x="3180" y="3882"/>
              <a:ext cx="16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10</a:t>
              </a:r>
              <a:r>
                <a:rPr lang="en-US" sz="1200" b="1" u="none" baseline="30000">
                  <a:solidFill>
                    <a:srgbClr val="000000"/>
                  </a:solidFill>
                </a:rPr>
                <a:t>-3</a:t>
              </a:r>
            </a:p>
          </p:txBody>
        </p:sp>
        <p:sp>
          <p:nvSpPr>
            <p:cNvPr id="561354" name="Rectangle 202"/>
            <p:cNvSpPr>
              <a:spLocks noChangeArrowheads="1"/>
            </p:cNvSpPr>
            <p:nvPr/>
          </p:nvSpPr>
          <p:spPr bwMode="auto">
            <a:xfrm>
              <a:off x="3874" y="3882"/>
              <a:ext cx="1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10</a:t>
              </a:r>
              <a:endParaRPr lang="en-US" u="none"/>
            </a:p>
          </p:txBody>
        </p:sp>
        <p:sp>
          <p:nvSpPr>
            <p:cNvPr id="561355" name="Rectangle 203"/>
            <p:cNvSpPr>
              <a:spLocks noChangeArrowheads="1"/>
            </p:cNvSpPr>
            <p:nvPr/>
          </p:nvSpPr>
          <p:spPr bwMode="auto">
            <a:xfrm>
              <a:off x="4447" y="3882"/>
              <a:ext cx="14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10</a:t>
              </a:r>
              <a:r>
                <a:rPr lang="en-US" sz="1200" b="1" u="none" baseline="3000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561356" name="Rectangle 204"/>
            <p:cNvSpPr>
              <a:spLocks noChangeArrowheads="1"/>
            </p:cNvSpPr>
            <p:nvPr/>
          </p:nvSpPr>
          <p:spPr bwMode="auto">
            <a:xfrm>
              <a:off x="5066" y="3882"/>
              <a:ext cx="14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10</a:t>
              </a:r>
              <a:r>
                <a:rPr lang="en-US" sz="1200" b="1" u="none" baseline="3000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561357" name="Rectangle 205"/>
            <p:cNvSpPr>
              <a:spLocks noChangeArrowheads="1"/>
            </p:cNvSpPr>
            <p:nvPr/>
          </p:nvSpPr>
          <p:spPr bwMode="auto">
            <a:xfrm>
              <a:off x="5213" y="3882"/>
              <a:ext cx="21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  sec</a:t>
              </a:r>
              <a:endParaRPr lang="en-US" u="none"/>
            </a:p>
          </p:txBody>
        </p:sp>
        <p:sp>
          <p:nvSpPr>
            <p:cNvPr id="561358" name="Rectangle 206"/>
            <p:cNvSpPr>
              <a:spLocks noChangeArrowheads="1"/>
            </p:cNvSpPr>
            <p:nvPr/>
          </p:nvSpPr>
          <p:spPr bwMode="auto">
            <a:xfrm>
              <a:off x="2073" y="3700"/>
              <a:ext cx="21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25ns</a:t>
              </a:r>
              <a:endParaRPr lang="en-US" u="none"/>
            </a:p>
          </p:txBody>
        </p:sp>
        <p:sp>
          <p:nvSpPr>
            <p:cNvPr id="561359" name="Rectangle 207"/>
            <p:cNvSpPr>
              <a:spLocks noChangeArrowheads="1"/>
            </p:cNvSpPr>
            <p:nvPr/>
          </p:nvSpPr>
          <p:spPr bwMode="auto">
            <a:xfrm>
              <a:off x="2704" y="3700"/>
              <a:ext cx="16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3µs</a:t>
              </a:r>
              <a:endParaRPr lang="en-US" u="none"/>
            </a:p>
          </p:txBody>
        </p:sp>
        <p:sp>
          <p:nvSpPr>
            <p:cNvPr id="561360" name="Rectangle 208"/>
            <p:cNvSpPr>
              <a:spLocks noChangeArrowheads="1"/>
            </p:cNvSpPr>
            <p:nvPr/>
          </p:nvSpPr>
          <p:spPr bwMode="auto">
            <a:xfrm>
              <a:off x="4513" y="3707"/>
              <a:ext cx="21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hour</a:t>
              </a:r>
              <a:endParaRPr lang="en-US" u="none"/>
            </a:p>
          </p:txBody>
        </p:sp>
        <p:sp>
          <p:nvSpPr>
            <p:cNvPr id="561361" name="Rectangle 209"/>
            <p:cNvSpPr>
              <a:spLocks noChangeArrowheads="1"/>
            </p:cNvSpPr>
            <p:nvPr/>
          </p:nvSpPr>
          <p:spPr bwMode="auto">
            <a:xfrm>
              <a:off x="5202" y="3700"/>
              <a:ext cx="19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year</a:t>
              </a:r>
              <a:endParaRPr lang="en-US" u="none"/>
            </a:p>
          </p:txBody>
        </p:sp>
        <p:sp>
          <p:nvSpPr>
            <p:cNvPr id="561362" name="Rectangle 210"/>
            <p:cNvSpPr>
              <a:spLocks noChangeArrowheads="1"/>
            </p:cNvSpPr>
            <p:nvPr/>
          </p:nvSpPr>
          <p:spPr bwMode="auto">
            <a:xfrm>
              <a:off x="3238" y="3700"/>
              <a:ext cx="13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ms</a:t>
              </a:r>
              <a:endParaRPr lang="en-US" u="none"/>
            </a:p>
          </p:txBody>
        </p:sp>
        <p:sp>
          <p:nvSpPr>
            <p:cNvPr id="561363" name="Freeform 211"/>
            <p:cNvSpPr>
              <a:spLocks/>
            </p:cNvSpPr>
            <p:nvPr/>
          </p:nvSpPr>
          <p:spPr bwMode="auto">
            <a:xfrm>
              <a:off x="2023" y="3852"/>
              <a:ext cx="3604" cy="43"/>
            </a:xfrm>
            <a:custGeom>
              <a:avLst/>
              <a:gdLst/>
              <a:ahLst/>
              <a:cxnLst>
                <a:cxn ang="0">
                  <a:pos x="3604" y="0"/>
                </a:cxn>
                <a:cxn ang="0">
                  <a:pos x="3604" y="0"/>
                </a:cxn>
                <a:cxn ang="0">
                  <a:pos x="3604" y="43"/>
                </a:cxn>
                <a:cxn ang="0">
                  <a:pos x="3604" y="0"/>
                </a:cxn>
                <a:cxn ang="0">
                  <a:pos x="3604" y="0"/>
                </a:cxn>
                <a:cxn ang="0">
                  <a:pos x="3013" y="0"/>
                </a:cxn>
                <a:cxn ang="0">
                  <a:pos x="3013" y="43"/>
                </a:cxn>
                <a:cxn ang="0">
                  <a:pos x="3013" y="0"/>
                </a:cxn>
                <a:cxn ang="0">
                  <a:pos x="3013" y="0"/>
                </a:cxn>
                <a:cxn ang="0">
                  <a:pos x="2394" y="0"/>
                </a:cxn>
                <a:cxn ang="0">
                  <a:pos x="2394" y="43"/>
                </a:cxn>
                <a:cxn ang="0">
                  <a:pos x="2394" y="0"/>
                </a:cxn>
                <a:cxn ang="0">
                  <a:pos x="2394" y="0"/>
                </a:cxn>
                <a:cxn ang="0">
                  <a:pos x="1803" y="0"/>
                </a:cxn>
                <a:cxn ang="0">
                  <a:pos x="1803" y="43"/>
                </a:cxn>
                <a:cxn ang="0">
                  <a:pos x="1803" y="0"/>
                </a:cxn>
                <a:cxn ang="0">
                  <a:pos x="1803" y="0"/>
                </a:cxn>
                <a:cxn ang="0">
                  <a:pos x="1210" y="0"/>
                </a:cxn>
                <a:cxn ang="0">
                  <a:pos x="1210" y="43"/>
                </a:cxn>
                <a:cxn ang="0">
                  <a:pos x="1210" y="0"/>
                </a:cxn>
                <a:cxn ang="0">
                  <a:pos x="1210" y="0"/>
                </a:cxn>
                <a:cxn ang="0">
                  <a:pos x="592" y="0"/>
                </a:cxn>
                <a:cxn ang="0">
                  <a:pos x="592" y="43"/>
                </a:cxn>
                <a:cxn ang="0">
                  <a:pos x="592" y="0"/>
                </a:cxn>
                <a:cxn ang="0">
                  <a:pos x="592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04" y="0"/>
                </a:cxn>
              </a:cxnLst>
              <a:rect l="0" t="0" r="r" b="b"/>
              <a:pathLst>
                <a:path w="3604" h="43">
                  <a:moveTo>
                    <a:pt x="3604" y="0"/>
                  </a:moveTo>
                  <a:lnTo>
                    <a:pt x="3604" y="0"/>
                  </a:lnTo>
                  <a:lnTo>
                    <a:pt x="3604" y="43"/>
                  </a:lnTo>
                  <a:lnTo>
                    <a:pt x="3604" y="0"/>
                  </a:lnTo>
                  <a:lnTo>
                    <a:pt x="3604" y="0"/>
                  </a:lnTo>
                  <a:lnTo>
                    <a:pt x="3013" y="0"/>
                  </a:lnTo>
                  <a:lnTo>
                    <a:pt x="3013" y="43"/>
                  </a:lnTo>
                  <a:lnTo>
                    <a:pt x="3013" y="0"/>
                  </a:lnTo>
                  <a:lnTo>
                    <a:pt x="3013" y="0"/>
                  </a:lnTo>
                  <a:lnTo>
                    <a:pt x="2394" y="0"/>
                  </a:lnTo>
                  <a:lnTo>
                    <a:pt x="2394" y="43"/>
                  </a:lnTo>
                  <a:lnTo>
                    <a:pt x="2394" y="0"/>
                  </a:lnTo>
                  <a:lnTo>
                    <a:pt x="2394" y="0"/>
                  </a:lnTo>
                  <a:lnTo>
                    <a:pt x="1803" y="0"/>
                  </a:lnTo>
                  <a:lnTo>
                    <a:pt x="1803" y="43"/>
                  </a:lnTo>
                  <a:lnTo>
                    <a:pt x="1803" y="0"/>
                  </a:lnTo>
                  <a:lnTo>
                    <a:pt x="1803" y="0"/>
                  </a:lnTo>
                  <a:lnTo>
                    <a:pt x="1210" y="0"/>
                  </a:lnTo>
                  <a:lnTo>
                    <a:pt x="1210" y="43"/>
                  </a:lnTo>
                  <a:lnTo>
                    <a:pt x="1210" y="0"/>
                  </a:lnTo>
                  <a:lnTo>
                    <a:pt x="1210" y="0"/>
                  </a:lnTo>
                  <a:lnTo>
                    <a:pt x="592" y="0"/>
                  </a:lnTo>
                  <a:lnTo>
                    <a:pt x="592" y="43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64" name="Freeform 212"/>
            <p:cNvSpPr>
              <a:spLocks/>
            </p:cNvSpPr>
            <p:nvPr/>
          </p:nvSpPr>
          <p:spPr bwMode="auto">
            <a:xfrm>
              <a:off x="2026" y="3856"/>
              <a:ext cx="3604" cy="42"/>
            </a:xfrm>
            <a:custGeom>
              <a:avLst/>
              <a:gdLst/>
              <a:ahLst/>
              <a:cxnLst>
                <a:cxn ang="0">
                  <a:pos x="3604" y="0"/>
                </a:cxn>
                <a:cxn ang="0">
                  <a:pos x="3604" y="0"/>
                </a:cxn>
                <a:cxn ang="0">
                  <a:pos x="3604" y="42"/>
                </a:cxn>
                <a:cxn ang="0">
                  <a:pos x="3604" y="0"/>
                </a:cxn>
                <a:cxn ang="0">
                  <a:pos x="3604" y="0"/>
                </a:cxn>
                <a:cxn ang="0">
                  <a:pos x="3013" y="0"/>
                </a:cxn>
                <a:cxn ang="0">
                  <a:pos x="3013" y="42"/>
                </a:cxn>
                <a:cxn ang="0">
                  <a:pos x="3013" y="0"/>
                </a:cxn>
                <a:cxn ang="0">
                  <a:pos x="3013" y="0"/>
                </a:cxn>
                <a:cxn ang="0">
                  <a:pos x="2395" y="0"/>
                </a:cxn>
                <a:cxn ang="0">
                  <a:pos x="2395" y="42"/>
                </a:cxn>
                <a:cxn ang="0">
                  <a:pos x="2395" y="0"/>
                </a:cxn>
                <a:cxn ang="0">
                  <a:pos x="2395" y="0"/>
                </a:cxn>
                <a:cxn ang="0">
                  <a:pos x="1803" y="0"/>
                </a:cxn>
                <a:cxn ang="0">
                  <a:pos x="1803" y="42"/>
                </a:cxn>
                <a:cxn ang="0">
                  <a:pos x="1803" y="0"/>
                </a:cxn>
                <a:cxn ang="0">
                  <a:pos x="1803" y="0"/>
                </a:cxn>
                <a:cxn ang="0">
                  <a:pos x="1210" y="0"/>
                </a:cxn>
                <a:cxn ang="0">
                  <a:pos x="1210" y="42"/>
                </a:cxn>
                <a:cxn ang="0">
                  <a:pos x="1210" y="0"/>
                </a:cxn>
                <a:cxn ang="0">
                  <a:pos x="1210" y="0"/>
                </a:cxn>
                <a:cxn ang="0">
                  <a:pos x="592" y="0"/>
                </a:cxn>
                <a:cxn ang="0">
                  <a:pos x="592" y="42"/>
                </a:cxn>
                <a:cxn ang="0">
                  <a:pos x="592" y="0"/>
                </a:cxn>
                <a:cxn ang="0">
                  <a:pos x="592" y="0"/>
                </a:cxn>
                <a:cxn ang="0">
                  <a:pos x="0" y="0"/>
                </a:cxn>
                <a:cxn ang="0">
                  <a:pos x="0" y="4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604" h="42">
                  <a:moveTo>
                    <a:pt x="3604" y="0"/>
                  </a:moveTo>
                  <a:lnTo>
                    <a:pt x="3604" y="0"/>
                  </a:lnTo>
                  <a:lnTo>
                    <a:pt x="3604" y="42"/>
                  </a:lnTo>
                  <a:lnTo>
                    <a:pt x="3604" y="0"/>
                  </a:lnTo>
                  <a:lnTo>
                    <a:pt x="3604" y="0"/>
                  </a:lnTo>
                  <a:lnTo>
                    <a:pt x="3013" y="0"/>
                  </a:lnTo>
                  <a:lnTo>
                    <a:pt x="3013" y="42"/>
                  </a:lnTo>
                  <a:lnTo>
                    <a:pt x="3013" y="0"/>
                  </a:lnTo>
                  <a:lnTo>
                    <a:pt x="3013" y="0"/>
                  </a:lnTo>
                  <a:lnTo>
                    <a:pt x="2395" y="0"/>
                  </a:lnTo>
                  <a:lnTo>
                    <a:pt x="2395" y="42"/>
                  </a:lnTo>
                  <a:lnTo>
                    <a:pt x="2395" y="0"/>
                  </a:lnTo>
                  <a:lnTo>
                    <a:pt x="2395" y="0"/>
                  </a:lnTo>
                  <a:lnTo>
                    <a:pt x="1803" y="0"/>
                  </a:lnTo>
                  <a:lnTo>
                    <a:pt x="1803" y="42"/>
                  </a:lnTo>
                  <a:lnTo>
                    <a:pt x="1803" y="0"/>
                  </a:lnTo>
                  <a:lnTo>
                    <a:pt x="1803" y="0"/>
                  </a:lnTo>
                  <a:lnTo>
                    <a:pt x="1210" y="0"/>
                  </a:lnTo>
                  <a:lnTo>
                    <a:pt x="1210" y="42"/>
                  </a:lnTo>
                  <a:lnTo>
                    <a:pt x="1210" y="0"/>
                  </a:lnTo>
                  <a:lnTo>
                    <a:pt x="1210" y="0"/>
                  </a:lnTo>
                  <a:lnTo>
                    <a:pt x="592" y="0"/>
                  </a:lnTo>
                  <a:lnTo>
                    <a:pt x="592" y="42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65" name="Rectangle 213"/>
            <p:cNvSpPr>
              <a:spLocks noChangeArrowheads="1"/>
            </p:cNvSpPr>
            <p:nvPr/>
          </p:nvSpPr>
          <p:spPr bwMode="auto">
            <a:xfrm>
              <a:off x="4085" y="2212"/>
              <a:ext cx="145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u="none">
                  <a:solidFill>
                    <a:srgbClr val="000000"/>
                  </a:solidFill>
                </a:rPr>
                <a:t>Reconstruction&amp;ANALYSIS</a:t>
              </a:r>
              <a:endParaRPr lang="en-US" u="none"/>
            </a:p>
          </p:txBody>
        </p:sp>
        <p:sp>
          <p:nvSpPr>
            <p:cNvPr id="561366" name="Rectangle 214"/>
            <p:cNvSpPr>
              <a:spLocks noChangeArrowheads="1"/>
            </p:cNvSpPr>
            <p:nvPr/>
          </p:nvSpPr>
          <p:spPr bwMode="auto">
            <a:xfrm>
              <a:off x="5491" y="2212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u="none">
                  <a:solidFill>
                    <a:srgbClr val="000000"/>
                  </a:solidFill>
                </a:rPr>
                <a:t> </a:t>
              </a:r>
              <a:endParaRPr lang="en-US" u="none"/>
            </a:p>
          </p:txBody>
        </p:sp>
        <p:sp>
          <p:nvSpPr>
            <p:cNvPr id="561367" name="Rectangle 215"/>
            <p:cNvSpPr>
              <a:spLocks noChangeArrowheads="1"/>
            </p:cNvSpPr>
            <p:nvPr/>
          </p:nvSpPr>
          <p:spPr bwMode="auto">
            <a:xfrm>
              <a:off x="5017" y="2334"/>
              <a:ext cx="50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TIER0/1/2</a:t>
              </a:r>
              <a:endParaRPr lang="en-US" u="none"/>
            </a:p>
          </p:txBody>
        </p:sp>
        <p:sp>
          <p:nvSpPr>
            <p:cNvPr id="561368" name="Rectangle 216"/>
            <p:cNvSpPr>
              <a:spLocks noChangeArrowheads="1"/>
            </p:cNvSpPr>
            <p:nvPr/>
          </p:nvSpPr>
          <p:spPr bwMode="auto">
            <a:xfrm>
              <a:off x="5500" y="2334"/>
              <a:ext cx="3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 </a:t>
              </a:r>
              <a:endParaRPr lang="en-US" u="none"/>
            </a:p>
          </p:txBody>
        </p:sp>
        <p:sp>
          <p:nvSpPr>
            <p:cNvPr id="561369" name="Rectangle 217"/>
            <p:cNvSpPr>
              <a:spLocks noChangeArrowheads="1"/>
            </p:cNvSpPr>
            <p:nvPr/>
          </p:nvSpPr>
          <p:spPr bwMode="auto">
            <a:xfrm>
              <a:off x="5128" y="2454"/>
              <a:ext cx="39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u="none">
                  <a:solidFill>
                    <a:srgbClr val="000000"/>
                  </a:solidFill>
                </a:rPr>
                <a:t>Centers</a:t>
              </a:r>
              <a:endParaRPr lang="en-US" u="none"/>
            </a:p>
          </p:txBody>
        </p:sp>
        <p:sp>
          <p:nvSpPr>
            <p:cNvPr id="561370" name="Rectangle 218"/>
            <p:cNvSpPr>
              <a:spLocks noChangeArrowheads="1"/>
            </p:cNvSpPr>
            <p:nvPr/>
          </p:nvSpPr>
          <p:spPr bwMode="auto">
            <a:xfrm>
              <a:off x="2066" y="598"/>
              <a:ext cx="45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 u="none">
                  <a:solidFill>
                    <a:srgbClr val="DD000B"/>
                  </a:solidFill>
                </a:rPr>
                <a:t>ON-line</a:t>
              </a:r>
              <a:endParaRPr lang="en-US" u="none"/>
            </a:p>
          </p:txBody>
        </p:sp>
        <p:pic>
          <p:nvPicPr>
            <p:cNvPr id="561371" name="Picture 2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94" y="2598"/>
              <a:ext cx="513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1372" name="Line 220"/>
            <p:cNvSpPr>
              <a:spLocks noChangeShapeType="1"/>
            </p:cNvSpPr>
            <p:nvPr/>
          </p:nvSpPr>
          <p:spPr bwMode="auto">
            <a:xfrm>
              <a:off x="5139" y="2604"/>
              <a:ext cx="1" cy="465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73" name="Line 221"/>
            <p:cNvSpPr>
              <a:spLocks noChangeShapeType="1"/>
            </p:cNvSpPr>
            <p:nvPr/>
          </p:nvSpPr>
          <p:spPr bwMode="auto">
            <a:xfrm>
              <a:off x="5132" y="2598"/>
              <a:ext cx="1" cy="4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74" name="Line 222"/>
            <p:cNvSpPr>
              <a:spLocks noChangeShapeType="1"/>
            </p:cNvSpPr>
            <p:nvPr/>
          </p:nvSpPr>
          <p:spPr bwMode="auto">
            <a:xfrm>
              <a:off x="5061" y="2604"/>
              <a:ext cx="1" cy="465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75" name="Line 223"/>
            <p:cNvSpPr>
              <a:spLocks noChangeShapeType="1"/>
            </p:cNvSpPr>
            <p:nvPr/>
          </p:nvSpPr>
          <p:spPr bwMode="auto">
            <a:xfrm>
              <a:off x="5054" y="2598"/>
              <a:ext cx="1" cy="4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76" name="Line 224"/>
            <p:cNvSpPr>
              <a:spLocks noChangeShapeType="1"/>
            </p:cNvSpPr>
            <p:nvPr/>
          </p:nvSpPr>
          <p:spPr bwMode="auto">
            <a:xfrm>
              <a:off x="4970" y="2604"/>
              <a:ext cx="1" cy="465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77" name="Line 225"/>
            <p:cNvSpPr>
              <a:spLocks noChangeShapeType="1"/>
            </p:cNvSpPr>
            <p:nvPr/>
          </p:nvSpPr>
          <p:spPr bwMode="auto">
            <a:xfrm>
              <a:off x="4964" y="2598"/>
              <a:ext cx="1" cy="4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78" name="Line 226"/>
            <p:cNvSpPr>
              <a:spLocks noChangeShapeType="1"/>
            </p:cNvSpPr>
            <p:nvPr/>
          </p:nvSpPr>
          <p:spPr bwMode="auto">
            <a:xfrm>
              <a:off x="4892" y="2604"/>
              <a:ext cx="1" cy="465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79" name="Line 227"/>
            <p:cNvSpPr>
              <a:spLocks noChangeShapeType="1"/>
            </p:cNvSpPr>
            <p:nvPr/>
          </p:nvSpPr>
          <p:spPr bwMode="auto">
            <a:xfrm>
              <a:off x="4886" y="2598"/>
              <a:ext cx="1" cy="4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0" name="Line 228"/>
            <p:cNvSpPr>
              <a:spLocks noChangeShapeType="1"/>
            </p:cNvSpPr>
            <p:nvPr/>
          </p:nvSpPr>
          <p:spPr bwMode="auto">
            <a:xfrm>
              <a:off x="5217" y="2604"/>
              <a:ext cx="1" cy="465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1" name="Line 229"/>
            <p:cNvSpPr>
              <a:spLocks noChangeShapeType="1"/>
            </p:cNvSpPr>
            <p:nvPr/>
          </p:nvSpPr>
          <p:spPr bwMode="auto">
            <a:xfrm>
              <a:off x="5210" y="2598"/>
              <a:ext cx="1" cy="4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2" name="Line 230"/>
            <p:cNvSpPr>
              <a:spLocks noChangeShapeType="1"/>
            </p:cNvSpPr>
            <p:nvPr/>
          </p:nvSpPr>
          <p:spPr bwMode="auto">
            <a:xfrm>
              <a:off x="4800" y="2780"/>
              <a:ext cx="507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3" name="Line 231"/>
            <p:cNvSpPr>
              <a:spLocks noChangeShapeType="1"/>
            </p:cNvSpPr>
            <p:nvPr/>
          </p:nvSpPr>
          <p:spPr bwMode="auto">
            <a:xfrm>
              <a:off x="4794" y="2774"/>
              <a:ext cx="50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4" name="Line 232"/>
            <p:cNvSpPr>
              <a:spLocks noChangeShapeType="1"/>
            </p:cNvSpPr>
            <p:nvPr/>
          </p:nvSpPr>
          <p:spPr bwMode="auto">
            <a:xfrm>
              <a:off x="4800" y="2887"/>
              <a:ext cx="507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5" name="Line 233"/>
            <p:cNvSpPr>
              <a:spLocks noChangeShapeType="1"/>
            </p:cNvSpPr>
            <p:nvPr/>
          </p:nvSpPr>
          <p:spPr bwMode="auto">
            <a:xfrm>
              <a:off x="4794" y="2880"/>
              <a:ext cx="50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6" name="Line 234"/>
            <p:cNvSpPr>
              <a:spLocks noChangeShapeType="1"/>
            </p:cNvSpPr>
            <p:nvPr/>
          </p:nvSpPr>
          <p:spPr bwMode="auto">
            <a:xfrm>
              <a:off x="4808" y="2971"/>
              <a:ext cx="507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7" name="Line 235"/>
            <p:cNvSpPr>
              <a:spLocks noChangeShapeType="1"/>
            </p:cNvSpPr>
            <p:nvPr/>
          </p:nvSpPr>
          <p:spPr bwMode="auto">
            <a:xfrm>
              <a:off x="4801" y="2965"/>
              <a:ext cx="508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8" name="Line 236"/>
            <p:cNvSpPr>
              <a:spLocks noChangeShapeType="1"/>
            </p:cNvSpPr>
            <p:nvPr/>
          </p:nvSpPr>
          <p:spPr bwMode="auto">
            <a:xfrm>
              <a:off x="4800" y="2689"/>
              <a:ext cx="507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89" name="Line 237"/>
            <p:cNvSpPr>
              <a:spLocks noChangeShapeType="1"/>
            </p:cNvSpPr>
            <p:nvPr/>
          </p:nvSpPr>
          <p:spPr bwMode="auto">
            <a:xfrm>
              <a:off x="4794" y="2682"/>
              <a:ext cx="50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0" name="Rectangle 238"/>
            <p:cNvSpPr>
              <a:spLocks noChangeArrowheads="1"/>
            </p:cNvSpPr>
            <p:nvPr/>
          </p:nvSpPr>
          <p:spPr bwMode="auto">
            <a:xfrm>
              <a:off x="4803" y="2607"/>
              <a:ext cx="507" cy="466"/>
            </a:xfrm>
            <a:prstGeom prst="rect">
              <a:avLst/>
            </a:prstGeom>
            <a:noFill/>
            <a:ln w="9525">
              <a:solidFill>
                <a:srgbClr val="B6C7C9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1" name="Rectangle 239"/>
            <p:cNvSpPr>
              <a:spLocks noChangeArrowheads="1"/>
            </p:cNvSpPr>
            <p:nvPr/>
          </p:nvSpPr>
          <p:spPr bwMode="auto">
            <a:xfrm>
              <a:off x="4797" y="2601"/>
              <a:ext cx="507" cy="46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2" name="Rectangle 240"/>
            <p:cNvSpPr>
              <a:spLocks noChangeArrowheads="1"/>
            </p:cNvSpPr>
            <p:nvPr/>
          </p:nvSpPr>
          <p:spPr bwMode="auto">
            <a:xfrm>
              <a:off x="2005" y="852"/>
              <a:ext cx="245" cy="201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3" name="Rectangle 241"/>
            <p:cNvSpPr>
              <a:spLocks noChangeArrowheads="1"/>
            </p:cNvSpPr>
            <p:nvPr/>
          </p:nvSpPr>
          <p:spPr bwMode="auto">
            <a:xfrm>
              <a:off x="1979" y="879"/>
              <a:ext cx="258" cy="203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4" name="Rectangle 242"/>
            <p:cNvSpPr>
              <a:spLocks noChangeArrowheads="1"/>
            </p:cNvSpPr>
            <p:nvPr/>
          </p:nvSpPr>
          <p:spPr bwMode="auto">
            <a:xfrm>
              <a:off x="1968" y="896"/>
              <a:ext cx="247" cy="197"/>
            </a:xfrm>
            <a:prstGeom prst="rect">
              <a:avLst/>
            </a:prstGeom>
            <a:solidFill>
              <a:srgbClr val="0027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5" name="Arc 243"/>
            <p:cNvSpPr>
              <a:spLocks/>
            </p:cNvSpPr>
            <p:nvPr/>
          </p:nvSpPr>
          <p:spPr bwMode="auto">
            <a:xfrm>
              <a:off x="2079" y="939"/>
              <a:ext cx="52" cy="6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471 h 21600"/>
                <a:gd name="T2" fmla="*/ 21600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471"/>
                  </a:moveTo>
                  <a:cubicBezTo>
                    <a:pt x="71" y="9592"/>
                    <a:pt x="9720" y="-1"/>
                    <a:pt x="21600" y="-1"/>
                  </a:cubicBezTo>
                </a:path>
                <a:path w="21600" h="21600" stroke="0" extrusionOk="0">
                  <a:moveTo>
                    <a:pt x="0" y="21471"/>
                  </a:moveTo>
                  <a:cubicBezTo>
                    <a:pt x="71" y="9592"/>
                    <a:pt x="9720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rgbClr val="FE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6" name="Arc 244"/>
            <p:cNvSpPr>
              <a:spLocks/>
            </p:cNvSpPr>
            <p:nvPr/>
          </p:nvSpPr>
          <p:spPr bwMode="auto">
            <a:xfrm>
              <a:off x="1990" y="972"/>
              <a:ext cx="89" cy="30"/>
            </a:xfrm>
            <a:custGeom>
              <a:avLst/>
              <a:gdLst>
                <a:gd name="G0" fmla="+- 132 0 0"/>
                <a:gd name="G1" fmla="+- 21600 0 0"/>
                <a:gd name="G2" fmla="+- 21600 0 0"/>
                <a:gd name="T0" fmla="*/ 0 w 21732"/>
                <a:gd name="T1" fmla="*/ 0 h 21600"/>
                <a:gd name="T2" fmla="*/ 21732 w 21732"/>
                <a:gd name="T3" fmla="*/ 21600 h 21600"/>
                <a:gd name="T4" fmla="*/ 132 w 2173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32" h="21600" fill="none" extrusionOk="0">
                  <a:moveTo>
                    <a:pt x="0" y="0"/>
                  </a:moveTo>
                  <a:cubicBezTo>
                    <a:pt x="44" y="0"/>
                    <a:pt x="88" y="-1"/>
                    <a:pt x="132" y="-1"/>
                  </a:cubicBezTo>
                  <a:cubicBezTo>
                    <a:pt x="12061" y="-1"/>
                    <a:pt x="21732" y="9670"/>
                    <a:pt x="21732" y="21600"/>
                  </a:cubicBezTo>
                </a:path>
                <a:path w="21732" h="21600" stroke="0" extrusionOk="0">
                  <a:moveTo>
                    <a:pt x="0" y="0"/>
                  </a:moveTo>
                  <a:cubicBezTo>
                    <a:pt x="44" y="0"/>
                    <a:pt x="88" y="-1"/>
                    <a:pt x="132" y="-1"/>
                  </a:cubicBezTo>
                  <a:cubicBezTo>
                    <a:pt x="12061" y="-1"/>
                    <a:pt x="21732" y="9670"/>
                    <a:pt x="21732" y="21600"/>
                  </a:cubicBezTo>
                  <a:lnTo>
                    <a:pt x="132" y="21600"/>
                  </a:lnTo>
                  <a:close/>
                </a:path>
              </a:pathLst>
            </a:custGeom>
            <a:noFill/>
            <a:ln w="9525">
              <a:solidFill>
                <a:srgbClr val="FF00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7" name="Arc 245"/>
            <p:cNvSpPr>
              <a:spLocks/>
            </p:cNvSpPr>
            <p:nvPr/>
          </p:nvSpPr>
          <p:spPr bwMode="auto">
            <a:xfrm>
              <a:off x="1981" y="1001"/>
              <a:ext cx="124" cy="54"/>
            </a:xfrm>
            <a:custGeom>
              <a:avLst/>
              <a:gdLst>
                <a:gd name="G0" fmla="+- 21598 0 0"/>
                <a:gd name="G1" fmla="+- 21600 0 0"/>
                <a:gd name="G2" fmla="+- 21600 0 0"/>
                <a:gd name="T0" fmla="*/ 0 w 21598"/>
                <a:gd name="T1" fmla="*/ 21277 h 21600"/>
                <a:gd name="T2" fmla="*/ 21463 w 21598"/>
                <a:gd name="T3" fmla="*/ 0 h 21600"/>
                <a:gd name="T4" fmla="*/ 21598 w 2159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600" fill="none" extrusionOk="0">
                  <a:moveTo>
                    <a:pt x="0" y="21277"/>
                  </a:moveTo>
                  <a:cubicBezTo>
                    <a:pt x="176" y="9527"/>
                    <a:pt x="9712" y="73"/>
                    <a:pt x="21463" y="0"/>
                  </a:cubicBezTo>
                </a:path>
                <a:path w="21598" h="21600" stroke="0" extrusionOk="0">
                  <a:moveTo>
                    <a:pt x="0" y="21277"/>
                  </a:moveTo>
                  <a:cubicBezTo>
                    <a:pt x="176" y="9527"/>
                    <a:pt x="9712" y="73"/>
                    <a:pt x="21463" y="0"/>
                  </a:cubicBezTo>
                  <a:lnTo>
                    <a:pt x="21598" y="21600"/>
                  </a:lnTo>
                  <a:close/>
                </a:path>
              </a:pathLst>
            </a:custGeom>
            <a:noFill/>
            <a:ln w="9525">
              <a:solidFill>
                <a:srgbClr val="2B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8" name="Arc 246"/>
            <p:cNvSpPr>
              <a:spLocks/>
            </p:cNvSpPr>
            <p:nvPr/>
          </p:nvSpPr>
          <p:spPr bwMode="auto">
            <a:xfrm>
              <a:off x="2085" y="932"/>
              <a:ext cx="59" cy="71"/>
            </a:xfrm>
            <a:custGeom>
              <a:avLst/>
              <a:gdLst>
                <a:gd name="G0" fmla="+- 157 0 0"/>
                <a:gd name="G1" fmla="+- 130 0 0"/>
                <a:gd name="G2" fmla="+- 21600 0 0"/>
                <a:gd name="T0" fmla="*/ 21757 w 21757"/>
                <a:gd name="T1" fmla="*/ 0 h 21730"/>
                <a:gd name="T2" fmla="*/ 0 w 21757"/>
                <a:gd name="T3" fmla="*/ 21729 h 21730"/>
                <a:gd name="T4" fmla="*/ 157 w 21757"/>
                <a:gd name="T5" fmla="*/ 130 h 2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57" h="21730" fill="none" extrusionOk="0">
                  <a:moveTo>
                    <a:pt x="21756" y="0"/>
                  </a:moveTo>
                  <a:cubicBezTo>
                    <a:pt x="21756" y="43"/>
                    <a:pt x="21757" y="86"/>
                    <a:pt x="21757" y="130"/>
                  </a:cubicBezTo>
                  <a:cubicBezTo>
                    <a:pt x="21757" y="12059"/>
                    <a:pt x="12086" y="21730"/>
                    <a:pt x="157" y="21730"/>
                  </a:cubicBezTo>
                  <a:cubicBezTo>
                    <a:pt x="104" y="21729"/>
                    <a:pt x="52" y="21729"/>
                    <a:pt x="-1" y="21729"/>
                  </a:cubicBezTo>
                </a:path>
                <a:path w="21757" h="21730" stroke="0" extrusionOk="0">
                  <a:moveTo>
                    <a:pt x="21756" y="0"/>
                  </a:moveTo>
                  <a:cubicBezTo>
                    <a:pt x="21756" y="43"/>
                    <a:pt x="21757" y="86"/>
                    <a:pt x="21757" y="130"/>
                  </a:cubicBezTo>
                  <a:cubicBezTo>
                    <a:pt x="21757" y="12059"/>
                    <a:pt x="12086" y="21730"/>
                    <a:pt x="157" y="21730"/>
                  </a:cubicBezTo>
                  <a:cubicBezTo>
                    <a:pt x="104" y="21729"/>
                    <a:pt x="52" y="21729"/>
                    <a:pt x="-1" y="21729"/>
                  </a:cubicBezTo>
                  <a:lnTo>
                    <a:pt x="157" y="130"/>
                  </a:lnTo>
                  <a:close/>
                </a:path>
              </a:pathLst>
            </a:custGeom>
            <a:noFill/>
            <a:ln w="9525">
              <a:solidFill>
                <a:srgbClr val="F1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399" name="Arc 247"/>
            <p:cNvSpPr>
              <a:spLocks/>
            </p:cNvSpPr>
            <p:nvPr/>
          </p:nvSpPr>
          <p:spPr bwMode="auto">
            <a:xfrm>
              <a:off x="2085" y="1001"/>
              <a:ext cx="53" cy="82"/>
            </a:xfrm>
            <a:custGeom>
              <a:avLst/>
              <a:gdLst>
                <a:gd name="G0" fmla="+- 198 0 0"/>
                <a:gd name="G1" fmla="+- 21600 0 0"/>
                <a:gd name="G2" fmla="+- 21600 0 0"/>
                <a:gd name="T0" fmla="*/ 0 w 21798"/>
                <a:gd name="T1" fmla="*/ 1 h 21600"/>
                <a:gd name="T2" fmla="*/ 21798 w 21798"/>
                <a:gd name="T3" fmla="*/ 21600 h 21600"/>
                <a:gd name="T4" fmla="*/ 198 w 2179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98" h="21600" fill="none" extrusionOk="0">
                  <a:moveTo>
                    <a:pt x="-1" y="0"/>
                  </a:moveTo>
                  <a:cubicBezTo>
                    <a:pt x="65" y="0"/>
                    <a:pt x="131" y="-1"/>
                    <a:pt x="198" y="-1"/>
                  </a:cubicBezTo>
                  <a:cubicBezTo>
                    <a:pt x="12127" y="-1"/>
                    <a:pt x="21798" y="9670"/>
                    <a:pt x="21798" y="21600"/>
                  </a:cubicBezTo>
                </a:path>
                <a:path w="21798" h="21600" stroke="0" extrusionOk="0">
                  <a:moveTo>
                    <a:pt x="-1" y="0"/>
                  </a:moveTo>
                  <a:cubicBezTo>
                    <a:pt x="65" y="0"/>
                    <a:pt x="131" y="-1"/>
                    <a:pt x="198" y="-1"/>
                  </a:cubicBezTo>
                  <a:cubicBezTo>
                    <a:pt x="12127" y="-1"/>
                    <a:pt x="21798" y="9670"/>
                    <a:pt x="21798" y="21600"/>
                  </a:cubicBezTo>
                  <a:lnTo>
                    <a:pt x="198" y="21600"/>
                  </a:lnTo>
                  <a:close/>
                </a:path>
              </a:pathLst>
            </a:custGeom>
            <a:noFill/>
            <a:ln w="9525">
              <a:solidFill>
                <a:srgbClr val="00FFE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00" name="Arc 248"/>
            <p:cNvSpPr>
              <a:spLocks/>
            </p:cNvSpPr>
            <p:nvPr/>
          </p:nvSpPr>
          <p:spPr bwMode="auto">
            <a:xfrm>
              <a:off x="2079" y="1001"/>
              <a:ext cx="111" cy="5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98"/>
                <a:gd name="T1" fmla="*/ 0 h 21600"/>
                <a:gd name="T2" fmla="*/ 21598 w 21598"/>
                <a:gd name="T3" fmla="*/ 21311 h 21600"/>
                <a:gd name="T4" fmla="*/ 0 w 2159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600" fill="none" extrusionOk="0">
                  <a:moveTo>
                    <a:pt x="0" y="-1"/>
                  </a:moveTo>
                  <a:cubicBezTo>
                    <a:pt x="11816" y="-1"/>
                    <a:pt x="21439" y="9495"/>
                    <a:pt x="21598" y="21310"/>
                  </a:cubicBezTo>
                </a:path>
                <a:path w="21598" h="21600" stroke="0" extrusionOk="0">
                  <a:moveTo>
                    <a:pt x="0" y="-1"/>
                  </a:moveTo>
                  <a:cubicBezTo>
                    <a:pt x="11816" y="-1"/>
                    <a:pt x="21439" y="9495"/>
                    <a:pt x="21598" y="2131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1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01" name="Arc 249"/>
            <p:cNvSpPr>
              <a:spLocks/>
            </p:cNvSpPr>
            <p:nvPr/>
          </p:nvSpPr>
          <p:spPr bwMode="auto">
            <a:xfrm>
              <a:off x="2071" y="932"/>
              <a:ext cx="14" cy="71"/>
            </a:xfrm>
            <a:custGeom>
              <a:avLst/>
              <a:gdLst>
                <a:gd name="G0" fmla="+- 21600 0 0"/>
                <a:gd name="G1" fmla="+- 112 0 0"/>
                <a:gd name="G2" fmla="+- 21600 0 0"/>
                <a:gd name="T0" fmla="*/ 20921 w 21600"/>
                <a:gd name="T1" fmla="*/ 21701 h 21701"/>
                <a:gd name="T2" fmla="*/ 0 w 21600"/>
                <a:gd name="T3" fmla="*/ 0 h 21701"/>
                <a:gd name="T4" fmla="*/ 21600 w 21600"/>
                <a:gd name="T5" fmla="*/ 112 h 2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01" fill="none" extrusionOk="0">
                  <a:moveTo>
                    <a:pt x="20920" y="21701"/>
                  </a:moveTo>
                  <a:cubicBezTo>
                    <a:pt x="9261" y="21334"/>
                    <a:pt x="0" y="11776"/>
                    <a:pt x="0" y="112"/>
                  </a:cubicBezTo>
                  <a:cubicBezTo>
                    <a:pt x="0" y="74"/>
                    <a:pt x="0" y="37"/>
                    <a:pt x="0" y="0"/>
                  </a:cubicBezTo>
                </a:path>
                <a:path w="21600" h="21701" stroke="0" extrusionOk="0">
                  <a:moveTo>
                    <a:pt x="20920" y="21701"/>
                  </a:moveTo>
                  <a:cubicBezTo>
                    <a:pt x="9261" y="21334"/>
                    <a:pt x="0" y="11776"/>
                    <a:pt x="0" y="112"/>
                  </a:cubicBezTo>
                  <a:cubicBezTo>
                    <a:pt x="0" y="74"/>
                    <a:pt x="0" y="37"/>
                    <a:pt x="0" y="0"/>
                  </a:cubicBezTo>
                  <a:lnTo>
                    <a:pt x="21600" y="112"/>
                  </a:lnTo>
                  <a:close/>
                </a:path>
              </a:pathLst>
            </a:custGeom>
            <a:noFill/>
            <a:ln w="9525">
              <a:solidFill>
                <a:srgbClr val="2B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02" name="Arc 250"/>
            <p:cNvSpPr>
              <a:spLocks/>
            </p:cNvSpPr>
            <p:nvPr/>
          </p:nvSpPr>
          <p:spPr bwMode="auto">
            <a:xfrm>
              <a:off x="2079" y="999"/>
              <a:ext cx="10" cy="82"/>
            </a:xfrm>
            <a:custGeom>
              <a:avLst/>
              <a:gdLst>
                <a:gd name="G0" fmla="+- 21600 0 0"/>
                <a:gd name="G1" fmla="+- 105 0 0"/>
                <a:gd name="G2" fmla="+- 21600 0 0"/>
                <a:gd name="T0" fmla="*/ 21600 w 21600"/>
                <a:gd name="T1" fmla="*/ 21705 h 21705"/>
                <a:gd name="T2" fmla="*/ 0 w 21600"/>
                <a:gd name="T3" fmla="*/ 0 h 21705"/>
                <a:gd name="T4" fmla="*/ 21600 w 21600"/>
                <a:gd name="T5" fmla="*/ 105 h 21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705" fill="none" extrusionOk="0">
                  <a:moveTo>
                    <a:pt x="21600" y="21704"/>
                  </a:moveTo>
                  <a:cubicBezTo>
                    <a:pt x="9670" y="21705"/>
                    <a:pt x="0" y="12034"/>
                    <a:pt x="0" y="105"/>
                  </a:cubicBezTo>
                  <a:cubicBezTo>
                    <a:pt x="0" y="70"/>
                    <a:pt x="0" y="35"/>
                    <a:pt x="0" y="0"/>
                  </a:cubicBezTo>
                </a:path>
                <a:path w="21600" h="21705" stroke="0" extrusionOk="0">
                  <a:moveTo>
                    <a:pt x="21600" y="21704"/>
                  </a:moveTo>
                  <a:cubicBezTo>
                    <a:pt x="9670" y="21705"/>
                    <a:pt x="0" y="12034"/>
                    <a:pt x="0" y="105"/>
                  </a:cubicBezTo>
                  <a:cubicBezTo>
                    <a:pt x="0" y="70"/>
                    <a:pt x="0" y="35"/>
                    <a:pt x="0" y="0"/>
                  </a:cubicBezTo>
                  <a:lnTo>
                    <a:pt x="21600" y="105"/>
                  </a:lnTo>
                  <a:close/>
                </a:path>
              </a:pathLst>
            </a:custGeom>
            <a:noFill/>
            <a:ln w="9525">
              <a:solidFill>
                <a:srgbClr val="004E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03" name="Arc 251"/>
            <p:cNvSpPr>
              <a:spLocks/>
            </p:cNvSpPr>
            <p:nvPr/>
          </p:nvSpPr>
          <p:spPr bwMode="auto">
            <a:xfrm>
              <a:off x="2060" y="999"/>
              <a:ext cx="20" cy="82"/>
            </a:xfrm>
            <a:custGeom>
              <a:avLst/>
              <a:gdLst>
                <a:gd name="G0" fmla="+- 540 0 0"/>
                <a:gd name="G1" fmla="+- 120 0 0"/>
                <a:gd name="G2" fmla="+- 21600 0 0"/>
                <a:gd name="T0" fmla="*/ 22140 w 22140"/>
                <a:gd name="T1" fmla="*/ 0 h 21720"/>
                <a:gd name="T2" fmla="*/ 0 w 22140"/>
                <a:gd name="T3" fmla="*/ 21713 h 21720"/>
                <a:gd name="T4" fmla="*/ 540 w 22140"/>
                <a:gd name="T5" fmla="*/ 120 h 2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40" h="21720" fill="none" extrusionOk="0">
                  <a:moveTo>
                    <a:pt x="22139" y="0"/>
                  </a:moveTo>
                  <a:cubicBezTo>
                    <a:pt x="22139" y="40"/>
                    <a:pt x="22140" y="80"/>
                    <a:pt x="22140" y="120"/>
                  </a:cubicBezTo>
                  <a:cubicBezTo>
                    <a:pt x="22140" y="12049"/>
                    <a:pt x="12469" y="21720"/>
                    <a:pt x="540" y="21720"/>
                  </a:cubicBezTo>
                  <a:cubicBezTo>
                    <a:pt x="359" y="21719"/>
                    <a:pt x="179" y="21717"/>
                    <a:pt x="-1" y="21713"/>
                  </a:cubicBezTo>
                </a:path>
                <a:path w="22140" h="21720" stroke="0" extrusionOk="0">
                  <a:moveTo>
                    <a:pt x="22139" y="0"/>
                  </a:moveTo>
                  <a:cubicBezTo>
                    <a:pt x="22139" y="40"/>
                    <a:pt x="22140" y="80"/>
                    <a:pt x="22140" y="120"/>
                  </a:cubicBezTo>
                  <a:cubicBezTo>
                    <a:pt x="22140" y="12049"/>
                    <a:pt x="12469" y="21720"/>
                    <a:pt x="540" y="21720"/>
                  </a:cubicBezTo>
                  <a:cubicBezTo>
                    <a:pt x="359" y="21719"/>
                    <a:pt x="179" y="21717"/>
                    <a:pt x="-1" y="21713"/>
                  </a:cubicBezTo>
                  <a:lnTo>
                    <a:pt x="540" y="120"/>
                  </a:lnTo>
                  <a:close/>
                </a:path>
              </a:pathLst>
            </a:custGeom>
            <a:noFill/>
            <a:ln w="9525">
              <a:solidFill>
                <a:srgbClr val="F1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04" name="Arc 252"/>
            <p:cNvSpPr>
              <a:spLocks/>
            </p:cNvSpPr>
            <p:nvPr/>
          </p:nvSpPr>
          <p:spPr bwMode="auto">
            <a:xfrm>
              <a:off x="2046" y="1001"/>
              <a:ext cx="36" cy="68"/>
            </a:xfrm>
            <a:custGeom>
              <a:avLst/>
              <a:gdLst>
                <a:gd name="G0" fmla="+- 21599 0 0"/>
                <a:gd name="G1" fmla="+- 21600 0 0"/>
                <a:gd name="G2" fmla="+- 21600 0 0"/>
                <a:gd name="T0" fmla="*/ 0 w 21599"/>
                <a:gd name="T1" fmla="*/ 21350 h 21600"/>
                <a:gd name="T2" fmla="*/ 21599 w 21599"/>
                <a:gd name="T3" fmla="*/ 0 h 21600"/>
                <a:gd name="T4" fmla="*/ 21599 w 215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9" h="21600" fill="none" extrusionOk="0">
                  <a:moveTo>
                    <a:pt x="0" y="21350"/>
                  </a:moveTo>
                  <a:cubicBezTo>
                    <a:pt x="137" y="9518"/>
                    <a:pt x="9767" y="-1"/>
                    <a:pt x="21599" y="-1"/>
                  </a:cubicBezTo>
                </a:path>
                <a:path w="21599" h="21600" stroke="0" extrusionOk="0">
                  <a:moveTo>
                    <a:pt x="0" y="21350"/>
                  </a:moveTo>
                  <a:cubicBezTo>
                    <a:pt x="137" y="9518"/>
                    <a:pt x="9767" y="-1"/>
                    <a:pt x="21599" y="-1"/>
                  </a:cubicBezTo>
                  <a:lnTo>
                    <a:pt x="21599" y="21600"/>
                  </a:lnTo>
                  <a:close/>
                </a:path>
              </a:pathLst>
            </a:custGeom>
            <a:noFill/>
            <a:ln w="9525">
              <a:solidFill>
                <a:srgbClr val="00FFE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05" name="Oval 253"/>
            <p:cNvSpPr>
              <a:spLocks noChangeArrowheads="1"/>
            </p:cNvSpPr>
            <p:nvPr/>
          </p:nvSpPr>
          <p:spPr bwMode="auto">
            <a:xfrm>
              <a:off x="2079" y="952"/>
              <a:ext cx="64" cy="79"/>
            </a:xfrm>
            <a:prstGeom prst="ellipse">
              <a:avLst/>
            </a:prstGeom>
            <a:noFill/>
            <a:ln w="9525">
              <a:solidFill>
                <a:srgbClr val="FF00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06" name="Freeform 254"/>
            <p:cNvSpPr>
              <a:spLocks/>
            </p:cNvSpPr>
            <p:nvPr/>
          </p:nvSpPr>
          <p:spPr bwMode="auto">
            <a:xfrm>
              <a:off x="2085" y="897"/>
              <a:ext cx="52" cy="105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25" y="69"/>
                </a:cxn>
                <a:cxn ang="0">
                  <a:pos x="46" y="20"/>
                </a:cxn>
                <a:cxn ang="0">
                  <a:pos x="52" y="0"/>
                </a:cxn>
              </a:cxnLst>
              <a:rect l="0" t="0" r="r" b="b"/>
              <a:pathLst>
                <a:path w="52" h="105">
                  <a:moveTo>
                    <a:pt x="0" y="105"/>
                  </a:moveTo>
                  <a:lnTo>
                    <a:pt x="25" y="69"/>
                  </a:lnTo>
                  <a:lnTo>
                    <a:pt x="46" y="20"/>
                  </a:lnTo>
                  <a:lnTo>
                    <a:pt x="52" y="0"/>
                  </a:lnTo>
                </a:path>
              </a:pathLst>
            </a:custGeom>
            <a:noFill/>
            <a:ln w="9525">
              <a:solidFill>
                <a:srgbClr val="FF46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07" name="Rectangle 255"/>
            <p:cNvSpPr>
              <a:spLocks noChangeArrowheads="1"/>
            </p:cNvSpPr>
            <p:nvPr/>
          </p:nvSpPr>
          <p:spPr bwMode="auto">
            <a:xfrm>
              <a:off x="3139" y="1615"/>
              <a:ext cx="682" cy="655"/>
            </a:xfrm>
            <a:prstGeom prst="rect">
              <a:avLst/>
            </a:prstGeom>
            <a:noFill/>
            <a:ln w="9525">
              <a:solidFill>
                <a:srgbClr val="B6C7C9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08" name="Rectangle 256"/>
            <p:cNvSpPr>
              <a:spLocks noChangeArrowheads="1"/>
            </p:cNvSpPr>
            <p:nvPr/>
          </p:nvSpPr>
          <p:spPr bwMode="auto">
            <a:xfrm>
              <a:off x="3133" y="1608"/>
              <a:ext cx="682" cy="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61409" name="Picture 25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36" y="1612"/>
              <a:ext cx="676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1410" name="Line 258"/>
            <p:cNvSpPr>
              <a:spLocks noChangeShapeType="1"/>
            </p:cNvSpPr>
            <p:nvPr/>
          </p:nvSpPr>
          <p:spPr bwMode="auto">
            <a:xfrm>
              <a:off x="3148" y="1732"/>
              <a:ext cx="65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11" name="Line 259"/>
            <p:cNvSpPr>
              <a:spLocks noChangeShapeType="1"/>
            </p:cNvSpPr>
            <p:nvPr/>
          </p:nvSpPr>
          <p:spPr bwMode="auto">
            <a:xfrm>
              <a:off x="3155" y="1866"/>
              <a:ext cx="65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12" name="Line 260"/>
            <p:cNvSpPr>
              <a:spLocks noChangeShapeType="1"/>
            </p:cNvSpPr>
            <p:nvPr/>
          </p:nvSpPr>
          <p:spPr bwMode="auto">
            <a:xfrm>
              <a:off x="3155" y="1992"/>
              <a:ext cx="65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13" name="Line 261"/>
            <p:cNvSpPr>
              <a:spLocks noChangeShapeType="1"/>
            </p:cNvSpPr>
            <p:nvPr/>
          </p:nvSpPr>
          <p:spPr bwMode="auto">
            <a:xfrm>
              <a:off x="3155" y="2126"/>
              <a:ext cx="65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14" name="Line 262"/>
            <p:cNvSpPr>
              <a:spLocks noChangeShapeType="1"/>
            </p:cNvSpPr>
            <p:nvPr/>
          </p:nvSpPr>
          <p:spPr bwMode="auto">
            <a:xfrm>
              <a:off x="3676" y="1619"/>
              <a:ext cx="1" cy="6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15" name="Line 263"/>
            <p:cNvSpPr>
              <a:spLocks noChangeShapeType="1"/>
            </p:cNvSpPr>
            <p:nvPr/>
          </p:nvSpPr>
          <p:spPr bwMode="auto">
            <a:xfrm>
              <a:off x="3539" y="1619"/>
              <a:ext cx="1" cy="63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16" name="Line 264"/>
            <p:cNvSpPr>
              <a:spLocks noChangeShapeType="1"/>
            </p:cNvSpPr>
            <p:nvPr/>
          </p:nvSpPr>
          <p:spPr bwMode="auto">
            <a:xfrm>
              <a:off x="3409" y="1619"/>
              <a:ext cx="1" cy="63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17" name="Line 265"/>
            <p:cNvSpPr>
              <a:spLocks noChangeShapeType="1"/>
            </p:cNvSpPr>
            <p:nvPr/>
          </p:nvSpPr>
          <p:spPr bwMode="auto">
            <a:xfrm>
              <a:off x="3272" y="1619"/>
              <a:ext cx="1" cy="63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18" name="AutoShape 266"/>
            <p:cNvSpPr>
              <a:spLocks noChangeArrowheads="1"/>
            </p:cNvSpPr>
            <p:nvPr/>
          </p:nvSpPr>
          <p:spPr bwMode="auto">
            <a:xfrm>
              <a:off x="4158" y="2374"/>
              <a:ext cx="686" cy="659"/>
            </a:xfrm>
            <a:prstGeom prst="roundRect">
              <a:avLst>
                <a:gd name="adj" fmla="val 0"/>
              </a:avLst>
            </a:prstGeom>
            <a:solidFill>
              <a:srgbClr val="B6C7C9"/>
            </a:solidFill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19" name="AutoShape 267"/>
            <p:cNvSpPr>
              <a:spLocks noChangeArrowheads="1"/>
            </p:cNvSpPr>
            <p:nvPr/>
          </p:nvSpPr>
          <p:spPr bwMode="auto">
            <a:xfrm>
              <a:off x="4152" y="2367"/>
              <a:ext cx="686" cy="659"/>
            </a:xfrm>
            <a:prstGeom prst="roundRect">
              <a:avLst>
                <a:gd name="adj" fmla="val 0"/>
              </a:avLst>
            </a:prstGeom>
            <a:blipFill dpi="0" rotWithShape="0">
              <a:blip r:embed="rId7"/>
              <a:srcRect/>
              <a:tile tx="0" ty="0" sx="100000" sy="100000" flip="none" algn="tl"/>
            </a:blip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61420" name="Picture 26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57" y="2373"/>
              <a:ext cx="676" cy="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1421" name="Line 269"/>
            <p:cNvSpPr>
              <a:spLocks noChangeShapeType="1"/>
            </p:cNvSpPr>
            <p:nvPr/>
          </p:nvSpPr>
          <p:spPr bwMode="auto">
            <a:xfrm>
              <a:off x="4169" y="2493"/>
              <a:ext cx="65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22" name="Line 270"/>
            <p:cNvSpPr>
              <a:spLocks noChangeShapeType="1"/>
            </p:cNvSpPr>
            <p:nvPr/>
          </p:nvSpPr>
          <p:spPr bwMode="auto">
            <a:xfrm>
              <a:off x="4177" y="2633"/>
              <a:ext cx="64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23" name="Line 271"/>
            <p:cNvSpPr>
              <a:spLocks noChangeShapeType="1"/>
            </p:cNvSpPr>
            <p:nvPr/>
          </p:nvSpPr>
          <p:spPr bwMode="auto">
            <a:xfrm>
              <a:off x="4177" y="2753"/>
              <a:ext cx="64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24" name="Line 272"/>
            <p:cNvSpPr>
              <a:spLocks noChangeShapeType="1"/>
            </p:cNvSpPr>
            <p:nvPr/>
          </p:nvSpPr>
          <p:spPr bwMode="auto">
            <a:xfrm>
              <a:off x="4177" y="2887"/>
              <a:ext cx="64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25" name="Line 273"/>
            <p:cNvSpPr>
              <a:spLocks noChangeShapeType="1"/>
            </p:cNvSpPr>
            <p:nvPr/>
          </p:nvSpPr>
          <p:spPr bwMode="auto">
            <a:xfrm>
              <a:off x="4697" y="2380"/>
              <a:ext cx="1" cy="6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26" name="Line 274"/>
            <p:cNvSpPr>
              <a:spLocks noChangeShapeType="1"/>
            </p:cNvSpPr>
            <p:nvPr/>
          </p:nvSpPr>
          <p:spPr bwMode="auto">
            <a:xfrm>
              <a:off x="4553" y="2380"/>
              <a:ext cx="1" cy="63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27" name="Line 275"/>
            <p:cNvSpPr>
              <a:spLocks noChangeShapeType="1"/>
            </p:cNvSpPr>
            <p:nvPr/>
          </p:nvSpPr>
          <p:spPr bwMode="auto">
            <a:xfrm>
              <a:off x="4430" y="2380"/>
              <a:ext cx="1" cy="63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28" name="Line 276"/>
            <p:cNvSpPr>
              <a:spLocks noChangeShapeType="1"/>
            </p:cNvSpPr>
            <p:nvPr/>
          </p:nvSpPr>
          <p:spPr bwMode="auto">
            <a:xfrm>
              <a:off x="4294" y="2380"/>
              <a:ext cx="1" cy="63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61429" name="Picture 27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35" y="2520"/>
              <a:ext cx="819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1430" name="Line 278"/>
            <p:cNvSpPr>
              <a:spLocks noChangeShapeType="1"/>
            </p:cNvSpPr>
            <p:nvPr/>
          </p:nvSpPr>
          <p:spPr bwMode="auto">
            <a:xfrm>
              <a:off x="4781" y="2520"/>
              <a:ext cx="1" cy="783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31" name="Line 279"/>
            <p:cNvSpPr>
              <a:spLocks noChangeShapeType="1"/>
            </p:cNvSpPr>
            <p:nvPr/>
          </p:nvSpPr>
          <p:spPr bwMode="auto">
            <a:xfrm>
              <a:off x="4775" y="2513"/>
              <a:ext cx="1" cy="78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32" name="Line 280"/>
            <p:cNvSpPr>
              <a:spLocks noChangeShapeType="1"/>
            </p:cNvSpPr>
            <p:nvPr/>
          </p:nvSpPr>
          <p:spPr bwMode="auto">
            <a:xfrm>
              <a:off x="4652" y="2527"/>
              <a:ext cx="1" cy="789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33" name="Line 281"/>
            <p:cNvSpPr>
              <a:spLocks noChangeShapeType="1"/>
            </p:cNvSpPr>
            <p:nvPr/>
          </p:nvSpPr>
          <p:spPr bwMode="auto">
            <a:xfrm>
              <a:off x="4645" y="2520"/>
              <a:ext cx="1" cy="79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34" name="Line 282"/>
            <p:cNvSpPr>
              <a:spLocks noChangeShapeType="1"/>
            </p:cNvSpPr>
            <p:nvPr/>
          </p:nvSpPr>
          <p:spPr bwMode="auto">
            <a:xfrm>
              <a:off x="4508" y="2527"/>
              <a:ext cx="1" cy="789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35" name="Line 283"/>
            <p:cNvSpPr>
              <a:spLocks noChangeShapeType="1"/>
            </p:cNvSpPr>
            <p:nvPr/>
          </p:nvSpPr>
          <p:spPr bwMode="auto">
            <a:xfrm>
              <a:off x="4502" y="2520"/>
              <a:ext cx="1" cy="79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36" name="Line 284"/>
            <p:cNvSpPr>
              <a:spLocks noChangeShapeType="1"/>
            </p:cNvSpPr>
            <p:nvPr/>
          </p:nvSpPr>
          <p:spPr bwMode="auto">
            <a:xfrm>
              <a:off x="4378" y="2527"/>
              <a:ext cx="1" cy="789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37" name="Line 285"/>
            <p:cNvSpPr>
              <a:spLocks noChangeShapeType="1"/>
            </p:cNvSpPr>
            <p:nvPr/>
          </p:nvSpPr>
          <p:spPr bwMode="auto">
            <a:xfrm>
              <a:off x="4372" y="2520"/>
              <a:ext cx="1" cy="79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38" name="Line 286"/>
            <p:cNvSpPr>
              <a:spLocks noChangeShapeType="1"/>
            </p:cNvSpPr>
            <p:nvPr/>
          </p:nvSpPr>
          <p:spPr bwMode="auto">
            <a:xfrm>
              <a:off x="4911" y="2520"/>
              <a:ext cx="1" cy="796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39" name="Line 287"/>
            <p:cNvSpPr>
              <a:spLocks noChangeShapeType="1"/>
            </p:cNvSpPr>
            <p:nvPr/>
          </p:nvSpPr>
          <p:spPr bwMode="auto">
            <a:xfrm>
              <a:off x="4904" y="2513"/>
              <a:ext cx="1" cy="79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0" name="Line 288"/>
            <p:cNvSpPr>
              <a:spLocks noChangeShapeType="1"/>
            </p:cNvSpPr>
            <p:nvPr/>
          </p:nvSpPr>
          <p:spPr bwMode="auto">
            <a:xfrm>
              <a:off x="4247" y="2838"/>
              <a:ext cx="814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1" name="Line 289"/>
            <p:cNvSpPr>
              <a:spLocks noChangeShapeType="1"/>
            </p:cNvSpPr>
            <p:nvPr/>
          </p:nvSpPr>
          <p:spPr bwMode="auto">
            <a:xfrm>
              <a:off x="4241" y="2831"/>
              <a:ext cx="81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2" name="Line 290"/>
            <p:cNvSpPr>
              <a:spLocks noChangeShapeType="1"/>
            </p:cNvSpPr>
            <p:nvPr/>
          </p:nvSpPr>
          <p:spPr bwMode="auto">
            <a:xfrm>
              <a:off x="4247" y="3000"/>
              <a:ext cx="814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3" name="Line 291"/>
            <p:cNvSpPr>
              <a:spLocks noChangeShapeType="1"/>
            </p:cNvSpPr>
            <p:nvPr/>
          </p:nvSpPr>
          <p:spPr bwMode="auto">
            <a:xfrm>
              <a:off x="4241" y="2993"/>
              <a:ext cx="81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4" name="Line 292"/>
            <p:cNvSpPr>
              <a:spLocks noChangeShapeType="1"/>
            </p:cNvSpPr>
            <p:nvPr/>
          </p:nvSpPr>
          <p:spPr bwMode="auto">
            <a:xfrm>
              <a:off x="4254" y="3154"/>
              <a:ext cx="819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5" name="Line 293"/>
            <p:cNvSpPr>
              <a:spLocks noChangeShapeType="1"/>
            </p:cNvSpPr>
            <p:nvPr/>
          </p:nvSpPr>
          <p:spPr bwMode="auto">
            <a:xfrm>
              <a:off x="4247" y="3147"/>
              <a:ext cx="82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6" name="Line 294"/>
            <p:cNvSpPr>
              <a:spLocks noChangeShapeType="1"/>
            </p:cNvSpPr>
            <p:nvPr/>
          </p:nvSpPr>
          <p:spPr bwMode="auto">
            <a:xfrm>
              <a:off x="4241" y="2689"/>
              <a:ext cx="820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7" name="Line 295"/>
            <p:cNvSpPr>
              <a:spLocks noChangeShapeType="1"/>
            </p:cNvSpPr>
            <p:nvPr/>
          </p:nvSpPr>
          <p:spPr bwMode="auto">
            <a:xfrm>
              <a:off x="4235" y="2682"/>
              <a:ext cx="81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8" name="Rectangle 296"/>
            <p:cNvSpPr>
              <a:spLocks noChangeArrowheads="1"/>
            </p:cNvSpPr>
            <p:nvPr/>
          </p:nvSpPr>
          <p:spPr bwMode="auto">
            <a:xfrm>
              <a:off x="4244" y="2523"/>
              <a:ext cx="814" cy="797"/>
            </a:xfrm>
            <a:prstGeom prst="rect">
              <a:avLst/>
            </a:prstGeom>
            <a:noFill/>
            <a:ln w="9525">
              <a:solidFill>
                <a:srgbClr val="B6C7C9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49" name="Rectangle 297"/>
            <p:cNvSpPr>
              <a:spLocks noChangeArrowheads="1"/>
            </p:cNvSpPr>
            <p:nvPr/>
          </p:nvSpPr>
          <p:spPr bwMode="auto">
            <a:xfrm>
              <a:off x="4238" y="2516"/>
              <a:ext cx="813" cy="7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61450" name="Picture 29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42" y="2809"/>
              <a:ext cx="912" cy="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1451" name="Line 299"/>
            <p:cNvSpPr>
              <a:spLocks noChangeShapeType="1"/>
            </p:cNvSpPr>
            <p:nvPr/>
          </p:nvSpPr>
          <p:spPr bwMode="auto">
            <a:xfrm>
              <a:off x="5048" y="2809"/>
              <a:ext cx="1" cy="812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52" name="Line 300"/>
            <p:cNvSpPr>
              <a:spLocks noChangeShapeType="1"/>
            </p:cNvSpPr>
            <p:nvPr/>
          </p:nvSpPr>
          <p:spPr bwMode="auto">
            <a:xfrm>
              <a:off x="5042" y="2802"/>
              <a:ext cx="1" cy="8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53" name="Line 301"/>
            <p:cNvSpPr>
              <a:spLocks noChangeShapeType="1"/>
            </p:cNvSpPr>
            <p:nvPr/>
          </p:nvSpPr>
          <p:spPr bwMode="auto">
            <a:xfrm>
              <a:off x="4904" y="2816"/>
              <a:ext cx="1" cy="81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54" name="Line 302"/>
            <p:cNvSpPr>
              <a:spLocks noChangeShapeType="1"/>
            </p:cNvSpPr>
            <p:nvPr/>
          </p:nvSpPr>
          <p:spPr bwMode="auto">
            <a:xfrm>
              <a:off x="4898" y="2809"/>
              <a:ext cx="1" cy="8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55" name="Line 303"/>
            <p:cNvSpPr>
              <a:spLocks noChangeShapeType="1"/>
            </p:cNvSpPr>
            <p:nvPr/>
          </p:nvSpPr>
          <p:spPr bwMode="auto">
            <a:xfrm>
              <a:off x="4748" y="2816"/>
              <a:ext cx="1" cy="81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56" name="Line 304"/>
            <p:cNvSpPr>
              <a:spLocks noChangeShapeType="1"/>
            </p:cNvSpPr>
            <p:nvPr/>
          </p:nvSpPr>
          <p:spPr bwMode="auto">
            <a:xfrm>
              <a:off x="4742" y="2809"/>
              <a:ext cx="1" cy="8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57" name="Line 305"/>
            <p:cNvSpPr>
              <a:spLocks noChangeShapeType="1"/>
            </p:cNvSpPr>
            <p:nvPr/>
          </p:nvSpPr>
          <p:spPr bwMode="auto">
            <a:xfrm>
              <a:off x="4599" y="2816"/>
              <a:ext cx="1" cy="81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58" name="Line 306"/>
            <p:cNvSpPr>
              <a:spLocks noChangeShapeType="1"/>
            </p:cNvSpPr>
            <p:nvPr/>
          </p:nvSpPr>
          <p:spPr bwMode="auto">
            <a:xfrm>
              <a:off x="4592" y="2809"/>
              <a:ext cx="1" cy="8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59" name="Line 307"/>
            <p:cNvSpPr>
              <a:spLocks noChangeShapeType="1"/>
            </p:cNvSpPr>
            <p:nvPr/>
          </p:nvSpPr>
          <p:spPr bwMode="auto">
            <a:xfrm>
              <a:off x="5198" y="2809"/>
              <a:ext cx="1" cy="818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0" name="Line 308"/>
            <p:cNvSpPr>
              <a:spLocks noChangeShapeType="1"/>
            </p:cNvSpPr>
            <p:nvPr/>
          </p:nvSpPr>
          <p:spPr bwMode="auto">
            <a:xfrm>
              <a:off x="5192" y="2802"/>
              <a:ext cx="1" cy="8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1" name="Line 309"/>
            <p:cNvSpPr>
              <a:spLocks noChangeShapeType="1"/>
            </p:cNvSpPr>
            <p:nvPr/>
          </p:nvSpPr>
          <p:spPr bwMode="auto">
            <a:xfrm>
              <a:off x="4456" y="3134"/>
              <a:ext cx="910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2" name="Line 310"/>
            <p:cNvSpPr>
              <a:spLocks noChangeShapeType="1"/>
            </p:cNvSpPr>
            <p:nvPr/>
          </p:nvSpPr>
          <p:spPr bwMode="auto">
            <a:xfrm>
              <a:off x="4450" y="3127"/>
              <a:ext cx="91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3" name="Line 311"/>
            <p:cNvSpPr>
              <a:spLocks noChangeShapeType="1"/>
            </p:cNvSpPr>
            <p:nvPr/>
          </p:nvSpPr>
          <p:spPr bwMode="auto">
            <a:xfrm>
              <a:off x="4456" y="3296"/>
              <a:ext cx="910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4" name="Line 312"/>
            <p:cNvSpPr>
              <a:spLocks noChangeShapeType="1"/>
            </p:cNvSpPr>
            <p:nvPr/>
          </p:nvSpPr>
          <p:spPr bwMode="auto">
            <a:xfrm>
              <a:off x="4450" y="3289"/>
              <a:ext cx="91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5" name="Line 313"/>
            <p:cNvSpPr>
              <a:spLocks noChangeShapeType="1"/>
            </p:cNvSpPr>
            <p:nvPr/>
          </p:nvSpPr>
          <p:spPr bwMode="auto">
            <a:xfrm>
              <a:off x="4463" y="3465"/>
              <a:ext cx="910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6" name="Line 314"/>
            <p:cNvSpPr>
              <a:spLocks noChangeShapeType="1"/>
            </p:cNvSpPr>
            <p:nvPr/>
          </p:nvSpPr>
          <p:spPr bwMode="auto">
            <a:xfrm>
              <a:off x="4456" y="3458"/>
              <a:ext cx="91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7" name="Line 315"/>
            <p:cNvSpPr>
              <a:spLocks noChangeShapeType="1"/>
            </p:cNvSpPr>
            <p:nvPr/>
          </p:nvSpPr>
          <p:spPr bwMode="auto">
            <a:xfrm>
              <a:off x="4449" y="2978"/>
              <a:ext cx="917" cy="1"/>
            </a:xfrm>
            <a:prstGeom prst="line">
              <a:avLst/>
            </a:prstGeom>
            <a:noFill/>
            <a:ln w="3175">
              <a:solidFill>
                <a:srgbClr val="B6C7C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8" name="Line 316"/>
            <p:cNvSpPr>
              <a:spLocks noChangeShapeType="1"/>
            </p:cNvSpPr>
            <p:nvPr/>
          </p:nvSpPr>
          <p:spPr bwMode="auto">
            <a:xfrm>
              <a:off x="4442" y="2971"/>
              <a:ext cx="918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69" name="Rectangle 317"/>
            <p:cNvSpPr>
              <a:spLocks noChangeArrowheads="1"/>
            </p:cNvSpPr>
            <p:nvPr/>
          </p:nvSpPr>
          <p:spPr bwMode="auto">
            <a:xfrm>
              <a:off x="4452" y="2812"/>
              <a:ext cx="905" cy="819"/>
            </a:xfrm>
            <a:prstGeom prst="rect">
              <a:avLst/>
            </a:prstGeom>
            <a:noFill/>
            <a:ln w="9525">
              <a:solidFill>
                <a:srgbClr val="B6C7C9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0" name="Rectangle 318"/>
            <p:cNvSpPr>
              <a:spLocks noChangeArrowheads="1"/>
            </p:cNvSpPr>
            <p:nvPr/>
          </p:nvSpPr>
          <p:spPr bwMode="auto">
            <a:xfrm>
              <a:off x="4445" y="2805"/>
              <a:ext cx="906" cy="81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1" name="Line 319"/>
            <p:cNvSpPr>
              <a:spLocks noChangeShapeType="1"/>
            </p:cNvSpPr>
            <p:nvPr/>
          </p:nvSpPr>
          <p:spPr bwMode="auto">
            <a:xfrm>
              <a:off x="2508" y="684"/>
              <a:ext cx="1540" cy="1"/>
            </a:xfrm>
            <a:prstGeom prst="line">
              <a:avLst/>
            </a:prstGeom>
            <a:noFill/>
            <a:ln w="9525">
              <a:solidFill>
                <a:srgbClr val="AA0008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2" name="Freeform 320"/>
            <p:cNvSpPr>
              <a:spLocks/>
            </p:cNvSpPr>
            <p:nvPr/>
          </p:nvSpPr>
          <p:spPr bwMode="auto">
            <a:xfrm>
              <a:off x="4048" y="645"/>
              <a:ext cx="79" cy="78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0" y="78"/>
                </a:cxn>
                <a:cxn ang="0">
                  <a:pos x="79" y="39"/>
                </a:cxn>
                <a:cxn ang="0">
                  <a:pos x="0" y="0"/>
                </a:cxn>
                <a:cxn ang="0">
                  <a:pos x="0" y="39"/>
                </a:cxn>
              </a:cxnLst>
              <a:rect l="0" t="0" r="r" b="b"/>
              <a:pathLst>
                <a:path w="79" h="78">
                  <a:moveTo>
                    <a:pt x="0" y="39"/>
                  </a:moveTo>
                  <a:lnTo>
                    <a:pt x="0" y="78"/>
                  </a:lnTo>
                  <a:lnTo>
                    <a:pt x="79" y="39"/>
                  </a:lnTo>
                  <a:lnTo>
                    <a:pt x="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AA000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3" name="Line 321"/>
            <p:cNvSpPr>
              <a:spLocks noChangeShapeType="1"/>
            </p:cNvSpPr>
            <p:nvPr/>
          </p:nvSpPr>
          <p:spPr bwMode="auto">
            <a:xfrm flipV="1">
              <a:off x="2248" y="2662"/>
              <a:ext cx="1" cy="8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4" name="Freeform 322"/>
            <p:cNvSpPr>
              <a:spLocks/>
            </p:cNvSpPr>
            <p:nvPr/>
          </p:nvSpPr>
          <p:spPr bwMode="auto">
            <a:xfrm>
              <a:off x="2229" y="2623"/>
              <a:ext cx="38" cy="44"/>
            </a:xfrm>
            <a:custGeom>
              <a:avLst/>
              <a:gdLst/>
              <a:ahLst/>
              <a:cxnLst>
                <a:cxn ang="0">
                  <a:pos x="19" y="44"/>
                </a:cxn>
                <a:cxn ang="0">
                  <a:pos x="38" y="39"/>
                </a:cxn>
                <a:cxn ang="0">
                  <a:pos x="19" y="0"/>
                </a:cxn>
                <a:cxn ang="0">
                  <a:pos x="0" y="39"/>
                </a:cxn>
                <a:cxn ang="0">
                  <a:pos x="19" y="44"/>
                </a:cxn>
              </a:cxnLst>
              <a:rect l="0" t="0" r="r" b="b"/>
              <a:pathLst>
                <a:path w="38" h="44">
                  <a:moveTo>
                    <a:pt x="19" y="44"/>
                  </a:moveTo>
                  <a:lnTo>
                    <a:pt x="38" y="39"/>
                  </a:lnTo>
                  <a:lnTo>
                    <a:pt x="19" y="0"/>
                  </a:lnTo>
                  <a:lnTo>
                    <a:pt x="0" y="39"/>
                  </a:lnTo>
                  <a:lnTo>
                    <a:pt x="19" y="44"/>
                  </a:lnTo>
                  <a:close/>
                </a:path>
              </a:pathLst>
            </a:custGeom>
            <a:solidFill>
              <a:srgbClr val="AAAA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5" name="Freeform 323"/>
            <p:cNvSpPr>
              <a:spLocks/>
            </p:cNvSpPr>
            <p:nvPr/>
          </p:nvSpPr>
          <p:spPr bwMode="auto">
            <a:xfrm>
              <a:off x="2313" y="2643"/>
              <a:ext cx="103" cy="218"/>
            </a:xfrm>
            <a:custGeom>
              <a:avLst/>
              <a:gdLst/>
              <a:ahLst/>
              <a:cxnLst>
                <a:cxn ang="0">
                  <a:pos x="0" y="205"/>
                </a:cxn>
                <a:cxn ang="0">
                  <a:pos x="0" y="218"/>
                </a:cxn>
                <a:cxn ang="0">
                  <a:pos x="0" y="0"/>
                </a:cxn>
                <a:cxn ang="0">
                  <a:pos x="103" y="0"/>
                </a:cxn>
              </a:cxnLst>
              <a:rect l="0" t="0" r="r" b="b"/>
              <a:pathLst>
                <a:path w="103" h="218">
                  <a:moveTo>
                    <a:pt x="0" y="205"/>
                  </a:moveTo>
                  <a:lnTo>
                    <a:pt x="0" y="218"/>
                  </a:lnTo>
                  <a:lnTo>
                    <a:pt x="0" y="0"/>
                  </a:lnTo>
                  <a:lnTo>
                    <a:pt x="103" y="0"/>
                  </a:lnTo>
                </a:path>
              </a:pathLst>
            </a:custGeom>
            <a:noFill/>
            <a:ln w="9525">
              <a:solidFill>
                <a:srgbClr val="AAAAAA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6" name="Line 324"/>
            <p:cNvSpPr>
              <a:spLocks noChangeShapeType="1"/>
            </p:cNvSpPr>
            <p:nvPr/>
          </p:nvSpPr>
          <p:spPr bwMode="auto">
            <a:xfrm>
              <a:off x="2404" y="2523"/>
              <a:ext cx="36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7" name="Freeform 325"/>
            <p:cNvSpPr>
              <a:spLocks/>
            </p:cNvSpPr>
            <p:nvPr/>
          </p:nvSpPr>
          <p:spPr bwMode="auto">
            <a:xfrm>
              <a:off x="2435" y="2503"/>
              <a:ext cx="41" cy="41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41"/>
                </a:cxn>
                <a:cxn ang="0">
                  <a:pos x="41" y="20"/>
                </a:cxn>
                <a:cxn ang="0">
                  <a:pos x="5" y="0"/>
                </a:cxn>
                <a:cxn ang="0">
                  <a:pos x="0" y="20"/>
                </a:cxn>
              </a:cxnLst>
              <a:rect l="0" t="0" r="r" b="b"/>
              <a:pathLst>
                <a:path w="41" h="41">
                  <a:moveTo>
                    <a:pt x="0" y="20"/>
                  </a:moveTo>
                  <a:lnTo>
                    <a:pt x="5" y="41"/>
                  </a:lnTo>
                  <a:lnTo>
                    <a:pt x="41" y="20"/>
                  </a:lnTo>
                  <a:lnTo>
                    <a:pt x="5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AAAA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8" name="Line 326"/>
            <p:cNvSpPr>
              <a:spLocks noChangeShapeType="1"/>
            </p:cNvSpPr>
            <p:nvPr/>
          </p:nvSpPr>
          <p:spPr bwMode="auto">
            <a:xfrm flipH="1">
              <a:off x="2434" y="2461"/>
              <a:ext cx="35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79" name="Freeform 327"/>
            <p:cNvSpPr>
              <a:spLocks/>
            </p:cNvSpPr>
            <p:nvPr/>
          </p:nvSpPr>
          <p:spPr bwMode="auto">
            <a:xfrm>
              <a:off x="2398" y="2440"/>
              <a:ext cx="40" cy="41"/>
            </a:xfrm>
            <a:custGeom>
              <a:avLst/>
              <a:gdLst/>
              <a:ahLst/>
              <a:cxnLst>
                <a:cxn ang="0">
                  <a:pos x="40" y="21"/>
                </a:cxn>
                <a:cxn ang="0">
                  <a:pos x="36" y="0"/>
                </a:cxn>
                <a:cxn ang="0">
                  <a:pos x="0" y="21"/>
                </a:cxn>
                <a:cxn ang="0">
                  <a:pos x="36" y="41"/>
                </a:cxn>
                <a:cxn ang="0">
                  <a:pos x="40" y="21"/>
                </a:cxn>
              </a:cxnLst>
              <a:rect l="0" t="0" r="r" b="b"/>
              <a:pathLst>
                <a:path w="40" h="41">
                  <a:moveTo>
                    <a:pt x="40" y="21"/>
                  </a:moveTo>
                  <a:lnTo>
                    <a:pt x="36" y="0"/>
                  </a:lnTo>
                  <a:lnTo>
                    <a:pt x="0" y="21"/>
                  </a:lnTo>
                  <a:lnTo>
                    <a:pt x="36" y="41"/>
                  </a:lnTo>
                  <a:lnTo>
                    <a:pt x="40" y="21"/>
                  </a:lnTo>
                  <a:close/>
                </a:path>
              </a:pathLst>
            </a:custGeom>
            <a:solidFill>
              <a:srgbClr val="AAAA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0" name="Line 328"/>
            <p:cNvSpPr>
              <a:spLocks noChangeShapeType="1"/>
            </p:cNvSpPr>
            <p:nvPr/>
          </p:nvSpPr>
          <p:spPr bwMode="auto">
            <a:xfrm>
              <a:off x="2410" y="2601"/>
              <a:ext cx="826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1" name="Line 329"/>
            <p:cNvSpPr>
              <a:spLocks noChangeShapeType="1"/>
            </p:cNvSpPr>
            <p:nvPr/>
          </p:nvSpPr>
          <p:spPr bwMode="auto">
            <a:xfrm>
              <a:off x="2494" y="3010"/>
              <a:ext cx="762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2" name="Line 330"/>
            <p:cNvSpPr>
              <a:spLocks noChangeShapeType="1"/>
            </p:cNvSpPr>
            <p:nvPr/>
          </p:nvSpPr>
          <p:spPr bwMode="auto">
            <a:xfrm>
              <a:off x="2482" y="2643"/>
              <a:ext cx="780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3" name="Line 331"/>
            <p:cNvSpPr>
              <a:spLocks noChangeShapeType="1"/>
            </p:cNvSpPr>
            <p:nvPr/>
          </p:nvSpPr>
          <p:spPr bwMode="auto">
            <a:xfrm flipH="1">
              <a:off x="2446" y="3010"/>
              <a:ext cx="36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4" name="Freeform 332"/>
            <p:cNvSpPr>
              <a:spLocks/>
            </p:cNvSpPr>
            <p:nvPr/>
          </p:nvSpPr>
          <p:spPr bwMode="auto">
            <a:xfrm>
              <a:off x="2410" y="2990"/>
              <a:ext cx="41" cy="41"/>
            </a:xfrm>
            <a:custGeom>
              <a:avLst/>
              <a:gdLst/>
              <a:ahLst/>
              <a:cxnLst>
                <a:cxn ang="0">
                  <a:pos x="41" y="20"/>
                </a:cxn>
                <a:cxn ang="0">
                  <a:pos x="36" y="0"/>
                </a:cxn>
                <a:cxn ang="0">
                  <a:pos x="0" y="20"/>
                </a:cxn>
                <a:cxn ang="0">
                  <a:pos x="36" y="41"/>
                </a:cxn>
                <a:cxn ang="0">
                  <a:pos x="41" y="20"/>
                </a:cxn>
              </a:cxnLst>
              <a:rect l="0" t="0" r="r" b="b"/>
              <a:pathLst>
                <a:path w="41" h="41">
                  <a:moveTo>
                    <a:pt x="41" y="20"/>
                  </a:moveTo>
                  <a:lnTo>
                    <a:pt x="36" y="0"/>
                  </a:lnTo>
                  <a:lnTo>
                    <a:pt x="0" y="20"/>
                  </a:lnTo>
                  <a:lnTo>
                    <a:pt x="36" y="41"/>
                  </a:lnTo>
                  <a:lnTo>
                    <a:pt x="41" y="20"/>
                  </a:lnTo>
                  <a:close/>
                </a:path>
              </a:pathLst>
            </a:custGeom>
            <a:solidFill>
              <a:srgbClr val="AAAA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5" name="Line 333"/>
            <p:cNvSpPr>
              <a:spLocks noChangeShapeType="1"/>
            </p:cNvSpPr>
            <p:nvPr/>
          </p:nvSpPr>
          <p:spPr bwMode="auto">
            <a:xfrm flipH="1">
              <a:off x="2332" y="2828"/>
              <a:ext cx="1035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6" name="Freeform 334"/>
            <p:cNvSpPr>
              <a:spLocks/>
            </p:cNvSpPr>
            <p:nvPr/>
          </p:nvSpPr>
          <p:spPr bwMode="auto">
            <a:xfrm>
              <a:off x="3269" y="2489"/>
              <a:ext cx="246" cy="6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6" y="0"/>
                </a:cxn>
                <a:cxn ang="0">
                  <a:pos x="246" y="670"/>
                </a:cxn>
                <a:cxn ang="0">
                  <a:pos x="0" y="670"/>
                </a:cxn>
              </a:cxnLst>
              <a:rect l="0" t="0" r="r" b="b"/>
              <a:pathLst>
                <a:path w="246" h="670">
                  <a:moveTo>
                    <a:pt x="0" y="0"/>
                  </a:moveTo>
                  <a:lnTo>
                    <a:pt x="246" y="0"/>
                  </a:lnTo>
                  <a:lnTo>
                    <a:pt x="246" y="670"/>
                  </a:lnTo>
                  <a:lnTo>
                    <a:pt x="0" y="670"/>
                  </a:lnTo>
                </a:path>
              </a:pathLst>
            </a:custGeom>
            <a:noFill/>
            <a:ln w="9525">
              <a:solidFill>
                <a:srgbClr val="AAAAAA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7" name="Line 335"/>
            <p:cNvSpPr>
              <a:spLocks noChangeShapeType="1"/>
            </p:cNvSpPr>
            <p:nvPr/>
          </p:nvSpPr>
          <p:spPr bwMode="auto">
            <a:xfrm flipH="1">
              <a:off x="2521" y="2623"/>
              <a:ext cx="994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8" name="Line 336"/>
            <p:cNvSpPr>
              <a:spLocks noChangeShapeType="1"/>
            </p:cNvSpPr>
            <p:nvPr/>
          </p:nvSpPr>
          <p:spPr bwMode="auto">
            <a:xfrm flipH="1">
              <a:off x="2540" y="3032"/>
              <a:ext cx="975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89" name="Freeform 337"/>
            <p:cNvSpPr>
              <a:spLocks/>
            </p:cNvSpPr>
            <p:nvPr/>
          </p:nvSpPr>
          <p:spPr bwMode="auto">
            <a:xfrm>
              <a:off x="2313" y="2812"/>
              <a:ext cx="91" cy="198"/>
            </a:xfrm>
            <a:custGeom>
              <a:avLst/>
              <a:gdLst/>
              <a:ahLst/>
              <a:cxnLst>
                <a:cxn ang="0">
                  <a:pos x="91" y="198"/>
                </a:cxn>
                <a:cxn ang="0">
                  <a:pos x="0" y="198"/>
                </a:cxn>
                <a:cxn ang="0">
                  <a:pos x="0" y="0"/>
                </a:cxn>
                <a:cxn ang="0">
                  <a:pos x="7" y="29"/>
                </a:cxn>
              </a:cxnLst>
              <a:rect l="0" t="0" r="r" b="b"/>
              <a:pathLst>
                <a:path w="91" h="198">
                  <a:moveTo>
                    <a:pt x="91" y="198"/>
                  </a:moveTo>
                  <a:lnTo>
                    <a:pt x="0" y="198"/>
                  </a:lnTo>
                  <a:lnTo>
                    <a:pt x="0" y="0"/>
                  </a:lnTo>
                  <a:lnTo>
                    <a:pt x="7" y="29"/>
                  </a:lnTo>
                </a:path>
              </a:pathLst>
            </a:custGeom>
            <a:noFill/>
            <a:ln w="9525">
              <a:solidFill>
                <a:srgbClr val="AAAAAA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0" name="Line 338"/>
            <p:cNvSpPr>
              <a:spLocks noChangeShapeType="1"/>
            </p:cNvSpPr>
            <p:nvPr/>
          </p:nvSpPr>
          <p:spPr bwMode="auto">
            <a:xfrm>
              <a:off x="2521" y="2532"/>
              <a:ext cx="1" cy="592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1" name="Rectangle 339"/>
            <p:cNvSpPr>
              <a:spLocks noChangeArrowheads="1"/>
            </p:cNvSpPr>
            <p:nvPr/>
          </p:nvSpPr>
          <p:spPr bwMode="auto">
            <a:xfrm>
              <a:off x="2482" y="2580"/>
              <a:ext cx="78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2" name="Rectangle 340"/>
            <p:cNvSpPr>
              <a:spLocks noChangeArrowheads="1"/>
            </p:cNvSpPr>
            <p:nvPr/>
          </p:nvSpPr>
          <p:spPr bwMode="auto">
            <a:xfrm>
              <a:off x="2482" y="2990"/>
              <a:ext cx="78" cy="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3" name="Line 341"/>
            <p:cNvSpPr>
              <a:spLocks noChangeShapeType="1"/>
            </p:cNvSpPr>
            <p:nvPr/>
          </p:nvSpPr>
          <p:spPr bwMode="auto">
            <a:xfrm>
              <a:off x="2612" y="2532"/>
              <a:ext cx="1" cy="592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4" name="Rectangle 342"/>
            <p:cNvSpPr>
              <a:spLocks noChangeArrowheads="1"/>
            </p:cNvSpPr>
            <p:nvPr/>
          </p:nvSpPr>
          <p:spPr bwMode="auto">
            <a:xfrm>
              <a:off x="2572" y="2580"/>
              <a:ext cx="79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5" name="Rectangle 343"/>
            <p:cNvSpPr>
              <a:spLocks noChangeArrowheads="1"/>
            </p:cNvSpPr>
            <p:nvPr/>
          </p:nvSpPr>
          <p:spPr bwMode="auto">
            <a:xfrm>
              <a:off x="2572" y="2990"/>
              <a:ext cx="79" cy="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6" name="Line 344"/>
            <p:cNvSpPr>
              <a:spLocks noChangeShapeType="1"/>
            </p:cNvSpPr>
            <p:nvPr/>
          </p:nvSpPr>
          <p:spPr bwMode="auto">
            <a:xfrm>
              <a:off x="2710" y="2532"/>
              <a:ext cx="1" cy="592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7" name="Rectangle 345"/>
            <p:cNvSpPr>
              <a:spLocks noChangeArrowheads="1"/>
            </p:cNvSpPr>
            <p:nvPr/>
          </p:nvSpPr>
          <p:spPr bwMode="auto">
            <a:xfrm>
              <a:off x="2671" y="2580"/>
              <a:ext cx="78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8" name="Rectangle 346"/>
            <p:cNvSpPr>
              <a:spLocks noChangeArrowheads="1"/>
            </p:cNvSpPr>
            <p:nvPr/>
          </p:nvSpPr>
          <p:spPr bwMode="auto">
            <a:xfrm>
              <a:off x="2671" y="2990"/>
              <a:ext cx="78" cy="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499" name="Line 347"/>
            <p:cNvSpPr>
              <a:spLocks noChangeShapeType="1"/>
            </p:cNvSpPr>
            <p:nvPr/>
          </p:nvSpPr>
          <p:spPr bwMode="auto">
            <a:xfrm>
              <a:off x="2807" y="2532"/>
              <a:ext cx="1" cy="592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0" name="Rectangle 348"/>
            <p:cNvSpPr>
              <a:spLocks noChangeArrowheads="1"/>
            </p:cNvSpPr>
            <p:nvPr/>
          </p:nvSpPr>
          <p:spPr bwMode="auto">
            <a:xfrm>
              <a:off x="2761" y="2580"/>
              <a:ext cx="79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1" name="Rectangle 349"/>
            <p:cNvSpPr>
              <a:spLocks noChangeArrowheads="1"/>
            </p:cNvSpPr>
            <p:nvPr/>
          </p:nvSpPr>
          <p:spPr bwMode="auto">
            <a:xfrm>
              <a:off x="2761" y="2990"/>
              <a:ext cx="79" cy="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2" name="Line 350"/>
            <p:cNvSpPr>
              <a:spLocks noChangeShapeType="1"/>
            </p:cNvSpPr>
            <p:nvPr/>
          </p:nvSpPr>
          <p:spPr bwMode="auto">
            <a:xfrm>
              <a:off x="2891" y="2532"/>
              <a:ext cx="1" cy="592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3" name="Rectangle 351"/>
            <p:cNvSpPr>
              <a:spLocks noChangeArrowheads="1"/>
            </p:cNvSpPr>
            <p:nvPr/>
          </p:nvSpPr>
          <p:spPr bwMode="auto">
            <a:xfrm>
              <a:off x="2852" y="2580"/>
              <a:ext cx="78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4" name="Rectangle 352"/>
            <p:cNvSpPr>
              <a:spLocks noChangeArrowheads="1"/>
            </p:cNvSpPr>
            <p:nvPr/>
          </p:nvSpPr>
          <p:spPr bwMode="auto">
            <a:xfrm>
              <a:off x="2852" y="2990"/>
              <a:ext cx="78" cy="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5" name="Line 353"/>
            <p:cNvSpPr>
              <a:spLocks noChangeShapeType="1"/>
            </p:cNvSpPr>
            <p:nvPr/>
          </p:nvSpPr>
          <p:spPr bwMode="auto">
            <a:xfrm>
              <a:off x="3152" y="2532"/>
              <a:ext cx="1" cy="592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6" name="Rectangle 354"/>
            <p:cNvSpPr>
              <a:spLocks noChangeArrowheads="1"/>
            </p:cNvSpPr>
            <p:nvPr/>
          </p:nvSpPr>
          <p:spPr bwMode="auto">
            <a:xfrm>
              <a:off x="3112" y="2580"/>
              <a:ext cx="79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7" name="Rectangle 355"/>
            <p:cNvSpPr>
              <a:spLocks noChangeArrowheads="1"/>
            </p:cNvSpPr>
            <p:nvPr/>
          </p:nvSpPr>
          <p:spPr bwMode="auto">
            <a:xfrm>
              <a:off x="3112" y="2990"/>
              <a:ext cx="79" cy="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8" name="Line 356"/>
            <p:cNvSpPr>
              <a:spLocks noChangeShapeType="1"/>
            </p:cNvSpPr>
            <p:nvPr/>
          </p:nvSpPr>
          <p:spPr bwMode="auto">
            <a:xfrm>
              <a:off x="3242" y="2532"/>
              <a:ext cx="1" cy="592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09" name="Rectangle 357"/>
            <p:cNvSpPr>
              <a:spLocks noChangeArrowheads="1"/>
            </p:cNvSpPr>
            <p:nvPr/>
          </p:nvSpPr>
          <p:spPr bwMode="auto">
            <a:xfrm>
              <a:off x="3203" y="2580"/>
              <a:ext cx="78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0" name="Rectangle 358"/>
            <p:cNvSpPr>
              <a:spLocks noChangeArrowheads="1"/>
            </p:cNvSpPr>
            <p:nvPr/>
          </p:nvSpPr>
          <p:spPr bwMode="auto">
            <a:xfrm>
              <a:off x="3203" y="2990"/>
              <a:ext cx="78" cy="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AAAAAA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1" name="AutoShape 359"/>
            <p:cNvSpPr>
              <a:spLocks noChangeArrowheads="1"/>
            </p:cNvSpPr>
            <p:nvPr/>
          </p:nvSpPr>
          <p:spPr bwMode="auto">
            <a:xfrm>
              <a:off x="2482" y="2734"/>
              <a:ext cx="799" cy="179"/>
            </a:xfrm>
            <a:prstGeom prst="roundRect">
              <a:avLst>
                <a:gd name="adj" fmla="val 17431"/>
              </a:avLst>
            </a:prstGeom>
            <a:solidFill>
              <a:srgbClr val="FFFFFF"/>
            </a:solidFill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2" name="AutoShape 360"/>
            <p:cNvSpPr>
              <a:spLocks noChangeArrowheads="1"/>
            </p:cNvSpPr>
            <p:nvPr/>
          </p:nvSpPr>
          <p:spPr bwMode="auto">
            <a:xfrm>
              <a:off x="2110" y="2734"/>
              <a:ext cx="288" cy="179"/>
            </a:xfrm>
            <a:prstGeom prst="roundRect">
              <a:avLst>
                <a:gd name="adj" fmla="val 15139"/>
              </a:avLst>
            </a:prstGeom>
            <a:solidFill>
              <a:srgbClr val="FFFFFF"/>
            </a:solidFill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3" name="AutoShape 361"/>
            <p:cNvSpPr>
              <a:spLocks noChangeArrowheads="1"/>
            </p:cNvSpPr>
            <p:nvPr/>
          </p:nvSpPr>
          <p:spPr bwMode="auto">
            <a:xfrm>
              <a:off x="2482" y="2438"/>
              <a:ext cx="799" cy="108"/>
            </a:xfrm>
            <a:prstGeom prst="roundRect">
              <a:avLst>
                <a:gd name="adj" fmla="val 24625"/>
              </a:avLst>
            </a:prstGeom>
            <a:solidFill>
              <a:srgbClr val="FFFFFF"/>
            </a:solidFill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4" name="AutoShape 362"/>
            <p:cNvSpPr>
              <a:spLocks noChangeArrowheads="1"/>
            </p:cNvSpPr>
            <p:nvPr/>
          </p:nvSpPr>
          <p:spPr bwMode="auto">
            <a:xfrm>
              <a:off x="2482" y="3108"/>
              <a:ext cx="799" cy="107"/>
            </a:xfrm>
            <a:prstGeom prst="roundRect">
              <a:avLst>
                <a:gd name="adj" fmla="val 24625"/>
              </a:avLst>
            </a:prstGeom>
            <a:solidFill>
              <a:srgbClr val="FFFFFF"/>
            </a:solidFill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5" name="Line 363"/>
            <p:cNvSpPr>
              <a:spLocks noChangeShapeType="1"/>
            </p:cNvSpPr>
            <p:nvPr/>
          </p:nvSpPr>
          <p:spPr bwMode="auto">
            <a:xfrm>
              <a:off x="2182" y="2623"/>
              <a:ext cx="1" cy="8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6" name="Freeform 364"/>
            <p:cNvSpPr>
              <a:spLocks/>
            </p:cNvSpPr>
            <p:nvPr/>
          </p:nvSpPr>
          <p:spPr bwMode="auto">
            <a:xfrm>
              <a:off x="2164" y="2699"/>
              <a:ext cx="37" cy="4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5"/>
                </a:cxn>
                <a:cxn ang="0">
                  <a:pos x="18" y="44"/>
                </a:cxn>
                <a:cxn ang="0">
                  <a:pos x="37" y="5"/>
                </a:cxn>
                <a:cxn ang="0">
                  <a:pos x="18" y="0"/>
                </a:cxn>
              </a:cxnLst>
              <a:rect l="0" t="0" r="r" b="b"/>
              <a:pathLst>
                <a:path w="37" h="44">
                  <a:moveTo>
                    <a:pt x="18" y="0"/>
                  </a:moveTo>
                  <a:lnTo>
                    <a:pt x="0" y="5"/>
                  </a:lnTo>
                  <a:lnTo>
                    <a:pt x="18" y="44"/>
                  </a:lnTo>
                  <a:lnTo>
                    <a:pt x="37" y="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AAAA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7" name="Line 365"/>
            <p:cNvSpPr>
              <a:spLocks noChangeShapeType="1"/>
            </p:cNvSpPr>
            <p:nvPr/>
          </p:nvSpPr>
          <p:spPr bwMode="auto">
            <a:xfrm>
              <a:off x="2410" y="2643"/>
              <a:ext cx="30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8" name="Freeform 366"/>
            <p:cNvSpPr>
              <a:spLocks/>
            </p:cNvSpPr>
            <p:nvPr/>
          </p:nvSpPr>
          <p:spPr bwMode="auto">
            <a:xfrm>
              <a:off x="2435" y="2623"/>
              <a:ext cx="41" cy="41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41"/>
                </a:cxn>
                <a:cxn ang="0">
                  <a:pos x="41" y="20"/>
                </a:cxn>
                <a:cxn ang="0">
                  <a:pos x="5" y="0"/>
                </a:cxn>
                <a:cxn ang="0">
                  <a:pos x="0" y="20"/>
                </a:cxn>
              </a:cxnLst>
              <a:rect l="0" t="0" r="r" b="b"/>
              <a:pathLst>
                <a:path w="41" h="41">
                  <a:moveTo>
                    <a:pt x="0" y="20"/>
                  </a:moveTo>
                  <a:lnTo>
                    <a:pt x="5" y="41"/>
                  </a:lnTo>
                  <a:lnTo>
                    <a:pt x="41" y="20"/>
                  </a:lnTo>
                  <a:lnTo>
                    <a:pt x="5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AAAA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19" name="AutoShape 367"/>
            <p:cNvSpPr>
              <a:spLocks noChangeArrowheads="1"/>
            </p:cNvSpPr>
            <p:nvPr/>
          </p:nvSpPr>
          <p:spPr bwMode="auto">
            <a:xfrm>
              <a:off x="2110" y="2438"/>
              <a:ext cx="288" cy="185"/>
            </a:xfrm>
            <a:prstGeom prst="roundRect">
              <a:avLst>
                <a:gd name="adj" fmla="val 14602"/>
              </a:avLst>
            </a:prstGeom>
            <a:solidFill>
              <a:srgbClr val="FFFFFF"/>
            </a:solidFill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0" name="AutoShape 368"/>
            <p:cNvSpPr>
              <a:spLocks noChangeArrowheads="1"/>
            </p:cNvSpPr>
            <p:nvPr/>
          </p:nvSpPr>
          <p:spPr bwMode="auto">
            <a:xfrm>
              <a:off x="3373" y="2734"/>
              <a:ext cx="292" cy="179"/>
            </a:xfrm>
            <a:prstGeom prst="roundRect">
              <a:avLst>
                <a:gd name="adj" fmla="val 15139"/>
              </a:avLst>
            </a:prstGeom>
            <a:solidFill>
              <a:srgbClr val="FFFFFF"/>
            </a:solidFill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1" name="Line 369"/>
            <p:cNvSpPr>
              <a:spLocks noChangeShapeType="1"/>
            </p:cNvSpPr>
            <p:nvPr/>
          </p:nvSpPr>
          <p:spPr bwMode="auto">
            <a:xfrm flipH="1">
              <a:off x="2434" y="2601"/>
              <a:ext cx="35" cy="1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2" name="Freeform 370"/>
            <p:cNvSpPr>
              <a:spLocks/>
            </p:cNvSpPr>
            <p:nvPr/>
          </p:nvSpPr>
          <p:spPr bwMode="auto">
            <a:xfrm>
              <a:off x="2398" y="2581"/>
              <a:ext cx="40" cy="40"/>
            </a:xfrm>
            <a:custGeom>
              <a:avLst/>
              <a:gdLst/>
              <a:ahLst/>
              <a:cxnLst>
                <a:cxn ang="0">
                  <a:pos x="40" y="20"/>
                </a:cxn>
                <a:cxn ang="0">
                  <a:pos x="36" y="0"/>
                </a:cxn>
                <a:cxn ang="0">
                  <a:pos x="0" y="20"/>
                </a:cxn>
                <a:cxn ang="0">
                  <a:pos x="36" y="40"/>
                </a:cxn>
                <a:cxn ang="0">
                  <a:pos x="40" y="20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lnTo>
                    <a:pt x="36" y="0"/>
                  </a:lnTo>
                  <a:lnTo>
                    <a:pt x="0" y="20"/>
                  </a:lnTo>
                  <a:lnTo>
                    <a:pt x="36" y="40"/>
                  </a:lnTo>
                  <a:lnTo>
                    <a:pt x="40" y="20"/>
                  </a:lnTo>
                  <a:close/>
                </a:path>
              </a:pathLst>
            </a:custGeom>
            <a:solidFill>
              <a:srgbClr val="AAAAAA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3" name="Line 371"/>
            <p:cNvSpPr>
              <a:spLocks noChangeShapeType="1"/>
            </p:cNvSpPr>
            <p:nvPr/>
          </p:nvSpPr>
          <p:spPr bwMode="auto">
            <a:xfrm flipH="1">
              <a:off x="2908" y="2282"/>
              <a:ext cx="214" cy="747"/>
            </a:xfrm>
            <a:prstGeom prst="line">
              <a:avLst/>
            </a:prstGeom>
            <a:noFill/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4" name="Oval 372"/>
            <p:cNvSpPr>
              <a:spLocks noChangeArrowheads="1"/>
            </p:cNvSpPr>
            <p:nvPr/>
          </p:nvSpPr>
          <p:spPr bwMode="auto">
            <a:xfrm>
              <a:off x="3103" y="2261"/>
              <a:ext cx="38" cy="42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5" name="Oval 373"/>
            <p:cNvSpPr>
              <a:spLocks noChangeArrowheads="1"/>
            </p:cNvSpPr>
            <p:nvPr/>
          </p:nvSpPr>
          <p:spPr bwMode="auto">
            <a:xfrm>
              <a:off x="2889" y="3008"/>
              <a:ext cx="38" cy="42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6" name="Line 374"/>
            <p:cNvSpPr>
              <a:spLocks noChangeShapeType="1"/>
            </p:cNvSpPr>
            <p:nvPr/>
          </p:nvSpPr>
          <p:spPr bwMode="auto">
            <a:xfrm flipH="1">
              <a:off x="2953" y="2422"/>
              <a:ext cx="1009" cy="754"/>
            </a:xfrm>
            <a:prstGeom prst="line">
              <a:avLst/>
            </a:prstGeom>
            <a:noFill/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7" name="Oval 375"/>
            <p:cNvSpPr>
              <a:spLocks noChangeArrowheads="1"/>
            </p:cNvSpPr>
            <p:nvPr/>
          </p:nvSpPr>
          <p:spPr bwMode="auto">
            <a:xfrm>
              <a:off x="3942" y="2401"/>
              <a:ext cx="39" cy="42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8" name="Oval 376"/>
            <p:cNvSpPr>
              <a:spLocks noChangeArrowheads="1"/>
            </p:cNvSpPr>
            <p:nvPr/>
          </p:nvSpPr>
          <p:spPr bwMode="auto">
            <a:xfrm>
              <a:off x="2934" y="3155"/>
              <a:ext cx="39" cy="42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29" name="Rectangle 377"/>
            <p:cNvSpPr>
              <a:spLocks noChangeArrowheads="1"/>
            </p:cNvSpPr>
            <p:nvPr/>
          </p:nvSpPr>
          <p:spPr bwMode="auto">
            <a:xfrm>
              <a:off x="2319" y="1037"/>
              <a:ext cx="580" cy="57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61530" name="Picture 37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329" y="1040"/>
              <a:ext cx="565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1531" name="Line 379"/>
            <p:cNvSpPr>
              <a:spLocks noChangeShapeType="1"/>
            </p:cNvSpPr>
            <p:nvPr/>
          </p:nvSpPr>
          <p:spPr bwMode="auto">
            <a:xfrm>
              <a:off x="2830" y="1047"/>
              <a:ext cx="1" cy="5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32" name="Line 380"/>
            <p:cNvSpPr>
              <a:spLocks noChangeShapeType="1"/>
            </p:cNvSpPr>
            <p:nvPr/>
          </p:nvSpPr>
          <p:spPr bwMode="auto">
            <a:xfrm>
              <a:off x="2752" y="1047"/>
              <a:ext cx="1" cy="5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33" name="Line 381"/>
            <p:cNvSpPr>
              <a:spLocks noChangeShapeType="1"/>
            </p:cNvSpPr>
            <p:nvPr/>
          </p:nvSpPr>
          <p:spPr bwMode="auto">
            <a:xfrm>
              <a:off x="2680" y="1047"/>
              <a:ext cx="1" cy="5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34" name="Line 382"/>
            <p:cNvSpPr>
              <a:spLocks noChangeShapeType="1"/>
            </p:cNvSpPr>
            <p:nvPr/>
          </p:nvSpPr>
          <p:spPr bwMode="auto">
            <a:xfrm>
              <a:off x="2608" y="1047"/>
              <a:ext cx="1" cy="5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35" name="Line 383"/>
            <p:cNvSpPr>
              <a:spLocks noChangeShapeType="1"/>
            </p:cNvSpPr>
            <p:nvPr/>
          </p:nvSpPr>
          <p:spPr bwMode="auto">
            <a:xfrm>
              <a:off x="2537" y="1047"/>
              <a:ext cx="1" cy="55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36" name="Line 384"/>
            <p:cNvSpPr>
              <a:spLocks noChangeShapeType="1"/>
            </p:cNvSpPr>
            <p:nvPr/>
          </p:nvSpPr>
          <p:spPr bwMode="auto">
            <a:xfrm>
              <a:off x="2466" y="1047"/>
              <a:ext cx="1" cy="55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37" name="Line 385"/>
            <p:cNvSpPr>
              <a:spLocks noChangeShapeType="1"/>
            </p:cNvSpPr>
            <p:nvPr/>
          </p:nvSpPr>
          <p:spPr bwMode="auto">
            <a:xfrm>
              <a:off x="2388" y="1047"/>
              <a:ext cx="1" cy="55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38" name="Line 386"/>
            <p:cNvSpPr>
              <a:spLocks noChangeShapeType="1"/>
            </p:cNvSpPr>
            <p:nvPr/>
          </p:nvSpPr>
          <p:spPr bwMode="auto">
            <a:xfrm flipH="1">
              <a:off x="2335" y="1527"/>
              <a:ext cx="55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39" name="Line 387"/>
            <p:cNvSpPr>
              <a:spLocks noChangeShapeType="1"/>
            </p:cNvSpPr>
            <p:nvPr/>
          </p:nvSpPr>
          <p:spPr bwMode="auto">
            <a:xfrm flipH="1">
              <a:off x="2335" y="1443"/>
              <a:ext cx="55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40" name="Line 388"/>
            <p:cNvSpPr>
              <a:spLocks noChangeShapeType="1"/>
            </p:cNvSpPr>
            <p:nvPr/>
          </p:nvSpPr>
          <p:spPr bwMode="auto">
            <a:xfrm flipH="1">
              <a:off x="2335" y="1365"/>
              <a:ext cx="55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41" name="Line 389"/>
            <p:cNvSpPr>
              <a:spLocks noChangeShapeType="1"/>
            </p:cNvSpPr>
            <p:nvPr/>
          </p:nvSpPr>
          <p:spPr bwMode="auto">
            <a:xfrm flipH="1">
              <a:off x="2335" y="1287"/>
              <a:ext cx="54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42" name="Line 390"/>
            <p:cNvSpPr>
              <a:spLocks noChangeShapeType="1"/>
            </p:cNvSpPr>
            <p:nvPr/>
          </p:nvSpPr>
          <p:spPr bwMode="auto">
            <a:xfrm flipH="1">
              <a:off x="2335" y="1210"/>
              <a:ext cx="54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43" name="Line 391"/>
            <p:cNvSpPr>
              <a:spLocks noChangeShapeType="1"/>
            </p:cNvSpPr>
            <p:nvPr/>
          </p:nvSpPr>
          <p:spPr bwMode="auto">
            <a:xfrm flipH="1">
              <a:off x="2335" y="1125"/>
              <a:ext cx="54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44" name="AutoShape 392"/>
            <p:cNvSpPr>
              <a:spLocks noChangeArrowheads="1"/>
            </p:cNvSpPr>
            <p:nvPr/>
          </p:nvSpPr>
          <p:spPr bwMode="auto">
            <a:xfrm>
              <a:off x="2254" y="1114"/>
              <a:ext cx="579" cy="579"/>
            </a:xfrm>
            <a:prstGeom prst="roundRect">
              <a:avLst>
                <a:gd name="adj" fmla="val 0"/>
              </a:avLst>
            </a:prstGeom>
            <a:solidFill>
              <a:srgbClr val="FFE9A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45" name="AutoShape 393"/>
            <p:cNvSpPr>
              <a:spLocks noChangeArrowheads="1"/>
            </p:cNvSpPr>
            <p:nvPr/>
          </p:nvSpPr>
          <p:spPr bwMode="auto">
            <a:xfrm>
              <a:off x="2227" y="1135"/>
              <a:ext cx="580" cy="579"/>
            </a:xfrm>
            <a:prstGeom prst="roundRect">
              <a:avLst>
                <a:gd name="adj" fmla="val 0"/>
              </a:avLst>
            </a:prstGeom>
            <a:solidFill>
              <a:srgbClr val="FFE9A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46" name="Rectangle 394"/>
            <p:cNvSpPr>
              <a:spLocks noChangeArrowheads="1"/>
            </p:cNvSpPr>
            <p:nvPr/>
          </p:nvSpPr>
          <p:spPr bwMode="auto">
            <a:xfrm>
              <a:off x="2202" y="1163"/>
              <a:ext cx="580" cy="5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61547" name="Picture 39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12" y="1167"/>
              <a:ext cx="565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1548" name="Line 396"/>
            <p:cNvSpPr>
              <a:spLocks noChangeShapeType="1"/>
            </p:cNvSpPr>
            <p:nvPr/>
          </p:nvSpPr>
          <p:spPr bwMode="auto">
            <a:xfrm>
              <a:off x="2713" y="1174"/>
              <a:ext cx="1" cy="5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49" name="Line 397"/>
            <p:cNvSpPr>
              <a:spLocks noChangeShapeType="1"/>
            </p:cNvSpPr>
            <p:nvPr/>
          </p:nvSpPr>
          <p:spPr bwMode="auto">
            <a:xfrm>
              <a:off x="2635" y="1174"/>
              <a:ext cx="1" cy="5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0" name="Line 398"/>
            <p:cNvSpPr>
              <a:spLocks noChangeShapeType="1"/>
            </p:cNvSpPr>
            <p:nvPr/>
          </p:nvSpPr>
          <p:spPr bwMode="auto">
            <a:xfrm>
              <a:off x="2482" y="1174"/>
              <a:ext cx="1" cy="5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1" name="Line 399"/>
            <p:cNvSpPr>
              <a:spLocks noChangeShapeType="1"/>
            </p:cNvSpPr>
            <p:nvPr/>
          </p:nvSpPr>
          <p:spPr bwMode="auto">
            <a:xfrm>
              <a:off x="2410" y="1174"/>
              <a:ext cx="1" cy="56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2" name="Line 400"/>
            <p:cNvSpPr>
              <a:spLocks noChangeShapeType="1"/>
            </p:cNvSpPr>
            <p:nvPr/>
          </p:nvSpPr>
          <p:spPr bwMode="auto">
            <a:xfrm>
              <a:off x="2339" y="1174"/>
              <a:ext cx="1" cy="55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3" name="Line 401"/>
            <p:cNvSpPr>
              <a:spLocks noChangeShapeType="1"/>
            </p:cNvSpPr>
            <p:nvPr/>
          </p:nvSpPr>
          <p:spPr bwMode="auto">
            <a:xfrm>
              <a:off x="2268" y="1174"/>
              <a:ext cx="1" cy="55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4" name="Line 402"/>
            <p:cNvSpPr>
              <a:spLocks noChangeShapeType="1"/>
            </p:cNvSpPr>
            <p:nvPr/>
          </p:nvSpPr>
          <p:spPr bwMode="auto">
            <a:xfrm>
              <a:off x="2190" y="1174"/>
              <a:ext cx="1" cy="55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5" name="Line 403"/>
            <p:cNvSpPr>
              <a:spLocks noChangeShapeType="1"/>
            </p:cNvSpPr>
            <p:nvPr/>
          </p:nvSpPr>
          <p:spPr bwMode="auto">
            <a:xfrm flipH="1">
              <a:off x="2137" y="1654"/>
              <a:ext cx="55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6" name="Line 404"/>
            <p:cNvSpPr>
              <a:spLocks noChangeShapeType="1"/>
            </p:cNvSpPr>
            <p:nvPr/>
          </p:nvSpPr>
          <p:spPr bwMode="auto">
            <a:xfrm flipH="1">
              <a:off x="2137" y="1570"/>
              <a:ext cx="55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7" name="Line 405"/>
            <p:cNvSpPr>
              <a:spLocks noChangeShapeType="1"/>
            </p:cNvSpPr>
            <p:nvPr/>
          </p:nvSpPr>
          <p:spPr bwMode="auto">
            <a:xfrm flipH="1">
              <a:off x="2137" y="1492"/>
              <a:ext cx="55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8" name="Line 406"/>
            <p:cNvSpPr>
              <a:spLocks noChangeShapeType="1"/>
            </p:cNvSpPr>
            <p:nvPr/>
          </p:nvSpPr>
          <p:spPr bwMode="auto">
            <a:xfrm flipH="1">
              <a:off x="2137" y="1414"/>
              <a:ext cx="546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59" name="Line 407"/>
            <p:cNvSpPr>
              <a:spLocks noChangeShapeType="1"/>
            </p:cNvSpPr>
            <p:nvPr/>
          </p:nvSpPr>
          <p:spPr bwMode="auto">
            <a:xfrm flipH="1">
              <a:off x="2137" y="1336"/>
              <a:ext cx="546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0" name="Line 408"/>
            <p:cNvSpPr>
              <a:spLocks noChangeShapeType="1"/>
            </p:cNvSpPr>
            <p:nvPr/>
          </p:nvSpPr>
          <p:spPr bwMode="auto">
            <a:xfrm flipH="1">
              <a:off x="2137" y="1252"/>
              <a:ext cx="546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1" name="Rectangle 409"/>
            <p:cNvSpPr>
              <a:spLocks noChangeArrowheads="1"/>
            </p:cNvSpPr>
            <p:nvPr/>
          </p:nvSpPr>
          <p:spPr bwMode="auto">
            <a:xfrm>
              <a:off x="2858" y="1575"/>
              <a:ext cx="2" cy="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2" name="Rectangle 410"/>
            <p:cNvSpPr>
              <a:spLocks noChangeArrowheads="1"/>
            </p:cNvSpPr>
            <p:nvPr/>
          </p:nvSpPr>
          <p:spPr bwMode="auto">
            <a:xfrm>
              <a:off x="2860" y="1576"/>
              <a:ext cx="53" cy="170"/>
            </a:xfrm>
            <a:prstGeom prst="rect">
              <a:avLst/>
            </a:prstGeom>
            <a:solidFill>
              <a:srgbClr val="AAC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3" name="Rectangle 411"/>
            <p:cNvSpPr>
              <a:spLocks noChangeArrowheads="1"/>
            </p:cNvSpPr>
            <p:nvPr/>
          </p:nvSpPr>
          <p:spPr bwMode="auto">
            <a:xfrm>
              <a:off x="2913" y="1576"/>
              <a:ext cx="55" cy="170"/>
            </a:xfrm>
            <a:prstGeom prst="rect">
              <a:avLst/>
            </a:prstGeom>
            <a:solidFill>
              <a:srgbClr val="AAC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4" name="Rectangle 412"/>
            <p:cNvSpPr>
              <a:spLocks noChangeArrowheads="1"/>
            </p:cNvSpPr>
            <p:nvPr/>
          </p:nvSpPr>
          <p:spPr bwMode="auto">
            <a:xfrm>
              <a:off x="2968" y="1576"/>
              <a:ext cx="54" cy="170"/>
            </a:xfrm>
            <a:prstGeom prst="rect">
              <a:avLst/>
            </a:prstGeom>
            <a:solidFill>
              <a:srgbClr val="AAC4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5" name="AutoShape 413"/>
            <p:cNvSpPr>
              <a:spLocks noChangeArrowheads="1"/>
            </p:cNvSpPr>
            <p:nvPr/>
          </p:nvSpPr>
          <p:spPr bwMode="auto">
            <a:xfrm>
              <a:off x="2863" y="1579"/>
              <a:ext cx="156" cy="164"/>
            </a:xfrm>
            <a:prstGeom prst="roundRect">
              <a:avLst>
                <a:gd name="adj" fmla="val 19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6" name="Freeform 414"/>
            <p:cNvSpPr>
              <a:spLocks/>
            </p:cNvSpPr>
            <p:nvPr/>
          </p:nvSpPr>
          <p:spPr bwMode="auto">
            <a:xfrm>
              <a:off x="2896" y="1615"/>
              <a:ext cx="90" cy="92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0" y="14"/>
                </a:cxn>
                <a:cxn ang="0">
                  <a:pos x="0" y="70"/>
                </a:cxn>
                <a:cxn ang="0">
                  <a:pos x="0" y="92"/>
                </a:cxn>
              </a:cxnLst>
              <a:rect l="0" t="0" r="r" b="b"/>
              <a:pathLst>
                <a:path w="90" h="92">
                  <a:moveTo>
                    <a:pt x="90" y="0"/>
                  </a:moveTo>
                  <a:lnTo>
                    <a:pt x="90" y="14"/>
                  </a:lnTo>
                  <a:lnTo>
                    <a:pt x="0" y="70"/>
                  </a:lnTo>
                  <a:lnTo>
                    <a:pt x="0" y="9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7" name="Rectangle 415"/>
            <p:cNvSpPr>
              <a:spLocks noChangeArrowheads="1"/>
            </p:cNvSpPr>
            <p:nvPr/>
          </p:nvSpPr>
          <p:spPr bwMode="auto">
            <a:xfrm>
              <a:off x="2983" y="1615"/>
              <a:ext cx="6" cy="9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8" name="Rectangle 416"/>
            <p:cNvSpPr>
              <a:spLocks noChangeArrowheads="1"/>
            </p:cNvSpPr>
            <p:nvPr/>
          </p:nvSpPr>
          <p:spPr bwMode="auto">
            <a:xfrm>
              <a:off x="2893" y="1615"/>
              <a:ext cx="6" cy="8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69" name="Freeform 417"/>
            <p:cNvSpPr>
              <a:spLocks/>
            </p:cNvSpPr>
            <p:nvPr/>
          </p:nvSpPr>
          <p:spPr bwMode="auto">
            <a:xfrm>
              <a:off x="2896" y="1615"/>
              <a:ext cx="90" cy="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90" y="70"/>
                </a:cxn>
                <a:cxn ang="0">
                  <a:pos x="90" y="92"/>
                </a:cxn>
              </a:cxnLst>
              <a:rect l="0" t="0" r="r" b="b"/>
              <a:pathLst>
                <a:path w="90" h="92">
                  <a:moveTo>
                    <a:pt x="0" y="0"/>
                  </a:moveTo>
                  <a:lnTo>
                    <a:pt x="0" y="14"/>
                  </a:lnTo>
                  <a:lnTo>
                    <a:pt x="90" y="70"/>
                  </a:lnTo>
                  <a:lnTo>
                    <a:pt x="90" y="9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0" name="Line 418"/>
            <p:cNvSpPr>
              <a:spLocks noChangeShapeType="1"/>
            </p:cNvSpPr>
            <p:nvPr/>
          </p:nvSpPr>
          <p:spPr bwMode="auto">
            <a:xfrm flipV="1">
              <a:off x="1951" y="3328"/>
              <a:ext cx="1" cy="528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1" name="Line 419"/>
            <p:cNvSpPr>
              <a:spLocks noChangeShapeType="1"/>
            </p:cNvSpPr>
            <p:nvPr/>
          </p:nvSpPr>
          <p:spPr bwMode="auto">
            <a:xfrm>
              <a:off x="1951" y="3328"/>
              <a:ext cx="32" cy="68"/>
            </a:xfrm>
            <a:prstGeom prst="line">
              <a:avLst/>
            </a:prstGeom>
            <a:noFill/>
            <a:ln w="12700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2" name="Line 420"/>
            <p:cNvSpPr>
              <a:spLocks noChangeShapeType="1"/>
            </p:cNvSpPr>
            <p:nvPr/>
          </p:nvSpPr>
          <p:spPr bwMode="auto">
            <a:xfrm flipH="1">
              <a:off x="1920" y="3328"/>
              <a:ext cx="31" cy="68"/>
            </a:xfrm>
            <a:prstGeom prst="line">
              <a:avLst/>
            </a:prstGeom>
            <a:noFill/>
            <a:ln w="12700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3" name="Line 421"/>
            <p:cNvSpPr>
              <a:spLocks noChangeShapeType="1"/>
            </p:cNvSpPr>
            <p:nvPr/>
          </p:nvSpPr>
          <p:spPr bwMode="auto">
            <a:xfrm flipV="1">
              <a:off x="2785" y="3328"/>
              <a:ext cx="1" cy="528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4" name="Line 422"/>
            <p:cNvSpPr>
              <a:spLocks noChangeShapeType="1"/>
            </p:cNvSpPr>
            <p:nvPr/>
          </p:nvSpPr>
          <p:spPr bwMode="auto">
            <a:xfrm>
              <a:off x="2785" y="3328"/>
              <a:ext cx="31" cy="68"/>
            </a:xfrm>
            <a:prstGeom prst="line">
              <a:avLst/>
            </a:prstGeom>
            <a:noFill/>
            <a:ln w="12700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5" name="Line 423"/>
            <p:cNvSpPr>
              <a:spLocks noChangeShapeType="1"/>
            </p:cNvSpPr>
            <p:nvPr/>
          </p:nvSpPr>
          <p:spPr bwMode="auto">
            <a:xfrm flipH="1">
              <a:off x="2754" y="3328"/>
              <a:ext cx="31" cy="68"/>
            </a:xfrm>
            <a:prstGeom prst="line">
              <a:avLst/>
            </a:prstGeom>
            <a:noFill/>
            <a:ln w="12700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6" name="Line 424"/>
            <p:cNvSpPr>
              <a:spLocks noChangeShapeType="1"/>
            </p:cNvSpPr>
            <p:nvPr/>
          </p:nvSpPr>
          <p:spPr bwMode="auto">
            <a:xfrm flipV="1">
              <a:off x="3091" y="3313"/>
              <a:ext cx="1" cy="529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7" name="Line 425"/>
            <p:cNvSpPr>
              <a:spLocks noChangeShapeType="1"/>
            </p:cNvSpPr>
            <p:nvPr/>
          </p:nvSpPr>
          <p:spPr bwMode="auto">
            <a:xfrm>
              <a:off x="3091" y="3313"/>
              <a:ext cx="31" cy="68"/>
            </a:xfrm>
            <a:prstGeom prst="line">
              <a:avLst/>
            </a:prstGeom>
            <a:noFill/>
            <a:ln w="12700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8" name="Line 426"/>
            <p:cNvSpPr>
              <a:spLocks noChangeShapeType="1"/>
            </p:cNvSpPr>
            <p:nvPr/>
          </p:nvSpPr>
          <p:spPr bwMode="auto">
            <a:xfrm flipH="1">
              <a:off x="3060" y="3313"/>
              <a:ext cx="31" cy="68"/>
            </a:xfrm>
            <a:prstGeom prst="line">
              <a:avLst/>
            </a:prstGeom>
            <a:noFill/>
            <a:ln w="12700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79" name="Line 427"/>
            <p:cNvSpPr>
              <a:spLocks noChangeShapeType="1"/>
            </p:cNvSpPr>
            <p:nvPr/>
          </p:nvSpPr>
          <p:spPr bwMode="auto">
            <a:xfrm flipH="1">
              <a:off x="2587" y="1746"/>
              <a:ext cx="279" cy="1063"/>
            </a:xfrm>
            <a:prstGeom prst="line">
              <a:avLst/>
            </a:prstGeom>
            <a:noFill/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80" name="Oval 428"/>
            <p:cNvSpPr>
              <a:spLocks noChangeArrowheads="1"/>
            </p:cNvSpPr>
            <p:nvPr/>
          </p:nvSpPr>
          <p:spPr bwMode="auto">
            <a:xfrm>
              <a:off x="2847" y="1725"/>
              <a:ext cx="38" cy="42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81" name="Oval 429"/>
            <p:cNvSpPr>
              <a:spLocks noChangeArrowheads="1"/>
            </p:cNvSpPr>
            <p:nvPr/>
          </p:nvSpPr>
          <p:spPr bwMode="auto">
            <a:xfrm>
              <a:off x="2567" y="2788"/>
              <a:ext cx="39" cy="42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82" name="Line 430"/>
            <p:cNvSpPr>
              <a:spLocks noChangeShapeType="1"/>
            </p:cNvSpPr>
            <p:nvPr/>
          </p:nvSpPr>
          <p:spPr bwMode="auto">
            <a:xfrm flipH="1">
              <a:off x="2170" y="1739"/>
              <a:ext cx="247" cy="796"/>
            </a:xfrm>
            <a:prstGeom prst="line">
              <a:avLst/>
            </a:prstGeom>
            <a:noFill/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83" name="Oval 431"/>
            <p:cNvSpPr>
              <a:spLocks noChangeArrowheads="1"/>
            </p:cNvSpPr>
            <p:nvPr/>
          </p:nvSpPr>
          <p:spPr bwMode="auto">
            <a:xfrm>
              <a:off x="2397" y="1718"/>
              <a:ext cx="39" cy="42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84" name="Oval 432"/>
            <p:cNvSpPr>
              <a:spLocks noChangeArrowheads="1"/>
            </p:cNvSpPr>
            <p:nvPr/>
          </p:nvSpPr>
          <p:spPr bwMode="auto">
            <a:xfrm>
              <a:off x="2151" y="2514"/>
              <a:ext cx="38" cy="42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8E8E8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85" name="Line 433"/>
            <p:cNvSpPr>
              <a:spLocks noChangeShapeType="1"/>
            </p:cNvSpPr>
            <p:nvPr/>
          </p:nvSpPr>
          <p:spPr bwMode="auto">
            <a:xfrm flipH="1">
              <a:off x="3853" y="755"/>
              <a:ext cx="935" cy="1"/>
            </a:xfrm>
            <a:prstGeom prst="line">
              <a:avLst/>
            </a:prstGeom>
            <a:noFill/>
            <a:ln w="9525">
              <a:solidFill>
                <a:srgbClr val="0065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86" name="Freeform 434"/>
            <p:cNvSpPr>
              <a:spLocks/>
            </p:cNvSpPr>
            <p:nvPr/>
          </p:nvSpPr>
          <p:spPr bwMode="auto">
            <a:xfrm>
              <a:off x="3773" y="716"/>
              <a:ext cx="80" cy="78"/>
            </a:xfrm>
            <a:custGeom>
              <a:avLst/>
              <a:gdLst/>
              <a:ahLst/>
              <a:cxnLst>
                <a:cxn ang="0">
                  <a:pos x="80" y="39"/>
                </a:cxn>
                <a:cxn ang="0">
                  <a:pos x="80" y="0"/>
                </a:cxn>
                <a:cxn ang="0">
                  <a:pos x="0" y="39"/>
                </a:cxn>
                <a:cxn ang="0">
                  <a:pos x="80" y="78"/>
                </a:cxn>
                <a:cxn ang="0">
                  <a:pos x="80" y="39"/>
                </a:cxn>
              </a:cxnLst>
              <a:rect l="0" t="0" r="r" b="b"/>
              <a:pathLst>
                <a:path w="80" h="78">
                  <a:moveTo>
                    <a:pt x="80" y="39"/>
                  </a:moveTo>
                  <a:lnTo>
                    <a:pt x="80" y="0"/>
                  </a:lnTo>
                  <a:lnTo>
                    <a:pt x="0" y="39"/>
                  </a:lnTo>
                  <a:lnTo>
                    <a:pt x="80" y="78"/>
                  </a:lnTo>
                  <a:lnTo>
                    <a:pt x="80" y="39"/>
                  </a:lnTo>
                  <a:close/>
                </a:path>
              </a:pathLst>
            </a:custGeom>
            <a:solidFill>
              <a:srgbClr val="0065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87" name="Rectangle 435"/>
            <p:cNvSpPr>
              <a:spLocks noChangeArrowheads="1"/>
            </p:cNvSpPr>
            <p:nvPr/>
          </p:nvSpPr>
          <p:spPr bwMode="auto">
            <a:xfrm>
              <a:off x="4851" y="669"/>
              <a:ext cx="52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 u="none">
                  <a:solidFill>
                    <a:srgbClr val="2A6BFF"/>
                  </a:solidFill>
                </a:rPr>
                <a:t>OFF-line</a:t>
              </a:r>
              <a:endParaRPr lang="en-US" u="none"/>
            </a:p>
          </p:txBody>
        </p:sp>
        <p:sp>
          <p:nvSpPr>
            <p:cNvPr id="561588" name="Line 436"/>
            <p:cNvSpPr>
              <a:spLocks noChangeShapeType="1"/>
            </p:cNvSpPr>
            <p:nvPr/>
          </p:nvSpPr>
          <p:spPr bwMode="auto">
            <a:xfrm flipV="1">
              <a:off x="3754" y="3320"/>
              <a:ext cx="1" cy="529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89" name="Line 437"/>
            <p:cNvSpPr>
              <a:spLocks noChangeShapeType="1"/>
            </p:cNvSpPr>
            <p:nvPr/>
          </p:nvSpPr>
          <p:spPr bwMode="auto">
            <a:xfrm>
              <a:off x="3754" y="3320"/>
              <a:ext cx="31" cy="67"/>
            </a:xfrm>
            <a:prstGeom prst="line">
              <a:avLst/>
            </a:prstGeom>
            <a:noFill/>
            <a:ln w="12700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90" name="Line 438"/>
            <p:cNvSpPr>
              <a:spLocks noChangeShapeType="1"/>
            </p:cNvSpPr>
            <p:nvPr/>
          </p:nvSpPr>
          <p:spPr bwMode="auto">
            <a:xfrm flipH="1">
              <a:off x="3723" y="3320"/>
              <a:ext cx="31" cy="67"/>
            </a:xfrm>
            <a:prstGeom prst="line">
              <a:avLst/>
            </a:prstGeom>
            <a:noFill/>
            <a:ln w="12700">
              <a:solidFill>
                <a:srgbClr val="AAAAAA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591" name="Rectangle 439"/>
            <p:cNvSpPr>
              <a:spLocks noChangeArrowheads="1"/>
            </p:cNvSpPr>
            <p:nvPr/>
          </p:nvSpPr>
          <p:spPr bwMode="auto">
            <a:xfrm>
              <a:off x="3760" y="3700"/>
              <a:ext cx="15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00000"/>
                  </a:solidFill>
                </a:rPr>
                <a:t>sec</a:t>
              </a:r>
              <a:endParaRPr lang="en-US" u="none"/>
            </a:p>
          </p:txBody>
        </p:sp>
        <p:sp>
          <p:nvSpPr>
            <p:cNvPr id="561592" name="Rectangle 440"/>
            <p:cNvSpPr>
              <a:spLocks noChangeArrowheads="1"/>
            </p:cNvSpPr>
            <p:nvPr/>
          </p:nvSpPr>
          <p:spPr bwMode="auto">
            <a:xfrm>
              <a:off x="3748" y="3960"/>
              <a:ext cx="21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E5500"/>
                  </a:solidFill>
                </a:rPr>
                <a:t>Giga</a:t>
              </a:r>
              <a:endParaRPr lang="en-US" u="none"/>
            </a:p>
          </p:txBody>
        </p:sp>
        <p:sp>
          <p:nvSpPr>
            <p:cNvPr id="561593" name="Rectangle 441"/>
            <p:cNvSpPr>
              <a:spLocks noChangeArrowheads="1"/>
            </p:cNvSpPr>
            <p:nvPr/>
          </p:nvSpPr>
          <p:spPr bwMode="auto">
            <a:xfrm>
              <a:off x="4361" y="3960"/>
              <a:ext cx="20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E5500"/>
                  </a:solidFill>
                </a:rPr>
                <a:t>Tera</a:t>
              </a:r>
              <a:endParaRPr lang="en-US" u="none"/>
            </a:p>
          </p:txBody>
        </p:sp>
        <p:sp>
          <p:nvSpPr>
            <p:cNvPr id="561594" name="Rectangle 442"/>
            <p:cNvSpPr>
              <a:spLocks noChangeArrowheads="1"/>
            </p:cNvSpPr>
            <p:nvPr/>
          </p:nvSpPr>
          <p:spPr bwMode="auto">
            <a:xfrm>
              <a:off x="4979" y="3953"/>
              <a:ext cx="3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200" b="1" u="none">
                  <a:solidFill>
                    <a:srgbClr val="0E5500"/>
                  </a:solidFill>
                </a:rPr>
                <a:t>Petabit</a:t>
              </a:r>
              <a:endParaRPr lang="en-US" u="none"/>
            </a:p>
          </p:txBody>
        </p:sp>
        <p:sp>
          <p:nvSpPr>
            <p:cNvPr id="561595" name="Line 443"/>
            <p:cNvSpPr>
              <a:spLocks noChangeShapeType="1"/>
            </p:cNvSpPr>
            <p:nvPr/>
          </p:nvSpPr>
          <p:spPr bwMode="auto">
            <a:xfrm flipV="1">
              <a:off x="2027" y="3320"/>
              <a:ext cx="1" cy="528"/>
            </a:xfrm>
            <a:prstGeom prst="line">
              <a:avLst/>
            </a:prstGeom>
            <a:noFill/>
            <a:ln w="9525">
              <a:solidFill>
                <a:srgbClr val="AAAAAA"/>
              </a:solidFill>
              <a:round/>
              <a:headEnd/>
              <a:tailEnd type="arrow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1596" name="AutoShape 444"/>
          <p:cNvSpPr>
            <a:spLocks noChangeArrowheads="1"/>
          </p:cNvSpPr>
          <p:nvPr/>
        </p:nvSpPr>
        <p:spPr bwMode="auto">
          <a:xfrm rot="2099306">
            <a:off x="2984500" y="2363788"/>
            <a:ext cx="3422650" cy="485775"/>
          </a:xfrm>
          <a:prstGeom prst="rightArrow">
            <a:avLst>
              <a:gd name="adj1" fmla="val 50000"/>
              <a:gd name="adj2" fmla="val 176144"/>
            </a:avLst>
          </a:prstGeom>
          <a:solidFill>
            <a:srgbClr val="FF6600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Footer Placeholder 4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448" name="Date Placeholder 44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449" name="Slide Number Placeholder 4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41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1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59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42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Acquisition System</a:t>
            </a:r>
            <a:endParaRPr lang="en-US" dirty="0"/>
          </a:p>
        </p:txBody>
      </p:sp>
      <p:pic>
        <p:nvPicPr>
          <p:cNvPr id="6" name="Picture 8" descr="03-06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02288" y="1883613"/>
            <a:ext cx="3980660" cy="2985495"/>
          </a:xfrm>
          <a:prstGeom prst="rect">
            <a:avLst/>
          </a:prstGeom>
        </p:spPr>
      </p:pic>
      <p:pic>
        <p:nvPicPr>
          <p:cNvPr id="7" name="Picture 2" descr="DAQ-Layout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668" y="1150635"/>
            <a:ext cx="5076331" cy="541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43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Trigger</a:t>
            </a:r>
            <a:endParaRPr lang="en-US" dirty="0"/>
          </a:p>
        </p:txBody>
      </p:sp>
      <p:pic>
        <p:nvPicPr>
          <p:cNvPr id="7" name="Picture 5" descr="GoogleAlgo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2862" y="1428736"/>
            <a:ext cx="3803650" cy="45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High-Level Trigger Overview</a:t>
            </a:r>
          </a:p>
        </p:txBody>
      </p:sp>
      <p:pic>
        <p:nvPicPr>
          <p:cNvPr id="59085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2125" y="1198563"/>
            <a:ext cx="2552700" cy="2609850"/>
          </a:xfrm>
          <a:prstGeom prst="rect">
            <a:avLst/>
          </a:prstGeom>
          <a:noFill/>
          <a:ln/>
        </p:spPr>
      </p:pic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71438" y="4083050"/>
            <a:ext cx="6334125" cy="2282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none">
                <a:solidFill>
                  <a:srgbClr val="FF0000"/>
                </a:solidFill>
              </a:rPr>
              <a:t>High-Level Trigger, CPU farms</a:t>
            </a:r>
          </a:p>
          <a:p>
            <a:pPr algn="l">
              <a:buFontTx/>
              <a:buChar char="•"/>
            </a:pPr>
            <a:r>
              <a:rPr lang="en-US" u="none"/>
              <a:t> Finer granularity precise measurement</a:t>
            </a:r>
          </a:p>
          <a:p>
            <a:pPr algn="l">
              <a:buFontTx/>
              <a:buChar char="•"/>
            </a:pPr>
            <a:r>
              <a:rPr lang="en-US" u="none"/>
              <a:t> Clean particle signature (</a:t>
            </a:r>
            <a:r>
              <a:rPr lang="en-US" u="none">
                <a:latin typeface="Symbol" pitchFamily="-65" charset="2"/>
              </a:rPr>
              <a:t>p</a:t>
            </a:r>
            <a:r>
              <a:rPr lang="en-US" u="none" baseline="30000"/>
              <a:t>0</a:t>
            </a:r>
            <a:r>
              <a:rPr lang="en-US" u="none"/>
              <a:t>-</a:t>
            </a:r>
            <a:r>
              <a:rPr lang="en-US" u="none">
                <a:latin typeface="Symbol" pitchFamily="-65" charset="2"/>
              </a:rPr>
              <a:t>g</a:t>
            </a:r>
            <a:r>
              <a:rPr lang="en-US" u="none"/>
              <a:t>, isolation,…)</a:t>
            </a:r>
          </a:p>
          <a:p>
            <a:pPr algn="l">
              <a:buFontTx/>
              <a:buChar char="•"/>
            </a:pPr>
            <a:r>
              <a:rPr lang="en-US" u="none"/>
              <a:t> Track reconstruction and detector matching</a:t>
            </a:r>
          </a:p>
          <a:p>
            <a:pPr algn="l">
              <a:buFontTx/>
              <a:buChar char="•"/>
            </a:pPr>
            <a:r>
              <a:rPr lang="en-US" u="none"/>
              <a:t> Kinematics: Effective mass cut and topology</a:t>
            </a:r>
          </a:p>
          <a:p>
            <a:pPr algn="l">
              <a:buFontTx/>
              <a:buChar char="•"/>
            </a:pPr>
            <a:r>
              <a:rPr lang="en-US" u="none"/>
              <a:t> Full event reconstruction and analysis</a:t>
            </a:r>
          </a:p>
        </p:txBody>
      </p:sp>
      <p:sp>
        <p:nvSpPr>
          <p:cNvPr id="590853" name="Text Box 5"/>
          <p:cNvSpPr txBox="1">
            <a:spLocks noChangeArrowheads="1"/>
          </p:cNvSpPr>
          <p:nvPr/>
        </p:nvSpPr>
        <p:spPr bwMode="auto">
          <a:xfrm>
            <a:off x="6656388" y="4332288"/>
            <a:ext cx="2487612" cy="1917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l"/>
            <a:r>
              <a:rPr lang="en-US" u="none">
                <a:solidFill>
                  <a:srgbClr val="FF0000"/>
                </a:solidFill>
              </a:rPr>
              <a:t>Successive </a:t>
            </a:r>
          </a:p>
          <a:p>
            <a:pPr algn="l"/>
            <a:r>
              <a:rPr lang="en-US" u="none">
                <a:solidFill>
                  <a:srgbClr val="FF0000"/>
                </a:solidFill>
              </a:rPr>
              <a:t>improvements:</a:t>
            </a:r>
          </a:p>
          <a:p>
            <a:pPr algn="l"/>
            <a:r>
              <a:rPr lang="en-US" u="none">
                <a:solidFill>
                  <a:srgbClr val="FF0000"/>
                </a:solidFill>
              </a:rPr>
              <a:t>background</a:t>
            </a:r>
          </a:p>
          <a:p>
            <a:pPr algn="l"/>
            <a:r>
              <a:rPr lang="en-US" u="none">
                <a:solidFill>
                  <a:srgbClr val="FF0000"/>
                </a:solidFill>
              </a:rPr>
              <a:t>event filtering,</a:t>
            </a:r>
          </a:p>
          <a:p>
            <a:pPr algn="l"/>
            <a:r>
              <a:rPr lang="en-US" u="none">
                <a:solidFill>
                  <a:srgbClr val="FF0000"/>
                </a:solidFill>
              </a:rPr>
              <a:t>physics selection</a:t>
            </a: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6470650" y="4178300"/>
            <a:ext cx="0" cy="2152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468938" y="1179513"/>
            <a:ext cx="2951162" cy="3094037"/>
            <a:chOff x="3159" y="1613"/>
            <a:chExt cx="2097" cy="2322"/>
          </a:xfrm>
        </p:grpSpPr>
        <p:sp>
          <p:nvSpPr>
            <p:cNvPr id="590856" name="Rectangle 8"/>
            <p:cNvSpPr>
              <a:spLocks noChangeArrowheads="1"/>
            </p:cNvSpPr>
            <p:nvPr/>
          </p:nvSpPr>
          <p:spPr bwMode="auto">
            <a:xfrm>
              <a:off x="3159" y="1860"/>
              <a:ext cx="435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400" b="1" u="none">
                  <a:solidFill>
                    <a:srgbClr val="000000"/>
                  </a:solidFill>
                </a:rPr>
                <a:t>40 MHz</a:t>
              </a:r>
              <a:endParaRPr lang="en-US" sz="1400" b="1" u="none"/>
            </a:p>
          </p:txBody>
        </p:sp>
        <p:sp>
          <p:nvSpPr>
            <p:cNvPr id="590857" name="Rectangle 9"/>
            <p:cNvSpPr>
              <a:spLocks noChangeArrowheads="1"/>
            </p:cNvSpPr>
            <p:nvPr/>
          </p:nvSpPr>
          <p:spPr bwMode="auto">
            <a:xfrm>
              <a:off x="3206" y="2402"/>
              <a:ext cx="374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 u="none">
                  <a:solidFill>
                    <a:srgbClr val="000000"/>
                  </a:solidFill>
                </a:rPr>
                <a:t>10</a:t>
              </a:r>
              <a:r>
                <a:rPr lang="en-US" sz="1400" b="1" u="none" baseline="30000">
                  <a:solidFill>
                    <a:srgbClr val="000000"/>
                  </a:solidFill>
                </a:rPr>
                <a:t>5</a:t>
              </a:r>
              <a:r>
                <a:rPr lang="en-US" sz="1400" b="1" u="none">
                  <a:solidFill>
                    <a:srgbClr val="000000"/>
                  </a:solidFill>
                </a:rPr>
                <a:t> Hz</a:t>
              </a:r>
              <a:endParaRPr lang="en-US" sz="1400" b="1" u="none"/>
            </a:p>
          </p:txBody>
        </p:sp>
        <p:sp>
          <p:nvSpPr>
            <p:cNvPr id="590858" name="Rectangle 10"/>
            <p:cNvSpPr>
              <a:spLocks noChangeArrowheads="1"/>
            </p:cNvSpPr>
            <p:nvPr/>
          </p:nvSpPr>
          <p:spPr bwMode="auto">
            <a:xfrm>
              <a:off x="3206" y="3681"/>
              <a:ext cx="374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 u="none">
                  <a:solidFill>
                    <a:srgbClr val="000000"/>
                  </a:solidFill>
                </a:rPr>
                <a:t>10</a:t>
              </a:r>
              <a:r>
                <a:rPr lang="en-US" sz="1400" b="1" u="none" baseline="30000">
                  <a:solidFill>
                    <a:srgbClr val="000000"/>
                  </a:solidFill>
                </a:rPr>
                <a:t>2</a:t>
              </a:r>
              <a:r>
                <a:rPr lang="en-US" sz="1400" b="1" u="none">
                  <a:solidFill>
                    <a:srgbClr val="000000"/>
                  </a:solidFill>
                </a:rPr>
                <a:t> Hz</a:t>
              </a:r>
              <a:endParaRPr lang="en-US" sz="1400" b="1" u="none"/>
            </a:p>
          </p:txBody>
        </p:sp>
        <p:pic>
          <p:nvPicPr>
            <p:cNvPr id="590859" name="Picture 11" descr="01-0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88" r="55649"/>
            <a:stretch>
              <a:fillRect/>
            </a:stretch>
          </p:blipFill>
          <p:spPr bwMode="auto">
            <a:xfrm>
              <a:off x="3641" y="1613"/>
              <a:ext cx="1615" cy="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90860" name="Text Box 12"/>
          <p:cNvSpPr txBox="1">
            <a:spLocks noChangeArrowheads="1"/>
          </p:cNvSpPr>
          <p:nvPr/>
        </p:nvSpPr>
        <p:spPr bwMode="auto">
          <a:xfrm>
            <a:off x="3621088" y="925513"/>
            <a:ext cx="1235075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/>
              <a:t>Detectors</a:t>
            </a:r>
          </a:p>
        </p:txBody>
      </p:sp>
      <p:sp>
        <p:nvSpPr>
          <p:cNvPr id="590861" name="Text Box 13"/>
          <p:cNvSpPr txBox="1">
            <a:spLocks noChangeArrowheads="1"/>
          </p:cNvSpPr>
          <p:nvPr/>
        </p:nvSpPr>
        <p:spPr bwMode="auto">
          <a:xfrm>
            <a:off x="3592513" y="1223963"/>
            <a:ext cx="230187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/>
              <a:t>Front-end pipelines</a:t>
            </a:r>
          </a:p>
          <a:p>
            <a:pPr algn="l"/>
            <a:r>
              <a:rPr lang="en-US" sz="1800" b="1" u="none"/>
              <a:t>(10</a:t>
            </a:r>
            <a:r>
              <a:rPr lang="en-US" sz="1800" b="1" u="none" baseline="30000"/>
              <a:t>7</a:t>
            </a:r>
            <a:r>
              <a:rPr lang="en-US" sz="1800" b="1" u="none"/>
              <a:t> channels)</a:t>
            </a:r>
          </a:p>
        </p:txBody>
      </p:sp>
      <p:sp>
        <p:nvSpPr>
          <p:cNvPr id="590862" name="Text Box 14"/>
          <p:cNvSpPr txBox="1">
            <a:spLocks noChangeArrowheads="1"/>
          </p:cNvSpPr>
          <p:nvPr/>
        </p:nvSpPr>
        <p:spPr bwMode="auto">
          <a:xfrm>
            <a:off x="3621088" y="2190750"/>
            <a:ext cx="193357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/>
              <a:t>Readout buffers</a:t>
            </a:r>
          </a:p>
          <a:p>
            <a:pPr algn="l"/>
            <a:r>
              <a:rPr lang="en-US" sz="1800" b="1" u="none"/>
              <a:t>(1000 units)</a:t>
            </a:r>
          </a:p>
        </p:txBody>
      </p:sp>
      <p:sp>
        <p:nvSpPr>
          <p:cNvPr id="590863" name="Text Box 15"/>
          <p:cNvSpPr txBox="1">
            <a:spLocks noChangeArrowheads="1"/>
          </p:cNvSpPr>
          <p:nvPr/>
        </p:nvSpPr>
        <p:spPr bwMode="auto">
          <a:xfrm>
            <a:off x="3563938" y="2851150"/>
            <a:ext cx="162560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/>
              <a:t>Event builder</a:t>
            </a:r>
          </a:p>
        </p:txBody>
      </p:sp>
      <p:sp>
        <p:nvSpPr>
          <p:cNvPr id="590864" name="Text Box 16"/>
          <p:cNvSpPr txBox="1">
            <a:spLocks noChangeArrowheads="1"/>
          </p:cNvSpPr>
          <p:nvPr/>
        </p:nvSpPr>
        <p:spPr bwMode="auto">
          <a:xfrm>
            <a:off x="3563938" y="3305175"/>
            <a:ext cx="1857375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/>
              <a:t>Processor farm</a:t>
            </a:r>
          </a:p>
          <a:p>
            <a:pPr algn="l"/>
            <a:r>
              <a:rPr lang="en-US" sz="1800" b="1" u="none"/>
              <a:t>(4×10</a:t>
            </a:r>
            <a:r>
              <a:rPr lang="en-US" sz="1800" b="1" u="none" baseline="30000"/>
              <a:t>6</a:t>
            </a:r>
            <a:r>
              <a:rPr lang="en-US" sz="1800" b="1" u="none"/>
              <a:t> MIPS)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44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/>
              <a:t>Muon</a:t>
            </a:r>
            <a:r>
              <a:rPr lang="en-US" dirty="0"/>
              <a:t> Reconstruction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90600"/>
            <a:ext cx="90678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45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Freeform 2"/>
          <p:cNvSpPr>
            <a:spLocks/>
          </p:cNvSpPr>
          <p:nvPr/>
        </p:nvSpPr>
        <p:spPr bwMode="auto">
          <a:xfrm>
            <a:off x="-237173" y="1848803"/>
            <a:ext cx="6275070" cy="2908935"/>
          </a:xfrm>
          <a:custGeom>
            <a:avLst/>
            <a:gdLst/>
            <a:ahLst/>
            <a:cxnLst>
              <a:cxn ang="0">
                <a:pos x="773" y="2251"/>
              </a:cxn>
              <a:cxn ang="0">
                <a:pos x="1271" y="1825"/>
              </a:cxn>
              <a:cxn ang="0">
                <a:pos x="1553" y="1675"/>
              </a:cxn>
              <a:cxn ang="0">
                <a:pos x="1913" y="1591"/>
              </a:cxn>
              <a:cxn ang="0">
                <a:pos x="2598" y="1424"/>
              </a:cxn>
              <a:cxn ang="0">
                <a:pos x="3112" y="1373"/>
              </a:cxn>
              <a:cxn ang="0">
                <a:pos x="3874" y="1314"/>
              </a:cxn>
              <a:cxn ang="0">
                <a:pos x="3905" y="1302"/>
              </a:cxn>
              <a:cxn ang="0">
                <a:pos x="3883" y="1290"/>
              </a:cxn>
              <a:cxn ang="0">
                <a:pos x="589" y="196"/>
              </a:cxn>
              <a:cxn ang="0">
                <a:pos x="347" y="115"/>
              </a:cxn>
              <a:cxn ang="0">
                <a:pos x="359" y="115"/>
              </a:cxn>
              <a:cxn ang="0">
                <a:pos x="353" y="115"/>
              </a:cxn>
              <a:cxn ang="0">
                <a:pos x="566" y="194"/>
              </a:cxn>
              <a:cxn ang="0">
                <a:pos x="573" y="204"/>
              </a:cxn>
              <a:cxn ang="0">
                <a:pos x="559" y="193"/>
              </a:cxn>
              <a:cxn ang="0">
                <a:pos x="571" y="224"/>
              </a:cxn>
              <a:cxn ang="0">
                <a:pos x="695" y="775"/>
              </a:cxn>
              <a:cxn ang="0">
                <a:pos x="689" y="1177"/>
              </a:cxn>
              <a:cxn ang="0">
                <a:pos x="647" y="1537"/>
              </a:cxn>
              <a:cxn ang="0">
                <a:pos x="569" y="1801"/>
              </a:cxn>
              <a:cxn ang="0">
                <a:pos x="407" y="2113"/>
              </a:cxn>
              <a:cxn ang="0">
                <a:pos x="587" y="2179"/>
              </a:cxn>
              <a:cxn ang="0">
                <a:pos x="773" y="2251"/>
              </a:cxn>
            </a:cxnLst>
            <a:rect l="0" t="0" r="r" b="b"/>
            <a:pathLst>
              <a:path w="4436" h="2251">
                <a:moveTo>
                  <a:pt x="773" y="2251"/>
                </a:moveTo>
                <a:cubicBezTo>
                  <a:pt x="887" y="2192"/>
                  <a:pt x="1141" y="1921"/>
                  <a:pt x="1271" y="1825"/>
                </a:cubicBezTo>
                <a:cubicBezTo>
                  <a:pt x="1401" y="1729"/>
                  <a:pt x="1446" y="1714"/>
                  <a:pt x="1553" y="1675"/>
                </a:cubicBezTo>
                <a:cubicBezTo>
                  <a:pt x="1660" y="1636"/>
                  <a:pt x="1739" y="1633"/>
                  <a:pt x="1913" y="1591"/>
                </a:cubicBezTo>
                <a:cubicBezTo>
                  <a:pt x="2087" y="1549"/>
                  <a:pt x="2398" y="1460"/>
                  <a:pt x="2598" y="1424"/>
                </a:cubicBezTo>
                <a:cubicBezTo>
                  <a:pt x="2798" y="1388"/>
                  <a:pt x="2899" y="1391"/>
                  <a:pt x="3112" y="1373"/>
                </a:cubicBezTo>
                <a:cubicBezTo>
                  <a:pt x="3325" y="1354"/>
                  <a:pt x="3741" y="1326"/>
                  <a:pt x="3874" y="1314"/>
                </a:cubicBezTo>
                <a:cubicBezTo>
                  <a:pt x="4006" y="1303"/>
                  <a:pt x="3903" y="1306"/>
                  <a:pt x="3905" y="1302"/>
                </a:cubicBezTo>
                <a:cubicBezTo>
                  <a:pt x="3906" y="1298"/>
                  <a:pt x="4436" y="1475"/>
                  <a:pt x="3883" y="1290"/>
                </a:cubicBezTo>
                <a:cubicBezTo>
                  <a:pt x="3330" y="1106"/>
                  <a:pt x="1178" y="392"/>
                  <a:pt x="589" y="196"/>
                </a:cubicBezTo>
                <a:cubicBezTo>
                  <a:pt x="0" y="0"/>
                  <a:pt x="385" y="128"/>
                  <a:pt x="347" y="115"/>
                </a:cubicBezTo>
                <a:cubicBezTo>
                  <a:pt x="309" y="102"/>
                  <a:pt x="358" y="115"/>
                  <a:pt x="359" y="115"/>
                </a:cubicBezTo>
                <a:cubicBezTo>
                  <a:pt x="360" y="115"/>
                  <a:pt x="319" y="102"/>
                  <a:pt x="353" y="115"/>
                </a:cubicBezTo>
                <a:cubicBezTo>
                  <a:pt x="387" y="128"/>
                  <a:pt x="529" y="179"/>
                  <a:pt x="566" y="194"/>
                </a:cubicBezTo>
                <a:cubicBezTo>
                  <a:pt x="603" y="209"/>
                  <a:pt x="574" y="204"/>
                  <a:pt x="573" y="204"/>
                </a:cubicBezTo>
                <a:cubicBezTo>
                  <a:pt x="572" y="204"/>
                  <a:pt x="559" y="190"/>
                  <a:pt x="559" y="193"/>
                </a:cubicBezTo>
                <a:cubicBezTo>
                  <a:pt x="558" y="196"/>
                  <a:pt x="548" y="127"/>
                  <a:pt x="571" y="224"/>
                </a:cubicBezTo>
                <a:cubicBezTo>
                  <a:pt x="594" y="321"/>
                  <a:pt x="675" y="616"/>
                  <a:pt x="695" y="775"/>
                </a:cubicBezTo>
                <a:cubicBezTo>
                  <a:pt x="715" y="934"/>
                  <a:pt x="697" y="1050"/>
                  <a:pt x="689" y="1177"/>
                </a:cubicBezTo>
                <a:cubicBezTo>
                  <a:pt x="681" y="1304"/>
                  <a:pt x="667" y="1433"/>
                  <a:pt x="647" y="1537"/>
                </a:cubicBezTo>
                <a:cubicBezTo>
                  <a:pt x="627" y="1641"/>
                  <a:pt x="609" y="1705"/>
                  <a:pt x="569" y="1801"/>
                </a:cubicBezTo>
                <a:cubicBezTo>
                  <a:pt x="529" y="1897"/>
                  <a:pt x="404" y="2050"/>
                  <a:pt x="407" y="2113"/>
                </a:cubicBezTo>
                <a:lnTo>
                  <a:pt x="587" y="2179"/>
                </a:lnTo>
                <a:lnTo>
                  <a:pt x="773" y="2251"/>
                </a:lnTo>
                <a:close/>
              </a:path>
            </a:pathLst>
          </a:custGeom>
          <a:solidFill>
            <a:srgbClr val="CCFFFF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lIns="82868" tIns="41434" rIns="82868" bIns="41434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2979" name="Picture 3" descr="MVOH8FI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214" y="1015842"/>
            <a:ext cx="4410551" cy="2268855"/>
          </a:xfrm>
          <a:prstGeom prst="rect">
            <a:avLst/>
          </a:prstGeom>
          <a:noFill/>
        </p:spPr>
      </p:pic>
      <p:sp>
        <p:nvSpPr>
          <p:cNvPr id="382980" name="Rectangle 4"/>
          <p:cNvSpPr>
            <a:spLocks noChangeArrowheads="1"/>
          </p:cNvSpPr>
          <p:nvPr/>
        </p:nvSpPr>
        <p:spPr bwMode="auto">
          <a:xfrm rot="-20327274">
            <a:off x="247175" y="3163253"/>
            <a:ext cx="3939063" cy="2471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</a:pPr>
            <a:r>
              <a:rPr lang="en-GB" b="1" i="1" dirty="0">
                <a:solidFill>
                  <a:schemeClr val="bg1"/>
                </a:solidFill>
                <a:latin typeface="Times New Roman" pitchFamily="-109" charset="0"/>
              </a:rPr>
              <a:t>Level-1</a:t>
            </a:r>
            <a:r>
              <a:rPr lang="en-GB" sz="2400" i="1" dirty="0">
                <a:solidFill>
                  <a:schemeClr val="bg1"/>
                </a:solidFill>
                <a:latin typeface="Times New Roman" pitchFamily="-109" charset="0"/>
              </a:rPr>
              <a:t> - </a:t>
            </a:r>
            <a:r>
              <a:rPr lang="en-GB" i="1" dirty="0">
                <a:solidFill>
                  <a:schemeClr val="bg1"/>
                </a:solidFill>
                <a:latin typeface="Times New Roman" pitchFamily="-109" charset="0"/>
              </a:rPr>
              <a:t>special hardware</a:t>
            </a:r>
            <a:endParaRPr lang="en-GB" sz="2400" i="1" dirty="0">
              <a:solidFill>
                <a:schemeClr val="bg1"/>
              </a:solidFill>
              <a:latin typeface="Times New Roman" pitchFamily="-109" charset="0"/>
            </a:endParaRPr>
          </a:p>
        </p:txBody>
      </p:sp>
      <p:sp>
        <p:nvSpPr>
          <p:cNvPr id="382981" name="Text Box 5"/>
          <p:cNvSpPr txBox="1">
            <a:spLocks noChangeArrowheads="1"/>
          </p:cNvSpPr>
          <p:nvPr/>
        </p:nvSpPr>
        <p:spPr bwMode="auto">
          <a:xfrm rot="1238878">
            <a:off x="977486" y="2753893"/>
            <a:ext cx="2597028" cy="4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GB" sz="2400" i="1" dirty="0">
                <a:solidFill>
                  <a:srgbClr val="000090"/>
                </a:solidFill>
                <a:latin typeface="Times New Roman" pitchFamily="-109" charset="0"/>
              </a:rPr>
              <a:t>40 MHz   </a:t>
            </a:r>
            <a:r>
              <a:rPr lang="en-GB" b="1" i="1" dirty="0">
                <a:solidFill>
                  <a:srgbClr val="FF0000"/>
                </a:solidFill>
                <a:latin typeface="Times New Roman" pitchFamily="-109" charset="0"/>
              </a:rPr>
              <a:t>(40 TB/sec)</a:t>
            </a:r>
            <a:endParaRPr lang="en-GB" sz="2400" i="1" dirty="0">
              <a:solidFill>
                <a:srgbClr val="FF0000"/>
              </a:solidFill>
              <a:latin typeface="Times New Roman" pitchFamily="-109" charset="0"/>
            </a:endParaRPr>
          </a:p>
        </p:txBody>
      </p:sp>
      <p:sp>
        <p:nvSpPr>
          <p:cNvPr id="382982" name="Rectangle 6"/>
          <p:cNvSpPr>
            <a:spLocks noChangeArrowheads="1"/>
          </p:cNvSpPr>
          <p:nvPr/>
        </p:nvSpPr>
        <p:spPr bwMode="auto">
          <a:xfrm rot="1272835">
            <a:off x="647224" y="3719037"/>
            <a:ext cx="2283143" cy="224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</a:pPr>
            <a:r>
              <a:rPr lang="en-GB" b="1" i="1" dirty="0">
                <a:solidFill>
                  <a:schemeClr val="bg1"/>
                </a:solidFill>
                <a:latin typeface="Times New Roman" pitchFamily="-109" charset="0"/>
              </a:rPr>
              <a:t>HLT</a:t>
            </a:r>
            <a:r>
              <a:rPr lang="en-GB" sz="2400" i="1" dirty="0">
                <a:solidFill>
                  <a:schemeClr val="bg1"/>
                </a:solidFill>
                <a:latin typeface="Times New Roman" pitchFamily="-109" charset="0"/>
              </a:rPr>
              <a:t> - </a:t>
            </a:r>
            <a:r>
              <a:rPr lang="en-GB" i="1" dirty="0">
                <a:solidFill>
                  <a:schemeClr val="bg1"/>
                </a:solidFill>
                <a:latin typeface="Times New Roman" pitchFamily="-109" charset="0"/>
              </a:rPr>
              <a:t>PCs</a:t>
            </a:r>
            <a:endParaRPr lang="en-GB" i="1" dirty="0">
              <a:latin typeface="Times New Roman" pitchFamily="-109" charset="0"/>
            </a:endParaRPr>
          </a:p>
        </p:txBody>
      </p:sp>
      <p:sp>
        <p:nvSpPr>
          <p:cNvPr id="382983" name="Text Box 7"/>
          <p:cNvSpPr txBox="1">
            <a:spLocks noChangeArrowheads="1"/>
          </p:cNvSpPr>
          <p:nvPr/>
        </p:nvSpPr>
        <p:spPr bwMode="auto">
          <a:xfrm rot="1241475">
            <a:off x="812810" y="3286817"/>
            <a:ext cx="2417742" cy="4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GB" sz="2400" i="1" dirty="0">
                <a:solidFill>
                  <a:srgbClr val="000090"/>
                </a:solidFill>
                <a:latin typeface="Times New Roman" pitchFamily="-109" charset="0"/>
              </a:rPr>
              <a:t>75 KHz </a:t>
            </a:r>
            <a:r>
              <a:rPr lang="en-GB" b="1" i="1" dirty="0">
                <a:solidFill>
                  <a:srgbClr val="FF0000"/>
                </a:solidFill>
                <a:latin typeface="Times New Roman" pitchFamily="-109" charset="0"/>
              </a:rPr>
              <a:t>(75 GB/sec)</a:t>
            </a:r>
            <a:endParaRPr lang="en-GB" i="1" dirty="0">
              <a:solidFill>
                <a:srgbClr val="FF0000"/>
              </a:solidFill>
              <a:latin typeface="Times New Roman" pitchFamily="-109" charset="0"/>
            </a:endParaRPr>
          </a:p>
        </p:txBody>
      </p:sp>
      <p:sp>
        <p:nvSpPr>
          <p:cNvPr id="382984" name="Text Box 8"/>
          <p:cNvSpPr txBox="1">
            <a:spLocks noChangeArrowheads="1"/>
          </p:cNvSpPr>
          <p:nvPr/>
        </p:nvSpPr>
        <p:spPr bwMode="auto">
          <a:xfrm rot="1244256">
            <a:off x="749613" y="3826591"/>
            <a:ext cx="1544013" cy="67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GB" sz="2400" i="1" dirty="0">
                <a:solidFill>
                  <a:srgbClr val="000090"/>
                </a:solidFill>
                <a:latin typeface="Times New Roman" pitchFamily="-109" charset="0"/>
              </a:rPr>
              <a:t>100 Hz</a:t>
            </a:r>
          </a:p>
          <a:p>
            <a:pPr eaLnBrk="0" hangingPunct="0">
              <a:lnSpc>
                <a:spcPct val="90000"/>
              </a:lnSpc>
            </a:pPr>
            <a:r>
              <a:rPr lang="en-GB" b="1" i="1" dirty="0">
                <a:solidFill>
                  <a:srgbClr val="FF0000"/>
                </a:solidFill>
                <a:latin typeface="Times New Roman" pitchFamily="-109" charset="0"/>
              </a:rPr>
              <a:t>(100 MB/sec)</a:t>
            </a:r>
            <a:endParaRPr lang="en-GB" sz="2400" i="1" dirty="0">
              <a:solidFill>
                <a:srgbClr val="FF0000"/>
              </a:solidFill>
              <a:latin typeface="Times New Roman" pitchFamily="-109" charset="0"/>
            </a:endParaRPr>
          </a:p>
        </p:txBody>
      </p:sp>
      <p:sp>
        <p:nvSpPr>
          <p:cNvPr id="382985" name="Text Box 9"/>
          <p:cNvSpPr txBox="1">
            <a:spLocks noChangeArrowheads="1"/>
          </p:cNvSpPr>
          <p:nvPr/>
        </p:nvSpPr>
        <p:spPr bwMode="auto">
          <a:xfrm rot="1265067">
            <a:off x="-111481" y="4416781"/>
            <a:ext cx="1893171" cy="59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GB" b="1" i="1" dirty="0">
                <a:solidFill>
                  <a:srgbClr val="FF0000"/>
                </a:solidFill>
                <a:latin typeface="Times New Roman" pitchFamily="-109" charset="0"/>
              </a:rPr>
              <a:t>data recording &amp;</a:t>
            </a:r>
          </a:p>
          <a:p>
            <a:pPr eaLnBrk="0" hangingPunct="0">
              <a:lnSpc>
                <a:spcPct val="90000"/>
              </a:lnSpc>
            </a:pPr>
            <a:r>
              <a:rPr lang="en-GB" b="1" i="1" dirty="0">
                <a:solidFill>
                  <a:srgbClr val="FF0000"/>
                </a:solidFill>
                <a:latin typeface="Times New Roman" pitchFamily="-109" charset="0"/>
              </a:rPr>
              <a:t>offline analysis</a:t>
            </a:r>
            <a:endParaRPr lang="en-GB" b="1" i="1" dirty="0">
              <a:latin typeface="Times New Roman" pitchFamily="-109" charset="0"/>
            </a:endParaRPr>
          </a:p>
        </p:txBody>
      </p:sp>
      <p:sp>
        <p:nvSpPr>
          <p:cNvPr id="382986" name="Rectangle 10"/>
          <p:cNvSpPr>
            <a:spLocks noChangeArrowheads="1"/>
          </p:cNvSpPr>
          <p:nvPr/>
        </p:nvSpPr>
        <p:spPr bwMode="auto">
          <a:xfrm>
            <a:off x="1761649" y="5129213"/>
            <a:ext cx="5772649" cy="1263552"/>
          </a:xfrm>
          <a:prstGeom prst="rect">
            <a:avLst/>
          </a:prstGeom>
          <a:solidFill>
            <a:srgbClr val="F4FF07"/>
          </a:solidFill>
          <a:ln w="9525">
            <a:solidFill>
              <a:srgbClr val="F4FF07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itchFamily="-109" charset="0"/>
              </a:rPr>
              <a:t>~ </a:t>
            </a:r>
            <a:r>
              <a:rPr lang="en-US" sz="2800" b="1" dirty="0" err="1">
                <a:solidFill>
                  <a:srgbClr val="FF0000"/>
                </a:solidFill>
                <a:latin typeface="Arial" pitchFamily="-109" charset="0"/>
              </a:rPr>
              <a:t>PetaBytes</a:t>
            </a:r>
            <a:r>
              <a:rPr lang="en-US" sz="2800" b="1" dirty="0">
                <a:solidFill>
                  <a:srgbClr val="FF0000"/>
                </a:solidFill>
                <a:latin typeface="Arial" pitchFamily="-109" charset="0"/>
              </a:rPr>
              <a:t>/year</a:t>
            </a:r>
          </a:p>
          <a:p>
            <a:pPr eaLnBrk="0" hangingPunct="0"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itchFamily="-109" charset="0"/>
              </a:rPr>
              <a:t>~10</a:t>
            </a:r>
            <a:r>
              <a:rPr lang="en-US" sz="2800" b="1" baseline="30000" dirty="0">
                <a:solidFill>
                  <a:srgbClr val="FF0000"/>
                </a:solidFill>
                <a:latin typeface="Arial" pitchFamily="-109" charset="0"/>
              </a:rPr>
              <a:t>9</a:t>
            </a:r>
            <a:r>
              <a:rPr lang="en-US" sz="2800" b="1" dirty="0">
                <a:solidFill>
                  <a:srgbClr val="FF0000"/>
                </a:solidFill>
                <a:latin typeface="Arial" pitchFamily="-109" charset="0"/>
              </a:rPr>
              <a:t> events/year</a:t>
            </a:r>
          </a:p>
          <a:p>
            <a:pPr eaLnBrk="0" hangingPunct="0"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itchFamily="-109" charset="0"/>
              </a:rPr>
              <a:t>~10</a:t>
            </a:r>
            <a:r>
              <a:rPr lang="en-US" sz="2800" b="1" baseline="30000" dirty="0">
                <a:solidFill>
                  <a:srgbClr val="FF0000"/>
                </a:solidFill>
                <a:latin typeface="Arial" pitchFamily="-109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Arial" pitchFamily="-109" charset="0"/>
              </a:rPr>
              <a:t> batch and interactive users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-109" charset="0"/>
              </a:rPr>
              <a:t> </a:t>
            </a:r>
            <a:endParaRPr lang="en-GB" sz="2400" b="1" i="1" dirty="0">
              <a:solidFill>
                <a:srgbClr val="0000CC"/>
              </a:solidFill>
              <a:latin typeface="Times New Roman" pitchFamily="-109" charset="0"/>
            </a:endParaRPr>
          </a:p>
        </p:txBody>
      </p:sp>
      <p:sp>
        <p:nvSpPr>
          <p:cNvPr id="382987" name="Text Box 11"/>
          <p:cNvSpPr txBox="1">
            <a:spLocks noChangeArrowheads="1"/>
          </p:cNvSpPr>
          <p:nvPr/>
        </p:nvSpPr>
        <p:spPr bwMode="auto">
          <a:xfrm>
            <a:off x="5089208" y="1001554"/>
            <a:ext cx="4054793" cy="351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89999" tIns="46799" rIns="89999" bIns="46799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Collision rate: 40 MHz</a:t>
            </a:r>
          </a:p>
          <a:p>
            <a:pPr eaLnBrk="0" hangingPunct="0">
              <a:buFontTx/>
              <a:buChar char="•"/>
            </a:pPr>
            <a:endParaRPr lang="en-US" sz="2000" dirty="0">
              <a:solidFill>
                <a:srgbClr val="0000FF"/>
              </a:solidFill>
              <a:latin typeface="Helvetica" pitchFamily="-109" charset="0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Event size: </a:t>
            </a:r>
            <a:r>
              <a:rPr lang="en-US" sz="2000" b="1" dirty="0" err="1">
                <a:solidFill>
                  <a:srgbClr val="0000FF"/>
                </a:solidFill>
                <a:latin typeface="Helvetica" pitchFamily="-109" charset="0"/>
                <a:sym typeface="Symbol" pitchFamily="-109" charset="2"/>
              </a:rPr>
              <a:t>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1 </a:t>
            </a:r>
            <a:r>
              <a:rPr lang="en-US" sz="2000" dirty="0" err="1">
                <a:solidFill>
                  <a:srgbClr val="0000FF"/>
                </a:solidFill>
                <a:latin typeface="Helvetica" pitchFamily="-109" charset="0"/>
              </a:rPr>
              <a:t>MByte</a:t>
            </a:r>
            <a:endParaRPr lang="en-US" sz="2000" dirty="0">
              <a:solidFill>
                <a:srgbClr val="0000FF"/>
              </a:solidFill>
              <a:latin typeface="Helvetica" pitchFamily="-109" charset="0"/>
            </a:endParaRPr>
          </a:p>
          <a:p>
            <a:pPr eaLnBrk="0" hangingPunct="0">
              <a:buFontTx/>
              <a:buChar char="•"/>
            </a:pPr>
            <a:endParaRPr lang="en-US" sz="2000" dirty="0">
              <a:solidFill>
                <a:srgbClr val="0000FF"/>
              </a:solidFill>
              <a:latin typeface="Helvetica" pitchFamily="-109" charset="0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Data size: 1 </a:t>
            </a:r>
            <a:r>
              <a:rPr lang="en-US" sz="2000" dirty="0" err="1">
                <a:solidFill>
                  <a:srgbClr val="0000FF"/>
                </a:solidFill>
                <a:latin typeface="Helvetica" pitchFamily="-109" charset="0"/>
              </a:rPr>
              <a:t>MByte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/event</a:t>
            </a:r>
          </a:p>
          <a:p>
            <a:pPr eaLnBrk="0" hangingPunct="0"/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 100 events/</a:t>
            </a:r>
            <a:r>
              <a:rPr lang="en-US" sz="2000" dirty="0" err="1">
                <a:solidFill>
                  <a:srgbClr val="0000FF"/>
                </a:solidFill>
                <a:latin typeface="Helvetica" pitchFamily="-109" charset="0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Helvetica" pitchFamily="-109" charset="0"/>
                <a:sym typeface="Symbol" pitchFamily="-109" charset="2"/>
              </a:rPr>
              <a:t></a:t>
            </a:r>
            <a:r>
              <a:rPr lang="en-US" sz="2000" dirty="0">
                <a:solidFill>
                  <a:srgbClr val="FF0000"/>
                </a:solidFill>
                <a:latin typeface="Helvetica" pitchFamily="-109" charset="0"/>
              </a:rPr>
              <a:t> 100 </a:t>
            </a:r>
            <a:r>
              <a:rPr lang="en-US" sz="2000" dirty="0" err="1">
                <a:solidFill>
                  <a:srgbClr val="FF0000"/>
                </a:solidFill>
                <a:latin typeface="Helvetica" pitchFamily="-109" charset="0"/>
              </a:rPr>
              <a:t>MByte/s</a:t>
            </a:r>
            <a:endParaRPr lang="en-US" sz="2000" dirty="0">
              <a:solidFill>
                <a:srgbClr val="FF0000"/>
              </a:solidFill>
              <a:latin typeface="Helvetica" pitchFamily="-109" charset="0"/>
            </a:endParaRPr>
          </a:p>
          <a:p>
            <a:pPr eaLnBrk="0" hangingPunct="0"/>
            <a:endParaRPr lang="en-US" sz="2000" dirty="0">
              <a:latin typeface="Helvetica" pitchFamily="-109" charset="0"/>
            </a:endParaRPr>
          </a:p>
          <a:p>
            <a:pPr eaLnBrk="0" hangingPunct="0"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10</a:t>
            </a:r>
            <a:r>
              <a:rPr lang="en-US" sz="2000" baseline="30000" dirty="0">
                <a:solidFill>
                  <a:srgbClr val="0000FF"/>
                </a:solidFill>
                <a:latin typeface="Helvetica" pitchFamily="-109" charset="0"/>
              </a:rPr>
              <a:t>7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Helvetica" pitchFamily="-109" charset="0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data taking per year (30%)</a:t>
            </a:r>
          </a:p>
          <a:p>
            <a:pPr eaLnBrk="0" hangingPunct="0">
              <a:buFontTx/>
              <a:buChar char="•"/>
            </a:pPr>
            <a:endParaRPr lang="en-US" sz="2000" dirty="0">
              <a:solidFill>
                <a:srgbClr val="0000FF"/>
              </a:solidFill>
              <a:latin typeface="Helvetica" pitchFamily="-109" charset="0"/>
            </a:endParaRPr>
          </a:p>
          <a:p>
            <a:pPr eaLnBrk="0" hangingPunct="0">
              <a:buFontTx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Helvetica" pitchFamily="-109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Data size: 1 </a:t>
            </a:r>
            <a:r>
              <a:rPr lang="en-US" sz="2000" dirty="0" err="1">
                <a:solidFill>
                  <a:srgbClr val="0000FF"/>
                </a:solidFill>
                <a:latin typeface="Helvetica" pitchFamily="-109" charset="0"/>
              </a:rPr>
              <a:t>PetaByte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=</a:t>
            </a:r>
            <a:r>
              <a:rPr lang="en-US" sz="2000" b="1" dirty="0">
                <a:solidFill>
                  <a:srgbClr val="0000FF"/>
                </a:solidFill>
                <a:latin typeface="Helvetica" pitchFamily="-109" charset="0"/>
              </a:rPr>
              <a:t> </a:t>
            </a:r>
          </a:p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Helvetica" pitchFamily="-109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10</a:t>
            </a:r>
            <a:r>
              <a:rPr lang="en-US" sz="2000" baseline="30000" dirty="0">
                <a:solidFill>
                  <a:srgbClr val="0000FF"/>
                </a:solidFill>
                <a:latin typeface="Helvetica" pitchFamily="-109" charset="0"/>
              </a:rPr>
              <a:t>3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Helvetica" pitchFamily="-109" charset="0"/>
              </a:rPr>
              <a:t>TByte</a:t>
            </a:r>
            <a:r>
              <a:rPr lang="en-US" sz="2000" dirty="0">
                <a:solidFill>
                  <a:srgbClr val="0000FF"/>
                </a:solidFill>
                <a:latin typeface="Helvetica" pitchFamily="-109" charset="0"/>
              </a:rPr>
              <a:t> =</a:t>
            </a:r>
            <a:r>
              <a:rPr lang="en-US" sz="2000" b="1" dirty="0">
                <a:solidFill>
                  <a:srgbClr val="0000FF"/>
                </a:solidFill>
                <a:latin typeface="Helvetica" pitchFamily="-109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" pitchFamily="-109" charset="0"/>
              </a:rPr>
              <a:t>10</a:t>
            </a:r>
            <a:r>
              <a:rPr lang="en-US" sz="2000" b="1" baseline="30000" dirty="0">
                <a:solidFill>
                  <a:srgbClr val="FF0000"/>
                </a:solidFill>
                <a:latin typeface="Helvetica" pitchFamily="-109" charset="0"/>
              </a:rPr>
              <a:t>6</a:t>
            </a:r>
            <a:r>
              <a:rPr lang="en-US" sz="2000" dirty="0">
                <a:solidFill>
                  <a:srgbClr val="FF0000"/>
                </a:solidFill>
                <a:latin typeface="Helvetica" pitchFamily="-109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Helvetica" pitchFamily="-109" charset="0"/>
              </a:rPr>
              <a:t>GByte</a:t>
            </a:r>
            <a:r>
              <a:rPr lang="en-US" sz="2000" dirty="0">
                <a:solidFill>
                  <a:srgbClr val="FF0000"/>
                </a:solidFill>
                <a:latin typeface="Helvetica" pitchFamily="-109" charset="0"/>
              </a:rPr>
              <a:t> per year</a:t>
            </a:r>
            <a:endParaRPr lang="en-US" sz="2000" dirty="0">
              <a:solidFill>
                <a:schemeClr val="accent2"/>
              </a:solidFill>
              <a:latin typeface="Helvetica" pitchFamily="-109" charset="0"/>
            </a:endParaRPr>
          </a:p>
        </p:txBody>
      </p:sp>
      <p:sp>
        <p:nvSpPr>
          <p:cNvPr id="382988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Recording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46</a:t>
            </a:fld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2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6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/>
          </p:cNvSpPr>
          <p:nvPr/>
        </p:nvSpPr>
        <p:spPr bwMode="auto">
          <a:xfrm>
            <a:off x="7010877" y="1754505"/>
            <a:ext cx="1805940" cy="9244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1600" dirty="0">
                <a:solidFill>
                  <a:srgbClr val="7A8796"/>
                </a:solidFill>
                <a:latin typeface="Myriad Set Text" pitchFamily="-112" charset="0"/>
                <a:sym typeface="Myriad Set Text" pitchFamily="-112" charset="0"/>
              </a:rPr>
              <a:t>LHC data: DVD</a:t>
            </a:r>
          </a:p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1600" dirty="0">
                <a:solidFill>
                  <a:srgbClr val="7A8796"/>
                </a:solidFill>
                <a:latin typeface="Myriad Set Text" pitchFamily="-112" charset="0"/>
                <a:sym typeface="Myriad Set Text" pitchFamily="-112" charset="0"/>
              </a:rPr>
              <a:t>stack after 1 year!</a:t>
            </a:r>
          </a:p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1600" dirty="0">
                <a:solidFill>
                  <a:srgbClr val="7A8796"/>
                </a:solidFill>
                <a:latin typeface="Myriad Set Text" pitchFamily="-112" charset="0"/>
                <a:sym typeface="Myriad Set Text" pitchFamily="-112" charset="0"/>
              </a:rPr>
              <a:t>(~ 20 Km)</a:t>
            </a: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6766560" y="4973480"/>
            <a:ext cx="1405890" cy="624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1600" dirty="0">
                <a:solidFill>
                  <a:srgbClr val="7A8796"/>
                </a:solidFill>
                <a:latin typeface="Myriad Set Text" pitchFamily="-112" charset="0"/>
                <a:sym typeface="Myriad Set Text" pitchFamily="-112" charset="0"/>
              </a:rPr>
              <a:t>Mt. Blanc</a:t>
            </a:r>
          </a:p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1600" dirty="0">
                <a:solidFill>
                  <a:srgbClr val="7A8796"/>
                </a:solidFill>
                <a:latin typeface="Myriad Set Text" pitchFamily="-112" charset="0"/>
                <a:sym typeface="Myriad Set Text" pitchFamily="-112" charset="0"/>
              </a:rPr>
              <a:t>(4.8 Km)</a:t>
            </a:r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title"/>
          </p:nvPr>
        </p:nvSpPr>
        <p:spPr>
          <a:xfrm>
            <a:off x="548640" y="137160"/>
            <a:ext cx="6606540" cy="674370"/>
          </a:xfrm>
          <a:ln/>
        </p:spPr>
        <p:txBody>
          <a:bodyPr>
            <a:noAutofit/>
          </a:bodyPr>
          <a:lstStyle/>
          <a:p>
            <a:pPr>
              <a:tabLst>
                <a:tab pos="502920" algn="l"/>
              </a:tabLst>
            </a:pPr>
            <a:r>
              <a:rPr lang="en-US" dirty="0"/>
              <a:t>LHC Data Challenge</a:t>
            </a:r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43229" y="960120"/>
            <a:ext cx="6903655" cy="5532120"/>
          </a:xfrm>
          <a:ln/>
        </p:spPr>
        <p:txBody>
          <a:bodyPr lIns="82296" tIns="41148" rIns="82296" bIns="41148"/>
          <a:lstStyle/>
          <a:p>
            <a:pPr marL="244317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772954" algn="l"/>
                <a:tab pos="968693" algn="l"/>
                <a:tab pos="1171575" algn="l"/>
                <a:tab pos="1373029" algn="l"/>
                <a:tab pos="1570197" algn="l"/>
                <a:tab pos="1771650" algn="l"/>
                <a:tab pos="1967389" algn="l"/>
                <a:tab pos="2170272" algn="l"/>
                <a:tab pos="2373154" algn="l"/>
                <a:tab pos="2568893" algn="l"/>
                <a:tab pos="2771775" algn="l"/>
                <a:tab pos="2973229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sz="2500" dirty="0"/>
              <a:t>The LHC generates </a:t>
            </a:r>
            <a:r>
              <a:rPr lang="en-US" dirty="0" smtClean="0"/>
              <a:t>40</a:t>
            </a:r>
            <a:r>
              <a:rPr lang="en-US" dirty="0" smtClean="0">
                <a:sym typeface="Symbol" pitchFamily="-109" charset="2"/>
              </a:rPr>
              <a:t>×</a:t>
            </a:r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  </a:t>
            </a:r>
            <a:r>
              <a:rPr lang="en-US" dirty="0"/>
              <a:t>collisions / </a:t>
            </a:r>
            <a:r>
              <a:rPr lang="en-US" dirty="0" err="1"/>
              <a:t>s</a:t>
            </a:r>
            <a:endParaRPr lang="en-US" dirty="0"/>
          </a:p>
          <a:p>
            <a:pPr marL="244317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772954" algn="l"/>
                <a:tab pos="968693" algn="l"/>
                <a:tab pos="1171575" algn="l"/>
                <a:tab pos="1373029" algn="l"/>
                <a:tab pos="1570197" algn="l"/>
                <a:tab pos="1771650" algn="l"/>
                <a:tab pos="1967389" algn="l"/>
                <a:tab pos="2170272" algn="l"/>
                <a:tab pos="2373154" algn="l"/>
                <a:tab pos="2568893" algn="l"/>
                <a:tab pos="2771775" algn="l"/>
                <a:tab pos="2973229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sz="2500" dirty="0"/>
              <a:t>Combined the 4 experiments record:</a:t>
            </a:r>
          </a:p>
          <a:p>
            <a:pPr marL="565785" lvl="1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772954" algn="l"/>
                <a:tab pos="968693" algn="l"/>
                <a:tab pos="1171575" algn="l"/>
                <a:tab pos="1373029" algn="l"/>
                <a:tab pos="1570197" algn="l"/>
                <a:tab pos="1771650" algn="l"/>
                <a:tab pos="1967389" algn="l"/>
                <a:tab pos="2170272" algn="l"/>
                <a:tab pos="2373154" algn="l"/>
                <a:tab pos="2568893" algn="l"/>
                <a:tab pos="2771775" algn="l"/>
                <a:tab pos="2973229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dirty="0"/>
              <a:t>100 interesting collision per second</a:t>
            </a:r>
          </a:p>
          <a:p>
            <a:pPr marL="565785" lvl="1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772954" algn="l"/>
                <a:tab pos="968693" algn="l"/>
                <a:tab pos="1171575" algn="l"/>
                <a:tab pos="1373029" algn="l"/>
                <a:tab pos="1570197" algn="l"/>
                <a:tab pos="1771650" algn="l"/>
                <a:tab pos="1967389" algn="l"/>
                <a:tab pos="2170272" algn="l"/>
                <a:tab pos="2373154" algn="l"/>
                <a:tab pos="2568893" algn="l"/>
                <a:tab pos="2771775" algn="l"/>
                <a:tab pos="2973229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dirty="0"/>
              <a:t>1 ÷ 12 MB / collision  </a:t>
            </a:r>
            <a:r>
              <a:rPr lang="en-US" dirty="0" err="1">
                <a:sym typeface="Symbol" pitchFamily="-109" charset="2"/>
              </a:rPr>
              <a:t></a:t>
            </a:r>
            <a:r>
              <a:rPr lang="en-US" dirty="0"/>
              <a:t>  0.1 ÷ 1.2 GB / </a:t>
            </a:r>
            <a:r>
              <a:rPr lang="en-US" dirty="0" err="1"/>
              <a:t>s</a:t>
            </a:r>
            <a:endParaRPr lang="en-US" dirty="0"/>
          </a:p>
          <a:p>
            <a:pPr marL="565785" lvl="1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772954" algn="l"/>
                <a:tab pos="968693" algn="l"/>
                <a:tab pos="1171575" algn="l"/>
                <a:tab pos="1373029" algn="l"/>
                <a:tab pos="1570197" algn="l"/>
                <a:tab pos="1771650" algn="l"/>
                <a:tab pos="1967389" algn="l"/>
                <a:tab pos="2170272" algn="l"/>
                <a:tab pos="2373154" algn="l"/>
                <a:tab pos="2568893" algn="l"/>
                <a:tab pos="2771775" algn="l"/>
                <a:tab pos="2973229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dirty="0"/>
              <a:t>~ 10 PB (10</a:t>
            </a:r>
            <a:r>
              <a:rPr lang="en-US" baseline="32000" dirty="0"/>
              <a:t>16</a:t>
            </a:r>
            <a:r>
              <a:rPr lang="en-US" dirty="0"/>
              <a:t> B) per year (10</a:t>
            </a:r>
            <a:r>
              <a:rPr lang="en-US" baseline="32000" dirty="0"/>
              <a:t>10</a:t>
            </a:r>
            <a:r>
              <a:rPr lang="en-US" dirty="0"/>
              <a:t> collisions / </a:t>
            </a:r>
            <a:r>
              <a:rPr lang="en-US" dirty="0" err="1"/>
              <a:t>y</a:t>
            </a:r>
            <a:r>
              <a:rPr lang="en-US" dirty="0"/>
              <a:t>)</a:t>
            </a:r>
          </a:p>
          <a:p>
            <a:pPr marL="565785" lvl="1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772954" algn="l"/>
                <a:tab pos="968693" algn="l"/>
                <a:tab pos="1171575" algn="l"/>
                <a:tab pos="1373029" algn="l"/>
                <a:tab pos="1570197" algn="l"/>
                <a:tab pos="1771650" algn="l"/>
                <a:tab pos="1967389" algn="l"/>
                <a:tab pos="2170272" algn="l"/>
                <a:tab pos="2373154" algn="l"/>
                <a:tab pos="2568893" algn="l"/>
                <a:tab pos="2771775" algn="l"/>
                <a:tab pos="2973229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dirty="0"/>
              <a:t>LHC data correspond to </a:t>
            </a:r>
            <a:r>
              <a:rPr lang="en-US" dirty="0" smtClean="0"/>
              <a:t>20</a:t>
            </a:r>
            <a:r>
              <a:rPr lang="en-US" dirty="0" smtClean="0">
                <a:sym typeface="Symbol" pitchFamily="-109" charset="2"/>
              </a:rPr>
              <a:t>×</a:t>
            </a:r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/>
              <a:t>DVD’s / year!</a:t>
            </a:r>
          </a:p>
          <a:p>
            <a:pPr lvl="2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772954" algn="l"/>
                <a:tab pos="968693" algn="l"/>
                <a:tab pos="1171575" algn="l"/>
                <a:tab pos="1373029" algn="l"/>
                <a:tab pos="1570197" algn="l"/>
                <a:tab pos="1771650" algn="l"/>
                <a:tab pos="1967389" algn="l"/>
                <a:tab pos="2170272" algn="l"/>
                <a:tab pos="2373154" algn="l"/>
                <a:tab pos="2568893" algn="l"/>
                <a:tab pos="2771775" algn="l"/>
                <a:tab pos="2973229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dirty="0"/>
              <a:t>Space equivalent to 400,000 large PC disks</a:t>
            </a:r>
          </a:p>
          <a:p>
            <a:pPr marL="565785" lvl="1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772954" algn="l"/>
                <a:tab pos="968693" algn="l"/>
                <a:tab pos="1171575" algn="l"/>
                <a:tab pos="1373029" algn="l"/>
                <a:tab pos="1570197" algn="l"/>
                <a:tab pos="1771650" algn="l"/>
                <a:tab pos="1967389" algn="l"/>
                <a:tab pos="2170272" algn="l"/>
                <a:tab pos="2373154" algn="l"/>
                <a:tab pos="2568893" algn="l"/>
                <a:tab pos="2771775" algn="l"/>
                <a:tab pos="2973229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dirty="0"/>
              <a:t>Computing power ~ 10</a:t>
            </a:r>
            <a:r>
              <a:rPr lang="en-US" baseline="30000" dirty="0"/>
              <a:t>5</a:t>
            </a:r>
            <a:r>
              <a:rPr lang="en-US" dirty="0"/>
              <a:t> of today’s PC</a:t>
            </a:r>
          </a:p>
        </p:txBody>
      </p:sp>
      <p:sp>
        <p:nvSpPr>
          <p:cNvPr id="33804" name="Rectangle 12"/>
          <p:cNvSpPr>
            <a:spLocks/>
          </p:cNvSpPr>
          <p:nvPr/>
        </p:nvSpPr>
        <p:spPr bwMode="auto">
          <a:xfrm>
            <a:off x="7360920" y="274320"/>
            <a:ext cx="982980" cy="6343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1600" dirty="0">
                <a:solidFill>
                  <a:srgbClr val="7A8796"/>
                </a:solidFill>
                <a:latin typeface="Myriad Set Text" pitchFamily="-112" charset="0"/>
                <a:sym typeface="Myriad Set Text" pitchFamily="-112" charset="0"/>
              </a:rPr>
              <a:t>Balloon</a:t>
            </a:r>
          </a:p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1600" dirty="0">
                <a:solidFill>
                  <a:srgbClr val="7A8796"/>
                </a:solidFill>
                <a:latin typeface="Myriad Set Text" pitchFamily="-112" charset="0"/>
                <a:sym typeface="Myriad Set Text" pitchFamily="-112" charset="0"/>
              </a:rPr>
              <a:t>(30 Km)</a:t>
            </a:r>
          </a:p>
        </p:txBody>
      </p:sp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320" y="137160"/>
            <a:ext cx="632937" cy="11887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7980" y="3840480"/>
            <a:ext cx="1578769" cy="109870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3810" name="Rectangle 18"/>
          <p:cNvSpPr>
            <a:spLocks/>
          </p:cNvSpPr>
          <p:nvPr/>
        </p:nvSpPr>
        <p:spPr bwMode="auto">
          <a:xfrm>
            <a:off x="7158038" y="3613309"/>
            <a:ext cx="1323023" cy="5014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1600" dirty="0">
                <a:solidFill>
                  <a:srgbClr val="7A8796"/>
                </a:solidFill>
                <a:latin typeface="Myriad Set Text" pitchFamily="-112" charset="0"/>
                <a:sym typeface="Myriad Set Text" pitchFamily="-112" charset="0"/>
              </a:rPr>
              <a:t>Airplane</a:t>
            </a:r>
          </a:p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1600" dirty="0">
                <a:solidFill>
                  <a:srgbClr val="7A8796"/>
                </a:solidFill>
                <a:latin typeface="Myriad Set Text" pitchFamily="-112" charset="0"/>
                <a:sym typeface="Myriad Set Text" pitchFamily="-112" charset="0"/>
              </a:rPr>
              <a:t>(10 Km)</a:t>
            </a:r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5"/>
          <a:srcRect l="55814" t="21889"/>
          <a:stretch>
            <a:fillRect/>
          </a:stretch>
        </p:blipFill>
        <p:spPr bwMode="auto">
          <a:xfrm>
            <a:off x="8206740" y="2331720"/>
            <a:ext cx="814388" cy="41605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6"/>
          <a:srcRect b="39795"/>
          <a:stretch>
            <a:fillRect/>
          </a:stretch>
        </p:blipFill>
        <p:spPr bwMode="auto">
          <a:xfrm>
            <a:off x="6629400" y="5212080"/>
            <a:ext cx="1777365" cy="130587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3812" name="Rectangle 20"/>
          <p:cNvSpPr>
            <a:spLocks/>
          </p:cNvSpPr>
          <p:nvPr/>
        </p:nvSpPr>
        <p:spPr bwMode="auto">
          <a:xfrm>
            <a:off x="1143000" y="5143500"/>
            <a:ext cx="4663440" cy="1188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2300" dirty="0">
                <a:solidFill>
                  <a:srgbClr val="FF0000"/>
                </a:solidFill>
                <a:latin typeface="Myriad Set Semibold" pitchFamily="-112" charset="0"/>
                <a:sym typeface="Myriad Set Semibold" pitchFamily="-112" charset="0"/>
              </a:rPr>
              <a:t>Using parallelism is the only way to analyze this amount of data in</a:t>
            </a:r>
          </a:p>
          <a:p>
            <a:pPr marL="38577">
              <a:tabLst>
                <a:tab pos="67152" algn="l"/>
                <a:tab pos="752952" algn="l"/>
                <a:tab pos="1438752" algn="l"/>
                <a:tab pos="2123123" algn="l"/>
                <a:tab pos="2800350" algn="l"/>
              </a:tabLst>
            </a:pPr>
            <a:r>
              <a:rPr lang="en-US" sz="2300" dirty="0">
                <a:solidFill>
                  <a:srgbClr val="FF0000"/>
                </a:solidFill>
                <a:latin typeface="Myriad Set Semibold" pitchFamily="-112" charset="0"/>
                <a:sym typeface="Myriad Set Semibold" pitchFamily="-112" charset="0"/>
              </a:rPr>
              <a:t>a reasonable amount of time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47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97168" presetClass="entr" presetSubtype="3404579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2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Distributed Computing at CMS</a:t>
            </a:r>
          </a:p>
        </p:txBody>
      </p:sp>
      <p:sp>
        <p:nvSpPr>
          <p:cNvPr id="89091" name="Rectangle 5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CMS computing system is highly distributed, by necessity and by design:</a:t>
            </a:r>
          </a:p>
          <a:p>
            <a:pPr lvl="1" eaLnBrk="1" hangingPunct="1"/>
            <a:r>
              <a:rPr lang="en-US" sz="2000" dirty="0"/>
              <a:t>No single site has resources to handle necessary computing hardware</a:t>
            </a:r>
          </a:p>
          <a:p>
            <a:pPr lvl="1" eaLnBrk="1" hangingPunct="1"/>
            <a:r>
              <a:rPr lang="en-US" sz="2000" dirty="0"/>
              <a:t>Networks and Grid middleware make distributed computing possible</a:t>
            </a:r>
          </a:p>
          <a:p>
            <a:pPr lvl="1" eaLnBrk="1" hangingPunct="1"/>
            <a:r>
              <a:rPr lang="en-US" sz="2000" dirty="0"/>
              <a:t>Can take advantage of resources/expertise at individual institutes, and get “buy-in” from local regions.</a:t>
            </a:r>
          </a:p>
          <a:p>
            <a:pPr eaLnBrk="1" hangingPunct="1"/>
            <a:r>
              <a:rPr lang="en-US" dirty="0"/>
              <a:t>CMS is going with a “tiered” system:</a:t>
            </a:r>
          </a:p>
          <a:p>
            <a:pPr lvl="1" eaLnBrk="1" hangingPunct="1"/>
            <a:r>
              <a:rPr lang="en-US" sz="2000" dirty="0"/>
              <a:t>Tier-0 (= CERN): first-pass reconstruction, archiving -- keep up with the incoming data!</a:t>
            </a:r>
          </a:p>
          <a:p>
            <a:pPr lvl="1" eaLnBrk="1" hangingPunct="1"/>
            <a:r>
              <a:rPr lang="en-US" sz="2000" dirty="0"/>
              <a:t>At most one Tier-1 facility per country (FNAL in US): archive part of the data, re-reconstruction with improved software, high-volume data skims, archiving of simulation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48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1" name="Picture 1027" descr="BE_CosmosPie-no-b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860069" y="3758742"/>
            <a:ext cx="4277543" cy="2868893"/>
          </a:xfrm>
          <a:noFill/>
          <a:ln/>
        </p:spPr>
      </p:pic>
      <p:sp>
        <p:nvSpPr>
          <p:cNvPr id="744452" name="Text Box 1028"/>
          <p:cNvSpPr txBox="1">
            <a:spLocks noChangeArrowheads="1"/>
          </p:cNvSpPr>
          <p:nvPr/>
        </p:nvSpPr>
        <p:spPr bwMode="auto">
          <a:xfrm>
            <a:off x="5012152" y="3673632"/>
            <a:ext cx="954088" cy="1200329"/>
          </a:xfrm>
          <a:prstGeom prst="rect">
            <a:avLst/>
          </a:prstGeom>
          <a:solidFill>
            <a:srgbClr val="F9FD0D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Quarks and leptons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tx1"/>
                </a:solidFill>
                <a:latin typeface="+mn-lt"/>
              </a:rPr>
              <a:t>4%</a:t>
            </a:r>
          </a:p>
        </p:txBody>
      </p:sp>
      <p:sp>
        <p:nvSpPr>
          <p:cNvPr id="744453" name="Oval 1029"/>
          <p:cNvSpPr>
            <a:spLocks noChangeArrowheads="1"/>
          </p:cNvSpPr>
          <p:nvPr/>
        </p:nvSpPr>
        <p:spPr bwMode="auto">
          <a:xfrm rot="1987855">
            <a:off x="6208783" y="4677192"/>
            <a:ext cx="320675" cy="2000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4454" name="Line 1030"/>
          <p:cNvSpPr>
            <a:spLocks noChangeShapeType="1"/>
          </p:cNvSpPr>
          <p:nvPr/>
        </p:nvSpPr>
        <p:spPr bwMode="auto">
          <a:xfrm flipH="1" flipV="1">
            <a:off x="5913438" y="4294188"/>
            <a:ext cx="403225" cy="4000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4456" name="Rectangle 1032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5105400" cy="5666039"/>
          </a:xfrm>
        </p:spPr>
        <p:txBody>
          <a:bodyPr/>
          <a:lstStyle/>
          <a:p>
            <a:pPr>
              <a:buClr>
                <a:schemeClr val="tx1"/>
              </a:buClr>
              <a:buSzPct val="150000"/>
            </a:pPr>
            <a:r>
              <a:rPr lang="en-US" sz="2000" dirty="0"/>
              <a:t>What shapes the cosmos?</a:t>
            </a:r>
          </a:p>
          <a:p>
            <a:pPr lvl="1">
              <a:buFontTx/>
              <a:buNone/>
            </a:pPr>
            <a:r>
              <a:rPr lang="en-US" sz="1800" dirty="0"/>
              <a:t>    Old answer: Gravity – through mass and energy </a:t>
            </a:r>
            <a:r>
              <a:rPr lang="en-US" sz="1800" dirty="0">
                <a:solidFill>
                  <a:srgbClr val="FF00FF"/>
                </a:solidFill>
              </a:rPr>
              <a:t>observed</a:t>
            </a:r>
            <a:r>
              <a:rPr lang="en-US" sz="1800" dirty="0"/>
              <a:t> in the universe </a:t>
            </a:r>
          </a:p>
          <a:p>
            <a:pPr>
              <a:buClr>
                <a:schemeClr val="tx1"/>
              </a:buClr>
              <a:buSzPct val="150000"/>
            </a:pPr>
            <a:r>
              <a:rPr lang="en-US" sz="2000" dirty="0"/>
              <a:t>But now we know that:</a:t>
            </a:r>
          </a:p>
          <a:p>
            <a:pPr lvl="1">
              <a:buClr>
                <a:schemeClr val="tx1"/>
              </a:buClr>
              <a:buFont typeface="Wingdings" pitchFamily="-109" charset="2"/>
              <a:buChar char="v"/>
            </a:pPr>
            <a:r>
              <a:rPr lang="en-US" sz="1800" dirty="0"/>
              <a:t>There is much </a:t>
            </a:r>
            <a:r>
              <a:rPr lang="en-US" sz="1800" dirty="0">
                <a:solidFill>
                  <a:srgbClr val="FF00FF"/>
                </a:solidFill>
              </a:rPr>
              <a:t>more mass than</a:t>
            </a:r>
            <a:r>
              <a:rPr lang="en-US" sz="1800" dirty="0"/>
              <a:t> we expect </a:t>
            </a:r>
            <a:r>
              <a:rPr lang="en-US" sz="1800" dirty="0">
                <a:solidFill>
                  <a:srgbClr val="FF00FF"/>
                </a:solidFill>
              </a:rPr>
              <a:t>from just the stars</a:t>
            </a:r>
            <a:r>
              <a:rPr lang="en-US" sz="1800" dirty="0"/>
              <a:t> we see, or from the amount of helium that was formed in the early universe...	</a:t>
            </a:r>
            <a:r>
              <a:rPr lang="en-US" sz="1800" u="sng" dirty="0">
                <a:solidFill>
                  <a:srgbClr val="FF3300"/>
                </a:solidFill>
              </a:rPr>
              <a:t>Solution</a:t>
            </a:r>
            <a:r>
              <a:rPr lang="en-US" sz="1800" dirty="0">
                <a:solidFill>
                  <a:srgbClr val="FF3300"/>
                </a:solidFill>
              </a:rPr>
              <a:t>: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008000"/>
                </a:solidFill>
              </a:rPr>
              <a:t>Dark matter</a:t>
            </a:r>
          </a:p>
          <a:p>
            <a:pPr lvl="1">
              <a:buClr>
                <a:schemeClr val="tx1"/>
              </a:buClr>
              <a:buFont typeface="Wingdings" pitchFamily="-109" charset="2"/>
              <a:buChar char="v"/>
            </a:pPr>
            <a:r>
              <a:rPr lang="en-US" sz="1800" dirty="0"/>
              <a:t>The velocity of distant galaxies indicates that, in addition to the mass that slows down expansion</a:t>
            </a:r>
            <a:r>
              <a:rPr lang="en-US" sz="1800" dirty="0" smtClean="0"/>
              <a:t> of </a:t>
            </a:r>
            <a:r>
              <a:rPr lang="en-US" sz="1800" dirty="0"/>
              <a:t>the universe, there is </a:t>
            </a:r>
            <a:r>
              <a:rPr lang="en-US" sz="1800" dirty="0">
                <a:solidFill>
                  <a:srgbClr val="FF00FF"/>
                </a:solidFill>
              </a:rPr>
              <a:t>also some new kind of energy</a:t>
            </a:r>
            <a:r>
              <a:rPr lang="en-US" sz="1800" dirty="0"/>
              <a:t> driving that expansion outward!</a:t>
            </a:r>
          </a:p>
          <a:p>
            <a:pPr lvl="1">
              <a:buClr>
                <a:schemeClr val="tx1"/>
              </a:buClr>
              <a:buFont typeface="Wingdings" pitchFamily="-109" charset="2"/>
              <a:buNone/>
            </a:pPr>
            <a:r>
              <a:rPr lang="en-US" sz="1800" dirty="0">
                <a:solidFill>
                  <a:srgbClr val="FF3300"/>
                </a:solidFill>
              </a:rPr>
              <a:t>      </a:t>
            </a:r>
            <a:r>
              <a:rPr lang="en-US" sz="1800" u="sng" dirty="0">
                <a:solidFill>
                  <a:srgbClr val="FF3300"/>
                </a:solidFill>
              </a:rPr>
              <a:t>Solution</a:t>
            </a:r>
            <a:r>
              <a:rPr lang="en-US" sz="1800" dirty="0">
                <a:solidFill>
                  <a:srgbClr val="FF3300"/>
                </a:solidFill>
              </a:rPr>
              <a:t>: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008000"/>
                </a:solidFill>
              </a:rPr>
              <a:t>Dark Energy</a:t>
            </a:r>
          </a:p>
          <a:p>
            <a:pPr>
              <a:buClr>
                <a:schemeClr val="tx1"/>
              </a:buClr>
              <a:buSzPct val="150000"/>
            </a:pPr>
            <a:r>
              <a:rPr lang="en-US" sz="2000" dirty="0"/>
              <a:t>So, if we’re so smart, why don’t we know what 96% of the universe is made of</a:t>
            </a:r>
            <a:r>
              <a:rPr lang="en-US" sz="2000" dirty="0" smtClean="0"/>
              <a:t>?</a:t>
            </a:r>
          </a:p>
          <a:p>
            <a:pPr lvl="1">
              <a:buClr>
                <a:schemeClr val="tx1"/>
              </a:buClr>
              <a:buSzPct val="150000"/>
            </a:pPr>
            <a:r>
              <a:rPr lang="en-US" sz="1400" dirty="0" smtClean="0">
                <a:solidFill>
                  <a:srgbClr val="FF3300"/>
                </a:solidFill>
              </a:rPr>
              <a:t> </a:t>
            </a:r>
            <a:r>
              <a:rPr lang="en-US" sz="1800" dirty="0">
                <a:solidFill>
                  <a:srgbClr val="FF00FF"/>
                </a:solidFill>
              </a:rPr>
              <a:t>Back to the accelerators!</a:t>
            </a:r>
          </a:p>
        </p:txBody>
      </p:sp>
      <p:pic>
        <p:nvPicPr>
          <p:cNvPr id="744458" name="Picture 1034" descr="Full_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087854"/>
            <a:ext cx="3505200" cy="2578100"/>
          </a:xfrm>
          <a:prstGeom prst="rect">
            <a:avLst/>
          </a:prstGeom>
          <a:noFill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Universe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CMS Data Flow</a:t>
            </a:r>
            <a:endParaRPr lang="en-US" dirty="0">
              <a:ea typeface="+mj-ea"/>
              <a:cs typeface="+mj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5588" y="1246188"/>
            <a:ext cx="8774112" cy="5135562"/>
            <a:chOff x="161" y="497"/>
            <a:chExt cx="5527" cy="3235"/>
          </a:xfrm>
        </p:grpSpPr>
        <p:sp>
          <p:nvSpPr>
            <p:cNvPr id="198662" name="Line 4"/>
            <p:cNvSpPr>
              <a:spLocks noChangeShapeType="1"/>
            </p:cNvSpPr>
            <p:nvPr/>
          </p:nvSpPr>
          <p:spPr bwMode="auto">
            <a:xfrm rot="10800000">
              <a:off x="3213" y="1325"/>
              <a:ext cx="643" cy="76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63" name="Line 5"/>
            <p:cNvSpPr>
              <a:spLocks noChangeShapeType="1"/>
            </p:cNvSpPr>
            <p:nvPr/>
          </p:nvSpPr>
          <p:spPr bwMode="auto">
            <a:xfrm rot="10800000" flipH="1">
              <a:off x="2883" y="1395"/>
              <a:ext cx="345" cy="81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64" name="Line 6"/>
            <p:cNvSpPr>
              <a:spLocks noChangeShapeType="1"/>
            </p:cNvSpPr>
            <p:nvPr/>
          </p:nvSpPr>
          <p:spPr bwMode="auto">
            <a:xfrm rot="10800000">
              <a:off x="3487" y="1148"/>
              <a:ext cx="599" cy="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65" name="Line 7"/>
            <p:cNvSpPr>
              <a:spLocks noChangeShapeType="1"/>
            </p:cNvSpPr>
            <p:nvPr/>
          </p:nvSpPr>
          <p:spPr bwMode="auto">
            <a:xfrm flipH="1">
              <a:off x="3471" y="1065"/>
              <a:ext cx="65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56" name="Oval 8"/>
            <p:cNvSpPr>
              <a:spLocks/>
            </p:cNvSpPr>
            <p:nvPr/>
          </p:nvSpPr>
          <p:spPr bwMode="auto">
            <a:xfrm>
              <a:off x="1987" y="799"/>
              <a:ext cx="1535" cy="66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tabLst>
                  <a:tab pos="749300" algn="l"/>
                </a:tabLst>
                <a:defRPr/>
              </a:pPr>
              <a:r>
                <a:rPr lang="en-US" sz="3000">
                  <a:effectLst>
                    <a:outerShdw blurRad="38100" dist="38100" dir="2700000" algn="tl">
                      <a:srgbClr val="FFFFFF"/>
                    </a:outerShdw>
                  </a:effectLst>
                  <a:latin typeface="Gill Sans" pitchFamily="-109" charset="0"/>
                  <a:sym typeface="Gill Sans" pitchFamily="-109" charset="0"/>
                </a:rPr>
                <a:t>TIER-0</a:t>
              </a:r>
            </a:p>
          </p:txBody>
        </p:sp>
        <p:sp>
          <p:nvSpPr>
            <p:cNvPr id="104457" name="Oval 9"/>
            <p:cNvSpPr>
              <a:spLocks/>
            </p:cNvSpPr>
            <p:nvPr/>
          </p:nvSpPr>
          <p:spPr bwMode="auto">
            <a:xfrm>
              <a:off x="3461" y="2154"/>
              <a:ext cx="894" cy="524"/>
            </a:xfrm>
            <a:prstGeom prst="ellipse">
              <a:avLst/>
            </a:prstGeom>
            <a:solidFill>
              <a:srgbClr val="00804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tabLst>
                  <a:tab pos="749300" algn="l"/>
                </a:tabLst>
                <a:defRPr/>
              </a:pPr>
              <a:r>
                <a:rPr lang="en-US" sz="2600">
                  <a:effectLst>
                    <a:outerShdw blurRad="38100" dist="38100" dir="2700000" algn="tl">
                      <a:srgbClr val="FFFFFF"/>
                    </a:outerShdw>
                  </a:effectLst>
                  <a:latin typeface="Gill Sans" pitchFamily="-109" charset="0"/>
                  <a:sym typeface="Gill Sans" pitchFamily="-109" charset="0"/>
                </a:rPr>
                <a:t>TIER-1</a:t>
              </a:r>
              <a:endParaRPr lang="en-US" sz="3000">
                <a:effectLst>
                  <a:outerShdw blurRad="38100" dist="38100" dir="2700000" algn="tl">
                    <a:srgbClr val="FFFFFF"/>
                  </a:outerShdw>
                </a:effectLst>
                <a:latin typeface="Gill Sans" pitchFamily="-109" charset="0"/>
                <a:sym typeface="Gill Sans" pitchFamily="-109" charset="0"/>
              </a:endParaRPr>
            </a:p>
          </p:txBody>
        </p:sp>
        <p:sp>
          <p:nvSpPr>
            <p:cNvPr id="104458" name="Oval 10"/>
            <p:cNvSpPr>
              <a:spLocks/>
            </p:cNvSpPr>
            <p:nvPr/>
          </p:nvSpPr>
          <p:spPr bwMode="auto">
            <a:xfrm>
              <a:off x="2057" y="2228"/>
              <a:ext cx="894" cy="523"/>
            </a:xfrm>
            <a:prstGeom prst="ellipse">
              <a:avLst/>
            </a:prstGeom>
            <a:solidFill>
              <a:srgbClr val="00804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tabLst>
                  <a:tab pos="749300" algn="l"/>
                </a:tabLst>
                <a:defRPr/>
              </a:pPr>
              <a:r>
                <a:rPr lang="en-US" sz="2600">
                  <a:effectLst>
                    <a:outerShdw blurRad="38100" dist="38100" dir="2700000" algn="tl">
                      <a:srgbClr val="FFFFFF"/>
                    </a:outerShdw>
                  </a:effectLst>
                  <a:latin typeface="Gill Sans" pitchFamily="-109" charset="0"/>
                  <a:sym typeface="Gill Sans" pitchFamily="-109" charset="0"/>
                </a:rPr>
                <a:t>TIER-1</a:t>
              </a:r>
              <a:endParaRPr lang="en-US" sz="3000">
                <a:effectLst>
                  <a:outerShdw blurRad="38100" dist="38100" dir="2700000" algn="tl">
                    <a:srgbClr val="FFFFFF"/>
                  </a:outerShdw>
                </a:effectLst>
                <a:latin typeface="Gill Sans" pitchFamily="-109" charset="0"/>
                <a:sym typeface="Gill Sans" pitchFamily="-109" charset="0"/>
              </a:endParaRPr>
            </a:p>
          </p:txBody>
        </p:sp>
        <p:sp>
          <p:nvSpPr>
            <p:cNvPr id="104459" name="Oval 11"/>
            <p:cNvSpPr>
              <a:spLocks/>
            </p:cNvSpPr>
            <p:nvPr/>
          </p:nvSpPr>
          <p:spPr bwMode="auto">
            <a:xfrm>
              <a:off x="4119" y="979"/>
              <a:ext cx="686" cy="439"/>
            </a:xfrm>
            <a:prstGeom prst="ellipse">
              <a:avLst/>
            </a:prstGeom>
            <a:solidFill>
              <a:srgbClr val="00804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tabLst>
                  <a:tab pos="749300" algn="l"/>
                </a:tabLst>
                <a:defRPr/>
              </a:pPr>
              <a:r>
                <a:rPr lang="en-US" sz="3000">
                  <a:effectLst>
                    <a:outerShdw blurRad="38100" dist="38100" dir="2700000" algn="tl">
                      <a:srgbClr val="FFFFFF"/>
                    </a:outerShdw>
                  </a:effectLst>
                  <a:latin typeface="Gill Sans" pitchFamily="-109" charset="0"/>
                  <a:sym typeface="Gill Sans" pitchFamily="-109" charset="0"/>
                </a:rPr>
                <a:t>CAF</a:t>
              </a:r>
            </a:p>
          </p:txBody>
        </p:sp>
        <p:sp>
          <p:nvSpPr>
            <p:cNvPr id="104460" name="Oval 12"/>
            <p:cNvSpPr>
              <a:spLocks/>
            </p:cNvSpPr>
            <p:nvPr/>
          </p:nvSpPr>
          <p:spPr bwMode="auto">
            <a:xfrm>
              <a:off x="2099" y="3189"/>
              <a:ext cx="895" cy="524"/>
            </a:xfrm>
            <a:prstGeom prst="ellipse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tabLst>
                  <a:tab pos="749300" algn="l"/>
                </a:tabLst>
                <a:defRPr/>
              </a:pPr>
              <a:r>
                <a:rPr lang="en-US" sz="2600">
                  <a:effectLst>
                    <a:outerShdw blurRad="38100" dist="38100" dir="2700000" algn="tl">
                      <a:srgbClr val="FFFFFF"/>
                    </a:outerShdw>
                  </a:effectLst>
                  <a:latin typeface="Gill Sans" pitchFamily="-109" charset="0"/>
                  <a:sym typeface="Gill Sans" pitchFamily="-109" charset="0"/>
                </a:rPr>
                <a:t>TIER-2</a:t>
              </a:r>
              <a:endParaRPr lang="en-US" sz="3000">
                <a:effectLst>
                  <a:outerShdw blurRad="38100" dist="38100" dir="2700000" algn="tl">
                    <a:srgbClr val="FFFFFF"/>
                  </a:outerShdw>
                </a:effectLst>
                <a:latin typeface="Gill Sans" pitchFamily="-109" charset="0"/>
                <a:sym typeface="Gill Sans" pitchFamily="-109" charset="0"/>
              </a:endParaRPr>
            </a:p>
          </p:txBody>
        </p:sp>
        <p:sp>
          <p:nvSpPr>
            <p:cNvPr id="104461" name="Oval 13"/>
            <p:cNvSpPr>
              <a:spLocks/>
            </p:cNvSpPr>
            <p:nvPr/>
          </p:nvSpPr>
          <p:spPr bwMode="auto">
            <a:xfrm>
              <a:off x="2555" y="3189"/>
              <a:ext cx="894" cy="524"/>
            </a:xfrm>
            <a:prstGeom prst="ellipse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tabLst>
                  <a:tab pos="749300" algn="l"/>
                </a:tabLst>
                <a:defRPr/>
              </a:pPr>
              <a:r>
                <a:rPr lang="en-US" sz="2600">
                  <a:effectLst>
                    <a:outerShdw blurRad="38100" dist="38100" dir="2700000" algn="tl">
                      <a:srgbClr val="FFFFFF"/>
                    </a:outerShdw>
                  </a:effectLst>
                  <a:latin typeface="Gill Sans" pitchFamily="-109" charset="0"/>
                  <a:sym typeface="Gill Sans" pitchFamily="-109" charset="0"/>
                </a:rPr>
                <a:t>TIER-2</a:t>
              </a:r>
              <a:endParaRPr lang="en-US" sz="3000">
                <a:effectLst>
                  <a:outerShdw blurRad="38100" dist="38100" dir="2700000" algn="tl">
                    <a:srgbClr val="FFFFFF"/>
                  </a:outerShdw>
                </a:effectLst>
                <a:latin typeface="Gill Sans" pitchFamily="-109" charset="0"/>
                <a:sym typeface="Gill Sans" pitchFamily="-109" charset="0"/>
              </a:endParaRPr>
            </a:p>
          </p:txBody>
        </p:sp>
        <p:sp>
          <p:nvSpPr>
            <p:cNvPr id="104462" name="Oval 14"/>
            <p:cNvSpPr>
              <a:spLocks/>
            </p:cNvSpPr>
            <p:nvPr/>
          </p:nvSpPr>
          <p:spPr bwMode="auto">
            <a:xfrm>
              <a:off x="3011" y="3189"/>
              <a:ext cx="894" cy="524"/>
            </a:xfrm>
            <a:prstGeom prst="ellipse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tabLst>
                  <a:tab pos="749300" algn="l"/>
                </a:tabLst>
                <a:defRPr/>
              </a:pPr>
              <a:r>
                <a:rPr lang="en-US" sz="2600">
                  <a:effectLst>
                    <a:outerShdw blurRad="38100" dist="38100" dir="2700000" algn="tl">
                      <a:srgbClr val="FFFFFF"/>
                    </a:outerShdw>
                  </a:effectLst>
                  <a:latin typeface="Gill Sans" pitchFamily="-109" charset="0"/>
                  <a:sym typeface="Gill Sans" pitchFamily="-109" charset="0"/>
                </a:rPr>
                <a:t>TIER-2</a:t>
              </a:r>
              <a:endParaRPr lang="en-US" sz="3000">
                <a:effectLst>
                  <a:outerShdw blurRad="38100" dist="38100" dir="2700000" algn="tl">
                    <a:srgbClr val="FFFFFF"/>
                  </a:outerShdw>
                </a:effectLst>
                <a:latin typeface="Gill Sans" pitchFamily="-109" charset="0"/>
                <a:sym typeface="Gill Sans" pitchFamily="-109" charset="0"/>
              </a:endParaRPr>
            </a:p>
          </p:txBody>
        </p:sp>
        <p:sp>
          <p:nvSpPr>
            <p:cNvPr id="104463" name="Oval 15"/>
            <p:cNvSpPr>
              <a:spLocks/>
            </p:cNvSpPr>
            <p:nvPr/>
          </p:nvSpPr>
          <p:spPr bwMode="auto">
            <a:xfrm>
              <a:off x="3466" y="3189"/>
              <a:ext cx="895" cy="524"/>
            </a:xfrm>
            <a:prstGeom prst="ellipse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tabLst>
                  <a:tab pos="749300" algn="l"/>
                </a:tabLst>
                <a:defRPr/>
              </a:pPr>
              <a:r>
                <a:rPr lang="en-US" sz="2600">
                  <a:effectLst>
                    <a:outerShdw blurRad="38100" dist="38100" dir="2700000" algn="tl">
                      <a:srgbClr val="FFFFFF"/>
                    </a:outerShdw>
                  </a:effectLst>
                  <a:latin typeface="Gill Sans" pitchFamily="-109" charset="0"/>
                  <a:sym typeface="Gill Sans" pitchFamily="-109" charset="0"/>
                </a:rPr>
                <a:t>TIER-2</a:t>
              </a:r>
              <a:endParaRPr lang="en-US" sz="3000">
                <a:effectLst>
                  <a:outerShdw blurRad="38100" dist="38100" dir="2700000" algn="tl">
                    <a:srgbClr val="FFFFFF"/>
                  </a:outerShdw>
                </a:effectLst>
                <a:latin typeface="Gill Sans" pitchFamily="-109" charset="0"/>
                <a:sym typeface="Gill Sans" pitchFamily="-109" charset="0"/>
              </a:endParaRPr>
            </a:p>
          </p:txBody>
        </p:sp>
        <p:sp>
          <p:nvSpPr>
            <p:cNvPr id="198674" name="Line 16"/>
            <p:cNvSpPr>
              <a:spLocks noChangeShapeType="1"/>
            </p:cNvSpPr>
            <p:nvPr/>
          </p:nvSpPr>
          <p:spPr bwMode="auto">
            <a:xfrm rot="10800000" flipH="1">
              <a:off x="2384" y="2788"/>
              <a:ext cx="125" cy="41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75" name="Line 17"/>
            <p:cNvSpPr>
              <a:spLocks noChangeShapeType="1"/>
            </p:cNvSpPr>
            <p:nvPr/>
          </p:nvSpPr>
          <p:spPr bwMode="auto">
            <a:xfrm flipH="1">
              <a:off x="4001" y="2675"/>
              <a:ext cx="7" cy="5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76" name="Line 18"/>
            <p:cNvSpPr>
              <a:spLocks noChangeShapeType="1"/>
            </p:cNvSpPr>
            <p:nvPr/>
          </p:nvSpPr>
          <p:spPr bwMode="auto">
            <a:xfrm flipV="1">
              <a:off x="2958" y="2450"/>
              <a:ext cx="476" cy="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77" name="Rectangle 19"/>
            <p:cNvSpPr>
              <a:spLocks/>
            </p:cNvSpPr>
            <p:nvPr/>
          </p:nvSpPr>
          <p:spPr bwMode="auto">
            <a:xfrm>
              <a:off x="1700" y="497"/>
              <a:ext cx="229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642938" eaLnBrk="1" hangingPunct="1">
                <a:tabLst>
                  <a:tab pos="749300" algn="l"/>
                </a:tabLst>
              </a:pPr>
              <a:r>
                <a:rPr lang="en-US" sz="3000">
                  <a:latin typeface="Gill Sans" pitchFamily="-109" charset="0"/>
                  <a:sym typeface="Gill Sans" pitchFamily="-109" charset="0"/>
                </a:rPr>
                <a:t>Prompt Reconstruction</a:t>
              </a:r>
            </a:p>
          </p:txBody>
        </p:sp>
        <p:sp>
          <p:nvSpPr>
            <p:cNvPr id="198678" name="Rectangle 20"/>
            <p:cNvSpPr>
              <a:spLocks/>
            </p:cNvSpPr>
            <p:nvPr/>
          </p:nvSpPr>
          <p:spPr bwMode="auto">
            <a:xfrm>
              <a:off x="4408" y="2044"/>
              <a:ext cx="835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642938" eaLnBrk="1" hangingPunct="1">
                <a:tabLst>
                  <a:tab pos="749300" algn="l"/>
                </a:tabLst>
              </a:pPr>
              <a:r>
                <a:rPr lang="en-US" sz="3000">
                  <a:latin typeface="Gill Sans" pitchFamily="-109" charset="0"/>
                  <a:sym typeface="Gill Sans" pitchFamily="-109" charset="0"/>
                </a:rPr>
                <a:t>Re-Reco</a:t>
              </a:r>
            </a:p>
            <a:p>
              <a:pPr algn="ctr" defTabSz="642938" eaLnBrk="1" hangingPunct="1">
                <a:tabLst>
                  <a:tab pos="749300" algn="l"/>
                </a:tabLst>
              </a:pPr>
              <a:r>
                <a:rPr lang="en-US" sz="3000">
                  <a:latin typeface="Gill Sans" pitchFamily="-109" charset="0"/>
                  <a:sym typeface="Gill Sans" pitchFamily="-109" charset="0"/>
                </a:rPr>
                <a:t>Skims</a:t>
              </a:r>
            </a:p>
          </p:txBody>
        </p:sp>
        <p:sp>
          <p:nvSpPr>
            <p:cNvPr id="198679" name="Rectangle 21"/>
            <p:cNvSpPr>
              <a:spLocks/>
            </p:cNvSpPr>
            <p:nvPr/>
          </p:nvSpPr>
          <p:spPr bwMode="auto">
            <a:xfrm>
              <a:off x="1036" y="3156"/>
              <a:ext cx="1008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642938" eaLnBrk="1" hangingPunct="1">
                <a:tabLst>
                  <a:tab pos="749300" algn="l"/>
                </a:tabLst>
              </a:pPr>
              <a:r>
                <a:rPr lang="en-US" sz="3000">
                  <a:latin typeface="Gill Sans" pitchFamily="-109" charset="0"/>
                  <a:sym typeface="Gill Sans" pitchFamily="-109" charset="0"/>
                </a:rPr>
                <a:t>Simulation</a:t>
              </a:r>
            </a:p>
            <a:p>
              <a:pPr algn="ctr" defTabSz="642938" eaLnBrk="1" hangingPunct="1">
                <a:tabLst>
                  <a:tab pos="749300" algn="l"/>
                </a:tabLst>
              </a:pPr>
              <a:r>
                <a:rPr lang="en-US" sz="3000">
                  <a:latin typeface="Gill Sans" pitchFamily="-109" charset="0"/>
                  <a:sym typeface="Gill Sans" pitchFamily="-109" charset="0"/>
                </a:rPr>
                <a:t>Analysis</a:t>
              </a:r>
            </a:p>
          </p:txBody>
        </p:sp>
        <p:sp>
          <p:nvSpPr>
            <p:cNvPr id="198680" name="Rectangle 22"/>
            <p:cNvSpPr>
              <a:spLocks/>
            </p:cNvSpPr>
            <p:nvPr/>
          </p:nvSpPr>
          <p:spPr bwMode="auto">
            <a:xfrm>
              <a:off x="4524" y="1187"/>
              <a:ext cx="1164" cy="6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r" defTabSz="642938" eaLnBrk="1" hangingPunct="1">
                <a:tabLst>
                  <a:tab pos="749300" algn="l"/>
                </a:tabLst>
              </a:pPr>
              <a:r>
                <a:rPr lang="en-US" sz="2200">
                  <a:latin typeface="Gill Sans" pitchFamily="-109" charset="0"/>
                  <a:sym typeface="Gill Sans" pitchFamily="-109" charset="0"/>
                </a:rPr>
                <a:t>Calibration</a:t>
              </a:r>
              <a:br>
                <a:rPr lang="en-US" sz="2200">
                  <a:latin typeface="Gill Sans" pitchFamily="-109" charset="0"/>
                  <a:sym typeface="Gill Sans" pitchFamily="-109" charset="0"/>
                </a:rPr>
              </a:br>
              <a:r>
                <a:rPr lang="en-US" sz="2200">
                  <a:latin typeface="Gill Sans" pitchFamily="-109" charset="0"/>
                  <a:sym typeface="Gill Sans" pitchFamily="-109" charset="0"/>
                </a:rPr>
                <a:t>Express-Stream </a:t>
              </a:r>
              <a:br>
                <a:rPr lang="en-US" sz="2200">
                  <a:latin typeface="Gill Sans" pitchFamily="-109" charset="0"/>
                  <a:sym typeface="Gill Sans" pitchFamily="-109" charset="0"/>
                </a:rPr>
              </a:br>
              <a:r>
                <a:rPr lang="en-US" sz="2200">
                  <a:latin typeface="Gill Sans" pitchFamily="-109" charset="0"/>
                  <a:sym typeface="Gill Sans" pitchFamily="-109" charset="0"/>
                </a:rPr>
                <a:t>Analysis</a:t>
              </a:r>
            </a:p>
          </p:txBody>
        </p:sp>
        <p:sp>
          <p:nvSpPr>
            <p:cNvPr id="198681" name="Rectangle 23"/>
            <p:cNvSpPr>
              <a:spLocks/>
            </p:cNvSpPr>
            <p:nvPr/>
          </p:nvSpPr>
          <p:spPr bwMode="auto">
            <a:xfrm>
              <a:off x="3053" y="1747"/>
              <a:ext cx="618" cy="2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642938" eaLnBrk="1" hangingPunct="1">
                <a:tabLst>
                  <a:tab pos="749300" algn="l"/>
                </a:tabLst>
              </a:pPr>
              <a:r>
                <a:rPr lang="en-US" sz="2200">
                  <a:solidFill>
                    <a:srgbClr val="FF0000"/>
                  </a:solidFill>
                  <a:latin typeface="Gill Sans" pitchFamily="-109" charset="0"/>
                  <a:sym typeface="Gill Sans" pitchFamily="-109" charset="0"/>
                </a:rPr>
                <a:t>600MB/s</a:t>
              </a:r>
              <a:endParaRPr lang="en-US" sz="2200">
                <a:solidFill>
                  <a:schemeClr val="hlink"/>
                </a:solidFill>
                <a:latin typeface="Gill Sans" pitchFamily="-109" charset="0"/>
                <a:sym typeface="Gill Sans" pitchFamily="-109" charset="0"/>
              </a:endParaRPr>
            </a:p>
          </p:txBody>
        </p:sp>
        <p:sp>
          <p:nvSpPr>
            <p:cNvPr id="198682" name="Rectangle 24"/>
            <p:cNvSpPr>
              <a:spLocks/>
            </p:cNvSpPr>
            <p:nvPr/>
          </p:nvSpPr>
          <p:spPr bwMode="auto">
            <a:xfrm>
              <a:off x="2765" y="2824"/>
              <a:ext cx="851" cy="2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642938" eaLnBrk="1" hangingPunct="1">
                <a:tabLst>
                  <a:tab pos="749300" algn="l"/>
                </a:tabLst>
              </a:pPr>
              <a:r>
                <a:rPr lang="en-US" sz="2200">
                  <a:solidFill>
                    <a:srgbClr val="FF0000"/>
                  </a:solidFill>
                  <a:latin typeface="Gill Sans" pitchFamily="-109" charset="0"/>
                  <a:sym typeface="Gill Sans" pitchFamily="-109" charset="0"/>
                </a:rPr>
                <a:t>50-500MB/s</a:t>
              </a:r>
            </a:p>
          </p:txBody>
        </p:sp>
        <p:sp>
          <p:nvSpPr>
            <p:cNvPr id="198683" name="Rectangle 25"/>
            <p:cNvSpPr>
              <a:spLocks/>
            </p:cNvSpPr>
            <p:nvPr/>
          </p:nvSpPr>
          <p:spPr bwMode="auto">
            <a:xfrm>
              <a:off x="4018" y="2883"/>
              <a:ext cx="632" cy="2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642938" eaLnBrk="1" hangingPunct="1">
                <a:tabLst>
                  <a:tab pos="749300" algn="l"/>
                </a:tabLst>
              </a:pPr>
              <a:r>
                <a:rPr lang="en-US" sz="2200">
                  <a:latin typeface="Gill Sans" pitchFamily="-109" charset="0"/>
                  <a:sym typeface="Gill Sans" pitchFamily="-109" charset="0"/>
                </a:rPr>
                <a:t>~20MB/s</a:t>
              </a:r>
            </a:p>
          </p:txBody>
        </p:sp>
        <p:sp>
          <p:nvSpPr>
            <p:cNvPr id="198684" name="Line 26"/>
            <p:cNvSpPr>
              <a:spLocks noChangeShapeType="1"/>
            </p:cNvSpPr>
            <p:nvPr/>
          </p:nvSpPr>
          <p:spPr bwMode="auto">
            <a:xfrm flipH="1">
              <a:off x="1084" y="1136"/>
              <a:ext cx="891" cy="26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75" name="Oval 27"/>
            <p:cNvSpPr>
              <a:spLocks/>
            </p:cNvSpPr>
            <p:nvPr/>
          </p:nvSpPr>
          <p:spPr bwMode="auto">
            <a:xfrm>
              <a:off x="766" y="2228"/>
              <a:ext cx="895" cy="523"/>
            </a:xfrm>
            <a:prstGeom prst="ellipse">
              <a:avLst/>
            </a:prstGeom>
            <a:solidFill>
              <a:srgbClr val="00804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 eaLnBrk="1" hangingPunct="1">
                <a:tabLst>
                  <a:tab pos="749300" algn="l"/>
                </a:tabLst>
                <a:defRPr/>
              </a:pPr>
              <a:r>
                <a:rPr lang="en-US" sz="2600">
                  <a:effectLst>
                    <a:outerShdw blurRad="38100" dist="38100" dir="2700000" algn="tl">
                      <a:srgbClr val="FFFFFF"/>
                    </a:outerShdw>
                  </a:effectLst>
                  <a:latin typeface="Gill Sans" pitchFamily="-109" charset="0"/>
                  <a:sym typeface="Gill Sans" pitchFamily="-109" charset="0"/>
                </a:rPr>
                <a:t>TIER-1</a:t>
              </a:r>
              <a:endParaRPr lang="en-US" sz="3000">
                <a:effectLst>
                  <a:outerShdw blurRad="38100" dist="38100" dir="2700000" algn="tl">
                    <a:srgbClr val="FFFFFF"/>
                  </a:outerShdw>
                </a:effectLst>
                <a:latin typeface="Gill Sans" pitchFamily="-109" charset="0"/>
                <a:sym typeface="Gill Sans" pitchFamily="-109" charset="0"/>
              </a:endParaRPr>
            </a:p>
          </p:txBody>
        </p:sp>
        <p:sp>
          <p:nvSpPr>
            <p:cNvPr id="198686" name="Line 28"/>
            <p:cNvSpPr>
              <a:spLocks noChangeShapeType="1"/>
            </p:cNvSpPr>
            <p:nvPr/>
          </p:nvSpPr>
          <p:spPr bwMode="auto">
            <a:xfrm flipV="1">
              <a:off x="1658" y="2483"/>
              <a:ext cx="389" cy="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87" name="Line 29"/>
            <p:cNvSpPr>
              <a:spLocks noChangeShapeType="1"/>
            </p:cNvSpPr>
            <p:nvPr/>
          </p:nvSpPr>
          <p:spPr bwMode="auto">
            <a:xfrm rot="10800000" flipH="1">
              <a:off x="3847" y="2704"/>
              <a:ext cx="7" cy="45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88" name="Line 30"/>
            <p:cNvSpPr>
              <a:spLocks noChangeShapeType="1"/>
            </p:cNvSpPr>
            <p:nvPr/>
          </p:nvSpPr>
          <p:spPr bwMode="auto">
            <a:xfrm rot="10800000">
              <a:off x="2653" y="2768"/>
              <a:ext cx="181" cy="42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89" name="Line 31"/>
            <p:cNvSpPr>
              <a:spLocks noChangeShapeType="1"/>
            </p:cNvSpPr>
            <p:nvPr/>
          </p:nvSpPr>
          <p:spPr bwMode="auto">
            <a:xfrm rot="10800000" flipH="1">
              <a:off x="3606" y="2679"/>
              <a:ext cx="136" cy="484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446" y="1240"/>
              <a:ext cx="562" cy="462"/>
              <a:chOff x="170" y="801"/>
              <a:chExt cx="562" cy="462"/>
            </a:xfrm>
          </p:grpSpPr>
          <p:sp>
            <p:nvSpPr>
              <p:cNvPr id="198694" name="Rectangle 33"/>
              <p:cNvSpPr>
                <a:spLocks/>
              </p:cNvSpPr>
              <p:nvPr/>
            </p:nvSpPr>
            <p:spPr bwMode="auto">
              <a:xfrm>
                <a:off x="170" y="857"/>
                <a:ext cx="562" cy="347"/>
              </a:xfrm>
              <a:prstGeom prst="rect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695" name="Oval 34"/>
              <p:cNvSpPr>
                <a:spLocks/>
              </p:cNvSpPr>
              <p:nvPr/>
            </p:nvSpPr>
            <p:spPr bwMode="auto">
              <a:xfrm>
                <a:off x="170" y="801"/>
                <a:ext cx="557" cy="118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696" name="Oval 35"/>
              <p:cNvSpPr>
                <a:spLocks/>
              </p:cNvSpPr>
              <p:nvPr/>
            </p:nvSpPr>
            <p:spPr bwMode="auto">
              <a:xfrm>
                <a:off x="173" y="1145"/>
                <a:ext cx="557" cy="118"/>
              </a:xfrm>
              <a:prstGeom prst="ellipse">
                <a:avLst/>
              </a:prstGeom>
              <a:solidFill>
                <a:srgbClr val="00FF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697" name="Rectangle 36"/>
              <p:cNvSpPr>
                <a:spLocks/>
              </p:cNvSpPr>
              <p:nvPr/>
            </p:nvSpPr>
            <p:spPr bwMode="auto">
              <a:xfrm>
                <a:off x="185" y="973"/>
                <a:ext cx="526" cy="1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642938" eaLnBrk="1" hangingPunct="1">
                  <a:tabLst>
                    <a:tab pos="749300" algn="l"/>
                  </a:tabLst>
                </a:pPr>
                <a:r>
                  <a:rPr lang="en-US" sz="1700">
                    <a:latin typeface="Gill Sans" pitchFamily="-109" charset="0"/>
                    <a:sym typeface="Gill Sans" pitchFamily="-109" charset="0"/>
                  </a:rPr>
                  <a:t>CASTOR</a:t>
                </a:r>
              </a:p>
            </p:txBody>
          </p:sp>
          <p:sp>
            <p:nvSpPr>
              <p:cNvPr id="198698" name="Rectangle 37"/>
              <p:cNvSpPr>
                <a:spLocks noChangeArrowheads="1"/>
              </p:cNvSpPr>
              <p:nvPr/>
            </p:nvSpPr>
            <p:spPr bwMode="auto">
              <a:xfrm>
                <a:off x="179" y="1109"/>
                <a:ext cx="544" cy="88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98691" name="Picture 3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" y="553"/>
              <a:ext cx="989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8692" name="Line 39"/>
            <p:cNvSpPr>
              <a:spLocks noChangeShapeType="1"/>
            </p:cNvSpPr>
            <p:nvPr/>
          </p:nvSpPr>
          <p:spPr bwMode="auto">
            <a:xfrm flipH="1" flipV="1">
              <a:off x="1185" y="950"/>
              <a:ext cx="776" cy="81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prstDash val="sysDot"/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93" name="Rectangle 40"/>
            <p:cNvSpPr>
              <a:spLocks/>
            </p:cNvSpPr>
            <p:nvPr/>
          </p:nvSpPr>
          <p:spPr bwMode="auto">
            <a:xfrm>
              <a:off x="1473" y="2107"/>
              <a:ext cx="851" cy="2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642938" eaLnBrk="1" hangingPunct="1">
                <a:tabLst>
                  <a:tab pos="749300" algn="l"/>
                </a:tabLst>
              </a:pPr>
              <a:r>
                <a:rPr lang="en-US" sz="2200">
                  <a:latin typeface="Gill Sans" pitchFamily="-109" charset="0"/>
                  <a:sym typeface="Gill Sans" pitchFamily="-109" charset="0"/>
                </a:rPr>
                <a:t>50-500MB/s</a:t>
              </a:r>
            </a:p>
          </p:txBody>
        </p:sp>
      </p:grp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49</a:t>
            </a:fld>
            <a:endParaRPr lang="nl-NL" dirty="0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Analysis Computing</a:t>
            </a:r>
          </a:p>
        </p:txBody>
      </p:sp>
      <p:sp>
        <p:nvSpPr>
          <p:cNvPr id="101379" name="Rectangle 5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/>
              <a:t>PetaBytes</a:t>
            </a:r>
            <a:r>
              <a:rPr lang="en-US" sz="2400" dirty="0"/>
              <a:t> of data to be explored and analyzed by 1000s of globally dispersed scientists, in hundred of teams.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Analysis is distributed worldwide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Tough problem: Many clients, unpredictable behavior, short timescales (conferences), large peaks of load.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In addition, analysis computing normally competes to some extent with production activities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Tape drives, Network, Staging systems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/>
              <a:t>Technical Issues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/>
              <a:t>Balance proximity to large computational and data facilities, vs. proximity to more local resources and users 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2000" dirty="0"/>
              <a:t>Special issues: Co-scheduling of data and CPU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solidFill>
                  <a:srgbClr val="254B27"/>
                </a:solidFill>
              </a:rPr>
              <a:t>Software:</a:t>
            </a:r>
            <a:r>
              <a:rPr lang="en-GB" sz="2400" dirty="0"/>
              <a:t> </a:t>
            </a:r>
            <a:r>
              <a:rPr lang="en-US" sz="2400" dirty="0"/>
              <a:t>Complex C++ code; under constant </a:t>
            </a:r>
            <a:r>
              <a:rPr lang="en-US" sz="2400" dirty="0" smtClean="0"/>
              <a:t>development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50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Data Grid Challenges</a:t>
            </a:r>
          </a:p>
        </p:txBody>
      </p:sp>
      <p:sp>
        <p:nvSpPr>
          <p:cNvPr id="111619" name="Rectangl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Global scientific communities, served by networks with bandwidths varying by orders of magnitude, need to perform computationally demanding analyses of geographically distributed datasets that will grow by at least 3 orders of magnitude over the next decade, from the 100 Terabyte to the 100 </a:t>
            </a:r>
            <a:r>
              <a:rPr lang="en-US" sz="2400" dirty="0" err="1"/>
              <a:t>Petabyte</a:t>
            </a:r>
            <a:r>
              <a:rPr lang="en-US" sz="2400" dirty="0"/>
              <a:t> scale.</a:t>
            </a:r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sz="2400" dirty="0"/>
              <a:t>Provide a new degree of transparency in how data is handled and processed</a:t>
            </a:r>
          </a:p>
          <a:p>
            <a:pPr lvl="1" eaLnBrk="1" hangingPunct="1"/>
            <a:r>
              <a:rPr lang="en-US" sz="2000" dirty="0"/>
              <a:t>Data is acquired at a small number of facilities</a:t>
            </a:r>
          </a:p>
          <a:p>
            <a:pPr lvl="1" eaLnBrk="1" hangingPunct="1"/>
            <a:r>
              <a:rPr lang="en-US" sz="2000" dirty="0"/>
              <a:t>Data is accessed and processed at many locations</a:t>
            </a:r>
          </a:p>
          <a:p>
            <a:pPr lvl="1" eaLnBrk="1" hangingPunct="1"/>
            <a:r>
              <a:rPr lang="en-US" sz="2000" dirty="0"/>
              <a:t>The processing of data and data transfers can be costly</a:t>
            </a:r>
          </a:p>
          <a:p>
            <a:pPr lvl="1" eaLnBrk="1" hangingPunct="1"/>
            <a:r>
              <a:rPr lang="en-US" sz="2000" dirty="0"/>
              <a:t>The scientific community needs to access both raw data as well as processed data in an efficient and well managed way on a national and international scale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51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71116" y="1010721"/>
            <a:ext cx="8871867" cy="555561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LHC will provide </a:t>
            </a:r>
            <a:r>
              <a:rPr lang="en-US" sz="2000" dirty="0" err="1" smtClean="0"/>
              <a:t>proton­proton</a:t>
            </a:r>
            <a:r>
              <a:rPr lang="en-US" sz="2000" dirty="0" smtClean="0"/>
              <a:t> collisions at 10 </a:t>
            </a:r>
            <a:r>
              <a:rPr lang="en-US" sz="2000" dirty="0" err="1" smtClean="0"/>
              <a:t>TeV</a:t>
            </a:r>
            <a:r>
              <a:rPr lang="en-US" sz="2000" dirty="0" smtClean="0"/>
              <a:t> soon</a:t>
            </a:r>
          </a:p>
          <a:p>
            <a:pPr marL="244317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sz="2000" dirty="0" smtClean="0">
                <a:latin typeface="Helvetica" pitchFamily="-109" charset="0"/>
              </a:rPr>
              <a:t>LHC will provide access to conditions not seen since the early Universe </a:t>
            </a:r>
            <a:endParaRPr lang="en-US" sz="2000" dirty="0" smtClean="0">
              <a:latin typeface="OpenSymbol" pitchFamily="-109" charset="2"/>
              <a:sym typeface="OpenSymbol" pitchFamily="-109" charset="2"/>
            </a:endParaRPr>
          </a:p>
          <a:p>
            <a:pPr lvl="1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sz="1800" dirty="0" smtClean="0">
                <a:latin typeface="Helvetica" pitchFamily="-109" charset="0"/>
                <a:sym typeface="OpenSymbol" pitchFamily="-109" charset="2"/>
              </a:rPr>
              <a:t>Analysis of LHC data has potential to change how we view the world </a:t>
            </a:r>
            <a:endParaRPr lang="en-US" sz="1800" dirty="0" smtClean="0">
              <a:latin typeface="OpenSymbol" pitchFamily="-109" charset="2"/>
              <a:sym typeface="OpenSymbol" pitchFamily="-109" charset="2"/>
            </a:endParaRPr>
          </a:p>
          <a:p>
            <a:pPr lvl="1">
              <a:tabLst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  <a:tab pos="2050257" algn="l"/>
                <a:tab pos="2245995" algn="l"/>
                <a:tab pos="2448878" algn="l"/>
                <a:tab pos="2650332" algn="l"/>
                <a:tab pos="450057" algn="l"/>
                <a:tab pos="645795" algn="l"/>
                <a:tab pos="848678" algn="l"/>
                <a:tab pos="1050132" algn="l"/>
                <a:tab pos="1245870" algn="l"/>
                <a:tab pos="1448753" algn="l"/>
                <a:tab pos="1644492" algn="l"/>
                <a:tab pos="1847374" algn="l"/>
              </a:tabLst>
            </a:pPr>
            <a:r>
              <a:rPr lang="en-US" sz="1800" dirty="0" smtClean="0">
                <a:latin typeface="Helvetica" pitchFamily="-109" charset="0"/>
                <a:sym typeface="OpenSymbol" pitchFamily="-109" charset="2"/>
              </a:rPr>
              <a:t>But LHC analysis will require finesse and care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LHC is likely to provide answers </a:t>
            </a:r>
            <a:r>
              <a:rPr lang="en-US" sz="2000" dirty="0" smtClean="0"/>
              <a:t>to many key questions in Physics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All </a:t>
            </a:r>
            <a:r>
              <a:rPr lang="en-US" sz="2000" dirty="0" smtClean="0">
                <a:solidFill>
                  <a:srgbClr val="FF0000"/>
                </a:solidFill>
              </a:rPr>
              <a:t>expectations are based on a detailed understanding </a:t>
            </a:r>
            <a:r>
              <a:rPr lang="en-US" sz="2000" dirty="0" smtClean="0"/>
              <a:t>of particles and forces within the SM that we have garnered over the past several decades 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With the expected clarifications, we will address some very major issues pertaining to  the universe, for example:</a:t>
            </a:r>
          </a:p>
          <a:p>
            <a:pPr lvl="1">
              <a:spcBef>
                <a:spcPct val="50000"/>
              </a:spcBef>
            </a:pPr>
            <a:r>
              <a:rPr lang="en-US" sz="1800" dirty="0" smtClean="0"/>
              <a:t>What is cosmic dark matter? Is it made of SUSY </a:t>
            </a:r>
            <a:r>
              <a:rPr lang="en-US" sz="1800" dirty="0" err="1" smtClean="0"/>
              <a:t>neutralinos</a:t>
            </a:r>
            <a:r>
              <a:rPr lang="en-US" sz="1800" dirty="0" smtClean="0"/>
              <a:t>?</a:t>
            </a:r>
          </a:p>
          <a:p>
            <a:pPr lvl="1">
              <a:spcBef>
                <a:spcPct val="50000"/>
              </a:spcBef>
            </a:pPr>
            <a:r>
              <a:rPr lang="en-US" sz="1800" dirty="0" smtClean="0"/>
              <a:t>Is the universe filled with a Higgs field? Is it related to dark energy?</a:t>
            </a:r>
          </a:p>
          <a:p>
            <a:pPr lvl="1">
              <a:spcBef>
                <a:spcPct val="50000"/>
              </a:spcBef>
            </a:pPr>
            <a:r>
              <a:rPr lang="en-US" sz="1800" dirty="0" smtClean="0"/>
              <a:t>What is the structure of space-time? Are there extra space dimensions?</a:t>
            </a:r>
          </a:p>
          <a:p>
            <a:pPr>
              <a:spcBef>
                <a:spcPct val="15000"/>
              </a:spcBef>
            </a:pPr>
            <a:r>
              <a:rPr lang="en-US" sz="2000" dirty="0" smtClean="0"/>
              <a:t>CMS is eagerly awaiting data</a:t>
            </a:r>
          </a:p>
        </p:txBody>
      </p:sp>
      <p:sp>
        <p:nvSpPr>
          <p:cNvPr id="1107972" name="Text Box 4"/>
          <p:cNvSpPr txBox="1">
            <a:spLocks noChangeArrowheads="1"/>
          </p:cNvSpPr>
          <p:nvPr/>
        </p:nvSpPr>
        <p:spPr bwMode="auto">
          <a:xfrm>
            <a:off x="169862" y="1057275"/>
            <a:ext cx="8775279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7800" indent="-177800">
              <a:buClr>
                <a:srgbClr val="339933"/>
              </a:buClr>
              <a:buFont typeface="Wingdings" pitchFamily="-110" charset="2"/>
              <a:buChar char="§"/>
            </a:pPr>
            <a:endParaRPr lang="nl-NL" sz="1600" b="1" dirty="0">
              <a:solidFill>
                <a:srgbClr val="CC0000"/>
              </a:solidFill>
            </a:endParaRPr>
          </a:p>
          <a:p>
            <a:pPr marL="177800" indent="-177800">
              <a:buClr>
                <a:srgbClr val="339933"/>
              </a:buClr>
              <a:buFont typeface="Wingdings" pitchFamily="-110" charset="2"/>
              <a:buChar char="§"/>
            </a:pPr>
            <a:endParaRPr lang="nl-NL" sz="1600" b="1" dirty="0">
              <a:solidFill>
                <a:srgbClr val="CC0000"/>
              </a:solidFill>
            </a:endParaRPr>
          </a:p>
          <a:p>
            <a:pPr marL="177800" indent="-177800">
              <a:buClr>
                <a:srgbClr val="339933"/>
              </a:buClr>
              <a:buFont typeface="Wingdings" pitchFamily="-110" charset="2"/>
              <a:buChar char="§"/>
            </a:pPr>
            <a:endParaRPr lang="nl-NL" sz="1600" b="1" dirty="0" smtClean="0">
              <a:solidFill>
                <a:srgbClr val="CC0000"/>
              </a:solidFill>
            </a:endParaRPr>
          </a:p>
          <a:p>
            <a:pPr marL="177800" indent="-177800">
              <a:buClr>
                <a:srgbClr val="339933"/>
              </a:buClr>
              <a:buFont typeface="Wingdings" pitchFamily="-110" charset="2"/>
              <a:buChar char="§"/>
            </a:pPr>
            <a:endParaRPr lang="nl-NL" sz="1600" b="1" dirty="0" smtClean="0">
              <a:solidFill>
                <a:srgbClr val="CC0000"/>
              </a:solidFill>
            </a:endParaRPr>
          </a:p>
          <a:p>
            <a:pPr marL="177800" indent="-177800">
              <a:buClr>
                <a:srgbClr val="339933"/>
              </a:buClr>
              <a:buFont typeface="Wingdings" pitchFamily="-110" charset="2"/>
              <a:buNone/>
            </a:pPr>
            <a:endParaRPr lang="nl-NL" sz="1400" i="1" dirty="0">
              <a:solidFill>
                <a:srgbClr val="CC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52</a:t>
            </a:fld>
            <a:endParaRPr lang="nl-NL" dirty="0"/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966125" y="6103620"/>
            <a:ext cx="5211751" cy="4524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82296" tIns="41148" rIns="82296" bIns="41148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Exciting times </a:t>
            </a:r>
            <a:r>
              <a:rPr lang="en-US" sz="2400" b="1" dirty="0" smtClean="0">
                <a:solidFill>
                  <a:srgbClr val="FF0000"/>
                </a:solidFill>
              </a:rPr>
              <a:t>ahead – stay tuned!</a:t>
            </a:r>
            <a:endParaRPr lang="en-US" sz="24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BPix</a:t>
            </a:r>
            <a:r>
              <a:rPr lang="en-US" dirty="0"/>
              <a:t>: Dressing of Supply Tube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875" y="965485"/>
            <a:ext cx="7849131" cy="549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53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Expected Discovery Reach</a:t>
            </a:r>
            <a:endParaRPr lang="en-US" dirty="0"/>
          </a:p>
        </p:txBody>
      </p:sp>
      <p:sp>
        <p:nvSpPr>
          <p:cNvPr id="1088526" name="Rectangle 14"/>
          <p:cNvSpPr>
            <a:spLocks noGrp="1" noChangeArrowheads="1"/>
          </p:cNvSpPr>
          <p:nvPr>
            <p:ph type="body" idx="4294967295"/>
          </p:nvPr>
        </p:nvSpPr>
        <p:spPr>
          <a:xfrm>
            <a:off x="230900" y="914400"/>
            <a:ext cx="8913100" cy="13081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As a function of integrated </a:t>
            </a:r>
            <a:r>
              <a:rPr lang="en-US" sz="2400" dirty="0" smtClean="0">
                <a:solidFill>
                  <a:srgbClr val="FF0000"/>
                </a:solidFill>
              </a:rPr>
              <a:t>luminosity for </a:t>
            </a:r>
            <a:r>
              <a:rPr lang="en-US" sz="2400" dirty="0">
                <a:solidFill>
                  <a:srgbClr val="FF0000"/>
                </a:solidFill>
              </a:rPr>
              <a:t>different discovery channels (1 fb</a:t>
            </a:r>
            <a:r>
              <a:rPr lang="en-US" sz="2400" baseline="30000" dirty="0">
                <a:solidFill>
                  <a:srgbClr val="FF0000"/>
                </a:solidFill>
              </a:rPr>
              <a:t>-1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Significant reach with a low as ~100 pb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92088" y="2359025"/>
            <a:ext cx="5748337" cy="3894138"/>
            <a:chOff x="121" y="1486"/>
            <a:chExt cx="3621" cy="2453"/>
          </a:xfrm>
        </p:grpSpPr>
        <p:pic>
          <p:nvPicPr>
            <p:cNvPr id="1088528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" y="1486"/>
              <a:ext cx="3621" cy="2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88532" name="Line 20"/>
            <p:cNvSpPr>
              <a:spLocks noChangeShapeType="1"/>
            </p:cNvSpPr>
            <p:nvPr/>
          </p:nvSpPr>
          <p:spPr bwMode="auto">
            <a:xfrm flipV="1">
              <a:off x="1042" y="2230"/>
              <a:ext cx="569" cy="30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533" name="Text Box 21"/>
            <p:cNvSpPr txBox="1">
              <a:spLocks noChangeArrowheads="1"/>
            </p:cNvSpPr>
            <p:nvPr/>
          </p:nvSpPr>
          <p:spPr bwMode="auto">
            <a:xfrm>
              <a:off x="1095" y="1535"/>
              <a:ext cx="5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FF"/>
                  </a:solidFill>
                </a:rPr>
                <a:t>CMSSM:</a:t>
              </a:r>
            </a:p>
          </p:txBody>
        </p:sp>
        <p:sp>
          <p:nvSpPr>
            <p:cNvPr id="1088535" name="Text Box 23"/>
            <p:cNvSpPr txBox="1">
              <a:spLocks noChangeArrowheads="1"/>
            </p:cNvSpPr>
            <p:nvPr/>
          </p:nvSpPr>
          <p:spPr bwMode="auto">
            <a:xfrm>
              <a:off x="1635" y="2143"/>
              <a:ext cx="11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CC0000"/>
                  </a:solidFill>
                </a:rPr>
                <a:t>Phys. Lett. B, 657/1-3 (2007)</a:t>
              </a:r>
              <a:r>
                <a:rPr lang="en-US" sz="1000">
                  <a:solidFill>
                    <a:srgbClr val="CC0000"/>
                  </a:solidFill>
                </a:rPr>
                <a:t> </a:t>
              </a:r>
              <a:endParaRPr lang="en-US" sz="800" b="1">
                <a:solidFill>
                  <a:srgbClr val="CC0000"/>
                </a:solidFill>
              </a:endParaRPr>
            </a:p>
            <a:p>
              <a:r>
                <a:rPr lang="en-US" sz="1000" b="1">
                  <a:solidFill>
                    <a:srgbClr val="CC0000"/>
                  </a:solidFill>
                </a:rPr>
                <a:t>Preferred region  @ 95%CL:</a:t>
              </a:r>
            </a:p>
          </p:txBody>
        </p:sp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570" y="2881"/>
              <a:ext cx="2163" cy="326"/>
              <a:chOff x="1075" y="2431"/>
              <a:chExt cx="2869" cy="432"/>
            </a:xfrm>
          </p:grpSpPr>
          <p:sp>
            <p:nvSpPr>
              <p:cNvPr id="1088538" name="Line 26"/>
              <p:cNvSpPr>
                <a:spLocks noChangeShapeType="1"/>
              </p:cNvSpPr>
              <p:nvPr/>
            </p:nvSpPr>
            <p:spPr bwMode="auto">
              <a:xfrm flipV="1">
                <a:off x="1075" y="2528"/>
                <a:ext cx="490" cy="11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 type="triangle" w="med" len="med"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8539" name="Text Box 27"/>
              <p:cNvSpPr txBox="1">
                <a:spLocks noChangeArrowheads="1"/>
              </p:cNvSpPr>
              <p:nvPr/>
            </p:nvSpPr>
            <p:spPr bwMode="auto">
              <a:xfrm>
                <a:off x="1553" y="2431"/>
                <a:ext cx="2391" cy="4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srgbClr val="CC0000"/>
                    </a:solidFill>
                  </a:rPr>
                  <a:t>Discoverable with just 6 pb</a:t>
                </a:r>
                <a:r>
                  <a:rPr lang="en-US" sz="1400" b="1" baseline="30000">
                    <a:solidFill>
                      <a:srgbClr val="CC0000"/>
                    </a:solidFill>
                  </a:rPr>
                  <a:t>-1</a:t>
                </a:r>
                <a:endParaRPr lang="en-US" sz="1400" b="1">
                  <a:solidFill>
                    <a:srgbClr val="CC0000"/>
                  </a:solidFill>
                </a:endParaRPr>
              </a:p>
              <a:p>
                <a:r>
                  <a:rPr lang="en-US" sz="1400" b="1">
                    <a:solidFill>
                      <a:srgbClr val="CC0000"/>
                    </a:solidFill>
                  </a:rPr>
                  <a:t>Excludable with less than 1 fb</a:t>
                </a:r>
                <a:r>
                  <a:rPr lang="en-US" sz="1400" b="1" baseline="30000">
                    <a:solidFill>
                      <a:srgbClr val="CC0000"/>
                    </a:solidFill>
                  </a:rPr>
                  <a:t>-1</a:t>
                </a:r>
                <a:r>
                  <a:rPr lang="en-US" sz="1400" b="1">
                    <a:solidFill>
                      <a:srgbClr val="CC0000"/>
                    </a:solidFill>
                  </a:rPr>
                  <a:t>!</a:t>
                </a:r>
                <a:endParaRPr lang="en-US" sz="1400" b="1" baseline="30000">
                  <a:solidFill>
                    <a:srgbClr val="CC0000"/>
                  </a:solidFill>
                </a:endParaRPr>
              </a:p>
            </p:txBody>
          </p:sp>
        </p:grpSp>
      </p:grpSp>
      <p:pic>
        <p:nvPicPr>
          <p:cNvPr id="108852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581" y="2357438"/>
            <a:ext cx="575627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8520" name="Text Box 8"/>
          <p:cNvSpPr txBox="1">
            <a:spLocks noChangeArrowheads="1"/>
          </p:cNvSpPr>
          <p:nvPr/>
        </p:nvSpPr>
        <p:spPr bwMode="auto">
          <a:xfrm>
            <a:off x="1581150" y="3025775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CMS Preliminary</a:t>
            </a:r>
          </a:p>
        </p:txBody>
      </p:sp>
      <p:sp>
        <p:nvSpPr>
          <p:cNvPr id="1088529" name="Freeform 17"/>
          <p:cNvSpPr>
            <a:spLocks/>
          </p:cNvSpPr>
          <p:nvPr/>
        </p:nvSpPr>
        <p:spPr bwMode="auto">
          <a:xfrm>
            <a:off x="817563" y="5029200"/>
            <a:ext cx="358775" cy="2905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4" y="102"/>
              </a:cxn>
              <a:cxn ang="0">
                <a:pos x="300" y="243"/>
              </a:cxn>
            </a:cxnLst>
            <a:rect l="0" t="0" r="r" b="b"/>
            <a:pathLst>
              <a:path w="300" h="243">
                <a:moveTo>
                  <a:pt x="0" y="0"/>
                </a:moveTo>
                <a:cubicBezTo>
                  <a:pt x="92" y="31"/>
                  <a:pt x="184" y="62"/>
                  <a:pt x="234" y="102"/>
                </a:cubicBezTo>
                <a:cubicBezTo>
                  <a:pt x="284" y="142"/>
                  <a:pt x="292" y="192"/>
                  <a:pt x="300" y="243"/>
                </a:cubicBezTo>
              </a:path>
            </a:pathLst>
          </a:custGeom>
          <a:noFill/>
          <a:ln w="38100" cmpd="sng">
            <a:solidFill>
              <a:srgbClr val="99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8530" name="Text Box 18"/>
          <p:cNvSpPr txBox="1">
            <a:spLocks noChangeArrowheads="1"/>
          </p:cNvSpPr>
          <p:nvPr/>
        </p:nvSpPr>
        <p:spPr bwMode="auto">
          <a:xfrm>
            <a:off x="4956175" y="4262438"/>
            <a:ext cx="2044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996600"/>
                </a:solidFill>
              </a:rPr>
              <a:t>Expected Tevatron Reach</a:t>
            </a:r>
          </a:p>
        </p:txBody>
      </p:sp>
      <p:sp>
        <p:nvSpPr>
          <p:cNvPr id="1088531" name="Line 19"/>
          <p:cNvSpPr>
            <a:spLocks noChangeShapeType="1"/>
          </p:cNvSpPr>
          <p:nvPr/>
        </p:nvSpPr>
        <p:spPr bwMode="auto">
          <a:xfrm>
            <a:off x="4649788" y="4383088"/>
            <a:ext cx="284162" cy="0"/>
          </a:xfrm>
          <a:prstGeom prst="line">
            <a:avLst/>
          </a:prstGeom>
          <a:noFill/>
          <a:ln w="38100">
            <a:solidFill>
              <a:srgbClr val="99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8534" name="Oval 22"/>
          <p:cNvSpPr>
            <a:spLocks noChangeArrowheads="1"/>
          </p:cNvSpPr>
          <p:nvPr/>
        </p:nvSpPr>
        <p:spPr bwMode="auto">
          <a:xfrm>
            <a:off x="4884738" y="2819400"/>
            <a:ext cx="657225" cy="341313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8541" name="Rectangle 29"/>
          <p:cNvSpPr>
            <a:spLocks noChangeArrowheads="1"/>
          </p:cNvSpPr>
          <p:nvPr/>
        </p:nvSpPr>
        <p:spPr bwMode="auto">
          <a:xfrm>
            <a:off x="1731963" y="2443163"/>
            <a:ext cx="90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FF"/>
                </a:solidFill>
              </a:rPr>
              <a:t>CMSSM:</a:t>
            </a:r>
          </a:p>
        </p:txBody>
      </p:sp>
      <p:sp>
        <p:nvSpPr>
          <p:cNvPr id="1088544" name="Text Box 32"/>
          <p:cNvSpPr txBox="1">
            <a:spLocks noChangeArrowheads="1"/>
          </p:cNvSpPr>
          <p:nvPr/>
        </p:nvSpPr>
        <p:spPr bwMode="auto">
          <a:xfrm rot="632351">
            <a:off x="3448050" y="4160838"/>
            <a:ext cx="8985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00FF"/>
                </a:solidFill>
              </a:rPr>
              <a:t>Jets+MET</a:t>
            </a:r>
          </a:p>
        </p:txBody>
      </p:sp>
      <p:sp>
        <p:nvSpPr>
          <p:cNvPr id="1088545" name="Text Box 33"/>
          <p:cNvSpPr txBox="1">
            <a:spLocks noChangeArrowheads="1"/>
          </p:cNvSpPr>
          <p:nvPr/>
        </p:nvSpPr>
        <p:spPr bwMode="auto">
          <a:xfrm rot="315228">
            <a:off x="1289050" y="3900488"/>
            <a:ext cx="10747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rgbClr val="FF3399"/>
                </a:solidFill>
              </a:rPr>
              <a:t>Jets+MET+</a:t>
            </a:r>
            <a:r>
              <a:rPr lang="en-US" sz="1200" b="1" dirty="0" err="1">
                <a:solidFill>
                  <a:srgbClr val="FF3399"/>
                </a:solidFill>
                <a:sym typeface="Symbol" pitchFamily="-110" charset="2"/>
              </a:rPr>
              <a:t></a:t>
            </a:r>
            <a:endParaRPr lang="en-US" sz="1200" b="1" dirty="0">
              <a:solidFill>
                <a:srgbClr val="FF3399"/>
              </a:solidFill>
              <a:sym typeface="Symbol" pitchFamily="-110" charset="2"/>
            </a:endParaRPr>
          </a:p>
        </p:txBody>
      </p:sp>
      <p:sp>
        <p:nvSpPr>
          <p:cNvPr id="1088546" name="Text Box 34"/>
          <p:cNvSpPr txBox="1">
            <a:spLocks noChangeArrowheads="1"/>
          </p:cNvSpPr>
          <p:nvPr/>
        </p:nvSpPr>
        <p:spPr bwMode="auto">
          <a:xfrm rot="1517414">
            <a:off x="3244850" y="4764088"/>
            <a:ext cx="1362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Jets+MET+2SS</a:t>
            </a:r>
            <a:r>
              <a:rPr lang="en-US" sz="1200" b="1">
                <a:sym typeface="Symbol" pitchFamily="-110" charset="2"/>
              </a:rPr>
              <a:t></a:t>
            </a:r>
          </a:p>
        </p:txBody>
      </p:sp>
      <p:sp>
        <p:nvSpPr>
          <p:cNvPr id="1088547" name="Text Box 35"/>
          <p:cNvSpPr txBox="1">
            <a:spLocks noChangeArrowheads="1"/>
          </p:cNvSpPr>
          <p:nvPr/>
        </p:nvSpPr>
        <p:spPr bwMode="auto">
          <a:xfrm rot="1517414">
            <a:off x="1757363" y="4786313"/>
            <a:ext cx="1335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Jets+MET+2OS</a:t>
            </a:r>
            <a:r>
              <a:rPr lang="en-US" sz="1200" b="1" dirty="0">
                <a:sym typeface="Symbol" pitchFamily="-110" charset="2"/>
              </a:rPr>
              <a:t>l</a:t>
            </a:r>
          </a:p>
        </p:txBody>
      </p:sp>
      <p:sp>
        <p:nvSpPr>
          <p:cNvPr id="1088548" name="Text Box 36"/>
          <p:cNvSpPr txBox="1">
            <a:spLocks noChangeArrowheads="1"/>
          </p:cNvSpPr>
          <p:nvPr/>
        </p:nvSpPr>
        <p:spPr bwMode="auto">
          <a:xfrm rot="1517414">
            <a:off x="663575" y="4911725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996600"/>
                </a:solidFill>
              </a:rPr>
              <a:t>Tevatron </a:t>
            </a:r>
          </a:p>
          <a:p>
            <a:r>
              <a:rPr lang="en-US" sz="1200" b="1">
                <a:solidFill>
                  <a:srgbClr val="996600"/>
                </a:solidFill>
              </a:rPr>
              <a:t>Reach</a:t>
            </a:r>
            <a:endParaRPr lang="en-US" sz="1200" b="1">
              <a:solidFill>
                <a:srgbClr val="996600"/>
              </a:solidFill>
              <a:sym typeface="Symbol" pitchFamily="-110" charset="2"/>
            </a:endParaRPr>
          </a:p>
        </p:txBody>
      </p:sp>
      <p:sp>
        <p:nvSpPr>
          <p:cNvPr id="1088549" name="Rectangle 37"/>
          <p:cNvSpPr>
            <a:spLocks noChangeArrowheads="1"/>
          </p:cNvSpPr>
          <p:nvPr/>
        </p:nvSpPr>
        <p:spPr bwMode="auto">
          <a:xfrm>
            <a:off x="3603625" y="3033713"/>
            <a:ext cx="725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1 fb</a:t>
            </a:r>
            <a:r>
              <a:rPr lang="en-US" b="1" baseline="30000"/>
              <a:t>-1</a:t>
            </a: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54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541" grpId="0"/>
      <p:bldP spid="1088544" grpId="0"/>
      <p:bldP spid="1088545" grpId="0"/>
      <p:bldP spid="1088546" grpId="0"/>
      <p:bldP spid="1088547" grpId="0"/>
      <p:bldP spid="108854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LHC Design Luminosity Profile</a:t>
            </a:r>
          </a:p>
        </p:txBody>
      </p:sp>
      <p:pic>
        <p:nvPicPr>
          <p:cNvPr id="421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117600"/>
            <a:ext cx="7740650" cy="4978400"/>
          </a:xfrm>
          <a:noFill/>
          <a:ln/>
        </p:spPr>
      </p:pic>
      <p:sp>
        <p:nvSpPr>
          <p:cNvPr id="421892" name="Line 4"/>
          <p:cNvSpPr>
            <a:spLocks noChangeShapeType="1"/>
          </p:cNvSpPr>
          <p:nvPr/>
        </p:nvSpPr>
        <p:spPr bwMode="auto">
          <a:xfrm flipV="1">
            <a:off x="3200400" y="3657600"/>
            <a:ext cx="0" cy="1905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893" name="Line 5"/>
          <p:cNvSpPr>
            <a:spLocks noChangeShapeType="1"/>
          </p:cNvSpPr>
          <p:nvPr/>
        </p:nvSpPr>
        <p:spPr bwMode="auto">
          <a:xfrm flipV="1">
            <a:off x="4800600" y="2819400"/>
            <a:ext cx="0" cy="2743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894" name="Line 6"/>
          <p:cNvSpPr>
            <a:spLocks noChangeShapeType="1"/>
          </p:cNvSpPr>
          <p:nvPr/>
        </p:nvSpPr>
        <p:spPr bwMode="auto">
          <a:xfrm>
            <a:off x="3276600" y="5181600"/>
            <a:ext cx="1524000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 type="triangle" w="lg" len="lg"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895" name="Line 7"/>
          <p:cNvSpPr>
            <a:spLocks noChangeShapeType="1"/>
          </p:cNvSpPr>
          <p:nvPr/>
        </p:nvSpPr>
        <p:spPr bwMode="auto">
          <a:xfrm>
            <a:off x="1447800" y="3581400"/>
            <a:ext cx="1828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896" name="Text Box 8"/>
          <p:cNvSpPr txBox="1">
            <a:spLocks noChangeArrowheads="1"/>
          </p:cNvSpPr>
          <p:nvPr/>
        </p:nvSpPr>
        <p:spPr bwMode="auto">
          <a:xfrm>
            <a:off x="3429000" y="4648200"/>
            <a:ext cx="1236663" cy="395288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Arial Unicode MS" pitchFamily="-110" charset="0"/>
              </a:rPr>
              <a:t>100 fb</a:t>
            </a:r>
            <a:r>
              <a:rPr lang="en-US" baseline="30000">
                <a:latin typeface="Arial Unicode MS" pitchFamily="-110" charset="0"/>
              </a:rPr>
              <a:t>-1</a:t>
            </a:r>
            <a:r>
              <a:rPr lang="en-US">
                <a:latin typeface="Arial Unicode MS" pitchFamily="-110" charset="0"/>
              </a:rPr>
              <a:t>/yr</a:t>
            </a:r>
          </a:p>
        </p:txBody>
      </p:sp>
      <p:sp>
        <p:nvSpPr>
          <p:cNvPr id="421897" name="Line 9"/>
          <p:cNvSpPr>
            <a:spLocks noChangeShapeType="1"/>
          </p:cNvSpPr>
          <p:nvPr/>
        </p:nvSpPr>
        <p:spPr bwMode="auto">
          <a:xfrm flipV="1">
            <a:off x="5257800" y="2819400"/>
            <a:ext cx="0" cy="2819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898" name="Line 10"/>
          <p:cNvSpPr>
            <a:spLocks noChangeShapeType="1"/>
          </p:cNvSpPr>
          <p:nvPr/>
        </p:nvSpPr>
        <p:spPr bwMode="auto">
          <a:xfrm flipV="1">
            <a:off x="5791200" y="2667000"/>
            <a:ext cx="0" cy="2895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899" name="Text Box 11"/>
          <p:cNvSpPr txBox="1">
            <a:spLocks noChangeArrowheads="1"/>
          </p:cNvSpPr>
          <p:nvPr/>
        </p:nvSpPr>
        <p:spPr bwMode="auto">
          <a:xfrm rot="16200000">
            <a:off x="4165600" y="3757613"/>
            <a:ext cx="1641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rgbClr val="006600"/>
                </a:solidFill>
                <a:latin typeface="Times New Roman" pitchFamily="-110" charset="0"/>
              </a:rPr>
              <a:t>SHUTDOWN</a:t>
            </a:r>
          </a:p>
        </p:txBody>
      </p:sp>
      <p:sp>
        <p:nvSpPr>
          <p:cNvPr id="421900" name="Text Box 12"/>
          <p:cNvSpPr txBox="1">
            <a:spLocks noChangeArrowheads="1"/>
          </p:cNvSpPr>
          <p:nvPr/>
        </p:nvSpPr>
        <p:spPr bwMode="auto">
          <a:xfrm>
            <a:off x="5943600" y="4648200"/>
            <a:ext cx="1363663" cy="395288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Arial Unicode MS" pitchFamily="-110" charset="0"/>
              </a:rPr>
              <a:t>1000 fb</a:t>
            </a:r>
            <a:r>
              <a:rPr lang="en-US" baseline="30000">
                <a:latin typeface="Arial Unicode MS" pitchFamily="-110" charset="0"/>
              </a:rPr>
              <a:t>-1</a:t>
            </a:r>
            <a:r>
              <a:rPr lang="en-US">
                <a:latin typeface="Arial Unicode MS" pitchFamily="-110" charset="0"/>
              </a:rPr>
              <a:t>/yr</a:t>
            </a:r>
          </a:p>
        </p:txBody>
      </p:sp>
      <p:sp>
        <p:nvSpPr>
          <p:cNvPr id="421901" name="Text Box 13"/>
          <p:cNvSpPr txBox="1">
            <a:spLocks noChangeArrowheads="1"/>
          </p:cNvSpPr>
          <p:nvPr/>
        </p:nvSpPr>
        <p:spPr bwMode="auto">
          <a:xfrm rot="16200000">
            <a:off x="4906169" y="3788569"/>
            <a:ext cx="1208088" cy="3429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Arial Unicode MS" pitchFamily="-110" charset="0"/>
              </a:rPr>
              <a:t>200 fb</a:t>
            </a:r>
            <a:r>
              <a:rPr lang="en-US" baseline="30000">
                <a:latin typeface="Arial Unicode MS" pitchFamily="-110" charset="0"/>
              </a:rPr>
              <a:t>-1</a:t>
            </a:r>
            <a:r>
              <a:rPr lang="en-US">
                <a:latin typeface="Arial Unicode MS" pitchFamily="-110" charset="0"/>
              </a:rPr>
              <a:t>/yr</a:t>
            </a:r>
          </a:p>
        </p:txBody>
      </p:sp>
      <p:sp>
        <p:nvSpPr>
          <p:cNvPr id="421902" name="Line 14"/>
          <p:cNvSpPr>
            <a:spLocks noChangeShapeType="1"/>
          </p:cNvSpPr>
          <p:nvPr/>
        </p:nvSpPr>
        <p:spPr bwMode="auto">
          <a:xfrm>
            <a:off x="1447800" y="2819400"/>
            <a:ext cx="33528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03" name="Line 15"/>
          <p:cNvSpPr>
            <a:spLocks noChangeShapeType="1"/>
          </p:cNvSpPr>
          <p:nvPr/>
        </p:nvSpPr>
        <p:spPr bwMode="auto">
          <a:xfrm>
            <a:off x="1447800" y="1981200"/>
            <a:ext cx="58674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838200" y="1778000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latin typeface="Arial Unicode MS" pitchFamily="-110" charset="0"/>
              </a:rPr>
              <a:t>3000</a:t>
            </a:r>
          </a:p>
        </p:txBody>
      </p:sp>
      <p:sp>
        <p:nvSpPr>
          <p:cNvPr id="421905" name="Text Box 17"/>
          <p:cNvSpPr txBox="1">
            <a:spLocks noChangeArrowheads="1"/>
          </p:cNvSpPr>
          <p:nvPr/>
        </p:nvSpPr>
        <p:spPr bwMode="auto">
          <a:xfrm>
            <a:off x="914400" y="2667000"/>
            <a:ext cx="447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latin typeface="Arial Unicode MS" pitchFamily="-110" charset="0"/>
              </a:rPr>
              <a:t>300</a:t>
            </a:r>
          </a:p>
        </p:txBody>
      </p:sp>
      <p:sp>
        <p:nvSpPr>
          <p:cNvPr id="421906" name="Text Box 18"/>
          <p:cNvSpPr txBox="1">
            <a:spLocks noChangeArrowheads="1"/>
          </p:cNvSpPr>
          <p:nvPr/>
        </p:nvSpPr>
        <p:spPr bwMode="auto">
          <a:xfrm>
            <a:off x="990600" y="3429000"/>
            <a:ext cx="357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latin typeface="Arial Unicode MS" pitchFamily="-110" charset="0"/>
              </a:rPr>
              <a:t>30</a:t>
            </a:r>
          </a:p>
        </p:txBody>
      </p:sp>
      <p:sp>
        <p:nvSpPr>
          <p:cNvPr id="421907" name="Text Box 19"/>
          <p:cNvSpPr txBox="1">
            <a:spLocks noChangeArrowheads="1"/>
          </p:cNvSpPr>
          <p:nvPr/>
        </p:nvSpPr>
        <p:spPr bwMode="auto">
          <a:xfrm>
            <a:off x="2362200" y="4572000"/>
            <a:ext cx="714375" cy="546100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latin typeface="Arial Unicode MS" pitchFamily="-110" charset="0"/>
              </a:rPr>
              <a:t>10-20 </a:t>
            </a:r>
          </a:p>
          <a:p>
            <a:pPr eaLnBrk="0" hangingPunct="0"/>
            <a:r>
              <a:rPr lang="en-US" sz="1400" b="1">
                <a:latin typeface="Arial Unicode MS" pitchFamily="-110" charset="0"/>
              </a:rPr>
              <a:t>fb</a:t>
            </a:r>
            <a:r>
              <a:rPr lang="en-US" sz="1400" b="1" baseline="30000">
                <a:latin typeface="Arial Unicode MS" pitchFamily="-110" charset="0"/>
              </a:rPr>
              <a:t>-1</a:t>
            </a:r>
            <a:r>
              <a:rPr lang="en-US" sz="1400" b="1">
                <a:latin typeface="Arial Unicode MS" pitchFamily="-110" charset="0"/>
              </a:rPr>
              <a:t>/yr</a:t>
            </a:r>
          </a:p>
        </p:txBody>
      </p:sp>
      <p:sp>
        <p:nvSpPr>
          <p:cNvPr id="421908" name="Rectangle 20"/>
          <p:cNvSpPr>
            <a:spLocks noChangeArrowheads="1"/>
          </p:cNvSpPr>
          <p:nvPr/>
        </p:nvSpPr>
        <p:spPr bwMode="auto">
          <a:xfrm>
            <a:off x="4800600" y="2819400"/>
            <a:ext cx="45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09" name="Line 21"/>
          <p:cNvSpPr>
            <a:spLocks noChangeShapeType="1"/>
          </p:cNvSpPr>
          <p:nvPr/>
        </p:nvSpPr>
        <p:spPr bwMode="auto">
          <a:xfrm>
            <a:off x="3749675" y="5214938"/>
            <a:ext cx="990600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 type="triangle" w="lg" len="lg"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10" name="Line 22"/>
          <p:cNvSpPr>
            <a:spLocks noChangeShapeType="1"/>
          </p:cNvSpPr>
          <p:nvPr/>
        </p:nvSpPr>
        <p:spPr bwMode="auto">
          <a:xfrm>
            <a:off x="5791200" y="5181600"/>
            <a:ext cx="1524000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 type="triangle" w="lg" len="lg"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11" name="Line 23"/>
          <p:cNvSpPr>
            <a:spLocks noChangeShapeType="1"/>
          </p:cNvSpPr>
          <p:nvPr/>
        </p:nvSpPr>
        <p:spPr bwMode="auto">
          <a:xfrm flipH="1">
            <a:off x="7315200" y="5181600"/>
            <a:ext cx="3810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5181600" y="1625600"/>
            <a:ext cx="1274763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chemeClr val="accent2"/>
                </a:solidFill>
                <a:latin typeface="Arial Unicode MS" pitchFamily="-110" charset="0"/>
              </a:rPr>
              <a:t>SUSY@3TeV</a:t>
            </a:r>
          </a:p>
        </p:txBody>
      </p:sp>
      <p:sp>
        <p:nvSpPr>
          <p:cNvPr id="421915" name="Line 27"/>
          <p:cNvSpPr>
            <a:spLocks noChangeShapeType="1"/>
          </p:cNvSpPr>
          <p:nvPr/>
        </p:nvSpPr>
        <p:spPr bwMode="auto">
          <a:xfrm>
            <a:off x="6324600" y="19050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6629400" y="1320800"/>
            <a:ext cx="936625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chemeClr val="accent2"/>
                </a:solidFill>
                <a:latin typeface="Arial Unicode MS" pitchFamily="-110" charset="0"/>
              </a:rPr>
              <a:t>Z’@6TeV</a:t>
            </a:r>
          </a:p>
        </p:txBody>
      </p:sp>
      <p:sp>
        <p:nvSpPr>
          <p:cNvPr id="421917" name="Line 29"/>
          <p:cNvSpPr>
            <a:spLocks noChangeShapeType="1"/>
          </p:cNvSpPr>
          <p:nvPr/>
        </p:nvSpPr>
        <p:spPr bwMode="auto">
          <a:xfrm>
            <a:off x="7315200" y="1600200"/>
            <a:ext cx="0" cy="304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18" name="Line 30"/>
          <p:cNvSpPr>
            <a:spLocks noChangeShapeType="1"/>
          </p:cNvSpPr>
          <p:nvPr/>
        </p:nvSpPr>
        <p:spPr bwMode="auto">
          <a:xfrm>
            <a:off x="2208213" y="3657600"/>
            <a:ext cx="0" cy="990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19" name="Line 31"/>
          <p:cNvSpPr>
            <a:spLocks noChangeShapeType="1"/>
          </p:cNvSpPr>
          <p:nvPr/>
        </p:nvSpPr>
        <p:spPr bwMode="auto">
          <a:xfrm>
            <a:off x="2514600" y="3048000"/>
            <a:ext cx="0" cy="1219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20" name="Text Box 32"/>
          <p:cNvSpPr txBox="1">
            <a:spLocks noChangeArrowheads="1"/>
          </p:cNvSpPr>
          <p:nvPr/>
        </p:nvSpPr>
        <p:spPr bwMode="auto">
          <a:xfrm>
            <a:off x="1600200" y="3225800"/>
            <a:ext cx="1274763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chemeClr val="accent2"/>
                </a:solidFill>
                <a:latin typeface="Arial Unicode MS" pitchFamily="-110" charset="0"/>
              </a:rPr>
              <a:t>SUSY@1TeV</a:t>
            </a:r>
          </a:p>
        </p:txBody>
      </p:sp>
      <p:sp>
        <p:nvSpPr>
          <p:cNvPr id="421921" name="Line 33"/>
          <p:cNvSpPr>
            <a:spLocks noChangeShapeType="1"/>
          </p:cNvSpPr>
          <p:nvPr/>
        </p:nvSpPr>
        <p:spPr bwMode="auto">
          <a:xfrm>
            <a:off x="4802188" y="2362200"/>
            <a:ext cx="0" cy="381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22" name="Text Box 34"/>
          <p:cNvSpPr txBox="1">
            <a:spLocks noChangeArrowheads="1"/>
          </p:cNvSpPr>
          <p:nvPr/>
        </p:nvSpPr>
        <p:spPr bwMode="auto">
          <a:xfrm>
            <a:off x="2667000" y="1600200"/>
            <a:ext cx="1677988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chemeClr val="accent2"/>
                </a:solidFill>
                <a:latin typeface="Arial Unicode MS" pitchFamily="-110" charset="0"/>
              </a:rPr>
              <a:t>ADD X-dim@9TeV</a:t>
            </a:r>
          </a:p>
        </p:txBody>
      </p:sp>
      <p:sp>
        <p:nvSpPr>
          <p:cNvPr id="421923" name="Line 35"/>
          <p:cNvSpPr>
            <a:spLocks noChangeShapeType="1"/>
          </p:cNvSpPr>
          <p:nvPr/>
        </p:nvSpPr>
        <p:spPr bwMode="auto">
          <a:xfrm>
            <a:off x="3733800" y="1905000"/>
            <a:ext cx="0" cy="1219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24" name="Line 36"/>
          <p:cNvSpPr>
            <a:spLocks noChangeShapeType="1"/>
          </p:cNvSpPr>
          <p:nvPr/>
        </p:nvSpPr>
        <p:spPr bwMode="auto">
          <a:xfrm>
            <a:off x="2971800" y="2667000"/>
            <a:ext cx="0" cy="1066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25" name="Text Box 37"/>
          <p:cNvSpPr txBox="1">
            <a:spLocks noChangeArrowheads="1"/>
          </p:cNvSpPr>
          <p:nvPr/>
        </p:nvSpPr>
        <p:spPr bwMode="auto">
          <a:xfrm>
            <a:off x="3276600" y="2006600"/>
            <a:ext cx="2109788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chemeClr val="accent2"/>
                </a:solidFill>
                <a:latin typeface="Arial Unicode MS" pitchFamily="-110" charset="0"/>
              </a:rPr>
              <a:t>Compositeness@40TeV</a:t>
            </a:r>
          </a:p>
        </p:txBody>
      </p:sp>
      <p:sp>
        <p:nvSpPr>
          <p:cNvPr id="421926" name="Text Box 38"/>
          <p:cNvSpPr txBox="1">
            <a:spLocks noChangeArrowheads="1"/>
          </p:cNvSpPr>
          <p:nvPr/>
        </p:nvSpPr>
        <p:spPr bwMode="auto">
          <a:xfrm>
            <a:off x="2286000" y="2362200"/>
            <a:ext cx="1401763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chemeClr val="accent2"/>
                </a:solidFill>
                <a:latin typeface="Arial Unicode MS" pitchFamily="-110" charset="0"/>
              </a:rPr>
              <a:t>H(120GeV)</a:t>
            </a:r>
            <a:r>
              <a:rPr lang="en-US" sz="1400" b="1">
                <a:solidFill>
                  <a:schemeClr val="accent2"/>
                </a:solidFill>
                <a:latin typeface="Arial Unicode MS" pitchFamily="-110" charset="0"/>
                <a:sym typeface="Wingdings" pitchFamily="-110" charset="2"/>
              </a:rPr>
              <a:t></a:t>
            </a:r>
            <a:r>
              <a:rPr lang="en-US" sz="1400" b="1">
                <a:solidFill>
                  <a:schemeClr val="accent2"/>
                </a:solidFill>
                <a:latin typeface="Symbol" pitchFamily="-110" charset="2"/>
                <a:sym typeface="Wingdings" pitchFamily="-110" charset="2"/>
              </a:rPr>
              <a:t>gg</a:t>
            </a:r>
            <a:endParaRPr lang="en-US" sz="1400" b="1">
              <a:solidFill>
                <a:schemeClr val="accent2"/>
              </a:solidFill>
              <a:latin typeface="Symbol" pitchFamily="-110" charset="2"/>
            </a:endParaRPr>
          </a:p>
        </p:txBody>
      </p:sp>
      <p:sp>
        <p:nvSpPr>
          <p:cNvPr id="421927" name="Text Box 39"/>
          <p:cNvSpPr txBox="1">
            <a:spLocks noChangeArrowheads="1"/>
          </p:cNvSpPr>
          <p:nvPr/>
        </p:nvSpPr>
        <p:spPr bwMode="auto">
          <a:xfrm>
            <a:off x="1905000" y="2768600"/>
            <a:ext cx="1470025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>
                <a:solidFill>
                  <a:schemeClr val="accent2"/>
                </a:solidFill>
                <a:latin typeface="Arial Unicode MS" pitchFamily="-110" charset="0"/>
              </a:rPr>
              <a:t>Higgs@200GeV</a:t>
            </a:r>
          </a:p>
        </p:txBody>
      </p:sp>
      <p:sp>
        <p:nvSpPr>
          <p:cNvPr id="421928" name="Text Box 40"/>
          <p:cNvSpPr txBox="1">
            <a:spLocks noChangeArrowheads="1"/>
          </p:cNvSpPr>
          <p:nvPr/>
        </p:nvSpPr>
        <p:spPr bwMode="auto">
          <a:xfrm>
            <a:off x="1447800" y="5632450"/>
            <a:ext cx="6877050" cy="244475"/>
          </a:xfrm>
          <a:prstGeom prst="rect">
            <a:avLst/>
          </a:prstGeom>
          <a:solidFill>
            <a:srgbClr val="F1F1F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GB" sz="1600" b="1"/>
              <a:t>2008           2010          2012          2014          2016           2018          2020</a:t>
            </a:r>
          </a:p>
        </p:txBody>
      </p:sp>
      <p:sp>
        <p:nvSpPr>
          <p:cNvPr id="421912" name="Line 24"/>
          <p:cNvSpPr>
            <a:spLocks noChangeShapeType="1"/>
          </p:cNvSpPr>
          <p:nvPr/>
        </p:nvSpPr>
        <p:spPr bwMode="auto">
          <a:xfrm flipV="1">
            <a:off x="2214563" y="5443538"/>
            <a:ext cx="0" cy="609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1913" name="Text Box 25"/>
          <p:cNvSpPr txBox="1">
            <a:spLocks noChangeArrowheads="1"/>
          </p:cNvSpPr>
          <p:nvPr/>
        </p:nvSpPr>
        <p:spPr bwMode="auto">
          <a:xfrm>
            <a:off x="1223963" y="6053138"/>
            <a:ext cx="2514600" cy="365125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latin typeface="Arial Unicode MS" pitchFamily="-110" charset="0"/>
              </a:rPr>
              <a:t>First physics run: O(1fb</a:t>
            </a:r>
            <a:r>
              <a:rPr lang="en-US" sz="1600" b="1" baseline="30000">
                <a:latin typeface="Arial Unicode MS" pitchFamily="-110" charset="0"/>
              </a:rPr>
              <a:t>-1</a:t>
            </a:r>
            <a:r>
              <a:rPr lang="en-US" sz="1600" b="1">
                <a:latin typeface="Arial Unicode MS" pitchFamily="-110" charset="0"/>
              </a:rPr>
              <a:t>)</a:t>
            </a:r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55</a:t>
            </a:fld>
            <a:endParaRPr lang="nl-NL" dirty="0"/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 spd="med"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 spd="med"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Performance</a:t>
            </a:r>
            <a:endParaRPr lang="en-US" dirty="0"/>
          </a:p>
        </p:txBody>
      </p:sp>
      <p:pic>
        <p:nvPicPr>
          <p:cNvPr id="10813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1016000"/>
            <a:ext cx="4773613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13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6700" y="1016000"/>
            <a:ext cx="3429000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13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5900" y="3775075"/>
            <a:ext cx="3648075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135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8400" y="3895725"/>
            <a:ext cx="245268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1353" name="Rectangle 9"/>
          <p:cNvSpPr>
            <a:spLocks noChangeArrowheads="1"/>
          </p:cNvSpPr>
          <p:nvPr/>
        </p:nvSpPr>
        <p:spPr bwMode="auto">
          <a:xfrm>
            <a:off x="1184575" y="1241854"/>
            <a:ext cx="1123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Helvetica" pitchFamily="-110" charset="0"/>
              </a:rPr>
              <a:t>Tracking </a:t>
            </a:r>
          </a:p>
        </p:txBody>
      </p:sp>
      <p:sp>
        <p:nvSpPr>
          <p:cNvPr id="1081354" name="Rectangle 10"/>
          <p:cNvSpPr>
            <a:spLocks noChangeArrowheads="1"/>
          </p:cNvSpPr>
          <p:nvPr/>
        </p:nvSpPr>
        <p:spPr bwMode="auto">
          <a:xfrm>
            <a:off x="2997200" y="3876675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solidFill>
                  <a:srgbClr val="FF0000"/>
                </a:solidFill>
                <a:latin typeface="Helvetica" pitchFamily="-110" charset="0"/>
              </a:rPr>
              <a:t>HCAL </a:t>
            </a:r>
          </a:p>
        </p:txBody>
      </p:sp>
      <p:sp>
        <p:nvSpPr>
          <p:cNvPr id="1081355" name="Rectangle 11"/>
          <p:cNvSpPr>
            <a:spLocks noChangeArrowheads="1"/>
          </p:cNvSpPr>
          <p:nvPr/>
        </p:nvSpPr>
        <p:spPr bwMode="auto">
          <a:xfrm>
            <a:off x="6045200" y="5486400"/>
            <a:ext cx="1200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solidFill>
                  <a:srgbClr val="FF0000"/>
                </a:solidFill>
                <a:latin typeface="Helvetica" pitchFamily="-110" charset="0"/>
              </a:rPr>
              <a:t>b-tagging </a:t>
            </a:r>
          </a:p>
        </p:txBody>
      </p:sp>
      <p:sp>
        <p:nvSpPr>
          <p:cNvPr id="1081356" name="Line 12"/>
          <p:cNvSpPr>
            <a:spLocks noChangeShapeType="1"/>
          </p:cNvSpPr>
          <p:nvPr/>
        </p:nvSpPr>
        <p:spPr bwMode="auto">
          <a:xfrm flipH="1">
            <a:off x="6540500" y="4178300"/>
            <a:ext cx="12700" cy="17907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lg" len="lg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56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0667" name="Group 43"/>
          <p:cNvGraphicFramePr>
            <a:graphicFrameLocks noGrp="1"/>
          </p:cNvGraphicFramePr>
          <p:nvPr/>
        </p:nvGraphicFramePr>
        <p:xfrm>
          <a:off x="762000" y="881063"/>
          <a:ext cx="7620000" cy="3767138"/>
        </p:xfrm>
        <a:graphic>
          <a:graphicData uri="http://schemas.openxmlformats.org/drawingml/2006/table">
            <a:tbl>
              <a:tblPr/>
              <a:tblGrid>
                <a:gridCol w="4876800"/>
                <a:gridCol w="1371600"/>
                <a:gridCol w="1371600"/>
              </a:tblGrid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Selected figure-of-merit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ATLAS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CMS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Rec. Eff. Muons with pT=1GeV</a:t>
                      </a:r>
                      <a:endParaRPr kumimoji="0" lang="fr-FR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97%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97%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Rec. Eff. Pions </a:t>
                      </a: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p</a:t>
                      </a:r>
                      <a:r>
                        <a:rPr kumimoji="0" lang="fr-FR" sz="20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</a:t>
                      </a: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=1GeV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84%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80%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Rec. Eff. El. pT=5GeV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85%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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p</a:t>
                      </a:r>
                      <a:r>
                        <a:rPr kumimoji="0" lang="fr-FR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 for p</a:t>
                      </a:r>
                      <a:r>
                        <a:rPr kumimoji="0" lang="fr-FR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=1GeV 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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=0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1.3%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0.7%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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p</a:t>
                      </a:r>
                      <a:r>
                        <a:rPr kumimoji="0" lang="fr-FR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 for p</a:t>
                      </a:r>
                      <a:r>
                        <a:rPr kumimoji="0" lang="fr-FR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=100GeV 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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=0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3.8%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Transverse 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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i.p. for p</a:t>
                      </a:r>
                      <a:r>
                        <a:rPr kumimoji="0" lang="fr-FR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=1GeV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75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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90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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Longitunal 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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i.p. for p</a:t>
                      </a:r>
                      <a:r>
                        <a:rPr kumimoji="0" lang="fr-FR" sz="2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=1GeV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150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</a:t>
                      </a:r>
                      <a:r>
                        <a:rPr kumimoji="0" lang="fr-F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125</a:t>
                      </a: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</a:t>
                      </a:r>
                      <a:r>
                        <a:rPr kumimoji="0" 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50668" name="Rectangle 44"/>
          <p:cNvSpPr>
            <a:spLocks noGrp="1" noChangeArrowheads="1"/>
          </p:cNvSpPr>
          <p:nvPr>
            <p:ph type="title"/>
          </p:nvPr>
        </p:nvSpPr>
        <p:spPr>
          <a:xfrm>
            <a:off x="599748" y="15478"/>
            <a:ext cx="8544251" cy="1143000"/>
          </a:xfrm>
        </p:spPr>
        <p:txBody>
          <a:bodyPr/>
          <a:lstStyle/>
          <a:p>
            <a:r>
              <a:rPr lang="en-US" sz="3200" dirty="0"/>
              <a:t>Expected Tracker Performance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57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746" name="Rectangle 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Trigger Menus</a:t>
            </a:r>
            <a:endParaRPr lang="en-US" dirty="0"/>
          </a:p>
        </p:txBody>
      </p:sp>
      <p:graphicFrame>
        <p:nvGraphicFramePr>
          <p:cNvPr id="1052745" name="Group 73"/>
          <p:cNvGraphicFramePr>
            <a:graphicFrameLocks noGrp="1"/>
          </p:cNvGraphicFramePr>
          <p:nvPr/>
        </p:nvGraphicFramePr>
        <p:xfrm>
          <a:off x="990600" y="709613"/>
          <a:ext cx="7467600" cy="5497326"/>
        </p:xfrm>
        <a:graphic>
          <a:graphicData uri="http://schemas.openxmlformats.org/drawingml/2006/table">
            <a:tbl>
              <a:tblPr/>
              <a:tblGrid>
                <a:gridCol w="4314825"/>
                <a:gridCol w="1493838"/>
                <a:gridCol w="1658937"/>
              </a:tblGrid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Trigger type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ATLAS (GeV)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Threshold</a:t>
                      </a: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CMS (GeV)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Threshold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Inclusive isolated e/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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25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29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Two electrons/Two photons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15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17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Inclusive isolated muon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20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14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Two muons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6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3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Inclusive 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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-jet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-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86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Two 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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-jet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-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59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-110" charset="2"/>
                          <a:sym typeface="Symbol" pitchFamily="-110" charset="2"/>
                        </a:rPr>
                        <a:t></a:t>
                      </a: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-jet and E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</a:t>
                      </a:r>
                      <a:r>
                        <a:rPr kumimoji="0" lang="fr-FR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miss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25 and 30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-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1-jet, 3-jets, 4-jets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200,90,65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177,86,70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Jet and E</a:t>
                      </a:r>
                      <a:r>
                        <a:rPr kumimoji="0" lang="fr-FR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T</a:t>
                      </a:r>
                      <a:r>
                        <a:rPr kumimoji="0" lang="fr-FR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miss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60 and 60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Electron and Jet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21 and 45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Electron-Muon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15*10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-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10" charset="0"/>
                        </a:rPr>
                        <a:t>+calibration, monitoring, etc…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58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Phenomena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" y="1010721"/>
            <a:ext cx="9144000" cy="5442343"/>
          </a:xfrm>
        </p:spPr>
        <p:txBody>
          <a:bodyPr/>
          <a:lstStyle/>
          <a:p>
            <a:r>
              <a:rPr lang="en-US" sz="2400" dirty="0" smtClean="0"/>
              <a:t>There are many indications that new physics phenomena are to be expected at the </a:t>
            </a:r>
            <a:r>
              <a:rPr lang="en-US" sz="2400" dirty="0" err="1" smtClean="0"/>
              <a:t>TeV</a:t>
            </a:r>
            <a:r>
              <a:rPr lang="en-US" sz="2400" dirty="0" smtClean="0"/>
              <a:t> energy scale. Effects should appear which help us with several general issues:</a:t>
            </a:r>
          </a:p>
          <a:p>
            <a:pPr lvl="1"/>
            <a:r>
              <a:rPr lang="en-US" sz="1800" dirty="0" smtClean="0"/>
              <a:t>the generation of mass (Higgs mechanism or alternatives), if not the W</a:t>
            </a:r>
            <a:r>
              <a:rPr lang="en-US" sz="1800" baseline="-25000" dirty="0" smtClean="0"/>
              <a:t>L</a:t>
            </a:r>
            <a:r>
              <a:rPr lang="en-US" sz="1800" dirty="0" smtClean="0"/>
              <a:t>W</a:t>
            </a:r>
            <a:r>
              <a:rPr lang="en-US" sz="1800" baseline="-25000" dirty="0" smtClean="0"/>
              <a:t>L</a:t>
            </a:r>
            <a:r>
              <a:rPr lang="en-US" sz="1800" dirty="0" smtClean="0"/>
              <a:t> scattering will diverge above 1 </a:t>
            </a:r>
            <a:r>
              <a:rPr lang="en-US" sz="1800" dirty="0" err="1" smtClean="0"/>
              <a:t>TeV</a:t>
            </a:r>
            <a:endParaRPr lang="en-US" sz="1800" dirty="0" smtClean="0"/>
          </a:p>
          <a:p>
            <a:pPr lvl="1"/>
            <a:r>
              <a:rPr lang="en-US" sz="1800" dirty="0" smtClean="0"/>
              <a:t>why the Higgs boson mass is so low (SUSY, extra dimensions or alternatives)</a:t>
            </a:r>
          </a:p>
          <a:p>
            <a:pPr lvl="1"/>
            <a:r>
              <a:rPr lang="en-US" sz="1800" dirty="0" smtClean="0"/>
              <a:t>trying to incorporate gravity within the Standard Model</a:t>
            </a:r>
          </a:p>
          <a:p>
            <a:pPr lvl="1"/>
            <a:r>
              <a:rPr lang="en-US" sz="1800" dirty="0" smtClean="0"/>
              <a:t>trying to understand the Dark Matter observations in the universe</a:t>
            </a:r>
          </a:p>
          <a:p>
            <a:pPr lvl="1"/>
            <a:r>
              <a:rPr lang="en-US" sz="1800" dirty="0" smtClean="0"/>
              <a:t>many more...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Model builders have become very creative these days...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Large number of predicted models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Large number of predicted signatures</a:t>
            </a:r>
          </a:p>
          <a:p>
            <a:pPr lvl="2">
              <a:lnSpc>
                <a:spcPct val="80000"/>
              </a:lnSpc>
            </a:pPr>
            <a:r>
              <a:rPr lang="en-US" sz="1400" dirty="0" smtClean="0"/>
              <a:t>Pick any arbitrary signature </a:t>
            </a:r>
            <a:r>
              <a:rPr lang="en-US" sz="1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itchFamily="-110" charset="2"/>
              </a:rPr>
              <a:t>there </a:t>
            </a:r>
            <a:r>
              <a:rPr lang="en-US" sz="1400" dirty="0" smtClean="0"/>
              <a:t>exists a model which predicts it!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We really do not know what nature has in store for us beyond the SM!</a:t>
            </a:r>
            <a:endParaRPr lang="en-US" sz="1800" dirty="0" smtClean="0"/>
          </a:p>
          <a:p>
            <a:r>
              <a:rPr lang="en-US" sz="2000" dirty="0" smtClean="0"/>
              <a:t>In general the LHC was designed as a machine to address as much as possible the above issues. This “broadband” discovery machine aims for the largest possible energy and the largest possible luminosity.</a:t>
            </a:r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5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56" name="Group 36"/>
          <p:cNvGraphicFramePr>
            <a:graphicFrameLocks noGrp="1"/>
          </p:cNvGraphicFramePr>
          <p:nvPr/>
        </p:nvGraphicFramePr>
        <p:xfrm>
          <a:off x="252413" y="1165225"/>
          <a:ext cx="8604250" cy="3319464"/>
        </p:xfrm>
        <a:graphic>
          <a:graphicData uri="http://schemas.openxmlformats.org/drawingml/2006/table">
            <a:tbl>
              <a:tblPr/>
              <a:tblGrid>
                <a:gridCol w="2867025"/>
                <a:gridCol w="2870200"/>
                <a:gridCol w="2867025"/>
              </a:tblGrid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Expected Day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Goals for 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ECAL uniformity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~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2%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&lt; 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Lepton energy scale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0.5—2%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HCAL uniformity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2—3%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&lt; 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Jet energy scale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&lt;10%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Tracker alignment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20—200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0" charset="2"/>
                        </a:rPr>
                        <a:t>m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m in R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0" charset="2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cript MT Bold" pitchFamily="66" charset="0"/>
                        </a:rPr>
                        <a:t>O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(10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0" charset="2"/>
                        </a:rPr>
                        <a:t>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54757" name="Rectangle 37"/>
          <p:cNvSpPr>
            <a:spLocks noGrp="1" noChangeArrowheads="1"/>
          </p:cNvSpPr>
          <p:nvPr>
            <p:ph type="title"/>
          </p:nvPr>
        </p:nvSpPr>
        <p:spPr>
          <a:xfrm>
            <a:off x="599748" y="15478"/>
            <a:ext cx="8544251" cy="1143000"/>
          </a:xfrm>
        </p:spPr>
        <p:txBody>
          <a:bodyPr/>
          <a:lstStyle/>
          <a:p>
            <a:r>
              <a:rPr lang="en-US" sz="3200" dirty="0"/>
              <a:t>Designed Detector Performance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59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60" name="Rectangle 4"/>
          <p:cNvSpPr>
            <a:spLocks noGrp="1" noChangeArrowheads="1"/>
          </p:cNvSpPr>
          <p:nvPr>
            <p:ph type="title"/>
          </p:nvPr>
        </p:nvSpPr>
        <p:spPr>
          <a:xfrm>
            <a:off x="599748" y="15478"/>
            <a:ext cx="8544251" cy="1143000"/>
          </a:xfrm>
        </p:spPr>
        <p:txBody>
          <a:bodyPr/>
          <a:lstStyle/>
          <a:p>
            <a:r>
              <a:rPr lang="en-US" sz="2800" dirty="0" smtClean="0"/>
              <a:t>CMS </a:t>
            </a:r>
            <a:r>
              <a:rPr lang="en-US" sz="2800" dirty="0"/>
              <a:t>Tracker Material Budgets</a:t>
            </a:r>
          </a:p>
        </p:txBody>
      </p:sp>
      <p:pic>
        <p:nvPicPr>
          <p:cNvPr id="1043461" name="Picture 5"/>
          <p:cNvPicPr>
            <a:picLocks noChangeAspect="1" noChangeArrowheads="1"/>
          </p:cNvPicPr>
          <p:nvPr/>
        </p:nvPicPr>
        <p:blipFill>
          <a:blip r:embed="rId2"/>
          <a:srcRect b="7268"/>
          <a:stretch>
            <a:fillRect/>
          </a:stretch>
        </p:blipFill>
        <p:spPr bwMode="auto">
          <a:xfrm>
            <a:off x="381000" y="1447800"/>
            <a:ext cx="8458200" cy="3970338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60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8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</a:t>
            </a:r>
            <a:r>
              <a:rPr lang="en-US" dirty="0" smtClean="0"/>
              <a:t> at </a:t>
            </a:r>
            <a:r>
              <a:rPr lang="en-US" dirty="0"/>
              <a:t>the LHC</a:t>
            </a:r>
          </a:p>
        </p:txBody>
      </p:sp>
      <p:sp>
        <p:nvSpPr>
          <p:cNvPr id="92468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-86586" y="742950"/>
            <a:ext cx="5780088" cy="55943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LHC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600" dirty="0"/>
              <a:t>~order of magnitude higher beam energy</a:t>
            </a: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Standard </a:t>
            </a:r>
            <a:r>
              <a:rPr lang="en-US" sz="1800" dirty="0"/>
              <a:t>Model: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QCD (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 &gt; 100 </a:t>
            </a:r>
            <a:r>
              <a:rPr lang="en-US" sz="1600" dirty="0" err="1"/>
              <a:t>GeV</a:t>
            </a:r>
            <a:r>
              <a:rPr lang="en-US" sz="1600" dirty="0"/>
              <a:t>)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100x higher than any previous collider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Electroweak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10x higher than any previous collider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Top</a:t>
            </a:r>
          </a:p>
          <a:p>
            <a:pPr lvl="2">
              <a:lnSpc>
                <a:spcPct val="80000"/>
              </a:lnSpc>
            </a:pPr>
            <a:r>
              <a:rPr lang="en-US" sz="1400" dirty="0"/>
              <a:t>100x higher than any previous collider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Use to commission &amp; calibrate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 dirty="0"/>
              <a:t>	detectors</a:t>
            </a: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New </a:t>
            </a:r>
            <a:r>
              <a:rPr lang="en-US" sz="1800" dirty="0"/>
              <a:t>Phenomena Factory</a:t>
            </a:r>
            <a:r>
              <a:rPr lang="en-US" sz="1800" dirty="0" smtClean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Low Mass SUSY, Z’, Contact Interactions, etc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Could appear almost immediately!</a:t>
            </a: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Discovery </a:t>
            </a:r>
            <a:r>
              <a:rPr lang="en-US" sz="1800" dirty="0"/>
              <a:t>Interpretation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Is it SUSY?   Extra Dimensions?  Something else? 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Can we disentangle the new phenomena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pic>
        <p:nvPicPr>
          <p:cNvPr id="924678" name="Picture 6"/>
          <p:cNvPicPr>
            <a:picLocks noChangeAspect="1" noChangeArrowheads="1"/>
          </p:cNvPicPr>
          <p:nvPr/>
        </p:nvPicPr>
        <p:blipFill>
          <a:blip r:embed="rId2"/>
          <a:srcRect l="2748" t="7738" r="50951" b="44865"/>
          <a:stretch>
            <a:fillRect/>
          </a:stretch>
        </p:blipFill>
        <p:spPr bwMode="auto">
          <a:xfrm>
            <a:off x="4848943" y="953233"/>
            <a:ext cx="3852862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4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1305" y="834170"/>
            <a:ext cx="2943225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684" name="Line 12"/>
          <p:cNvSpPr>
            <a:spLocks noChangeShapeType="1"/>
          </p:cNvSpPr>
          <p:nvPr/>
        </p:nvSpPr>
        <p:spPr bwMode="auto">
          <a:xfrm>
            <a:off x="4390155" y="4167920"/>
            <a:ext cx="2833688" cy="63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362080" y="1007208"/>
            <a:ext cx="663575" cy="5235575"/>
            <a:chOff x="5222" y="587"/>
            <a:chExt cx="418" cy="3298"/>
          </a:xfrm>
        </p:grpSpPr>
        <p:sp>
          <p:nvSpPr>
            <p:cNvPr id="924692" name="Rectangle 20"/>
            <p:cNvSpPr>
              <a:spLocks noChangeArrowheads="1"/>
            </p:cNvSpPr>
            <p:nvPr/>
          </p:nvSpPr>
          <p:spPr bwMode="auto">
            <a:xfrm>
              <a:off x="5224" y="644"/>
              <a:ext cx="141" cy="31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693" name="Text Box 21"/>
            <p:cNvSpPr txBox="1">
              <a:spLocks noChangeArrowheads="1"/>
            </p:cNvSpPr>
            <p:nvPr/>
          </p:nvSpPr>
          <p:spPr bwMode="auto">
            <a:xfrm>
              <a:off x="5430" y="3593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0</a:t>
              </a:r>
            </a:p>
          </p:txBody>
        </p:sp>
        <p:sp>
          <p:nvSpPr>
            <p:cNvPr id="924694" name="Text Box 22"/>
            <p:cNvSpPr txBox="1">
              <a:spLocks noChangeArrowheads="1"/>
            </p:cNvSpPr>
            <p:nvPr/>
          </p:nvSpPr>
          <p:spPr bwMode="auto">
            <a:xfrm>
              <a:off x="5430" y="3401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1</a:t>
              </a:r>
            </a:p>
          </p:txBody>
        </p:sp>
        <p:sp>
          <p:nvSpPr>
            <p:cNvPr id="924695" name="Text Box 23"/>
            <p:cNvSpPr txBox="1">
              <a:spLocks noChangeArrowheads="1"/>
            </p:cNvSpPr>
            <p:nvPr/>
          </p:nvSpPr>
          <p:spPr bwMode="auto">
            <a:xfrm>
              <a:off x="5431" y="3215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2</a:t>
              </a:r>
            </a:p>
          </p:txBody>
        </p:sp>
        <p:sp>
          <p:nvSpPr>
            <p:cNvPr id="924696" name="Text Box 24"/>
            <p:cNvSpPr txBox="1">
              <a:spLocks noChangeArrowheads="1"/>
            </p:cNvSpPr>
            <p:nvPr/>
          </p:nvSpPr>
          <p:spPr bwMode="auto">
            <a:xfrm>
              <a:off x="5431" y="3023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3</a:t>
              </a:r>
            </a:p>
          </p:txBody>
        </p:sp>
        <p:sp>
          <p:nvSpPr>
            <p:cNvPr id="924697" name="Text Box 25"/>
            <p:cNvSpPr txBox="1">
              <a:spLocks noChangeArrowheads="1"/>
            </p:cNvSpPr>
            <p:nvPr/>
          </p:nvSpPr>
          <p:spPr bwMode="auto">
            <a:xfrm>
              <a:off x="5431" y="2833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4</a:t>
              </a:r>
            </a:p>
          </p:txBody>
        </p:sp>
        <p:sp>
          <p:nvSpPr>
            <p:cNvPr id="924698" name="Text Box 26"/>
            <p:cNvSpPr txBox="1">
              <a:spLocks noChangeArrowheads="1"/>
            </p:cNvSpPr>
            <p:nvPr/>
          </p:nvSpPr>
          <p:spPr bwMode="auto">
            <a:xfrm>
              <a:off x="5431" y="2641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5</a:t>
              </a:r>
            </a:p>
          </p:txBody>
        </p:sp>
        <p:sp>
          <p:nvSpPr>
            <p:cNvPr id="924699" name="Text Box 27"/>
            <p:cNvSpPr txBox="1">
              <a:spLocks noChangeArrowheads="1"/>
            </p:cNvSpPr>
            <p:nvPr/>
          </p:nvSpPr>
          <p:spPr bwMode="auto">
            <a:xfrm>
              <a:off x="5431" y="2454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6</a:t>
              </a:r>
            </a:p>
          </p:txBody>
        </p:sp>
        <p:sp>
          <p:nvSpPr>
            <p:cNvPr id="924700" name="Text Box 28"/>
            <p:cNvSpPr txBox="1">
              <a:spLocks noChangeArrowheads="1"/>
            </p:cNvSpPr>
            <p:nvPr/>
          </p:nvSpPr>
          <p:spPr bwMode="auto">
            <a:xfrm>
              <a:off x="5431" y="2267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7</a:t>
              </a:r>
            </a:p>
          </p:txBody>
        </p:sp>
        <p:sp>
          <p:nvSpPr>
            <p:cNvPr id="924701" name="Text Box 29"/>
            <p:cNvSpPr txBox="1">
              <a:spLocks noChangeArrowheads="1"/>
            </p:cNvSpPr>
            <p:nvPr/>
          </p:nvSpPr>
          <p:spPr bwMode="auto">
            <a:xfrm>
              <a:off x="5431" y="2074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8</a:t>
              </a:r>
            </a:p>
          </p:txBody>
        </p:sp>
        <p:sp>
          <p:nvSpPr>
            <p:cNvPr id="924702" name="Text Box 30"/>
            <p:cNvSpPr txBox="1">
              <a:spLocks noChangeArrowheads="1"/>
            </p:cNvSpPr>
            <p:nvPr/>
          </p:nvSpPr>
          <p:spPr bwMode="auto">
            <a:xfrm>
              <a:off x="5432" y="1888"/>
              <a:ext cx="177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9</a:t>
              </a:r>
            </a:p>
          </p:txBody>
        </p:sp>
        <p:sp>
          <p:nvSpPr>
            <p:cNvPr id="924703" name="Text Box 31"/>
            <p:cNvSpPr txBox="1">
              <a:spLocks noChangeArrowheads="1"/>
            </p:cNvSpPr>
            <p:nvPr/>
          </p:nvSpPr>
          <p:spPr bwMode="auto">
            <a:xfrm>
              <a:off x="5430" y="1695"/>
              <a:ext cx="20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10</a:t>
              </a:r>
            </a:p>
          </p:txBody>
        </p:sp>
        <p:sp>
          <p:nvSpPr>
            <p:cNvPr id="924704" name="Text Box 32"/>
            <p:cNvSpPr txBox="1">
              <a:spLocks noChangeArrowheads="1"/>
            </p:cNvSpPr>
            <p:nvPr/>
          </p:nvSpPr>
          <p:spPr bwMode="auto">
            <a:xfrm>
              <a:off x="5430" y="1507"/>
              <a:ext cx="20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11</a:t>
              </a:r>
            </a:p>
          </p:txBody>
        </p:sp>
        <p:sp>
          <p:nvSpPr>
            <p:cNvPr id="924705" name="Text Box 33"/>
            <p:cNvSpPr txBox="1">
              <a:spLocks noChangeArrowheads="1"/>
            </p:cNvSpPr>
            <p:nvPr/>
          </p:nvSpPr>
          <p:spPr bwMode="auto">
            <a:xfrm>
              <a:off x="5432" y="1320"/>
              <a:ext cx="20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12</a:t>
              </a:r>
            </a:p>
          </p:txBody>
        </p:sp>
        <p:sp>
          <p:nvSpPr>
            <p:cNvPr id="924706" name="Text Box 34"/>
            <p:cNvSpPr txBox="1">
              <a:spLocks noChangeArrowheads="1"/>
            </p:cNvSpPr>
            <p:nvPr/>
          </p:nvSpPr>
          <p:spPr bwMode="auto">
            <a:xfrm>
              <a:off x="5430" y="1131"/>
              <a:ext cx="20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13</a:t>
              </a:r>
            </a:p>
          </p:txBody>
        </p:sp>
        <p:sp>
          <p:nvSpPr>
            <p:cNvPr id="924707" name="Text Box 35"/>
            <p:cNvSpPr txBox="1">
              <a:spLocks noChangeArrowheads="1"/>
            </p:cNvSpPr>
            <p:nvPr/>
          </p:nvSpPr>
          <p:spPr bwMode="auto">
            <a:xfrm>
              <a:off x="5430" y="943"/>
              <a:ext cx="20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14</a:t>
              </a:r>
            </a:p>
          </p:txBody>
        </p:sp>
        <p:sp>
          <p:nvSpPr>
            <p:cNvPr id="924708" name="Text Box 36"/>
            <p:cNvSpPr txBox="1">
              <a:spLocks noChangeArrowheads="1"/>
            </p:cNvSpPr>
            <p:nvPr/>
          </p:nvSpPr>
          <p:spPr bwMode="auto">
            <a:xfrm>
              <a:off x="5430" y="755"/>
              <a:ext cx="20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15</a:t>
              </a:r>
            </a:p>
          </p:txBody>
        </p:sp>
        <p:sp>
          <p:nvSpPr>
            <p:cNvPr id="924709" name="Text Box 37"/>
            <p:cNvSpPr txBox="1">
              <a:spLocks noChangeArrowheads="1"/>
            </p:cNvSpPr>
            <p:nvPr/>
          </p:nvSpPr>
          <p:spPr bwMode="auto">
            <a:xfrm>
              <a:off x="5226" y="3405"/>
              <a:ext cx="129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ym typeface="Symbol" pitchFamily="-110" charset="2"/>
                </a:rPr>
                <a:t></a:t>
              </a:r>
              <a:r>
                <a:rPr lang="en-US" sz="900" b="1"/>
                <a:t>Hz</a:t>
              </a:r>
            </a:p>
          </p:txBody>
        </p:sp>
        <p:sp>
          <p:nvSpPr>
            <p:cNvPr id="924710" name="Text Box 38"/>
            <p:cNvSpPr txBox="1">
              <a:spLocks noChangeArrowheads="1"/>
            </p:cNvSpPr>
            <p:nvPr/>
          </p:nvSpPr>
          <p:spPr bwMode="auto">
            <a:xfrm>
              <a:off x="5438" y="3789"/>
              <a:ext cx="196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000" b="1"/>
                <a:t>10</a:t>
              </a:r>
              <a:r>
                <a:rPr lang="en-US" sz="1000" b="1" baseline="30000"/>
                <a:t>-1</a:t>
              </a:r>
            </a:p>
          </p:txBody>
        </p:sp>
        <p:sp>
          <p:nvSpPr>
            <p:cNvPr id="924711" name="Text Box 39"/>
            <p:cNvSpPr txBox="1">
              <a:spLocks noChangeArrowheads="1"/>
            </p:cNvSpPr>
            <p:nvPr/>
          </p:nvSpPr>
          <p:spPr bwMode="auto">
            <a:xfrm>
              <a:off x="5226" y="2849"/>
              <a:ext cx="152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ym typeface="Symbol" pitchFamily="-110" charset="2"/>
                </a:rPr>
                <a:t>m</a:t>
              </a:r>
              <a:r>
                <a:rPr lang="en-US" sz="900" b="1"/>
                <a:t>Hz</a:t>
              </a:r>
            </a:p>
          </p:txBody>
        </p:sp>
        <p:sp>
          <p:nvSpPr>
            <p:cNvPr id="924712" name="Text Box 40"/>
            <p:cNvSpPr txBox="1">
              <a:spLocks noChangeArrowheads="1"/>
            </p:cNvSpPr>
            <p:nvPr/>
          </p:nvSpPr>
          <p:spPr bwMode="auto">
            <a:xfrm>
              <a:off x="5222" y="2265"/>
              <a:ext cx="88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/>
                <a:t>Hz</a:t>
              </a:r>
            </a:p>
          </p:txBody>
        </p:sp>
        <p:sp>
          <p:nvSpPr>
            <p:cNvPr id="924713" name="Text Box 41"/>
            <p:cNvSpPr txBox="1">
              <a:spLocks noChangeArrowheads="1"/>
            </p:cNvSpPr>
            <p:nvPr/>
          </p:nvSpPr>
          <p:spPr bwMode="auto">
            <a:xfrm>
              <a:off x="5230" y="1705"/>
              <a:ext cx="128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/>
                <a:t>kHz</a:t>
              </a:r>
            </a:p>
          </p:txBody>
        </p:sp>
        <p:sp>
          <p:nvSpPr>
            <p:cNvPr id="924714" name="Text Box 42"/>
            <p:cNvSpPr txBox="1">
              <a:spLocks noChangeArrowheads="1"/>
            </p:cNvSpPr>
            <p:nvPr/>
          </p:nvSpPr>
          <p:spPr bwMode="auto">
            <a:xfrm>
              <a:off x="5222" y="1137"/>
              <a:ext cx="148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/>
                <a:t>MHz</a:t>
              </a:r>
            </a:p>
          </p:txBody>
        </p:sp>
        <p:sp>
          <p:nvSpPr>
            <p:cNvPr id="924715" name="Text Box 43"/>
            <p:cNvSpPr txBox="1">
              <a:spLocks noChangeArrowheads="1"/>
            </p:cNvSpPr>
            <p:nvPr/>
          </p:nvSpPr>
          <p:spPr bwMode="auto">
            <a:xfrm>
              <a:off x="5226" y="587"/>
              <a:ext cx="144" cy="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900" b="1"/>
                <a:t>GHz</a:t>
              </a:r>
            </a:p>
          </p:txBody>
        </p:sp>
      </p:grpSp>
      <p:sp>
        <p:nvSpPr>
          <p:cNvPr id="924716" name="Text Box 44"/>
          <p:cNvSpPr txBox="1">
            <a:spLocks noChangeArrowheads="1"/>
          </p:cNvSpPr>
          <p:nvPr/>
        </p:nvSpPr>
        <p:spPr bwMode="auto">
          <a:xfrm>
            <a:off x="7442918" y="789720"/>
            <a:ext cx="80962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91440" r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L = 10</a:t>
            </a:r>
            <a:r>
              <a:rPr lang="en-US" sz="900" b="1" baseline="30000"/>
              <a:t>33</a:t>
            </a:r>
            <a:r>
              <a:rPr lang="en-US" sz="900" b="1"/>
              <a:t>cm</a:t>
            </a:r>
            <a:r>
              <a:rPr lang="en-US" sz="900" b="1" baseline="30000"/>
              <a:t>-2</a:t>
            </a:r>
            <a:r>
              <a:rPr lang="en-US" sz="900" b="1"/>
              <a:t> s</a:t>
            </a:r>
            <a:r>
              <a:rPr lang="en-US" sz="900" b="1" baseline="30000"/>
              <a:t>-1</a:t>
            </a:r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38" name="Date Placehold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61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682" grpId="0" build="p"/>
      <p:bldP spid="924684" grpId="0" animBg="1"/>
      <p:bldP spid="9247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 Events</a:t>
            </a:r>
            <a:endParaRPr lang="en-US" dirty="0"/>
          </a:p>
        </p:txBody>
      </p:sp>
      <p:pic>
        <p:nvPicPr>
          <p:cNvPr id="1079300" name="Picture 4" descr="denegri"/>
          <p:cNvPicPr>
            <a:picLocks noChangeAspect="1" noChangeArrowheads="1"/>
          </p:cNvPicPr>
          <p:nvPr/>
        </p:nvPicPr>
        <p:blipFill>
          <a:blip r:embed="rId3"/>
          <a:srcRect t="47720" r="56239"/>
          <a:stretch>
            <a:fillRect/>
          </a:stretch>
        </p:blipFill>
        <p:spPr bwMode="auto">
          <a:xfrm>
            <a:off x="82550" y="1027113"/>
            <a:ext cx="4062413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9301" name="Picture 5"/>
          <p:cNvPicPr>
            <a:picLocks noChangeAspect="1" noChangeArrowheads="1"/>
          </p:cNvPicPr>
          <p:nvPr/>
        </p:nvPicPr>
        <p:blipFill>
          <a:blip r:embed="rId4"/>
          <a:srcRect l="5183" t="18620" r="3268" b="59644"/>
          <a:stretch>
            <a:fillRect/>
          </a:stretch>
        </p:blipFill>
        <p:spPr bwMode="auto">
          <a:xfrm>
            <a:off x="4473575" y="1065213"/>
            <a:ext cx="4284663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9302" name="Text Box 6"/>
          <p:cNvSpPr txBox="1">
            <a:spLocks noChangeArrowheads="1"/>
          </p:cNvSpPr>
          <p:nvPr/>
        </p:nvSpPr>
        <p:spPr bwMode="auto">
          <a:xfrm>
            <a:off x="4392613" y="2897188"/>
            <a:ext cx="457676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NL" sz="1600" b="1">
                <a:solidFill>
                  <a:srgbClr val="CC0000"/>
                </a:solidFill>
              </a:rPr>
              <a:t>Obtaining orders in magnitude in both the integrated luminosity and the energy, we will collect a huge amount of Standard Model benchmarks channels.</a:t>
            </a:r>
          </a:p>
          <a:p>
            <a:endParaRPr lang="nl-NL" sz="1600" b="1">
              <a:solidFill>
                <a:srgbClr val="CC0000"/>
              </a:solidFill>
            </a:endParaRPr>
          </a:p>
          <a:p>
            <a:pPr marL="273050" lvl="1"/>
            <a:r>
              <a:rPr lang="nl-NL" sz="1600" b="1">
                <a:solidFill>
                  <a:schemeClr val="accent2"/>
                </a:solidFill>
              </a:rPr>
              <a:t>~</a:t>
            </a:r>
            <a:r>
              <a:rPr lang="nl-NL" sz="1600" b="1">
                <a:solidFill>
                  <a:srgbClr val="FF0000"/>
                </a:solidFill>
              </a:rPr>
              <a:t>10</a:t>
            </a:r>
            <a:r>
              <a:rPr lang="nl-NL" sz="1600" b="1" baseline="30000">
                <a:solidFill>
                  <a:srgbClr val="FF0000"/>
                </a:solidFill>
              </a:rPr>
              <a:t>9</a:t>
            </a:r>
            <a:r>
              <a:rPr lang="nl-NL" sz="1600" b="1">
                <a:solidFill>
                  <a:schemeClr val="accent2"/>
                </a:solidFill>
              </a:rPr>
              <a:t> events/10fb</a:t>
            </a:r>
            <a:r>
              <a:rPr lang="nl-NL" sz="1600" b="1" baseline="30000">
                <a:solidFill>
                  <a:schemeClr val="accent2"/>
                </a:solidFill>
              </a:rPr>
              <a:t>-1</a:t>
            </a:r>
            <a:r>
              <a:rPr lang="nl-NL" sz="1600" b="1">
                <a:solidFill>
                  <a:schemeClr val="accent2"/>
                </a:solidFill>
              </a:rPr>
              <a:t>   W       </a:t>
            </a:r>
            <a:r>
              <a:rPr lang="nl-NL" sz="1400" b="1" i="1">
                <a:solidFill>
                  <a:schemeClr val="accent2"/>
                </a:solidFill>
              </a:rPr>
              <a:t>(200 per second)</a:t>
            </a:r>
          </a:p>
          <a:p>
            <a:pPr marL="273050" lvl="1"/>
            <a:r>
              <a:rPr lang="nl-NL" sz="1600" b="1">
                <a:solidFill>
                  <a:schemeClr val="accent2"/>
                </a:solidFill>
              </a:rPr>
              <a:t>~</a:t>
            </a:r>
            <a:r>
              <a:rPr lang="nl-NL" sz="1600" b="1">
                <a:solidFill>
                  <a:srgbClr val="FF0000"/>
                </a:solidFill>
              </a:rPr>
              <a:t>10</a:t>
            </a:r>
            <a:r>
              <a:rPr lang="nl-NL" sz="1600" b="1" baseline="30000">
                <a:solidFill>
                  <a:srgbClr val="FF0000"/>
                </a:solidFill>
              </a:rPr>
              <a:t>8</a:t>
            </a:r>
            <a:r>
              <a:rPr lang="nl-NL" sz="1600" b="1">
                <a:solidFill>
                  <a:schemeClr val="accent2"/>
                </a:solidFill>
              </a:rPr>
              <a:t> events/10fb</a:t>
            </a:r>
            <a:r>
              <a:rPr lang="nl-NL" sz="1600" b="1" baseline="30000">
                <a:solidFill>
                  <a:schemeClr val="accent2"/>
                </a:solidFill>
              </a:rPr>
              <a:t>-1</a:t>
            </a:r>
            <a:r>
              <a:rPr lang="nl-NL" sz="1600" b="1">
                <a:solidFill>
                  <a:schemeClr val="accent2"/>
                </a:solidFill>
              </a:rPr>
              <a:t>   Z        </a:t>
            </a:r>
            <a:r>
              <a:rPr lang="nl-NL" sz="1400" b="1" i="1">
                <a:solidFill>
                  <a:schemeClr val="accent2"/>
                </a:solidFill>
              </a:rPr>
              <a:t>(50 per second)</a:t>
            </a:r>
          </a:p>
          <a:p>
            <a:pPr marL="273050" lvl="1"/>
            <a:r>
              <a:rPr lang="nl-NL" sz="1600" b="1">
                <a:solidFill>
                  <a:schemeClr val="accent2"/>
                </a:solidFill>
              </a:rPr>
              <a:t>~</a:t>
            </a:r>
            <a:r>
              <a:rPr lang="nl-NL" sz="1600" b="1">
                <a:solidFill>
                  <a:srgbClr val="FF0000"/>
                </a:solidFill>
              </a:rPr>
              <a:t>10</a:t>
            </a:r>
            <a:r>
              <a:rPr lang="nl-NL" sz="1600" b="1" baseline="30000">
                <a:solidFill>
                  <a:srgbClr val="FF0000"/>
                </a:solidFill>
              </a:rPr>
              <a:t>7</a:t>
            </a:r>
            <a:r>
              <a:rPr lang="nl-NL" sz="1600" b="1">
                <a:solidFill>
                  <a:schemeClr val="accent2"/>
                </a:solidFill>
              </a:rPr>
              <a:t> events/10fb</a:t>
            </a:r>
            <a:r>
              <a:rPr lang="nl-NL" sz="1600" b="1" baseline="30000">
                <a:solidFill>
                  <a:schemeClr val="accent2"/>
                </a:solidFill>
              </a:rPr>
              <a:t>-1</a:t>
            </a:r>
            <a:r>
              <a:rPr lang="nl-NL" sz="1600" b="1">
                <a:solidFill>
                  <a:schemeClr val="accent2"/>
                </a:solidFill>
              </a:rPr>
              <a:t>   tt        </a:t>
            </a:r>
            <a:r>
              <a:rPr lang="nl-NL" sz="1400" b="1" i="1">
                <a:solidFill>
                  <a:schemeClr val="accent2"/>
                </a:solidFill>
              </a:rPr>
              <a:t>(1 per second)</a:t>
            </a:r>
          </a:p>
          <a:p>
            <a:endParaRPr lang="nl-NL" sz="1400" b="1" i="1">
              <a:solidFill>
                <a:srgbClr val="CC0000"/>
              </a:solidFill>
            </a:endParaRPr>
          </a:p>
          <a:p>
            <a:r>
              <a:rPr lang="nl-NL" sz="1600" b="1">
                <a:solidFill>
                  <a:srgbClr val="CC0000"/>
                </a:solidFill>
              </a:rPr>
              <a:t>These can be used as control/calibration samples for searches beyond the Standard Model, but can also be used to scrutinize even further the Standard Model.</a:t>
            </a:r>
          </a:p>
        </p:txBody>
      </p:sp>
      <p:sp>
        <p:nvSpPr>
          <p:cNvPr id="1079303" name="Text Box 7"/>
          <p:cNvSpPr txBox="1">
            <a:spLocks noChangeArrowheads="1"/>
          </p:cNvSpPr>
          <p:nvPr/>
        </p:nvSpPr>
        <p:spPr bwMode="auto">
          <a:xfrm>
            <a:off x="7108825" y="3846513"/>
            <a:ext cx="1082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1400"/>
              <a:t>rates@10</a:t>
            </a:r>
            <a:r>
              <a:rPr lang="nl-NL" sz="1400" baseline="30000"/>
              <a:t>33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62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Roadmap</a:t>
            </a:r>
            <a:endParaRPr lang="en-US" dirty="0"/>
          </a:p>
        </p:txBody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6062663" cy="5607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 smtClean="0"/>
              <a:t>Early </a:t>
            </a:r>
            <a:r>
              <a:rPr lang="en-US" sz="1600" dirty="0"/>
              <a:t>beam, up to </a:t>
            </a:r>
            <a:r>
              <a:rPr lang="en-US" sz="1600" dirty="0" smtClean="0"/>
              <a:t>10 pb</a:t>
            </a:r>
            <a:r>
              <a:rPr lang="en-US" sz="1600" baseline="30000" dirty="0"/>
              <a:t>-1</a:t>
            </a:r>
            <a:r>
              <a:rPr lang="en-US" sz="16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Detector synchronization, alignment with beam-halo events, minimum-bias events. Earliest in-situ alignment and calibration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Commission trigger, start “physics commissioning”: 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Physics objects; measure jet and lepton rates; observe W, Z, top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And, of course, first look at possible extraordinary signatures…</a:t>
            </a:r>
          </a:p>
          <a:p>
            <a:pPr>
              <a:lnSpc>
                <a:spcPct val="80000"/>
              </a:lnSpc>
            </a:pPr>
            <a:r>
              <a:rPr lang="en-US" sz="1600" dirty="0"/>
              <a:t>Physics collisions, </a:t>
            </a:r>
            <a:r>
              <a:rPr lang="en-US" sz="1600" dirty="0" smtClean="0"/>
              <a:t>100 pb</a:t>
            </a:r>
            <a:r>
              <a:rPr lang="en-US" sz="1600" baseline="30000" dirty="0"/>
              <a:t>-1</a:t>
            </a:r>
            <a:r>
              <a:rPr lang="en-US" sz="1600" dirty="0"/>
              <a:t>: measure Standard Model, start search</a:t>
            </a:r>
          </a:p>
          <a:p>
            <a:pPr lvl="1">
              <a:lnSpc>
                <a:spcPct val="80000"/>
              </a:lnSpc>
            </a:pPr>
            <a:r>
              <a:rPr lang="en-US" sz="1400" dirty="0">
                <a:solidFill>
                  <a:schemeClr val="tx1"/>
                </a:solidFill>
                <a:latin typeface="Helvetica" pitchFamily="-110" charset="0"/>
              </a:rPr>
              <a:t>10</a:t>
            </a:r>
            <a:r>
              <a:rPr lang="en-US" sz="1400" baseline="30000" dirty="0">
                <a:solidFill>
                  <a:schemeClr val="tx1"/>
                </a:solidFill>
                <a:latin typeface="Helvetica" pitchFamily="-110" charset="0"/>
              </a:rPr>
              <a:t>6</a:t>
            </a:r>
            <a:r>
              <a:rPr lang="en-US" sz="1400" dirty="0">
                <a:latin typeface="Helvetica" pitchFamily="-110" charset="0"/>
              </a:rPr>
              <a:t> </a:t>
            </a:r>
            <a:r>
              <a:rPr lang="en-US" sz="1400" dirty="0" err="1">
                <a:latin typeface="Helvetica" pitchFamily="-110" charset="0"/>
              </a:rPr>
              <a:t>W</a:t>
            </a:r>
            <a:r>
              <a:rPr lang="en-US" sz="1400" dirty="0" err="1">
                <a:latin typeface="Helvetica" pitchFamily="-110" charset="0"/>
                <a:sym typeface="Symbol" pitchFamily="-110" charset="2"/>
              </a:rPr>
              <a:t></a:t>
            </a:r>
            <a:r>
              <a:rPr lang="en-US" sz="1400" dirty="0" err="1">
                <a:latin typeface="Helvetica" pitchFamily="-110" charset="0"/>
              </a:rPr>
              <a:t>l</a:t>
            </a:r>
            <a:r>
              <a:rPr lang="en-US" sz="1400" dirty="0" err="1">
                <a:latin typeface="Helvetica" pitchFamily="-110" charset="0"/>
                <a:sym typeface="Symbol" pitchFamily="-110" charset="2"/>
              </a:rPr>
              <a:t></a:t>
            </a:r>
            <a:r>
              <a:rPr lang="en-US" sz="1400" dirty="0">
                <a:latin typeface="Helvetica" pitchFamily="-110" charset="0"/>
              </a:rPr>
              <a:t>  (</a:t>
            </a:r>
            <a:r>
              <a:rPr lang="en-US" sz="1400" dirty="0" err="1">
                <a:latin typeface="Helvetica" pitchFamily="-110" charset="0"/>
              </a:rPr>
              <a:t>l</a:t>
            </a:r>
            <a:r>
              <a:rPr lang="en-US" sz="1400" dirty="0">
                <a:latin typeface="Helvetica" pitchFamily="-110" charset="0"/>
              </a:rPr>
              <a:t> = </a:t>
            </a:r>
            <a:r>
              <a:rPr lang="en-US" sz="1400" dirty="0" err="1">
                <a:latin typeface="Helvetica" pitchFamily="-110" charset="0"/>
              </a:rPr>
              <a:t>e,</a:t>
            </a:r>
            <a:r>
              <a:rPr lang="en-US" sz="1400" dirty="0" err="1">
                <a:latin typeface="Helvetica" pitchFamily="-110" charset="0"/>
                <a:sym typeface="Symbol" pitchFamily="-110" charset="2"/>
              </a:rPr>
              <a:t></a:t>
            </a:r>
            <a:r>
              <a:rPr lang="en-US" sz="1400" dirty="0">
                <a:latin typeface="Helvetica" pitchFamily="-110" charset="0"/>
              </a:rPr>
              <a:t>); </a:t>
            </a:r>
            <a:r>
              <a:rPr lang="en-US" sz="1400" dirty="0">
                <a:solidFill>
                  <a:schemeClr val="tx1"/>
                </a:solidFill>
                <a:latin typeface="Helvetica" pitchFamily="-110" charset="0"/>
              </a:rPr>
              <a:t>10</a:t>
            </a:r>
            <a:r>
              <a:rPr lang="en-US" sz="1400" baseline="30000" dirty="0">
                <a:solidFill>
                  <a:schemeClr val="tx1"/>
                </a:solidFill>
                <a:latin typeface="Helvetica" pitchFamily="-110" charset="0"/>
              </a:rPr>
              <a:t>5</a:t>
            </a:r>
            <a:r>
              <a:rPr lang="en-US" sz="1400" dirty="0">
                <a:latin typeface="Helvetica" pitchFamily="-110" charset="0"/>
              </a:rPr>
              <a:t>  </a:t>
            </a:r>
            <a:r>
              <a:rPr lang="en-US" sz="1400" dirty="0" err="1">
                <a:latin typeface="Helvetica" pitchFamily="-110" charset="0"/>
              </a:rPr>
              <a:t>Z</a:t>
            </a:r>
            <a:r>
              <a:rPr lang="en-US" sz="1400" dirty="0" err="1">
                <a:latin typeface="Helvetica" pitchFamily="-110" charset="0"/>
                <a:sym typeface="Symbol" pitchFamily="-110" charset="2"/>
              </a:rPr>
              <a:t></a:t>
            </a:r>
            <a:r>
              <a:rPr lang="en-US" sz="1400" dirty="0" err="1">
                <a:latin typeface="Helvetica" pitchFamily="-110" charset="0"/>
              </a:rPr>
              <a:t>ll</a:t>
            </a:r>
            <a:r>
              <a:rPr lang="en-US" sz="1400" dirty="0">
                <a:latin typeface="Helvetica" pitchFamily="-110" charset="0"/>
              </a:rPr>
              <a:t> (</a:t>
            </a:r>
            <a:r>
              <a:rPr lang="en-US" sz="1400" dirty="0" err="1">
                <a:latin typeface="Helvetica" pitchFamily="-110" charset="0"/>
              </a:rPr>
              <a:t>l</a:t>
            </a:r>
            <a:r>
              <a:rPr lang="en-US" sz="1400" dirty="0">
                <a:latin typeface="Helvetica" pitchFamily="-110" charset="0"/>
              </a:rPr>
              <a:t> =</a:t>
            </a:r>
            <a:r>
              <a:rPr lang="en-US" sz="1400" dirty="0" err="1">
                <a:latin typeface="Helvetica" pitchFamily="-110" charset="0"/>
              </a:rPr>
              <a:t>e</a:t>
            </a:r>
            <a:r>
              <a:rPr lang="en-US" sz="1400" dirty="0">
                <a:latin typeface="Helvetica" pitchFamily="-110" charset="0"/>
              </a:rPr>
              <a:t>, </a:t>
            </a:r>
            <a:r>
              <a:rPr lang="en-US" sz="1400" dirty="0" err="1">
                <a:latin typeface="Helvetica" pitchFamily="-110" charset="0"/>
                <a:sym typeface="Symbol" pitchFamily="-110" charset="2"/>
              </a:rPr>
              <a:t></a:t>
            </a:r>
            <a:r>
              <a:rPr lang="en-US" sz="1400" dirty="0">
                <a:latin typeface="Helvetica" pitchFamily="-110" charset="0"/>
              </a:rPr>
              <a:t>); </a:t>
            </a:r>
            <a:r>
              <a:rPr lang="en-US" sz="1400" dirty="0">
                <a:solidFill>
                  <a:schemeClr val="tx1"/>
                </a:solidFill>
                <a:latin typeface="Helvetica" pitchFamily="-110" charset="0"/>
              </a:rPr>
              <a:t>10</a:t>
            </a:r>
            <a:r>
              <a:rPr lang="en-US" sz="1400" baseline="30000" dirty="0">
                <a:solidFill>
                  <a:schemeClr val="tx1"/>
                </a:solidFill>
                <a:latin typeface="Helvetica" pitchFamily="-110" charset="0"/>
              </a:rPr>
              <a:t>4</a:t>
            </a:r>
            <a:r>
              <a:rPr lang="en-US" sz="1400" dirty="0">
                <a:latin typeface="Helvetica" pitchFamily="-110" charset="0"/>
              </a:rPr>
              <a:t> </a:t>
            </a:r>
            <a:r>
              <a:rPr lang="en-US" sz="1400" dirty="0" err="1">
                <a:latin typeface="Helvetica" pitchFamily="-110" charset="0"/>
              </a:rPr>
              <a:t>ttbar</a:t>
            </a:r>
            <a:r>
              <a:rPr lang="en-US" sz="1400" dirty="0" err="1">
                <a:latin typeface="Helvetica" pitchFamily="-110" charset="0"/>
                <a:sym typeface="Symbol" pitchFamily="-110" charset="2"/>
              </a:rPr>
              <a:t></a:t>
            </a:r>
            <a:r>
              <a:rPr lang="en-US" sz="1400" dirty="0" err="1">
                <a:latin typeface="Helvetica" pitchFamily="-110" charset="0"/>
              </a:rPr>
              <a:t>+X</a:t>
            </a:r>
            <a:r>
              <a:rPr lang="en-US" sz="1400" dirty="0">
                <a:latin typeface="Helvetica" pitchFamily="-110" charset="0"/>
              </a:rPr>
              <a:t>;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400" dirty="0">
                <a:solidFill>
                  <a:schemeClr val="tx1"/>
                </a:solidFill>
                <a:latin typeface="Helvetica" pitchFamily="-110" charset="0"/>
              </a:rPr>
              <a:t>	10</a:t>
            </a:r>
            <a:r>
              <a:rPr lang="en-US" sz="1400" baseline="30000" dirty="0">
                <a:solidFill>
                  <a:schemeClr val="tx1"/>
                </a:solidFill>
                <a:latin typeface="Helvetica" pitchFamily="-110" charset="0"/>
              </a:rPr>
              <a:t>3</a:t>
            </a:r>
            <a:r>
              <a:rPr lang="en-US" sz="1400" dirty="0">
                <a:latin typeface="Helvetica" pitchFamily="-110" charset="0"/>
              </a:rPr>
              <a:t> QCD jets </a:t>
            </a:r>
            <a:r>
              <a:rPr lang="en-US" sz="1400" dirty="0" err="1">
                <a:latin typeface="Helvetica" pitchFamily="-110" charset="0"/>
              </a:rPr>
              <a:t>pT</a:t>
            </a:r>
            <a:r>
              <a:rPr lang="en-US" sz="1400" dirty="0">
                <a:latin typeface="Helvetica" pitchFamily="-110" charset="0"/>
              </a:rPr>
              <a:t> &gt; 1 </a:t>
            </a:r>
            <a:r>
              <a:rPr lang="en-US" sz="1400" dirty="0" err="1">
                <a:latin typeface="Helvetica" pitchFamily="-110" charset="0"/>
              </a:rPr>
              <a:t>TeV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400" dirty="0"/>
              <a:t>Improve understanding of physics objects; jet energy scale from </a:t>
            </a:r>
            <a:r>
              <a:rPr lang="en-US" sz="1200" dirty="0" err="1">
                <a:latin typeface="Helvetica" pitchFamily="-110" charset="0"/>
              </a:rPr>
              <a:t>W</a:t>
            </a:r>
            <a:r>
              <a:rPr lang="en-US" sz="1200" dirty="0" err="1">
                <a:latin typeface="Helvetica" pitchFamily="-110" charset="0"/>
                <a:sym typeface="Symbol" pitchFamily="-110" charset="2"/>
              </a:rPr>
              <a:t>jj</a:t>
            </a:r>
            <a:r>
              <a:rPr lang="en-US" sz="1200" dirty="0">
                <a:latin typeface="Helvetica" pitchFamily="-110" charset="0"/>
                <a:sym typeface="Symbol" pitchFamily="-110" charset="2"/>
              </a:rPr>
              <a:t>’</a:t>
            </a:r>
            <a:r>
              <a:rPr lang="en-US" sz="1400" dirty="0"/>
              <a:t>; extensive use (and understanding) of </a:t>
            </a:r>
            <a:r>
              <a:rPr lang="en-US" sz="1400" dirty="0" err="1"/>
              <a:t>b</a:t>
            </a:r>
            <a:r>
              <a:rPr lang="en-US" sz="1400" dirty="0"/>
              <a:t>-tagging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Measure/understand backgrounds to SUSY and Higgs searches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Initial MSSM (and some SM) Higgs sensitivity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Early look for excesses from SUSY&amp; Z’/</a:t>
            </a:r>
            <a:r>
              <a:rPr lang="en-US" sz="1400" dirty="0" err="1"/>
              <a:t>jj</a:t>
            </a:r>
            <a:r>
              <a:rPr lang="en-US" sz="1400" dirty="0"/>
              <a:t> resonances.  SUSY hints (?): </a:t>
            </a:r>
            <a:r>
              <a:rPr lang="en-US" sz="1400" dirty="0">
                <a:solidFill>
                  <a:schemeClr val="tx1"/>
                </a:solidFill>
              </a:rPr>
              <a:t>10</a:t>
            </a:r>
            <a:r>
              <a:rPr lang="en-US" sz="1400" baseline="30000" dirty="0">
                <a:solidFill>
                  <a:schemeClr val="tx1"/>
                </a:solidFill>
              </a:rPr>
              <a:t>2</a:t>
            </a:r>
            <a:r>
              <a:rPr lang="en-US" sz="1400" dirty="0"/>
              <a:t> 1 </a:t>
            </a:r>
            <a:r>
              <a:rPr lang="en-US" sz="1400" dirty="0" err="1"/>
              <a:t>TeV</a:t>
            </a:r>
            <a:r>
              <a:rPr lang="en-US" sz="1400" dirty="0"/>
              <a:t> </a:t>
            </a:r>
            <a:r>
              <a:rPr lang="en-US" sz="1400" dirty="0" err="1"/>
              <a:t>Gluinos</a:t>
            </a: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1600" dirty="0"/>
              <a:t>Physics collisions, 1000pb</a:t>
            </a:r>
            <a:r>
              <a:rPr lang="en-US" sz="1600" baseline="30000" dirty="0"/>
              <a:t>-1</a:t>
            </a:r>
            <a:r>
              <a:rPr lang="en-US" sz="1600" dirty="0"/>
              <a:t>: entering Higgs discovery era</a:t>
            </a:r>
          </a:p>
          <a:p>
            <a:pPr lvl="1">
              <a:lnSpc>
                <a:spcPct val="80000"/>
              </a:lnSpc>
            </a:pPr>
            <a:r>
              <a:rPr lang="en-US" sz="1400" dirty="0"/>
              <a:t>Explore large part of SUSY and resonances at ~ few </a:t>
            </a:r>
            <a:r>
              <a:rPr lang="en-US" sz="1400" dirty="0" err="1"/>
              <a:t>TeV</a:t>
            </a:r>
            <a:endParaRPr lang="en-US" sz="1400" dirty="0"/>
          </a:p>
        </p:txBody>
      </p:sp>
      <p:pic>
        <p:nvPicPr>
          <p:cNvPr id="9123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9175" y="762020"/>
            <a:ext cx="2943225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2395" name="Oval 11"/>
          <p:cNvSpPr>
            <a:spLocks noChangeArrowheads="1"/>
          </p:cNvSpPr>
          <p:nvPr/>
        </p:nvSpPr>
        <p:spPr bwMode="auto">
          <a:xfrm rot="-1897614">
            <a:off x="6413500" y="2486025"/>
            <a:ext cx="904875" cy="1562100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2396" name="Rectangle 12"/>
          <p:cNvSpPr>
            <a:spLocks noChangeArrowheads="1"/>
          </p:cNvSpPr>
          <p:nvPr/>
        </p:nvSpPr>
        <p:spPr bwMode="auto">
          <a:xfrm>
            <a:off x="8494713" y="936625"/>
            <a:ext cx="649287" cy="530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2397" name="Rectangle 13"/>
          <p:cNvSpPr>
            <a:spLocks noChangeArrowheads="1"/>
          </p:cNvSpPr>
          <p:nvPr/>
        </p:nvSpPr>
        <p:spPr bwMode="auto">
          <a:xfrm>
            <a:off x="8650288" y="6113463"/>
            <a:ext cx="4365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2398" name="Oval 14"/>
          <p:cNvSpPr>
            <a:spLocks noChangeArrowheads="1"/>
          </p:cNvSpPr>
          <p:nvPr/>
        </p:nvSpPr>
        <p:spPr bwMode="auto">
          <a:xfrm rot="-202692">
            <a:off x="6530975" y="1165245"/>
            <a:ext cx="969963" cy="1317625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2399" name="Oval 15"/>
          <p:cNvSpPr>
            <a:spLocks noChangeArrowheads="1"/>
          </p:cNvSpPr>
          <p:nvPr/>
        </p:nvSpPr>
        <p:spPr bwMode="auto">
          <a:xfrm rot="-1897614">
            <a:off x="6657975" y="2727345"/>
            <a:ext cx="896938" cy="2003425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2400" name="Oval 16"/>
          <p:cNvSpPr>
            <a:spLocks noChangeArrowheads="1"/>
          </p:cNvSpPr>
          <p:nvPr/>
        </p:nvSpPr>
        <p:spPr bwMode="auto">
          <a:xfrm rot="-1346329">
            <a:off x="6415088" y="3716338"/>
            <a:ext cx="1625600" cy="1903412"/>
          </a:xfrm>
          <a:prstGeom prst="ellipse">
            <a:avLst/>
          </a:prstGeom>
          <a:noFill/>
          <a:ln w="57150">
            <a:solidFill>
              <a:srgbClr val="FF505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12561" name="Group 177"/>
          <p:cNvGraphicFramePr>
            <a:graphicFrameLocks noGrp="1"/>
          </p:cNvGraphicFramePr>
          <p:nvPr/>
        </p:nvGraphicFramePr>
        <p:xfrm>
          <a:off x="0" y="3789270"/>
          <a:ext cx="5695950" cy="3376042"/>
        </p:xfrm>
        <a:graphic>
          <a:graphicData uri="http://schemas.openxmlformats.org/drawingml/2006/table">
            <a:tbl>
              <a:tblPr/>
              <a:tblGrid>
                <a:gridCol w="954087"/>
                <a:gridCol w="914400"/>
                <a:gridCol w="1028700"/>
                <a:gridCol w="1195388"/>
                <a:gridCol w="1603375"/>
              </a:tblGrid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L for 1 month run (10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6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 sec)</a:t>
                      </a:r>
                    </a:p>
                  </a:txBody>
                  <a:tcPr marL="4572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Integrated L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Trigger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Process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Jet &amp; MET Physics Object Commissioning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10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23</a:t>
                      </a:r>
                    </a:p>
                  </a:txBody>
                  <a:tcPr marL="4572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100 mb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-1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</a:t>
                      </a:r>
                      <a:r>
                        <a:rPr kumimoji="0" lang="en-US" sz="11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I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~ 50 mb</a:t>
                      </a:r>
                      <a:endParaRPr kumimoji="0" lang="en-US" sz="11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  <a:sym typeface="Symbol" pitchFamily="-110" charset="2"/>
                      </a:endParaRP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Inelastic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non-diff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Input to tweak Pythia,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Study beam bkgs.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10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24</a:t>
                      </a:r>
                    </a:p>
                  </a:txBody>
                  <a:tcPr marL="4572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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b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-1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Setup Jet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Inelastic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non-diff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Calib in azimuth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10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25</a:t>
                      </a:r>
                    </a:p>
                  </a:txBody>
                  <a:tcPr marL="4572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10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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b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-1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Jet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(gg) ~ 90 b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(ggg) ~ 6 b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g+g -&gt; g+g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g+g -&gt; g+g+g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Establish JJ cross section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10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26</a:t>
                      </a:r>
                    </a:p>
                  </a:txBody>
                  <a:tcPr marL="4572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100 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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b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-1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Jet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g+g -&gt; g+g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g+g -&gt; g+g+g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Dijet balance for polar angle – Establish MET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10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-110" charset="0"/>
                        </a:rPr>
                        <a:t>27</a:t>
                      </a:r>
                    </a:p>
                  </a:txBody>
                  <a:tcPr marL="4572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1 nb</a:t>
                      </a:r>
                      <a:r>
                        <a:rPr kumimoji="0" lang="en-US" sz="11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-1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Jet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Setup Photon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(q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) ~ 20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nb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  <a:sym typeface="Symbol" pitchFamily="-110" charset="2"/>
                      </a:endParaRP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g+g -&gt; g+g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g+g -&gt; g+g+g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q+g -&gt; q+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</a:t>
                      </a: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 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Dijet masses – start jet balance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</a:rPr>
                        <a:t>J+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 </a:t>
                      </a: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calib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0" charset="0"/>
                        <a:sym typeface="Symbol" pitchFamily="-110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       </a:t>
                      </a:r>
                      <a:r>
                        <a:rPr kumimoji="0" lang="en-US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10" charset="0"/>
                          <a:sym typeface="Symbol" pitchFamily="-110" charset="2"/>
                        </a:rPr>
                        <a:t>Courtesy D. Green</a:t>
                      </a:r>
                    </a:p>
                  </a:txBody>
                  <a:tcPr marL="4572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63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7" grpId="0" build="p" autoUpdateAnimBg="0"/>
      <p:bldP spid="912395" grpId="0" animBg="1"/>
      <p:bldP spid="912395" grpId="1" animBg="1"/>
      <p:bldP spid="912398" grpId="0" animBg="1"/>
      <p:bldP spid="912398" grpId="1" animBg="1"/>
      <p:bldP spid="912399" grpId="0" animBg="1"/>
      <p:bldP spid="912399" grpId="1" animBg="1"/>
      <p:bldP spid="91240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QCD </a:t>
            </a:r>
            <a:r>
              <a:rPr lang="en-GB" sz="3200" dirty="0" err="1"/>
              <a:t>Multijet</a:t>
            </a:r>
            <a:r>
              <a:rPr lang="en-GB" sz="3200" dirty="0"/>
              <a:t> Background</a:t>
            </a:r>
          </a:p>
        </p:txBody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4038600" cy="3200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600"/>
              <a:t>Dijets typically back to back</a:t>
            </a:r>
          </a:p>
          <a:p>
            <a:pPr lvl="1">
              <a:lnSpc>
                <a:spcPct val="80000"/>
              </a:lnSpc>
            </a:pPr>
            <a:r>
              <a:rPr lang="en-GB" sz="1400"/>
              <a:t>MET from jet E mismeasurement</a:t>
            </a:r>
          </a:p>
          <a:p>
            <a:pPr>
              <a:lnSpc>
                <a:spcPct val="80000"/>
              </a:lnSpc>
            </a:pPr>
            <a:r>
              <a:rPr lang="en-GB" sz="1600"/>
              <a:t>Suppress by requiring</a:t>
            </a:r>
          </a:p>
          <a:p>
            <a:pPr lvl="1">
              <a:lnSpc>
                <a:spcPct val="80000"/>
              </a:lnSpc>
            </a:pPr>
            <a:r>
              <a:rPr lang="en-GB" sz="1400"/>
              <a:t>Well separated Jet &amp; MET objects</a:t>
            </a:r>
          </a:p>
          <a:p>
            <a:pPr lvl="1">
              <a:lnSpc>
                <a:spcPct val="80000"/>
              </a:lnSpc>
            </a:pPr>
            <a:r>
              <a:rPr lang="en-GB" sz="1400"/>
              <a:t>Typically </a:t>
            </a:r>
            <a:r>
              <a:rPr lang="en-GB" sz="1400">
                <a:sym typeface="Symbol" pitchFamily="-110" charset="2"/>
              </a:rPr>
              <a:t></a:t>
            </a:r>
            <a:r>
              <a:rPr lang="en-GB" sz="1400"/>
              <a:t> 3 jets</a:t>
            </a:r>
          </a:p>
          <a:p>
            <a:pPr lvl="1">
              <a:lnSpc>
                <a:spcPct val="80000"/>
              </a:lnSpc>
            </a:pPr>
            <a:r>
              <a:rPr lang="en-GB" sz="1400"/>
              <a:t>Cut on H</a:t>
            </a:r>
            <a:r>
              <a:rPr lang="en-GB" sz="1400" baseline="-25000"/>
              <a:t>T</a:t>
            </a:r>
            <a:r>
              <a:rPr lang="en-GB" sz="1400"/>
              <a:t> (~ 2 </a:t>
            </a:r>
            <a:r>
              <a:rPr lang="en-GB" sz="1400" b="0"/>
              <a:t>p</a:t>
            </a:r>
            <a:r>
              <a:rPr lang="en-GB" sz="1400" b="0" baseline="30000"/>
              <a:t>Hat</a:t>
            </a:r>
            <a:r>
              <a:rPr lang="en-GB" sz="1400" b="0" baseline="-25000"/>
              <a:t>T</a:t>
            </a:r>
            <a:r>
              <a:rPr lang="en-GB" sz="1400"/>
              <a:t>)</a:t>
            </a:r>
          </a:p>
          <a:p>
            <a:pPr>
              <a:lnSpc>
                <a:spcPct val="80000"/>
              </a:lnSpc>
            </a:pPr>
            <a:r>
              <a:rPr lang="en-GB" sz="1600"/>
              <a:t>Muon triggers (include isol.)</a:t>
            </a:r>
          </a:p>
          <a:p>
            <a:pPr lvl="1">
              <a:lnSpc>
                <a:spcPct val="80000"/>
              </a:lnSpc>
            </a:pPr>
            <a:r>
              <a:rPr lang="en-GB" sz="1400"/>
              <a:t>helps…</a:t>
            </a:r>
            <a:r>
              <a:rPr lang="en-GB" sz="1400" b="0" i="1"/>
              <a:t>a lot!     </a:t>
            </a:r>
            <a:r>
              <a:rPr lang="en-GB" sz="1400" b="0">
                <a:sym typeface="Wingdings" pitchFamily="-110" charset="2"/>
              </a:rPr>
              <a:t></a:t>
            </a:r>
            <a:r>
              <a:rPr lang="en-GB" sz="1400" b="0" i="1">
                <a:sym typeface="Wingdings" pitchFamily="-110" charset="2"/>
              </a:rPr>
              <a:t> </a:t>
            </a:r>
            <a:endParaRPr lang="en-GB" sz="1600"/>
          </a:p>
          <a:p>
            <a:pPr>
              <a:lnSpc>
                <a:spcPct val="80000"/>
              </a:lnSpc>
            </a:pPr>
            <a:r>
              <a:rPr lang="en-GB" sz="1600"/>
              <a:t>Prescaled jet triggers </a:t>
            </a:r>
          </a:p>
          <a:p>
            <a:pPr lvl="1">
              <a:lnSpc>
                <a:spcPct val="80000"/>
              </a:lnSpc>
            </a:pPr>
            <a:r>
              <a:rPr lang="en-GB" sz="1400"/>
              <a:t>extract the low E</a:t>
            </a:r>
            <a:r>
              <a:rPr lang="en-GB" sz="1400" baseline="-25000"/>
              <a:t>T</a:t>
            </a:r>
            <a:r>
              <a:rPr lang="en-GB" sz="1400"/>
              <a:t> shape and normalisation directly from data</a:t>
            </a:r>
          </a:p>
          <a:p>
            <a:pPr>
              <a:lnSpc>
                <a:spcPct val="80000"/>
              </a:lnSpc>
            </a:pPr>
            <a:r>
              <a:rPr lang="en-GB" sz="1600"/>
              <a:t>Control Regions</a:t>
            </a:r>
          </a:p>
          <a:p>
            <a:pPr lvl="1">
              <a:lnSpc>
                <a:spcPct val="80000"/>
              </a:lnSpc>
            </a:pPr>
            <a:r>
              <a:rPr lang="en-GB" sz="1400"/>
              <a:t>Relax cuts; Extrapolate into Signal Region</a:t>
            </a:r>
          </a:p>
        </p:txBody>
      </p:sp>
      <p:graphicFrame>
        <p:nvGraphicFramePr>
          <p:cNvPr id="994308" name="Object 4"/>
          <p:cNvGraphicFramePr>
            <a:graphicFrameLocks noChangeAspect="1"/>
          </p:cNvGraphicFramePr>
          <p:nvPr/>
        </p:nvGraphicFramePr>
        <p:xfrm>
          <a:off x="4343400" y="838200"/>
          <a:ext cx="4510088" cy="3097213"/>
        </p:xfrm>
        <a:graphic>
          <a:graphicData uri="http://schemas.openxmlformats.org/presentationml/2006/ole">
            <p:oleObj spid="_x0000_s859138" name="Image" r:id="rId4" imgW="9892063" imgH="6793651" progId="">
              <p:embed/>
            </p:oleObj>
          </a:graphicData>
        </a:graphic>
      </p:graphicFrame>
      <p:sp>
        <p:nvSpPr>
          <p:cNvPr id="994309" name="Text Box 5"/>
          <p:cNvSpPr txBox="1">
            <a:spLocks noChangeArrowheads="1"/>
          </p:cNvSpPr>
          <p:nvPr/>
        </p:nvSpPr>
        <p:spPr bwMode="auto">
          <a:xfrm>
            <a:off x="5334000" y="1143000"/>
            <a:ext cx="3429000" cy="12715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C0000"/>
                </a:solidFill>
              </a:rPr>
              <a:t>No cuts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179C14"/>
                </a:solidFill>
              </a:rPr>
              <a:t>“</a:t>
            </a:r>
            <a:r>
              <a:rPr lang="en-US" sz="1400">
                <a:solidFill>
                  <a:srgbClr val="179C14"/>
                </a:solidFill>
                <a:sym typeface="Symbol" pitchFamily="-110" charset="2"/>
              </a:rPr>
              <a:t> </a:t>
            </a:r>
            <a:r>
              <a:rPr lang="en-US" sz="1400">
                <a:solidFill>
                  <a:srgbClr val="179C14"/>
                </a:solidFill>
              </a:rPr>
              <a:t>Trigger”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00B0"/>
                </a:solidFill>
              </a:rPr>
              <a:t>“</a:t>
            </a:r>
            <a:r>
              <a:rPr lang="en-US" sz="1400">
                <a:solidFill>
                  <a:schemeClr val="accent2"/>
                </a:solidFill>
                <a:sym typeface="Symbol" pitchFamily="-110" charset="2"/>
              </a:rPr>
              <a:t> </a:t>
            </a:r>
            <a:r>
              <a:rPr lang="en-US" sz="1400">
                <a:solidFill>
                  <a:srgbClr val="0000B0"/>
                </a:solidFill>
              </a:rPr>
              <a:t>Trigger” + E</a:t>
            </a:r>
            <a:r>
              <a:rPr lang="en-US" sz="1400" baseline="-25000">
                <a:solidFill>
                  <a:srgbClr val="0000B0"/>
                </a:solidFill>
              </a:rPr>
              <a:t>T</a:t>
            </a:r>
            <a:r>
              <a:rPr lang="en-US" sz="1400" baseline="30000">
                <a:solidFill>
                  <a:srgbClr val="0000B0"/>
                </a:solidFill>
              </a:rPr>
              <a:t>Jet1</a:t>
            </a:r>
            <a:r>
              <a:rPr lang="en-US" sz="1400">
                <a:solidFill>
                  <a:srgbClr val="0000B0"/>
                </a:solidFill>
              </a:rPr>
              <a:t>&gt;900 GeV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CC6600"/>
                </a:solidFill>
              </a:rPr>
              <a:t>“</a:t>
            </a:r>
            <a:r>
              <a:rPr lang="en-US" sz="1400">
                <a:solidFill>
                  <a:srgbClr val="CC6600"/>
                </a:solidFill>
                <a:sym typeface="Symbol" pitchFamily="-110" charset="2"/>
              </a:rPr>
              <a:t> </a:t>
            </a:r>
            <a:r>
              <a:rPr lang="en-US" sz="1400">
                <a:solidFill>
                  <a:srgbClr val="CC6600"/>
                </a:solidFill>
              </a:rPr>
              <a:t>Trigger”+ E</a:t>
            </a:r>
            <a:r>
              <a:rPr lang="en-US" sz="1400" baseline="-25000">
                <a:solidFill>
                  <a:srgbClr val="CC6600"/>
                </a:solidFill>
              </a:rPr>
              <a:t>T</a:t>
            </a:r>
            <a:r>
              <a:rPr lang="en-US" sz="1400" baseline="30000">
                <a:solidFill>
                  <a:srgbClr val="CC6600"/>
                </a:solidFill>
              </a:rPr>
              <a:t>Jet1</a:t>
            </a:r>
            <a:r>
              <a:rPr lang="en-US" sz="1400">
                <a:solidFill>
                  <a:srgbClr val="CC6600"/>
                </a:solidFill>
              </a:rPr>
              <a:t>&gt;900 + MET&gt;200 GeV</a:t>
            </a:r>
          </a:p>
        </p:txBody>
      </p:sp>
      <p:pic>
        <p:nvPicPr>
          <p:cNvPr id="9943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40386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43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4876800"/>
            <a:ext cx="389572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431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4162425"/>
            <a:ext cx="38766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4313" name="Rectangle 9"/>
          <p:cNvSpPr>
            <a:spLocks noChangeArrowheads="1"/>
          </p:cNvSpPr>
          <p:nvPr/>
        </p:nvSpPr>
        <p:spPr bwMode="auto">
          <a:xfrm>
            <a:off x="7620000" y="4343400"/>
            <a:ext cx="457200" cy="1447800"/>
          </a:xfrm>
          <a:prstGeom prst="rect">
            <a:avLst/>
          </a:prstGeom>
          <a:solidFill>
            <a:srgbClr val="0000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4314" name="Rectangle 10"/>
          <p:cNvSpPr>
            <a:spLocks noChangeArrowheads="1"/>
          </p:cNvSpPr>
          <p:nvPr/>
        </p:nvSpPr>
        <p:spPr bwMode="auto">
          <a:xfrm>
            <a:off x="5181600" y="4343400"/>
            <a:ext cx="533400" cy="1447800"/>
          </a:xfrm>
          <a:prstGeom prst="rect">
            <a:avLst/>
          </a:prstGeom>
          <a:solidFill>
            <a:srgbClr val="CC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4315" name="Rectangle 11"/>
          <p:cNvSpPr>
            <a:spLocks noChangeArrowheads="1"/>
          </p:cNvSpPr>
          <p:nvPr/>
        </p:nvSpPr>
        <p:spPr bwMode="auto">
          <a:xfrm>
            <a:off x="5181600" y="4191000"/>
            <a:ext cx="2438400" cy="152400"/>
          </a:xfrm>
          <a:prstGeom prst="rect">
            <a:avLst/>
          </a:prstGeom>
          <a:solidFill>
            <a:srgbClr val="CC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4316" name="Rectangle 12"/>
          <p:cNvSpPr>
            <a:spLocks noChangeArrowheads="1"/>
          </p:cNvSpPr>
          <p:nvPr/>
        </p:nvSpPr>
        <p:spPr bwMode="auto">
          <a:xfrm>
            <a:off x="7620000" y="4191000"/>
            <a:ext cx="914400" cy="152400"/>
          </a:xfrm>
          <a:prstGeom prst="rect">
            <a:avLst/>
          </a:prstGeom>
          <a:solidFill>
            <a:srgbClr val="0000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4317" name="Rectangle 13"/>
          <p:cNvSpPr>
            <a:spLocks noChangeArrowheads="1"/>
          </p:cNvSpPr>
          <p:nvPr/>
        </p:nvSpPr>
        <p:spPr bwMode="auto">
          <a:xfrm>
            <a:off x="6400800" y="4343400"/>
            <a:ext cx="685800" cy="1447800"/>
          </a:xfrm>
          <a:prstGeom prst="rect">
            <a:avLst/>
          </a:prstGeom>
          <a:solidFill>
            <a:srgbClr val="CC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4318" name="Text Box 14"/>
          <p:cNvSpPr txBox="1">
            <a:spLocks noChangeArrowheads="1"/>
          </p:cNvSpPr>
          <p:nvPr/>
        </p:nvSpPr>
        <p:spPr bwMode="auto">
          <a:xfrm>
            <a:off x="1736725" y="4967288"/>
            <a:ext cx="126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High Level</a:t>
            </a:r>
          </a:p>
          <a:p>
            <a:r>
              <a:rPr lang="en-GB"/>
              <a:t>Trigger</a:t>
            </a:r>
          </a:p>
        </p:txBody>
      </p:sp>
      <p:sp>
        <p:nvSpPr>
          <p:cNvPr id="994319" name="Text Box 15"/>
          <p:cNvSpPr txBox="1">
            <a:spLocks noChangeArrowheads="1"/>
          </p:cNvSpPr>
          <p:nvPr/>
        </p:nvSpPr>
        <p:spPr bwMode="auto">
          <a:xfrm>
            <a:off x="3048000" y="4424363"/>
            <a:ext cx="7016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CMS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64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Jet Energy Calibration/</a:t>
            </a:r>
            <a:r>
              <a:rPr lang="en-GB" sz="2800" dirty="0" err="1"/>
              <a:t>Systematics</a:t>
            </a:r>
            <a:endParaRPr lang="en-GB" sz="2800" dirty="0"/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762000"/>
            <a:ext cx="4495800" cy="2209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800"/>
              <a:t>Direct photon production: </a:t>
            </a:r>
          </a:p>
          <a:p>
            <a:pPr lvl="1">
              <a:lnSpc>
                <a:spcPct val="80000"/>
              </a:lnSpc>
            </a:pPr>
            <a:r>
              <a:rPr lang="en-GB" sz="1600"/>
              <a:t>qg → q</a:t>
            </a:r>
            <a:r>
              <a:rPr lang="en-US" sz="1600">
                <a:sym typeface="Symbol" pitchFamily="-110" charset="2"/>
              </a:rPr>
              <a:t> </a:t>
            </a:r>
            <a:r>
              <a:rPr lang="en-GB" sz="1600"/>
              <a:t>(90%) qqbar → g</a:t>
            </a:r>
            <a:r>
              <a:rPr lang="en-US" sz="1600">
                <a:sym typeface="Symbol" pitchFamily="-110" charset="2"/>
              </a:rPr>
              <a:t></a:t>
            </a:r>
            <a:r>
              <a:rPr lang="en-GB" sz="1600"/>
              <a:t> (10%) </a:t>
            </a:r>
          </a:p>
          <a:p>
            <a:pPr>
              <a:lnSpc>
                <a:spcPct val="80000"/>
              </a:lnSpc>
            </a:pPr>
            <a:r>
              <a:rPr lang="en-GB" sz="1800"/>
              <a:t>p</a:t>
            </a:r>
            <a:r>
              <a:rPr lang="en-GB" sz="1800" baseline="-25000"/>
              <a:t>T</a:t>
            </a:r>
            <a:r>
              <a:rPr lang="en-GB" sz="1800"/>
              <a:t>(Jet) = p</a:t>
            </a:r>
            <a:r>
              <a:rPr lang="en-GB" sz="1800" baseline="-25000"/>
              <a:t>T</a:t>
            </a:r>
            <a:r>
              <a:rPr lang="en-GB" sz="1800"/>
              <a:t>(</a:t>
            </a:r>
            <a:r>
              <a:rPr lang="en-US" sz="1800">
                <a:sym typeface="Symbol" pitchFamily="-110" charset="2"/>
              </a:rPr>
              <a:t>)</a:t>
            </a:r>
            <a:endParaRPr lang="en-GB" sz="1800"/>
          </a:p>
          <a:p>
            <a:pPr lvl="1">
              <a:lnSpc>
                <a:spcPct val="80000"/>
              </a:lnSpc>
            </a:pPr>
            <a:r>
              <a:rPr lang="en-GB" sz="1600"/>
              <a:t>use peak position to eliminate effect of tail from ISR</a:t>
            </a:r>
          </a:p>
          <a:p>
            <a:pPr>
              <a:lnSpc>
                <a:spcPct val="80000"/>
              </a:lnSpc>
            </a:pPr>
            <a:r>
              <a:rPr lang="en-US" sz="1800"/>
              <a:t>Estimated Jet Energy Scale Uncertainty: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Between 3% and 10% for P</a:t>
            </a:r>
            <a:r>
              <a:rPr lang="en-US" sz="1600" baseline="-25000"/>
              <a:t>T </a:t>
            </a:r>
            <a:r>
              <a:rPr lang="en-US" sz="1800">
                <a:sym typeface="Symbol" pitchFamily="-110" charset="2"/>
              </a:rPr>
              <a:t></a:t>
            </a:r>
            <a:r>
              <a:rPr lang="en-US" sz="1600"/>
              <a:t> [20, 50] GeV</a:t>
            </a:r>
            <a:endParaRPr lang="en-GB" sz="1600"/>
          </a:p>
        </p:txBody>
      </p:sp>
      <p:sp>
        <p:nvSpPr>
          <p:cNvPr id="103526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76800" y="3581400"/>
            <a:ext cx="4267200" cy="24685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/>
              <a:t>ttbar </a:t>
            </a:r>
            <a:r>
              <a:rPr lang="en-US" sz="1600">
                <a:sym typeface="Wingdings" pitchFamily="-110" charset="2"/>
              </a:rPr>
              <a:t></a:t>
            </a:r>
            <a:r>
              <a:rPr lang="en-US" sz="1600"/>
              <a:t> WWbb </a:t>
            </a:r>
            <a:r>
              <a:rPr lang="en-US" sz="1600">
                <a:sym typeface="Wingdings" pitchFamily="-110" charset="2"/>
              </a:rPr>
              <a:t> jjl</a:t>
            </a:r>
            <a:r>
              <a:rPr lang="en-US" sz="1600">
                <a:sym typeface="Symbol" pitchFamily="-110" charset="2"/>
              </a:rPr>
              <a:t></a:t>
            </a:r>
            <a:r>
              <a:rPr lang="en-US" sz="1600">
                <a:sym typeface="Wingdings" pitchFamily="-110" charset="2"/>
              </a:rPr>
              <a:t>bb</a:t>
            </a:r>
            <a:endParaRPr lang="en-US" sz="1600"/>
          </a:p>
          <a:p>
            <a:pPr lvl="1">
              <a:lnSpc>
                <a:spcPct val="80000"/>
              </a:lnSpc>
            </a:pPr>
            <a:r>
              <a:rPr lang="en-US" sz="1400"/>
              <a:t>Rescale jet with relative energy shift </a:t>
            </a:r>
            <a:r>
              <a:rPr lang="en-US" sz="1400">
                <a:sym typeface="Symbol" pitchFamily="-110" charset="2"/>
              </a:rPr>
              <a:t></a:t>
            </a:r>
            <a:r>
              <a:rPr lang="en-US" sz="1400"/>
              <a:t>C </a:t>
            </a:r>
          </a:p>
          <a:p>
            <a:pPr>
              <a:lnSpc>
                <a:spcPct val="80000"/>
              </a:lnSpc>
            </a:pPr>
            <a:r>
              <a:rPr lang="en-US" sz="1600"/>
              <a:t>Fit resulting W mass spectrum &amp; constrain to world avg. </a:t>
            </a:r>
          </a:p>
          <a:p>
            <a:pPr lvl="1">
              <a:lnSpc>
                <a:spcPct val="80000"/>
              </a:lnSpc>
            </a:pPr>
            <a:r>
              <a:rPr lang="en-US" sz="1400"/>
              <a:t>m</a:t>
            </a:r>
            <a:r>
              <a:rPr lang="en-US" sz="1400" baseline="-25000"/>
              <a:t>W</a:t>
            </a:r>
            <a:r>
              <a:rPr lang="en-US" sz="1400"/>
              <a:t>(</a:t>
            </a:r>
            <a:r>
              <a:rPr lang="en-US" sz="1400">
                <a:sym typeface="Symbol" pitchFamily="-110" charset="2"/>
              </a:rPr>
              <a:t></a:t>
            </a:r>
            <a:r>
              <a:rPr lang="en-US" sz="1400"/>
              <a:t>C|data) = M</a:t>
            </a:r>
            <a:r>
              <a:rPr lang="en-US" sz="1400" baseline="-25000"/>
              <a:t>W</a:t>
            </a:r>
            <a:r>
              <a:rPr lang="en-US" sz="1400" baseline="30000"/>
              <a:t>PDG</a:t>
            </a:r>
            <a:r>
              <a:rPr lang="en-US" sz="1400"/>
              <a:t> </a:t>
            </a:r>
          </a:p>
          <a:p>
            <a:pPr>
              <a:lnSpc>
                <a:spcPct val="80000"/>
              </a:lnSpc>
            </a:pPr>
            <a:r>
              <a:rPr lang="en-US" sz="1600"/>
              <a:t>Compare with Monte Carlo</a:t>
            </a:r>
          </a:p>
          <a:p>
            <a:pPr lvl="1">
              <a:lnSpc>
                <a:spcPct val="80000"/>
              </a:lnSpc>
            </a:pPr>
            <a:r>
              <a:rPr lang="en-US" sz="1400">
                <a:sym typeface="Symbol" pitchFamily="-110" charset="2"/>
              </a:rPr>
              <a:t>For ~6 fb-1:  </a:t>
            </a:r>
            <a:r>
              <a:rPr lang="en-US" sz="1400"/>
              <a:t>C</a:t>
            </a:r>
            <a:r>
              <a:rPr lang="en-US" sz="1400" baseline="-25000"/>
              <a:t>meas</a:t>
            </a:r>
            <a:r>
              <a:rPr lang="en-US" sz="1400"/>
              <a:t> = -14.96 ± 0.26 %  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200"/>
              <a:t>		(</a:t>
            </a:r>
            <a:r>
              <a:rPr lang="en-US" sz="1200">
                <a:sym typeface="Symbol" pitchFamily="-110" charset="2"/>
              </a:rPr>
              <a:t></a:t>
            </a:r>
            <a:r>
              <a:rPr lang="en-US" sz="1200"/>
              <a:t>C</a:t>
            </a:r>
            <a:r>
              <a:rPr lang="en-US" sz="1200" baseline="-25000"/>
              <a:t>true</a:t>
            </a:r>
            <a:r>
              <a:rPr lang="en-US" sz="1200"/>
              <a:t> = -14.53 %)</a:t>
            </a:r>
          </a:p>
          <a:p>
            <a:pPr>
              <a:lnSpc>
                <a:spcPct val="80000"/>
              </a:lnSpc>
            </a:pPr>
            <a:r>
              <a:rPr lang="en-GB" sz="1600"/>
              <a:t>Requires well understood b-tag (tracker)</a:t>
            </a:r>
          </a:p>
          <a:p>
            <a:pPr>
              <a:lnSpc>
                <a:spcPct val="80000"/>
              </a:lnSpc>
            </a:pPr>
            <a:r>
              <a:rPr lang="en-US" sz="1600"/>
              <a:t>Limited by pileup syst. uncertainty: 3%</a:t>
            </a:r>
          </a:p>
        </p:txBody>
      </p:sp>
      <p:pic>
        <p:nvPicPr>
          <p:cNvPr id="1035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988" y="762000"/>
            <a:ext cx="3376612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270" name="Picture 6"/>
          <p:cNvPicPr>
            <a:picLocks noChangeAspect="1" noChangeArrowheads="1"/>
          </p:cNvPicPr>
          <p:nvPr/>
        </p:nvPicPr>
        <p:blipFill>
          <a:blip r:embed="rId4"/>
          <a:srcRect l="6380" t="17882" r="17708" b="12848"/>
          <a:stretch>
            <a:fillRect/>
          </a:stretch>
        </p:blipFill>
        <p:spPr bwMode="auto">
          <a:xfrm>
            <a:off x="381000" y="3657600"/>
            <a:ext cx="38100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5271" name="Text Box 7"/>
          <p:cNvSpPr txBox="1">
            <a:spLocks noChangeArrowheads="1"/>
          </p:cNvSpPr>
          <p:nvPr/>
        </p:nvSpPr>
        <p:spPr bwMode="auto">
          <a:xfrm>
            <a:off x="1960563" y="5421313"/>
            <a:ext cx="192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1400">
                <a:solidFill>
                  <a:srgbClr val="CC0000"/>
                </a:solidFill>
                <a:ea typeface="Arial" pitchFamily="-110" charset="0"/>
                <a:cs typeface="Arial" pitchFamily="-110" charset="0"/>
              </a:rPr>
              <a:t>measured shift </a:t>
            </a:r>
            <a:r>
              <a:rPr lang="nl-NL" sz="1400" b="1">
                <a:solidFill>
                  <a:srgbClr val="CC0000"/>
                </a:solidFill>
                <a:latin typeface="Symbol" pitchFamily="-110" charset="2"/>
                <a:ea typeface="Arial" pitchFamily="-110" charset="0"/>
                <a:cs typeface="Arial" pitchFamily="-110" charset="0"/>
              </a:rPr>
              <a:t>D</a:t>
            </a:r>
            <a:r>
              <a:rPr lang="nl-NL" sz="1400" b="1">
                <a:solidFill>
                  <a:srgbClr val="CC0000"/>
                </a:solidFill>
                <a:ea typeface="Arial" pitchFamily="-110" charset="0"/>
                <a:cs typeface="Arial" pitchFamily="-110" charset="0"/>
              </a:rPr>
              <a:t>C</a:t>
            </a:r>
            <a:r>
              <a:rPr lang="nl-NL" sz="1400" b="1" baseline="-25000">
                <a:solidFill>
                  <a:srgbClr val="CC0000"/>
                </a:solidFill>
                <a:ea typeface="Arial" pitchFamily="-110" charset="0"/>
                <a:cs typeface="Arial" pitchFamily="-110" charset="0"/>
              </a:rPr>
              <a:t>meas</a:t>
            </a:r>
          </a:p>
        </p:txBody>
      </p:sp>
      <p:sp>
        <p:nvSpPr>
          <p:cNvPr id="1035272" name="Text Box 8"/>
          <p:cNvSpPr txBox="1">
            <a:spLocks noChangeArrowheads="1"/>
          </p:cNvSpPr>
          <p:nvPr/>
        </p:nvSpPr>
        <p:spPr bwMode="auto">
          <a:xfrm>
            <a:off x="2743200" y="6110288"/>
            <a:ext cx="13716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nl-NL">
                <a:latin typeface="Symbol" pitchFamily="-110" charset="2"/>
                <a:ea typeface="Arial" pitchFamily="-110" charset="0"/>
                <a:cs typeface="Arial" pitchFamily="-110" charset="0"/>
              </a:rPr>
              <a:t>D</a:t>
            </a:r>
            <a:r>
              <a:rPr lang="nl-NL">
                <a:ea typeface="Arial" pitchFamily="-110" charset="0"/>
                <a:cs typeface="Arial" pitchFamily="-110" charset="0"/>
              </a:rPr>
              <a:t>C(%)</a:t>
            </a:r>
            <a:endParaRPr lang="nl-NL" baseline="-25000">
              <a:ea typeface="Arial" pitchFamily="-110" charset="0"/>
              <a:cs typeface="Arial" pitchFamily="-110" charset="0"/>
            </a:endParaRPr>
          </a:p>
        </p:txBody>
      </p:sp>
      <p:sp>
        <p:nvSpPr>
          <p:cNvPr id="1035273" name="Text Box 9"/>
          <p:cNvSpPr txBox="1">
            <a:spLocks noChangeArrowheads="1"/>
          </p:cNvSpPr>
          <p:nvPr/>
        </p:nvSpPr>
        <p:spPr bwMode="auto">
          <a:xfrm>
            <a:off x="2590800" y="3803650"/>
            <a:ext cx="522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200"/>
              <a:t>t t</a:t>
            </a:r>
          </a:p>
        </p:txBody>
      </p:sp>
      <p:sp>
        <p:nvSpPr>
          <p:cNvPr id="1035274" name="Line 10"/>
          <p:cNvSpPr>
            <a:spLocks noChangeShapeType="1"/>
          </p:cNvSpPr>
          <p:nvPr/>
        </p:nvSpPr>
        <p:spPr bwMode="auto">
          <a:xfrm>
            <a:off x="2895600" y="3900488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276" name="Text Box 12"/>
          <p:cNvSpPr txBox="1">
            <a:spLocks noChangeArrowheads="1"/>
          </p:cNvSpPr>
          <p:nvPr/>
        </p:nvSpPr>
        <p:spPr bwMode="auto">
          <a:xfrm>
            <a:off x="5334000" y="6040438"/>
            <a:ext cx="38100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400"/>
              <a:t>JES Systematic Uncertainty for P</a:t>
            </a:r>
            <a:r>
              <a:rPr lang="en-GB" sz="1400" baseline="-25000"/>
              <a:t>T</a:t>
            </a:r>
            <a:r>
              <a:rPr lang="en-GB" sz="1400"/>
              <a:t> &gt; 50 GeV</a:t>
            </a:r>
            <a:endParaRPr lang="en-GB" sz="1400" baseline="30000"/>
          </a:p>
        </p:txBody>
      </p:sp>
      <p:sp>
        <p:nvSpPr>
          <p:cNvPr id="1035277" name="Text Box 13"/>
          <p:cNvSpPr txBox="1">
            <a:spLocks noChangeArrowheads="1"/>
          </p:cNvSpPr>
          <p:nvPr/>
        </p:nvSpPr>
        <p:spPr bwMode="auto">
          <a:xfrm>
            <a:off x="7261225" y="2362200"/>
            <a:ext cx="892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200">
                <a:sym typeface="Symbol" pitchFamily="-110" charset="2"/>
              </a:rPr>
              <a:t> </a:t>
            </a:r>
            <a:r>
              <a:rPr lang="en-GB" sz="3200"/>
              <a:t>jet</a:t>
            </a:r>
          </a:p>
        </p:txBody>
      </p:sp>
      <p:sp>
        <p:nvSpPr>
          <p:cNvPr id="1035278" name="Line 14"/>
          <p:cNvSpPr>
            <a:spLocks noChangeShapeType="1"/>
          </p:cNvSpPr>
          <p:nvPr/>
        </p:nvSpPr>
        <p:spPr bwMode="auto">
          <a:xfrm>
            <a:off x="2590800" y="3429000"/>
            <a:ext cx="36576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5279" name="Picture 15" descr="MW-plot-not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675" y="3290888"/>
            <a:ext cx="1609725" cy="1530350"/>
          </a:xfrm>
          <a:prstGeom prst="rect">
            <a:avLst/>
          </a:prstGeom>
          <a:noFill/>
        </p:spPr>
      </p:pic>
      <p:sp>
        <p:nvSpPr>
          <p:cNvPr id="1035280" name="Text Box 16"/>
          <p:cNvSpPr txBox="1">
            <a:spLocks noChangeArrowheads="1"/>
          </p:cNvSpPr>
          <p:nvPr/>
        </p:nvSpPr>
        <p:spPr bwMode="auto">
          <a:xfrm>
            <a:off x="1143000" y="3835400"/>
            <a:ext cx="4762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000"/>
              <a:t>CMS</a:t>
            </a:r>
          </a:p>
        </p:txBody>
      </p:sp>
      <p:sp>
        <p:nvSpPr>
          <p:cNvPr id="1035281" name="Text Box 17"/>
          <p:cNvSpPr txBox="1">
            <a:spLocks noChangeArrowheads="1"/>
          </p:cNvSpPr>
          <p:nvPr/>
        </p:nvSpPr>
        <p:spPr bwMode="auto">
          <a:xfrm>
            <a:off x="5487988" y="1163638"/>
            <a:ext cx="531812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/>
              <a:t>CMS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D82DF-3521-9C4E-BF4E-146A934CFEFA}" type="slidenum">
              <a:rPr lang="nl-NL" smtClean="0"/>
              <a:pPr/>
              <a:t>65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MET Shape </a:t>
            </a:r>
            <a:r>
              <a:rPr lang="en-GB" sz="3200" dirty="0" err="1"/>
              <a:t>Systematics</a:t>
            </a:r>
            <a:endParaRPr lang="en-GB" sz="3200" dirty="0"/>
          </a:p>
        </p:txBody>
      </p:sp>
      <p:pic>
        <p:nvPicPr>
          <p:cNvPr id="1037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76400"/>
            <a:ext cx="42672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7316" name="Text Box 4"/>
          <p:cNvSpPr txBox="1">
            <a:spLocks noChangeArrowheads="1"/>
          </p:cNvSpPr>
          <p:nvPr/>
        </p:nvSpPr>
        <p:spPr bwMode="auto">
          <a:xfrm>
            <a:off x="7620000" y="1927225"/>
            <a:ext cx="7016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CMS</a:t>
            </a:r>
          </a:p>
        </p:txBody>
      </p:sp>
      <p:sp>
        <p:nvSpPr>
          <p:cNvPr id="1037317" name="AutoShape 5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381000" y="914400"/>
            <a:ext cx="82296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/>
              <a:t>Study effect of non-Gaussian tails in jet E</a:t>
            </a:r>
            <a:r>
              <a:rPr lang="en-GB" sz="2400" baseline="-25000"/>
              <a:t>T</a:t>
            </a:r>
            <a:r>
              <a:rPr lang="en-GB" sz="2400"/>
              <a:t> resolution contributing to fake MET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Approx. 15% of all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2000"/>
              <a:t>	jets are mismeasured</a:t>
            </a:r>
          </a:p>
          <a:p>
            <a:pPr>
              <a:lnSpc>
                <a:spcPct val="80000"/>
              </a:lnSpc>
            </a:pPr>
            <a:r>
              <a:rPr lang="en-GB" sz="2400"/>
              <a:t>Exaggerate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400"/>
              <a:t>	non-Gaussian Tails 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Weight each jet (up to 3)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2000"/>
              <a:t>	in event</a:t>
            </a:r>
          </a:p>
          <a:p>
            <a:pPr lvl="2">
              <a:lnSpc>
                <a:spcPct val="80000"/>
              </a:lnSpc>
            </a:pPr>
            <a:r>
              <a:rPr lang="en-GB" sz="1800"/>
              <a:t>Jet in Non-Gaussian tail: 1.15  </a:t>
            </a:r>
          </a:p>
          <a:p>
            <a:pPr lvl="2">
              <a:lnSpc>
                <a:spcPct val="80000"/>
              </a:lnSpc>
            </a:pPr>
            <a:r>
              <a:rPr lang="en-GB" sz="1800"/>
              <a:t>Jet in Gaussian peak     : 1.00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Combine into one event weight</a:t>
            </a:r>
          </a:p>
          <a:p>
            <a:pPr>
              <a:lnSpc>
                <a:spcPct val="80000"/>
              </a:lnSpc>
            </a:pPr>
            <a:r>
              <a:rPr lang="en-GB" sz="2400"/>
              <a:t>Three different scenarios</a:t>
            </a:r>
          </a:p>
          <a:p>
            <a:pPr lvl="1">
              <a:lnSpc>
                <a:spcPct val="80000"/>
              </a:lnSpc>
            </a:pPr>
            <a:r>
              <a:rPr lang="en-GB" sz="2000">
                <a:solidFill>
                  <a:srgbClr val="CC0066"/>
                </a:solidFill>
              </a:rPr>
              <a:t>3 jets under measured</a:t>
            </a:r>
            <a:endParaRPr lang="en-GB" sz="2000"/>
          </a:p>
          <a:p>
            <a:pPr lvl="1">
              <a:lnSpc>
                <a:spcPct val="80000"/>
              </a:lnSpc>
            </a:pPr>
            <a:r>
              <a:rPr lang="en-GB" sz="2000">
                <a:solidFill>
                  <a:srgbClr val="0099CC"/>
                </a:solidFill>
              </a:rPr>
              <a:t>2 jets under measured</a:t>
            </a:r>
          </a:p>
          <a:p>
            <a:pPr lvl="1">
              <a:lnSpc>
                <a:spcPct val="80000"/>
              </a:lnSpc>
            </a:pPr>
            <a:r>
              <a:rPr lang="en-GB" sz="2000">
                <a:solidFill>
                  <a:schemeClr val="tx1"/>
                </a:solidFill>
              </a:rPr>
              <a:t>1 jet under measured</a:t>
            </a:r>
          </a:p>
          <a:p>
            <a:pPr>
              <a:lnSpc>
                <a:spcPct val="80000"/>
              </a:lnSpc>
            </a:pPr>
            <a:r>
              <a:rPr lang="en-GB" sz="2400"/>
              <a:t>Overall Systematic Effect : </a:t>
            </a:r>
            <a:r>
              <a:rPr lang="en-GB" sz="2400">
                <a:sym typeface="Symbol" pitchFamily="-110" charset="2"/>
              </a:rPr>
              <a:t></a:t>
            </a:r>
            <a:r>
              <a:rPr lang="en-GB" sz="2400"/>
              <a:t>7%</a:t>
            </a:r>
          </a:p>
        </p:txBody>
      </p:sp>
      <p:sp>
        <p:nvSpPr>
          <p:cNvPr id="1037318" name="Text Box 6"/>
          <p:cNvSpPr txBox="1">
            <a:spLocks noChangeArrowheads="1"/>
          </p:cNvSpPr>
          <p:nvPr/>
        </p:nvSpPr>
        <p:spPr bwMode="auto">
          <a:xfrm>
            <a:off x="5486400" y="3124200"/>
            <a:ext cx="522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200"/>
              <a:t>t t</a:t>
            </a:r>
          </a:p>
        </p:txBody>
      </p:sp>
      <p:sp>
        <p:nvSpPr>
          <p:cNvPr id="1037319" name="Line 7"/>
          <p:cNvSpPr>
            <a:spLocks noChangeShapeType="1"/>
          </p:cNvSpPr>
          <p:nvPr/>
        </p:nvSpPr>
        <p:spPr bwMode="auto">
          <a:xfrm>
            <a:off x="5791200" y="3221038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66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Use Track and </a:t>
            </a:r>
            <a:r>
              <a:rPr lang="en-GB" sz="3200" dirty="0" err="1"/>
              <a:t>Muon</a:t>
            </a:r>
            <a:r>
              <a:rPr lang="en-GB" sz="3200" dirty="0"/>
              <a:t> System </a:t>
            </a:r>
            <a:br>
              <a:rPr lang="en-GB" sz="3200" dirty="0"/>
            </a:br>
            <a:r>
              <a:rPr lang="en-GB" sz="3200" dirty="0"/>
              <a:t>to Calibrate Calorimeter (MET)</a:t>
            </a:r>
          </a:p>
        </p:txBody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600200"/>
            <a:ext cx="4876800" cy="4908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/>
              <a:t>Z</a:t>
            </a:r>
            <a:r>
              <a:rPr lang="en-GB" sz="2400">
                <a:sym typeface="Symbol" pitchFamily="-110" charset="2"/>
              </a:rPr>
              <a:t> Standard Candle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Derive MET corrections from Z</a:t>
            </a:r>
            <a:r>
              <a:rPr lang="en-GB" sz="2000">
                <a:sym typeface="Symbol" pitchFamily="-110" charset="2"/>
              </a:rPr>
              <a:t> Sample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Apply to SUSY Sample (to test)</a:t>
            </a:r>
          </a:p>
          <a:p>
            <a:pPr lvl="1">
              <a:lnSpc>
                <a:spcPct val="80000"/>
              </a:lnSpc>
            </a:pPr>
            <a:endParaRPr lang="en-GB" sz="2000"/>
          </a:p>
          <a:p>
            <a:pPr lvl="1">
              <a:lnSpc>
                <a:spcPct val="80000"/>
              </a:lnSpc>
            </a:pPr>
            <a:endParaRPr lang="en-GB" sz="2000"/>
          </a:p>
          <a:p>
            <a:pPr>
              <a:lnSpc>
                <a:spcPct val="80000"/>
              </a:lnSpc>
            </a:pPr>
            <a:r>
              <a:rPr lang="en-GB" sz="2400"/>
              <a:t>Useful to help systematically understand MET tails from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Detector problems in low pT events </a:t>
            </a:r>
          </a:p>
          <a:p>
            <a:pPr lvl="2">
              <a:lnSpc>
                <a:spcPct val="80000"/>
              </a:lnSpc>
            </a:pPr>
            <a:r>
              <a:rPr lang="en-GB" sz="1800"/>
              <a:t>high pT requires significantly more statistics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Non-Gaussian Jet Energy mis-measurements</a:t>
            </a:r>
          </a:p>
          <a:p>
            <a:pPr>
              <a:lnSpc>
                <a:spcPct val="80000"/>
              </a:lnSpc>
            </a:pPr>
            <a:r>
              <a:rPr lang="en-GB" sz="2400"/>
              <a:t>Some fine tuning required</a:t>
            </a:r>
          </a:p>
          <a:p>
            <a:pPr lvl="1">
              <a:lnSpc>
                <a:spcPct val="80000"/>
              </a:lnSpc>
            </a:pPr>
            <a:r>
              <a:rPr lang="en-GB" sz="2000"/>
              <a:t>But basically works</a:t>
            </a:r>
          </a:p>
        </p:txBody>
      </p:sp>
      <p:pic>
        <p:nvPicPr>
          <p:cNvPr id="1069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295400"/>
            <a:ext cx="32004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90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819525"/>
            <a:ext cx="310038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9062" name="Text Box 6"/>
          <p:cNvSpPr txBox="1">
            <a:spLocks noChangeArrowheads="1"/>
          </p:cNvSpPr>
          <p:nvPr/>
        </p:nvSpPr>
        <p:spPr bwMode="auto">
          <a:xfrm>
            <a:off x="7620000" y="2133600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/>
              <a:t>CMS</a:t>
            </a:r>
          </a:p>
        </p:txBody>
      </p:sp>
      <p:sp>
        <p:nvSpPr>
          <p:cNvPr id="1069063" name="Text Box 7"/>
          <p:cNvSpPr txBox="1">
            <a:spLocks noChangeArrowheads="1"/>
          </p:cNvSpPr>
          <p:nvPr/>
        </p:nvSpPr>
        <p:spPr bwMode="auto">
          <a:xfrm>
            <a:off x="6454775" y="4003675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200"/>
              <a:t>CMS</a:t>
            </a:r>
          </a:p>
        </p:txBody>
      </p:sp>
      <p:sp>
        <p:nvSpPr>
          <p:cNvPr id="1069064" name="Text Box 8"/>
          <p:cNvSpPr txBox="1">
            <a:spLocks noChangeArrowheads="1"/>
          </p:cNvSpPr>
          <p:nvPr/>
        </p:nvSpPr>
        <p:spPr bwMode="auto">
          <a:xfrm>
            <a:off x="6003925" y="5065713"/>
            <a:ext cx="806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SUSY</a:t>
            </a:r>
          </a:p>
          <a:p>
            <a:r>
              <a:rPr lang="en-GB"/>
              <a:t>LM1</a:t>
            </a:r>
          </a:p>
        </p:txBody>
      </p:sp>
      <p:sp>
        <p:nvSpPr>
          <p:cNvPr id="1069065" name="Line 9"/>
          <p:cNvSpPr>
            <a:spLocks noChangeShapeType="1"/>
          </p:cNvSpPr>
          <p:nvPr/>
        </p:nvSpPr>
        <p:spPr bwMode="auto">
          <a:xfrm flipV="1">
            <a:off x="4305300" y="2427288"/>
            <a:ext cx="9906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066" name="Line 10"/>
          <p:cNvSpPr>
            <a:spLocks noChangeShapeType="1"/>
          </p:cNvSpPr>
          <p:nvPr/>
        </p:nvSpPr>
        <p:spPr bwMode="auto">
          <a:xfrm>
            <a:off x="4300538" y="2940050"/>
            <a:ext cx="1373187" cy="83661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068" name="Text Box 12"/>
          <p:cNvSpPr txBox="1">
            <a:spLocks noChangeArrowheads="1"/>
          </p:cNvSpPr>
          <p:nvPr/>
        </p:nvSpPr>
        <p:spPr bwMode="auto">
          <a:xfrm>
            <a:off x="3348038" y="1195388"/>
            <a:ext cx="137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CMS PTDR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67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690" name="Text Box 2"/>
          <p:cNvSpPr txBox="1">
            <a:spLocks noChangeArrowheads="1"/>
          </p:cNvSpPr>
          <p:nvPr/>
        </p:nvSpPr>
        <p:spPr bwMode="auto">
          <a:xfrm>
            <a:off x="3470275" y="225425"/>
            <a:ext cx="5476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3200" b="1">
                <a:solidFill>
                  <a:schemeClr val="accent2"/>
                </a:solidFill>
              </a:rPr>
              <a:t>Jet energy scale from W</a:t>
            </a:r>
            <a:r>
              <a:rPr lang="nl-NL" sz="3200" b="1">
                <a:solidFill>
                  <a:schemeClr val="accent2"/>
                </a:solidFill>
                <a:sym typeface="Wingdings" pitchFamily="-110" charset="2"/>
              </a:rPr>
              <a:t>jj</a:t>
            </a:r>
            <a:endParaRPr lang="nl-NL" sz="3200" b="1">
              <a:solidFill>
                <a:schemeClr val="accent2"/>
              </a:solidFill>
            </a:endParaRPr>
          </a:p>
        </p:txBody>
      </p:sp>
      <p:pic>
        <p:nvPicPr>
          <p:cNvPr id="1138699" name="Picture 11"/>
          <p:cNvPicPr>
            <a:picLocks noChangeAspect="1" noChangeArrowheads="1"/>
          </p:cNvPicPr>
          <p:nvPr/>
        </p:nvPicPr>
        <p:blipFill>
          <a:blip r:embed="rId3"/>
          <a:srcRect l="6380" t="17882" r="17708" b="12848"/>
          <a:stretch>
            <a:fillRect/>
          </a:stretch>
        </p:blipFill>
        <p:spPr bwMode="auto">
          <a:xfrm>
            <a:off x="57150" y="1938338"/>
            <a:ext cx="459105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8700" name="Picture 12"/>
          <p:cNvPicPr>
            <a:picLocks noChangeAspect="1" noChangeArrowheads="1"/>
          </p:cNvPicPr>
          <p:nvPr/>
        </p:nvPicPr>
        <p:blipFill>
          <a:blip r:embed="rId4"/>
          <a:srcRect l="9636" t="18924" r="17839" b="11632"/>
          <a:stretch>
            <a:fillRect/>
          </a:stretch>
        </p:blipFill>
        <p:spPr bwMode="auto">
          <a:xfrm>
            <a:off x="4686300" y="1930400"/>
            <a:ext cx="43688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8701" name="Text Box 13"/>
          <p:cNvSpPr txBox="1">
            <a:spLocks noChangeArrowheads="1"/>
          </p:cNvSpPr>
          <p:nvPr/>
        </p:nvSpPr>
        <p:spPr bwMode="auto">
          <a:xfrm>
            <a:off x="139700" y="974725"/>
            <a:ext cx="9051925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rgbClr val="CC0066"/>
              </a:buClr>
              <a:buFont typeface="Monotype Sorts" pitchFamily="-110" charset="2"/>
              <a:buChar char=""/>
            </a:pPr>
            <a:r>
              <a:rPr lang="en-US">
                <a:solidFill>
                  <a:srgbClr val="CC0066"/>
                </a:solidFill>
              </a:rPr>
              <a:t> </a:t>
            </a:r>
            <a:r>
              <a:rPr lang="en-US"/>
              <a:t>Rescale each jet with relative energy shift </a:t>
            </a:r>
            <a:r>
              <a:rPr lang="en-US" b="1">
                <a:solidFill>
                  <a:srgbClr val="CC0000"/>
                </a:solidFill>
                <a:latin typeface="Symbol" pitchFamily="-110" charset="2"/>
              </a:rPr>
              <a:t>D</a:t>
            </a:r>
            <a:r>
              <a:rPr lang="en-US" b="1">
                <a:solidFill>
                  <a:srgbClr val="CC0000"/>
                </a:solidFill>
              </a:rPr>
              <a:t>C</a:t>
            </a:r>
            <a:r>
              <a:rPr lang="en-US"/>
              <a:t> (rescaling |p| to keep jetmass invariant)</a:t>
            </a:r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r>
              <a:rPr lang="en-US"/>
              <a:t> Remake/refit the obtained W mass spectrum → </a:t>
            </a:r>
            <a:r>
              <a:rPr lang="en-US" b="1">
                <a:solidFill>
                  <a:srgbClr val="CC0000"/>
                </a:solidFill>
              </a:rPr>
              <a:t>m</a:t>
            </a:r>
            <a:r>
              <a:rPr lang="en-US" b="1" baseline="-25000">
                <a:solidFill>
                  <a:srgbClr val="CC0000"/>
                </a:solidFill>
              </a:rPr>
              <a:t>W</a:t>
            </a:r>
            <a:r>
              <a:rPr lang="en-US" b="1">
                <a:solidFill>
                  <a:srgbClr val="CC0000"/>
                </a:solidFill>
              </a:rPr>
              <a:t>(</a:t>
            </a:r>
            <a:r>
              <a:rPr lang="en-US" b="1">
                <a:solidFill>
                  <a:srgbClr val="CC0000"/>
                </a:solidFill>
                <a:latin typeface="Symbol" pitchFamily="-110" charset="2"/>
              </a:rPr>
              <a:t>D</a:t>
            </a:r>
            <a:r>
              <a:rPr lang="en-US" b="1">
                <a:solidFill>
                  <a:srgbClr val="CC0000"/>
                </a:solidFill>
              </a:rPr>
              <a:t>C) </a:t>
            </a:r>
            <a:r>
              <a:rPr lang="en-US"/>
              <a:t>from fit</a:t>
            </a:r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"/>
            </a:pPr>
            <a:r>
              <a:rPr lang="en-US"/>
              <a:t> Solve the simple equation </a:t>
            </a:r>
            <a:r>
              <a:rPr lang="en-US" b="1">
                <a:solidFill>
                  <a:srgbClr val="CC0000"/>
                </a:solidFill>
              </a:rPr>
              <a:t>m</a:t>
            </a:r>
            <a:r>
              <a:rPr lang="en-US" b="1" baseline="-25000">
                <a:solidFill>
                  <a:srgbClr val="CC0000"/>
                </a:solidFill>
              </a:rPr>
              <a:t>W</a:t>
            </a:r>
            <a:r>
              <a:rPr lang="en-US" b="1">
                <a:solidFill>
                  <a:srgbClr val="CC0000"/>
                </a:solidFill>
              </a:rPr>
              <a:t>(</a:t>
            </a:r>
            <a:r>
              <a:rPr lang="en-US" b="1">
                <a:solidFill>
                  <a:srgbClr val="CC0000"/>
                </a:solidFill>
                <a:latin typeface="Symbol" pitchFamily="-110" charset="2"/>
              </a:rPr>
              <a:t>D</a:t>
            </a:r>
            <a:r>
              <a:rPr lang="en-US" b="1">
                <a:solidFill>
                  <a:srgbClr val="CC0000"/>
                </a:solidFill>
              </a:rPr>
              <a:t>C|data) = M</a:t>
            </a:r>
            <a:r>
              <a:rPr lang="en-US" b="1" baseline="-25000">
                <a:solidFill>
                  <a:srgbClr val="CC0000"/>
                </a:solidFill>
              </a:rPr>
              <a:t>W</a:t>
            </a:r>
            <a:r>
              <a:rPr lang="en-US" b="1" baseline="30000">
                <a:solidFill>
                  <a:srgbClr val="CC0000"/>
                </a:solidFill>
              </a:rPr>
              <a:t>PDG</a:t>
            </a:r>
            <a:r>
              <a:rPr lang="en-US"/>
              <a:t> → best estimate for </a:t>
            </a:r>
            <a:r>
              <a:rPr lang="en-US">
                <a:latin typeface="Symbol" pitchFamily="-110" charset="2"/>
              </a:rPr>
              <a:t>D</a:t>
            </a:r>
            <a:r>
              <a:rPr lang="en-US"/>
              <a:t>C</a:t>
            </a:r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"/>
            </a:pPr>
            <a:endParaRPr lang="en-US" sz="800"/>
          </a:p>
          <a:p>
            <a:pPr eaLnBrk="0" hangingPunct="0">
              <a:buClr>
                <a:srgbClr val="CC0066"/>
              </a:buClr>
              <a:buFont typeface="Monotype Sorts" pitchFamily="-110" charset="2"/>
              <a:buChar char=""/>
            </a:pPr>
            <a:r>
              <a:rPr lang="en-US"/>
              <a:t> Compare this measured shift with the true shift from Monte Carlo information</a:t>
            </a:r>
          </a:p>
          <a:p>
            <a:pPr eaLnBrk="0" hangingPunct="0">
              <a:buClr>
                <a:srgbClr val="CC0066"/>
              </a:buClr>
              <a:buFont typeface="Monotype Sorts" pitchFamily="-110" charset="2"/>
              <a:buNone/>
            </a:pPr>
            <a:r>
              <a:rPr lang="en-US"/>
              <a:t>    (for well matched jet-parton couples (</a:t>
            </a:r>
            <a:r>
              <a:rPr lang="en-US">
                <a:latin typeface="Symbol" pitchFamily="-110" charset="2"/>
              </a:rPr>
              <a:t>D</a:t>
            </a:r>
            <a:r>
              <a:rPr lang="en-US"/>
              <a:t>R&lt;0.2) one can determine the average </a:t>
            </a:r>
            <a:r>
              <a:rPr lang="en-US">
                <a:latin typeface="Symbol" pitchFamily="-110" charset="2"/>
              </a:rPr>
              <a:t>D</a:t>
            </a:r>
            <a:r>
              <a:rPr lang="en-US"/>
              <a:t>C)</a:t>
            </a:r>
          </a:p>
          <a:p>
            <a:pPr eaLnBrk="0" hangingPunct="0">
              <a:buClr>
                <a:srgbClr val="CC0066"/>
              </a:buClr>
              <a:buFont typeface="Monotype Sorts" pitchFamily="-110" charset="2"/>
              <a:buNone/>
            </a:pPr>
            <a:endParaRPr lang="en-US" sz="400"/>
          </a:p>
          <a:p>
            <a:pPr eaLnBrk="0" hangingPunct="0">
              <a:buClr>
                <a:srgbClr val="CC0066"/>
              </a:buClr>
              <a:buFont typeface="Monotype Sorts" pitchFamily="-110" charset="2"/>
              <a:buNone/>
            </a:pPr>
            <a:r>
              <a:rPr lang="en-US" b="1">
                <a:solidFill>
                  <a:srgbClr val="CC0000"/>
                </a:solidFill>
              </a:rPr>
              <a:t>	</a:t>
            </a:r>
            <a:r>
              <a:rPr lang="en-US" b="1" u="sng">
                <a:solidFill>
                  <a:srgbClr val="CC0000"/>
                </a:solidFill>
              </a:rPr>
              <a:t>Result</a:t>
            </a:r>
            <a:r>
              <a:rPr lang="en-US" b="1">
                <a:solidFill>
                  <a:srgbClr val="CC0000"/>
                </a:solidFill>
              </a:rPr>
              <a:t> : </a:t>
            </a:r>
            <a:r>
              <a:rPr lang="en-US" b="1">
                <a:solidFill>
                  <a:srgbClr val="CC0000"/>
                </a:solidFill>
                <a:latin typeface="Symbol" pitchFamily="-110" charset="2"/>
              </a:rPr>
              <a:t>D</a:t>
            </a:r>
            <a:r>
              <a:rPr lang="en-US" b="1">
                <a:solidFill>
                  <a:srgbClr val="CC0000"/>
                </a:solidFill>
              </a:rPr>
              <a:t>C</a:t>
            </a:r>
            <a:r>
              <a:rPr lang="en-US" b="1" baseline="-25000">
                <a:solidFill>
                  <a:srgbClr val="CC0000"/>
                </a:solidFill>
              </a:rPr>
              <a:t>meas</a:t>
            </a:r>
            <a:r>
              <a:rPr lang="en-US" b="1">
                <a:solidFill>
                  <a:srgbClr val="CC0000"/>
                </a:solidFill>
              </a:rPr>
              <a:t> = -14.96 ± 0.26 %  (</a:t>
            </a:r>
            <a:r>
              <a:rPr lang="en-US" b="1">
                <a:solidFill>
                  <a:srgbClr val="CC0000"/>
                </a:solidFill>
                <a:latin typeface="Symbol" pitchFamily="-110" charset="2"/>
              </a:rPr>
              <a:t>D</a:t>
            </a:r>
            <a:r>
              <a:rPr lang="en-US" b="1">
                <a:solidFill>
                  <a:srgbClr val="CC0000"/>
                </a:solidFill>
              </a:rPr>
              <a:t>C</a:t>
            </a:r>
            <a:r>
              <a:rPr lang="en-US" b="1" baseline="-25000">
                <a:solidFill>
                  <a:srgbClr val="CC0000"/>
                </a:solidFill>
              </a:rPr>
              <a:t>true</a:t>
            </a:r>
            <a:r>
              <a:rPr lang="en-US" b="1">
                <a:solidFill>
                  <a:srgbClr val="CC0000"/>
                </a:solidFill>
              </a:rPr>
              <a:t> = -14.53 %) with 5.41fb</a:t>
            </a:r>
            <a:r>
              <a:rPr lang="en-US" b="1" baseline="30000">
                <a:solidFill>
                  <a:srgbClr val="CC0000"/>
                </a:solidFill>
              </a:rPr>
              <a:t>-1</a:t>
            </a:r>
          </a:p>
        </p:txBody>
      </p:sp>
      <p:sp>
        <p:nvSpPr>
          <p:cNvPr id="1138702" name="Text Box 14"/>
          <p:cNvSpPr txBox="1">
            <a:spLocks noChangeArrowheads="1"/>
          </p:cNvSpPr>
          <p:nvPr/>
        </p:nvSpPr>
        <p:spPr bwMode="auto">
          <a:xfrm rot="16200000">
            <a:off x="-76199" y="2106612"/>
            <a:ext cx="519112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m</a:t>
            </a:r>
            <a:r>
              <a:rPr lang="nl-NL" baseline="-25000"/>
              <a:t>W</a:t>
            </a:r>
          </a:p>
        </p:txBody>
      </p:sp>
      <p:sp>
        <p:nvSpPr>
          <p:cNvPr id="1138703" name="Text Box 15"/>
          <p:cNvSpPr txBox="1">
            <a:spLocks noChangeArrowheads="1"/>
          </p:cNvSpPr>
          <p:nvPr/>
        </p:nvSpPr>
        <p:spPr bwMode="auto">
          <a:xfrm>
            <a:off x="3695700" y="4884738"/>
            <a:ext cx="844550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>
                <a:latin typeface="Symbol" pitchFamily="-110" charset="2"/>
              </a:rPr>
              <a:t>D</a:t>
            </a:r>
            <a:r>
              <a:rPr lang="nl-NL"/>
              <a:t>C(%)</a:t>
            </a:r>
            <a:endParaRPr lang="nl-NL" baseline="-25000"/>
          </a:p>
        </p:txBody>
      </p:sp>
      <p:sp>
        <p:nvSpPr>
          <p:cNvPr id="1138704" name="Text Box 16"/>
          <p:cNvSpPr txBox="1">
            <a:spLocks noChangeArrowheads="1"/>
          </p:cNvSpPr>
          <p:nvPr/>
        </p:nvSpPr>
        <p:spPr bwMode="auto">
          <a:xfrm>
            <a:off x="7959725" y="4900613"/>
            <a:ext cx="1016000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E</a:t>
            </a:r>
            <a:r>
              <a:rPr lang="nl-NL" baseline="-25000"/>
              <a:t>rec</a:t>
            </a:r>
            <a:r>
              <a:rPr lang="nl-NL"/>
              <a:t>/E</a:t>
            </a:r>
            <a:r>
              <a:rPr lang="nl-NL" baseline="-25000"/>
              <a:t>gen</a:t>
            </a:r>
          </a:p>
        </p:txBody>
      </p:sp>
      <p:sp>
        <p:nvSpPr>
          <p:cNvPr id="1138705" name="Oval 17"/>
          <p:cNvSpPr>
            <a:spLocks noChangeArrowheads="1"/>
          </p:cNvSpPr>
          <p:nvPr/>
        </p:nvSpPr>
        <p:spPr bwMode="auto">
          <a:xfrm>
            <a:off x="7112000" y="2616200"/>
            <a:ext cx="1346200" cy="355600"/>
          </a:xfrm>
          <a:prstGeom prst="ellips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8706" name="Text Box 18"/>
          <p:cNvSpPr txBox="1">
            <a:spLocks noChangeArrowheads="1"/>
          </p:cNvSpPr>
          <p:nvPr/>
        </p:nvSpPr>
        <p:spPr bwMode="auto">
          <a:xfrm>
            <a:off x="6727825" y="3297238"/>
            <a:ext cx="1716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>
                <a:solidFill>
                  <a:srgbClr val="CC0000"/>
                </a:solidFill>
              </a:rPr>
              <a:t>true shift </a:t>
            </a:r>
            <a:r>
              <a:rPr lang="nl-NL" b="1">
                <a:solidFill>
                  <a:srgbClr val="CC0000"/>
                </a:solidFill>
                <a:latin typeface="Symbol" pitchFamily="-110" charset="2"/>
              </a:rPr>
              <a:t>D</a:t>
            </a:r>
            <a:r>
              <a:rPr lang="nl-NL" b="1">
                <a:solidFill>
                  <a:srgbClr val="CC0000"/>
                </a:solidFill>
              </a:rPr>
              <a:t>C</a:t>
            </a:r>
            <a:r>
              <a:rPr lang="nl-NL" b="1" baseline="-25000">
                <a:solidFill>
                  <a:srgbClr val="CC0000"/>
                </a:solidFill>
              </a:rPr>
              <a:t>true</a:t>
            </a:r>
          </a:p>
        </p:txBody>
      </p:sp>
      <p:sp>
        <p:nvSpPr>
          <p:cNvPr id="1138707" name="Text Box 19"/>
          <p:cNvSpPr txBox="1">
            <a:spLocks noChangeArrowheads="1"/>
          </p:cNvSpPr>
          <p:nvPr/>
        </p:nvSpPr>
        <p:spPr bwMode="auto">
          <a:xfrm>
            <a:off x="2028825" y="3970338"/>
            <a:ext cx="243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>
                <a:solidFill>
                  <a:srgbClr val="CC0000"/>
                </a:solidFill>
              </a:rPr>
              <a:t>measured shift </a:t>
            </a:r>
            <a:r>
              <a:rPr lang="nl-NL" b="1">
                <a:solidFill>
                  <a:srgbClr val="CC0000"/>
                </a:solidFill>
                <a:latin typeface="Symbol" pitchFamily="-110" charset="2"/>
              </a:rPr>
              <a:t>D</a:t>
            </a:r>
            <a:r>
              <a:rPr lang="nl-NL" b="1">
                <a:solidFill>
                  <a:srgbClr val="CC0000"/>
                </a:solidFill>
              </a:rPr>
              <a:t>C</a:t>
            </a:r>
            <a:r>
              <a:rPr lang="nl-NL" b="1" baseline="-25000">
                <a:solidFill>
                  <a:srgbClr val="CC0000"/>
                </a:solidFill>
              </a:rPr>
              <a:t>meas</a:t>
            </a:r>
          </a:p>
        </p:txBody>
      </p:sp>
      <p:sp>
        <p:nvSpPr>
          <p:cNvPr id="1138708" name="Line 20"/>
          <p:cNvSpPr>
            <a:spLocks noChangeShapeType="1"/>
          </p:cNvSpPr>
          <p:nvPr/>
        </p:nvSpPr>
        <p:spPr bwMode="auto">
          <a:xfrm>
            <a:off x="4033838" y="6134100"/>
            <a:ext cx="169862" cy="139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8709" name="Line 21"/>
          <p:cNvSpPr>
            <a:spLocks noChangeShapeType="1"/>
          </p:cNvSpPr>
          <p:nvPr/>
        </p:nvSpPr>
        <p:spPr bwMode="auto">
          <a:xfrm>
            <a:off x="4191000" y="6273800"/>
            <a:ext cx="2921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8710" name="Text Box 22"/>
          <p:cNvSpPr txBox="1">
            <a:spLocks noChangeArrowheads="1"/>
          </p:cNvSpPr>
          <p:nvPr/>
        </p:nvSpPr>
        <p:spPr bwMode="auto">
          <a:xfrm>
            <a:off x="4479925" y="6056313"/>
            <a:ext cx="4586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>
                <a:solidFill>
                  <a:schemeClr val="accent2"/>
                </a:solidFill>
              </a:rPr>
              <a:t>scaling to 1fb</a:t>
            </a:r>
            <a:r>
              <a:rPr lang="nl-NL" baseline="30000">
                <a:solidFill>
                  <a:schemeClr val="accent2"/>
                </a:solidFill>
              </a:rPr>
              <a:t>-1</a:t>
            </a:r>
            <a:r>
              <a:rPr lang="nl-NL">
                <a:solidFill>
                  <a:schemeClr val="accent2"/>
                </a:solidFill>
              </a:rPr>
              <a:t> incl. electron channel : </a:t>
            </a:r>
            <a:r>
              <a:rPr lang="nl-NL" b="1">
                <a:solidFill>
                  <a:schemeClr val="accent2"/>
                </a:solidFill>
              </a:rPr>
              <a:t>0.4%</a:t>
            </a:r>
          </a:p>
        </p:txBody>
      </p:sp>
      <p:sp>
        <p:nvSpPr>
          <p:cNvPr id="1138711" name="Text Box 23"/>
          <p:cNvSpPr txBox="1">
            <a:spLocks noChangeArrowheads="1"/>
          </p:cNvSpPr>
          <p:nvPr/>
        </p:nvSpPr>
        <p:spPr bwMode="auto">
          <a:xfrm>
            <a:off x="6397625" y="3732213"/>
            <a:ext cx="267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used space-angle match</a:t>
            </a:r>
          </a:p>
          <a:p>
            <a:r>
              <a:rPr lang="nl-NL"/>
              <a:t>(~1% effects with </a:t>
            </a:r>
            <a:r>
              <a:rPr lang="nl-NL">
                <a:latin typeface="Symbol" pitchFamily="-110" charset="2"/>
              </a:rPr>
              <a:t>D</a:t>
            </a:r>
            <a:r>
              <a:rPr lang="nl-NL"/>
              <a:t>R)</a:t>
            </a:r>
          </a:p>
        </p:txBody>
      </p:sp>
      <p:sp>
        <p:nvSpPr>
          <p:cNvPr id="1138712" name="Text Box 24"/>
          <p:cNvSpPr txBox="1">
            <a:spLocks noChangeArrowheads="1"/>
          </p:cNvSpPr>
          <p:nvPr/>
        </p:nvSpPr>
        <p:spPr bwMode="auto">
          <a:xfrm>
            <a:off x="4111625" y="2687638"/>
            <a:ext cx="137795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b="1">
                <a:latin typeface="Monotype Corsiva" pitchFamily="-110" charset="0"/>
              </a:rPr>
              <a:t>L</a:t>
            </a:r>
            <a:r>
              <a:rPr lang="nl-NL">
                <a:latin typeface="Monotype Corsiva" pitchFamily="-110" charset="0"/>
              </a:rPr>
              <a:t> </a:t>
            </a:r>
            <a:r>
              <a:rPr lang="nl-NL"/>
              <a:t>= 0.33fb</a:t>
            </a:r>
            <a:r>
              <a:rPr lang="nl-NL" baseline="30000"/>
              <a:t>-1</a:t>
            </a:r>
          </a:p>
        </p:txBody>
      </p:sp>
      <p:sp>
        <p:nvSpPr>
          <p:cNvPr id="1138713" name="Text Box 25"/>
          <p:cNvSpPr txBox="1">
            <a:spLocks noChangeArrowheads="1"/>
          </p:cNvSpPr>
          <p:nvPr/>
        </p:nvSpPr>
        <p:spPr bwMode="auto">
          <a:xfrm>
            <a:off x="50800" y="6199188"/>
            <a:ext cx="2384425" cy="3762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/>
              <a:t>Pile-up (On/Off) = 3%</a:t>
            </a:r>
          </a:p>
        </p:txBody>
      </p:sp>
      <p:sp>
        <p:nvSpPr>
          <p:cNvPr id="1138714" name="Text Box 26"/>
          <p:cNvSpPr txBox="1">
            <a:spLocks noChangeArrowheads="1"/>
          </p:cNvSpPr>
          <p:nvPr/>
        </p:nvSpPr>
        <p:spPr bwMode="auto">
          <a:xfrm>
            <a:off x="8002588" y="1577975"/>
            <a:ext cx="1112837" cy="527050"/>
          </a:xfrm>
          <a:prstGeom prst="rect">
            <a:avLst/>
          </a:prstGeom>
          <a:solidFill>
            <a:srgbClr val="D7FFA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1400">
                <a:latin typeface="Bookman Old Style" pitchFamily="-110" charset="0"/>
              </a:rPr>
              <a:t>CMS Note </a:t>
            </a:r>
          </a:p>
          <a:p>
            <a:r>
              <a:rPr lang="nl-NL" sz="1400">
                <a:latin typeface="Bookman Old Style" pitchFamily="-110" charset="0"/>
              </a:rPr>
              <a:t>2006/025</a:t>
            </a: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3666-C0AE-3A40-9FB2-A819526A7ACF}" type="slidenum">
              <a:rPr lang="nl-NL" smtClean="0"/>
              <a:pPr/>
              <a:t>68</a:t>
            </a:fld>
            <a:endParaRPr lang="nl-NL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Probing the </a:t>
            </a:r>
            <a:r>
              <a:rPr lang="en-US" dirty="0" err="1"/>
              <a:t>TeV</a:t>
            </a:r>
            <a:r>
              <a:rPr lang="en-US" dirty="0"/>
              <a:t> Energy Scale</a:t>
            </a:r>
          </a:p>
        </p:txBody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960120"/>
            <a:ext cx="8481060" cy="5532120"/>
          </a:xfrm>
        </p:spPr>
        <p:txBody>
          <a:bodyPr lIns="82296" tIns="41148" rIns="82296" bIns="41148"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Helvetica" pitchFamily="-109" charset="0"/>
              </a:rPr>
              <a:t>Higher energy: Reproduce conditions of early Universe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latin typeface="Helvetica" pitchFamily="-109" charset="0"/>
                <a:sym typeface="OpenSymbol" pitchFamily="-109" charset="2"/>
              </a:rPr>
              <a:t>TeV</a:t>
            </a:r>
            <a:r>
              <a:rPr lang="en-US" sz="2000" dirty="0">
                <a:latin typeface="Helvetica" pitchFamily="-109" charset="0"/>
                <a:sym typeface="OpenSymbol" pitchFamily="-109" charset="2"/>
              </a:rPr>
              <a:t> energy scale:</a:t>
            </a:r>
            <a:r>
              <a:rPr lang="en-US" sz="2000" dirty="0" smtClean="0">
                <a:latin typeface="Helvetica" pitchFamily="-109" charset="0"/>
                <a:sym typeface="OpenSymbol" pitchFamily="-109" charset="2"/>
              </a:rPr>
              <a:t> Expect </a:t>
            </a:r>
            <a:r>
              <a:rPr lang="en-US" sz="2000" dirty="0">
                <a:latin typeface="Helvetica" pitchFamily="-109" charset="0"/>
                <a:sym typeface="OpenSymbol" pitchFamily="-109" charset="2"/>
              </a:rPr>
              <a:t>breakdown of current calculations unless a new interaction or phenomenon appears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Helvetica" pitchFamily="-109" charset="0"/>
                <a:sym typeface="OpenSymbol" pitchFamily="-109" charset="2"/>
              </a:rPr>
              <a:t>Many theories, but need data to distinguish between them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Helvetica" pitchFamily="-109" charset="0"/>
                <a:sym typeface="OpenSymbol" pitchFamily="-109" charset="2"/>
              </a:rPr>
              <a:t>What might we find:</a:t>
            </a:r>
            <a:endParaRPr lang="en-US" dirty="0">
              <a:solidFill>
                <a:srgbClr val="FF0000"/>
              </a:solidFill>
              <a:latin typeface="Helvetica" pitchFamily="-109" charset="0"/>
              <a:sym typeface="OpenSymbol" pitchFamily="-109" charset="2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Helvetica" pitchFamily="-109" charset="0"/>
              </a:rPr>
              <a:t>The mechanism that generates mass for all elementary particles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Helvetica" pitchFamily="-109" charset="0"/>
                <a:sym typeface="OpenSymbol" pitchFamily="-109" charset="2"/>
              </a:rPr>
              <a:t>In Standard Model, masses generated through interaction with a new particle the </a:t>
            </a:r>
            <a:r>
              <a:rPr lang="en-US" sz="1800" dirty="0" smtClean="0">
                <a:latin typeface="Helvetica" pitchFamily="-109" charset="0"/>
                <a:sym typeface="OpenSymbol" pitchFamily="-109" charset="2"/>
              </a:rPr>
              <a:t>Higgs boson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Helvetica" pitchFamily="-109" charset="0"/>
                <a:sym typeface="OpenSymbol" pitchFamily="-109" charset="2"/>
              </a:rPr>
              <a:t>Other options possible, but we know that the phenomena occurs somewhere between 100 and 1000 </a:t>
            </a:r>
            <a:r>
              <a:rPr lang="en-US" sz="1800" dirty="0" err="1">
                <a:latin typeface="Helvetica" pitchFamily="-109" charset="0"/>
                <a:sym typeface="OpenSymbol" pitchFamily="-109" charset="2"/>
              </a:rPr>
              <a:t>GeV</a:t>
            </a:r>
            <a:endParaRPr lang="en-US" sz="1800" dirty="0">
              <a:latin typeface="Helvetica" pitchFamily="-109" charset="0"/>
              <a:sym typeface="OpenSymbol" pitchFamily="-109" charset="2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Helvetica" pitchFamily="-109" charset="0"/>
                <a:sym typeface="OpenSymbol" pitchFamily="-109" charset="2"/>
              </a:rPr>
              <a:t>A new Symmetry of Nature</a:t>
            </a:r>
          </a:p>
          <a:p>
            <a:pPr lvl="2">
              <a:lnSpc>
                <a:spcPct val="90000"/>
              </a:lnSpc>
            </a:pPr>
            <a:r>
              <a:rPr lang="en-US" sz="1800" dirty="0" err="1">
                <a:latin typeface="Helvetica" pitchFamily="-109" charset="0"/>
                <a:sym typeface="OpenSymbol" pitchFamily="-109" charset="2"/>
              </a:rPr>
              <a:t>Supersymmetry</a:t>
            </a:r>
            <a:r>
              <a:rPr lang="en-US" sz="1800" dirty="0">
                <a:latin typeface="Helvetica" pitchFamily="-109" charset="0"/>
                <a:sym typeface="OpenSymbol" pitchFamily="-109" charset="2"/>
              </a:rPr>
              <a:t> gives each particle a partner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Helvetica" pitchFamily="-109" charset="0"/>
                <a:sym typeface="OpenSymbol" pitchFamily="-109" charset="2"/>
              </a:rPr>
              <a:t>Would provide one source of the Dark Matter observed in the Universe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Helvetica" pitchFamily="-109" charset="0"/>
                <a:sym typeface="OpenSymbol" pitchFamily="-109" charset="2"/>
              </a:rPr>
              <a:t>Extra Space-Time Dimensions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Helvetica" pitchFamily="-109" charset="0"/>
                <a:sym typeface="OpenSymbol" pitchFamily="-109" charset="2"/>
              </a:rPr>
              <a:t>String theory inspired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Helvetica" pitchFamily="-109" charset="0"/>
                <a:sym typeface="OpenSymbol" pitchFamily="-109" charset="2"/>
              </a:rPr>
              <a:t>This would revolutionize Physics!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Helvetica" pitchFamily="-109" charset="0"/>
                <a:sym typeface="OpenSymbol" pitchFamily="-109" charset="2"/>
              </a:rPr>
              <a:t>These are only some of the possibilities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6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250" name="Picture 2" descr="incl_osdilept_fig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990600"/>
            <a:ext cx="4594225" cy="3943350"/>
          </a:xfrm>
          <a:prstGeom prst="rect">
            <a:avLst/>
          </a:prstGeom>
          <a:noFill/>
        </p:spPr>
      </p:pic>
      <p:sp>
        <p:nvSpPr>
          <p:cNvPr id="1077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Inclusive OS </a:t>
            </a:r>
            <a:r>
              <a:rPr lang="en-GB" sz="3200" dirty="0" err="1"/>
              <a:t>Dilepton</a:t>
            </a:r>
            <a:r>
              <a:rPr lang="en-GB" sz="3200" dirty="0"/>
              <a:t> + Jet + MET</a:t>
            </a:r>
          </a:p>
        </p:txBody>
      </p:sp>
      <p:sp>
        <p:nvSpPr>
          <p:cNvPr id="10772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Cuts (</a:t>
            </a:r>
            <a:r>
              <a:rPr lang="en-US" sz="2400" dirty="0"/>
              <a:t>optimize @ LM1</a:t>
            </a:r>
            <a:r>
              <a:rPr lang="en-US" sz="2800" dirty="0"/>
              <a:t>):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 2 OS SF isolated </a:t>
            </a:r>
            <a:br>
              <a:rPr lang="en-US" sz="2400" dirty="0"/>
            </a:br>
            <a:r>
              <a:rPr lang="en-US" sz="2400" dirty="0"/>
              <a:t> leptons (</a:t>
            </a:r>
            <a:r>
              <a:rPr lang="en-US" sz="2400" dirty="0" err="1"/>
              <a:t>e</a:t>
            </a:r>
            <a:r>
              <a:rPr lang="en-US" sz="2400" dirty="0"/>
              <a:t>,</a:t>
            </a:r>
            <a:r>
              <a:rPr lang="en-US" sz="2400" dirty="0">
                <a:ea typeface="Arial" pitchFamily="-110" charset="0"/>
                <a:cs typeface="Arial" pitchFamily="-110" charset="0"/>
              </a:rPr>
              <a:t>µ)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&gt; 10 </a:t>
            </a:r>
            <a:r>
              <a:rPr lang="en-US" sz="2000" dirty="0" err="1"/>
              <a:t>GeV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 MET &gt; 200 </a:t>
            </a:r>
            <a:r>
              <a:rPr lang="en-US" sz="2400" dirty="0" err="1"/>
              <a:t>GeV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 </a:t>
            </a:r>
            <a:r>
              <a:rPr lang="en-US" sz="2400" dirty="0">
                <a:sym typeface="Symbol" pitchFamily="-110" charset="2"/>
              </a:rPr>
              <a:t></a:t>
            </a:r>
            <a:r>
              <a:rPr lang="en-US" sz="2400" dirty="0"/>
              <a:t>2 jets: 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 E</a:t>
            </a:r>
            <a:r>
              <a:rPr lang="en-US" sz="2000" baseline="-25000" dirty="0"/>
              <a:t>T</a:t>
            </a:r>
            <a:r>
              <a:rPr lang="en-US" sz="2000" baseline="30000" dirty="0"/>
              <a:t>1</a:t>
            </a:r>
            <a:r>
              <a:rPr lang="en-US" sz="2000" dirty="0"/>
              <a:t>&gt;100 </a:t>
            </a:r>
            <a:r>
              <a:rPr lang="en-US" sz="2000" dirty="0" err="1"/>
              <a:t>GeV</a:t>
            </a:r>
            <a:r>
              <a:rPr lang="en-US" sz="2000" dirty="0"/>
              <a:t> 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 E</a:t>
            </a:r>
            <a:r>
              <a:rPr lang="en-US" sz="2000" baseline="-25000" dirty="0"/>
              <a:t>T</a:t>
            </a:r>
            <a:r>
              <a:rPr lang="en-US" sz="2000" baseline="30000" dirty="0"/>
              <a:t>2</a:t>
            </a:r>
            <a:r>
              <a:rPr lang="en-US" sz="2000" dirty="0"/>
              <a:t>&gt;60 </a:t>
            </a:r>
            <a:r>
              <a:rPr lang="en-US" sz="2000" dirty="0" err="1"/>
              <a:t>GeV</a:t>
            </a:r>
            <a:r>
              <a:rPr lang="en-US" sz="2000" dirty="0"/>
              <a:t> 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 |</a:t>
            </a:r>
            <a:r>
              <a:rPr lang="en-US" sz="2000" dirty="0" err="1">
                <a:sym typeface="Symbol" pitchFamily="-110" charset="2"/>
              </a:rPr>
              <a:t></a:t>
            </a:r>
            <a:r>
              <a:rPr lang="en-US" sz="2000" dirty="0">
                <a:sym typeface="Symbol" pitchFamily="-110" charset="2"/>
              </a:rPr>
              <a:t>| &lt; 3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Background (1 fb</a:t>
            </a:r>
            <a:r>
              <a:rPr lang="en-US" sz="2800" baseline="30000" dirty="0"/>
              <a:t>-1</a:t>
            </a:r>
            <a:r>
              <a:rPr lang="en-US" sz="28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 200 events, mostly </a:t>
            </a:r>
            <a:r>
              <a:rPr lang="en-US" sz="2400" dirty="0" err="1"/>
              <a:t>t-tbar</a:t>
            </a:r>
            <a:endParaRPr lang="en-US" sz="2400" baseline="300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 Systematic uncertainty 20%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LM1 Signal (1 fb</a:t>
            </a:r>
            <a:r>
              <a:rPr lang="en-US" sz="2800" baseline="30000" dirty="0"/>
              <a:t>-1</a:t>
            </a:r>
            <a:r>
              <a:rPr lang="en-US" sz="28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 850 events</a:t>
            </a:r>
            <a:endParaRPr lang="en-GB" sz="2400" dirty="0"/>
          </a:p>
        </p:txBody>
      </p:sp>
      <p:sp>
        <p:nvSpPr>
          <p:cNvPr id="1077253" name="Text Box 5"/>
          <p:cNvSpPr txBox="1">
            <a:spLocks noChangeArrowheads="1"/>
          </p:cNvSpPr>
          <p:nvPr/>
        </p:nvSpPr>
        <p:spPr bwMode="auto">
          <a:xfrm>
            <a:off x="6705600" y="2546350"/>
            <a:ext cx="1905000" cy="51752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/>
              <a:t>Subtract different favor leptons</a:t>
            </a:r>
          </a:p>
        </p:txBody>
      </p:sp>
      <p:sp>
        <p:nvSpPr>
          <p:cNvPr id="1077254" name="Text Box 6"/>
          <p:cNvSpPr txBox="1">
            <a:spLocks noChangeArrowheads="1"/>
          </p:cNvSpPr>
          <p:nvPr/>
        </p:nvSpPr>
        <p:spPr bwMode="auto">
          <a:xfrm>
            <a:off x="4191000" y="5562600"/>
            <a:ext cx="4751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i="1"/>
              <a:t>m</a:t>
            </a:r>
            <a:r>
              <a:rPr lang="en-GB" i="1" baseline="-25000">
                <a:latin typeface="Times New Roman" pitchFamily="-110" charset="0"/>
              </a:rPr>
              <a:t>ll</a:t>
            </a:r>
            <a:r>
              <a:rPr lang="en-GB" baseline="30000"/>
              <a:t>max</a:t>
            </a:r>
            <a:r>
              <a:rPr lang="en-GB"/>
              <a:t> = 80.4 </a:t>
            </a:r>
            <a:r>
              <a:rPr lang="en-GB">
                <a:sym typeface="Symbol" pitchFamily="-110" charset="2"/>
              </a:rPr>
              <a:t></a:t>
            </a:r>
            <a:r>
              <a:rPr lang="en-GB"/>
              <a:t> 0.5 (stat) </a:t>
            </a:r>
            <a:r>
              <a:rPr lang="en-GB">
                <a:sym typeface="Symbol" pitchFamily="-110" charset="2"/>
              </a:rPr>
              <a:t></a:t>
            </a:r>
            <a:r>
              <a:rPr lang="en-GB"/>
              <a:t> 1.0 (misalign) GeV</a:t>
            </a:r>
          </a:p>
        </p:txBody>
      </p:sp>
      <p:sp>
        <p:nvSpPr>
          <p:cNvPr id="1077256" name="Text Box 8"/>
          <p:cNvSpPr txBox="1">
            <a:spLocks noChangeArrowheads="1"/>
          </p:cNvSpPr>
          <p:nvPr/>
        </p:nvSpPr>
        <p:spPr bwMode="auto">
          <a:xfrm>
            <a:off x="1508125" y="6105724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CMS PTDR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69</a:t>
            </a:fld>
            <a:endParaRPr lang="nl-NL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285443" y="420288"/>
            <a:ext cx="8859838" cy="5038725"/>
            <a:chOff x="-1096" y="318"/>
            <a:chExt cx="5581" cy="3174"/>
          </a:xfrm>
        </p:grpSpPr>
        <p:sp>
          <p:nvSpPr>
            <p:cNvPr id="69646" name="Text Box 7"/>
            <p:cNvSpPr txBox="1">
              <a:spLocks noChangeArrowheads="1"/>
            </p:cNvSpPr>
            <p:nvPr/>
          </p:nvSpPr>
          <p:spPr bwMode="auto">
            <a:xfrm rot="-5400000">
              <a:off x="2471" y="2515"/>
              <a:ext cx="101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Arial" pitchFamily="-109" charset="0"/>
                </a:rPr>
                <a:t>Events / 0.5 GeV</a:t>
              </a:r>
              <a:endParaRPr lang="de-DE" sz="1400">
                <a:latin typeface="Arial" pitchFamily="-109" charset="0"/>
              </a:endParaRPr>
            </a:p>
          </p:txBody>
        </p:sp>
        <p:pic>
          <p:nvPicPr>
            <p:cNvPr id="69647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18"/>
              <a:ext cx="3174" cy="3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648" name="Rectangle 9"/>
            <p:cNvSpPr>
              <a:spLocks noChangeArrowheads="1"/>
            </p:cNvSpPr>
            <p:nvPr/>
          </p:nvSpPr>
          <p:spPr bwMode="auto">
            <a:xfrm>
              <a:off x="48" y="666"/>
              <a:ext cx="192" cy="12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49" name="Text Box 10"/>
            <p:cNvSpPr txBox="1">
              <a:spLocks noChangeArrowheads="1"/>
            </p:cNvSpPr>
            <p:nvPr/>
          </p:nvSpPr>
          <p:spPr bwMode="auto">
            <a:xfrm>
              <a:off x="1881" y="2675"/>
              <a:ext cx="866" cy="323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ATLAS + CMS</a:t>
              </a:r>
            </a:p>
            <a:p>
              <a:r>
                <a:rPr lang="en-US" sz="1300" dirty="0"/>
                <a:t>(March 2006)</a:t>
              </a:r>
              <a:endParaRPr lang="en-US" sz="1500" dirty="0"/>
            </a:p>
          </p:txBody>
        </p:sp>
        <p:sp>
          <p:nvSpPr>
            <p:cNvPr id="69650" name="Text Box 11"/>
            <p:cNvSpPr txBox="1">
              <a:spLocks noChangeArrowheads="1"/>
            </p:cNvSpPr>
            <p:nvPr/>
          </p:nvSpPr>
          <p:spPr bwMode="auto">
            <a:xfrm>
              <a:off x="182" y="1781"/>
              <a:ext cx="170" cy="2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 dirty="0"/>
                <a:t>1</a:t>
              </a:r>
            </a:p>
          </p:txBody>
        </p:sp>
        <p:sp>
          <p:nvSpPr>
            <p:cNvPr id="69651" name="Text Box 12"/>
            <p:cNvSpPr txBox="1">
              <a:spLocks noChangeArrowheads="1"/>
            </p:cNvSpPr>
            <p:nvPr/>
          </p:nvSpPr>
          <p:spPr bwMode="auto">
            <a:xfrm>
              <a:off x="144" y="868"/>
              <a:ext cx="243" cy="2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/>
                <a:t>10</a:t>
              </a:r>
            </a:p>
          </p:txBody>
        </p:sp>
        <p:sp>
          <p:nvSpPr>
            <p:cNvPr id="69652" name="Text Box 13"/>
            <p:cNvSpPr txBox="1">
              <a:spLocks noChangeArrowheads="1"/>
            </p:cNvSpPr>
            <p:nvPr/>
          </p:nvSpPr>
          <p:spPr bwMode="auto">
            <a:xfrm>
              <a:off x="71" y="2708"/>
              <a:ext cx="313" cy="20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 dirty="0"/>
                <a:t>10</a:t>
              </a:r>
              <a:r>
                <a:rPr lang="en-US" sz="1500" baseline="30000" dirty="0"/>
                <a:t>-1</a:t>
              </a:r>
              <a:endParaRPr lang="en-US" sz="1500" dirty="0"/>
            </a:p>
          </p:txBody>
        </p:sp>
        <p:sp>
          <p:nvSpPr>
            <p:cNvPr id="69653" name="Text Box 14"/>
            <p:cNvSpPr txBox="1">
              <a:spLocks noChangeArrowheads="1"/>
            </p:cNvSpPr>
            <p:nvPr/>
          </p:nvSpPr>
          <p:spPr bwMode="auto">
            <a:xfrm>
              <a:off x="-1096" y="649"/>
              <a:ext cx="1292" cy="5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Needed </a:t>
              </a:r>
              <a:r>
                <a:rPr lang="en-US" dirty="0" err="1">
                  <a:solidFill>
                    <a:srgbClr val="0000FF"/>
                  </a:solidFill>
                  <a:sym typeface="Symbol" pitchFamily="-109" charset="2"/>
                </a:rPr>
                <a:t>Ldt</a:t>
              </a:r>
              <a:r>
                <a:rPr lang="en-US" dirty="0">
                  <a:solidFill>
                    <a:srgbClr val="0000FF"/>
                  </a:solidFill>
                  <a:sym typeface="Symbol" pitchFamily="-109" charset="2"/>
                </a:rPr>
                <a:t> (fb</a:t>
              </a:r>
              <a:r>
                <a:rPr lang="en-US" baseline="30000" dirty="0">
                  <a:solidFill>
                    <a:srgbClr val="0000FF"/>
                  </a:solidFill>
                </a:rPr>
                <a:t>-1</a:t>
              </a:r>
              <a:r>
                <a:rPr lang="en-US" dirty="0">
                  <a:solidFill>
                    <a:srgbClr val="0000FF"/>
                  </a:solidFill>
                  <a:sym typeface="Symbol" pitchFamily="-109" charset="2"/>
                </a:rPr>
                <a:t>)</a:t>
              </a:r>
            </a:p>
            <a:p>
              <a:r>
                <a:rPr lang="en-US" sz="1400" dirty="0">
                  <a:solidFill>
                    <a:srgbClr val="0000FF"/>
                  </a:solidFill>
                </a:rPr>
                <a:t>of well-understood data</a:t>
              </a:r>
            </a:p>
            <a:p>
              <a:r>
                <a:rPr lang="en-US" dirty="0">
                  <a:solidFill>
                    <a:srgbClr val="0000FF"/>
                  </a:solidFill>
                  <a:sym typeface="Symbol" pitchFamily="-109" charset="2"/>
                </a:rPr>
                <a:t>per experiment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69654" name="Text Box 15"/>
            <p:cNvSpPr txBox="1">
              <a:spLocks noChangeArrowheads="1"/>
            </p:cNvSpPr>
            <p:nvPr/>
          </p:nvSpPr>
          <p:spPr bwMode="auto">
            <a:xfrm>
              <a:off x="2266" y="3253"/>
              <a:ext cx="620" cy="20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500" dirty="0" err="1"/>
                <a:t>m</a:t>
              </a:r>
              <a:r>
                <a:rPr lang="en-US" sz="1500" baseline="-25000" dirty="0" err="1"/>
                <a:t>H</a:t>
              </a:r>
              <a:r>
                <a:rPr lang="en-US" sz="1500" dirty="0"/>
                <a:t> (</a:t>
              </a:r>
              <a:r>
                <a:rPr lang="en-US" sz="1500" dirty="0" err="1"/>
                <a:t>GeV</a:t>
              </a:r>
              <a:r>
                <a:rPr lang="en-US" sz="1500" dirty="0"/>
                <a:t>)</a:t>
              </a:r>
              <a:endParaRPr lang="en-US" dirty="0"/>
            </a:p>
          </p:txBody>
        </p:sp>
        <p:sp>
          <p:nvSpPr>
            <p:cNvPr id="69655" name="Text Box 16"/>
            <p:cNvSpPr txBox="1">
              <a:spLocks noChangeArrowheads="1"/>
            </p:cNvSpPr>
            <p:nvPr/>
          </p:nvSpPr>
          <p:spPr bwMode="auto">
            <a:xfrm>
              <a:off x="2408" y="576"/>
              <a:ext cx="2077" cy="5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err="1">
                  <a:solidFill>
                    <a:schemeClr val="accent2"/>
                  </a:solidFill>
                  <a:sym typeface="Symbol" pitchFamily="-109" charset="2"/>
                </a:rPr>
                <a:t></a:t>
              </a:r>
              <a:r>
                <a:rPr lang="en-US" dirty="0">
                  <a:solidFill>
                    <a:schemeClr val="accent2"/>
                  </a:solidFill>
                  <a:sym typeface="Symbol" pitchFamily="-109" charset="2"/>
                </a:rPr>
                <a:t> </a:t>
              </a:r>
              <a:r>
                <a:rPr lang="en-US" dirty="0">
                  <a:solidFill>
                    <a:schemeClr val="accent2"/>
                  </a:solidFill>
                </a:rPr>
                <a:t>1 fb</a:t>
              </a:r>
              <a:r>
                <a:rPr lang="en-US" baseline="30000" dirty="0">
                  <a:solidFill>
                    <a:schemeClr val="accent2"/>
                  </a:solidFill>
                </a:rPr>
                <a:t>-1</a:t>
              </a:r>
              <a:r>
                <a:rPr lang="en-US" dirty="0">
                  <a:solidFill>
                    <a:schemeClr val="accent2"/>
                  </a:solidFill>
                </a:rPr>
                <a:t> for 95% C.L. exclusion</a:t>
              </a:r>
              <a:endParaRPr lang="en-US" dirty="0"/>
            </a:p>
            <a:p>
              <a:r>
                <a:rPr lang="en-US" dirty="0" err="1">
                  <a:solidFill>
                    <a:srgbClr val="FF0033"/>
                  </a:solidFill>
                  <a:sym typeface="Symbol" pitchFamily="-109" charset="2"/>
                </a:rPr>
                <a:t></a:t>
              </a:r>
              <a:r>
                <a:rPr lang="en-US" dirty="0">
                  <a:solidFill>
                    <a:srgbClr val="FF0033"/>
                  </a:solidFill>
                </a:rPr>
                <a:t> 5 fb</a:t>
              </a:r>
              <a:r>
                <a:rPr lang="en-US" baseline="30000" dirty="0">
                  <a:solidFill>
                    <a:srgbClr val="FF0033"/>
                  </a:solidFill>
                </a:rPr>
                <a:t>-1</a:t>
              </a:r>
              <a:r>
                <a:rPr lang="en-US" dirty="0">
                  <a:solidFill>
                    <a:srgbClr val="FF0033"/>
                  </a:solidFill>
                </a:rPr>
                <a:t> for 5</a:t>
              </a:r>
              <a:r>
                <a:rPr lang="en-US" dirty="0">
                  <a:solidFill>
                    <a:srgbClr val="FF0033"/>
                  </a:solidFill>
                  <a:sym typeface="Symbol" pitchFamily="-109" charset="2"/>
                </a:rPr>
                <a:t></a:t>
              </a:r>
              <a:r>
                <a:rPr lang="en-US" dirty="0">
                  <a:solidFill>
                    <a:srgbClr val="FF0033"/>
                  </a:solidFill>
                </a:rPr>
                <a:t> discovery</a:t>
              </a:r>
              <a:endParaRPr lang="en-US" dirty="0">
                <a:solidFill>
                  <a:srgbClr val="CC0000"/>
                </a:solidFill>
              </a:endParaRPr>
            </a:p>
            <a:p>
              <a:r>
                <a:rPr lang="en-US" dirty="0"/>
                <a:t>over full allowed mass </a:t>
              </a:r>
              <a:r>
                <a:rPr lang="en-US" dirty="0" smtClean="0"/>
                <a:t>range</a:t>
              </a:r>
              <a:endParaRPr lang="en-US" dirty="0"/>
            </a:p>
          </p:txBody>
        </p:sp>
        <p:sp>
          <p:nvSpPr>
            <p:cNvPr id="69656" name="Line 17"/>
            <p:cNvSpPr>
              <a:spLocks noChangeShapeType="1"/>
            </p:cNvSpPr>
            <p:nvPr/>
          </p:nvSpPr>
          <p:spPr bwMode="auto">
            <a:xfrm flipV="1">
              <a:off x="-331" y="2058"/>
              <a:ext cx="1003" cy="14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638" name="Text Box 19"/>
          <p:cNvSpPr txBox="1">
            <a:spLocks noChangeArrowheads="1"/>
          </p:cNvSpPr>
          <p:nvPr/>
        </p:nvSpPr>
        <p:spPr bwMode="auto">
          <a:xfrm>
            <a:off x="68046" y="5420116"/>
            <a:ext cx="2920669" cy="1200329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Most difficult region: </a:t>
            </a:r>
          </a:p>
          <a:p>
            <a:r>
              <a:rPr lang="en-US" dirty="0"/>
              <a:t>need to combine several </a:t>
            </a:r>
          </a:p>
          <a:p>
            <a:r>
              <a:rPr lang="en-US" dirty="0"/>
              <a:t>channels  (e.g. H </a:t>
            </a:r>
            <a:r>
              <a:rPr lang="en-US" dirty="0" err="1">
                <a:sym typeface="Symbol" pitchFamily="-109" charset="2"/>
              </a:rPr>
              <a:t></a:t>
            </a:r>
            <a:r>
              <a:rPr lang="en-US" dirty="0">
                <a:sym typeface="Symbol" pitchFamily="-109" charset="2"/>
              </a:rPr>
              <a:t> </a:t>
            </a:r>
            <a:r>
              <a:rPr lang="en-US" dirty="0" err="1">
                <a:latin typeface="Symbol" pitchFamily="-109" charset="2"/>
                <a:sym typeface="Symbol" pitchFamily="-109" charset="2"/>
              </a:rPr>
              <a:t></a:t>
            </a:r>
            <a:r>
              <a:rPr lang="en-US" dirty="0"/>
              <a:t>, </a:t>
            </a:r>
          </a:p>
          <a:p>
            <a:r>
              <a:rPr lang="en-US" dirty="0" err="1"/>
              <a:t>qqH</a:t>
            </a:r>
            <a:r>
              <a:rPr lang="en-US" dirty="0" err="1">
                <a:sym typeface="Symbol" pitchFamily="-109" charset="2"/>
              </a:rPr>
              <a:t></a:t>
            </a:r>
            <a:r>
              <a:rPr lang="en-US" dirty="0" err="1"/>
              <a:t>qq</a:t>
            </a:r>
            <a:r>
              <a:rPr lang="en-US" dirty="0" err="1">
                <a:latin typeface="Symbol" pitchFamily="-109" charset="2"/>
                <a:sym typeface="Symbol" pitchFamily="-109" charset="2"/>
              </a:rPr>
              <a:t></a:t>
            </a:r>
            <a:r>
              <a:rPr lang="en-US" dirty="0"/>
              <a:t>) with small S/B</a:t>
            </a:r>
          </a:p>
        </p:txBody>
      </p:sp>
      <p:sp>
        <p:nvSpPr>
          <p:cNvPr id="69639" name="Text Box 24"/>
          <p:cNvSpPr txBox="1">
            <a:spLocks noChangeArrowheads="1"/>
          </p:cNvSpPr>
          <p:nvPr/>
        </p:nvSpPr>
        <p:spPr bwMode="auto">
          <a:xfrm>
            <a:off x="3088589" y="5405287"/>
            <a:ext cx="5870016" cy="1200329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For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&gt; 140 </a:t>
            </a:r>
            <a:r>
              <a:rPr lang="en-US" dirty="0" err="1"/>
              <a:t>GeV</a:t>
            </a:r>
            <a:r>
              <a:rPr lang="en-US" dirty="0"/>
              <a:t> discovery easier with </a:t>
            </a:r>
            <a:r>
              <a:rPr lang="en-US" dirty="0">
                <a:solidFill>
                  <a:srgbClr val="FF3300"/>
                </a:solidFill>
              </a:rPr>
              <a:t>H </a:t>
            </a:r>
            <a:r>
              <a:rPr lang="en-US" dirty="0" err="1">
                <a:solidFill>
                  <a:srgbClr val="FF3300"/>
                </a:solidFill>
                <a:sym typeface="Symbol" pitchFamily="-109" charset="2"/>
              </a:rPr>
              <a:t></a:t>
            </a:r>
            <a:r>
              <a:rPr lang="en-US" dirty="0">
                <a:solidFill>
                  <a:srgbClr val="FF3300"/>
                </a:solidFill>
              </a:rPr>
              <a:t> ZZ</a:t>
            </a:r>
            <a:r>
              <a:rPr lang="en-US" baseline="30000" dirty="0">
                <a:solidFill>
                  <a:srgbClr val="FF3300"/>
                </a:solidFill>
              </a:rPr>
              <a:t>(*)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err="1">
                <a:solidFill>
                  <a:srgbClr val="FF3300"/>
                </a:solidFill>
                <a:sym typeface="Symbol" pitchFamily="-109" charset="2"/>
              </a:rPr>
              <a:t></a:t>
            </a:r>
            <a:r>
              <a:rPr lang="en-US" dirty="0">
                <a:solidFill>
                  <a:srgbClr val="FF3300"/>
                </a:solidFill>
              </a:rPr>
              <a:t> 4l</a:t>
            </a:r>
            <a:endParaRPr lang="en-US" dirty="0"/>
          </a:p>
          <a:p>
            <a:r>
              <a:rPr lang="en-US" dirty="0"/>
              <a:t>(narrow mass peak, small B). H </a:t>
            </a:r>
            <a:r>
              <a:rPr lang="en-US" dirty="0" err="1">
                <a:sym typeface="Symbol" pitchFamily="-109" charset="2"/>
              </a:rPr>
              <a:t></a:t>
            </a:r>
            <a:r>
              <a:rPr lang="en-US" dirty="0"/>
              <a:t> WW </a:t>
            </a:r>
            <a:r>
              <a:rPr lang="en-US" dirty="0" err="1">
                <a:sym typeface="Symbol" pitchFamily="-109" charset="2"/>
              </a:rPr>
              <a:t></a:t>
            </a:r>
            <a:r>
              <a:rPr lang="en-US" dirty="0">
                <a:sym typeface="Symbol" pitchFamily="-109" charset="2"/>
              </a:rPr>
              <a:t> </a:t>
            </a:r>
            <a:r>
              <a:rPr lang="en-US" dirty="0" err="1">
                <a:sym typeface="Symbol" pitchFamily="-109" charset="2"/>
              </a:rPr>
              <a:t>ll</a:t>
            </a:r>
            <a:r>
              <a:rPr lang="en-US" dirty="0"/>
              <a:t> (dominant</a:t>
            </a:r>
            <a:r>
              <a:rPr lang="en-US" dirty="0" smtClean="0"/>
              <a:t> at </a:t>
            </a:r>
            <a:r>
              <a:rPr lang="en-US" dirty="0"/>
              <a:t>~160 </a:t>
            </a:r>
            <a:r>
              <a:rPr lang="en-US" dirty="0" err="1"/>
              <a:t>GeV</a:t>
            </a:r>
            <a:r>
              <a:rPr lang="en-US" dirty="0"/>
              <a:t>) is counting experiment (no mass peak)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3666-C0AE-3A40-9FB2-A819526A7ACF}" type="slidenum">
              <a:rPr lang="nl-NL" smtClean="0"/>
              <a:pPr/>
              <a:t>70</a:t>
            </a:fld>
            <a:endParaRPr lang="nl-NL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Search</a:t>
            </a:r>
            <a:endParaRPr lang="en-US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E483B-C99F-A44B-B934-39074EE6A669}" type="slidenum">
              <a:rPr lang="en-US"/>
              <a:pPr/>
              <a:t>71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Supersymmetry</a:t>
            </a:r>
            <a:r>
              <a:rPr lang="en-US" dirty="0" smtClean="0"/>
              <a:t> in CMS</a:t>
            </a:r>
            <a:endParaRPr lang="en-US" dirty="0"/>
          </a:p>
        </p:txBody>
      </p:sp>
      <p:pic>
        <p:nvPicPr>
          <p:cNvPr id="97282" name="Picture 2" descr="SusyAn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3372" y="953706"/>
            <a:ext cx="5425816" cy="5447093"/>
          </a:xfrm>
          <a:prstGeom prst="rect">
            <a:avLst/>
          </a:prstGeom>
          <a:noFill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/>
          <a:srcRect t="42294" r="61667"/>
          <a:stretch>
            <a:fillRect/>
          </a:stretch>
        </p:blipFill>
        <p:spPr bwMode="auto">
          <a:xfrm>
            <a:off x="190027" y="2396043"/>
            <a:ext cx="2498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4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400" dirty="0">
                <a:ea typeface="+mj-ea"/>
                <a:cs typeface="+mj-cs"/>
              </a:rPr>
              <a:t>Summary of Discovery Prospects in SUSY</a:t>
            </a:r>
          </a:p>
        </p:txBody>
      </p:sp>
      <p:pic>
        <p:nvPicPr>
          <p:cNvPr id="295942" name="Picture 3" descr="incl_reach_m0m12_10fb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275" y="908050"/>
            <a:ext cx="73279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4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5842000"/>
            <a:ext cx="8153400" cy="8128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sz="2000" dirty="0"/>
              <a:t> </a:t>
            </a:r>
            <a:r>
              <a:rPr lang="en-US" sz="2000" dirty="0" err="1"/>
              <a:t>Squark</a:t>
            </a:r>
            <a:r>
              <a:rPr lang="en-US" sz="2000" dirty="0"/>
              <a:t> and </a:t>
            </a:r>
            <a:r>
              <a:rPr lang="en-US" sz="2000" dirty="0" err="1"/>
              <a:t>gluino</a:t>
            </a:r>
            <a:r>
              <a:rPr lang="en-US" sz="2000" dirty="0"/>
              <a:t> masses up to about 2 </a:t>
            </a:r>
            <a:r>
              <a:rPr lang="en-US" sz="2000" dirty="0" err="1"/>
              <a:t>TeV</a:t>
            </a:r>
            <a:r>
              <a:rPr lang="en-US" sz="2000" dirty="0"/>
              <a:t> with 10 fb</a:t>
            </a:r>
            <a:r>
              <a:rPr lang="en-US" sz="2000" baseline="30000" dirty="0"/>
              <a:t>-1</a:t>
            </a:r>
            <a:r>
              <a:rPr lang="en-US" sz="2000" dirty="0"/>
              <a:t>, </a:t>
            </a:r>
            <a:br>
              <a:rPr lang="en-US" sz="2000" dirty="0"/>
            </a:br>
            <a:r>
              <a:rPr lang="en-US" sz="2000" dirty="0"/>
              <a:t>  2.5 </a:t>
            </a:r>
            <a:r>
              <a:rPr lang="en-US" sz="2000" dirty="0" err="1"/>
              <a:t>TeV</a:t>
            </a:r>
            <a:r>
              <a:rPr lang="en-US" sz="2000" dirty="0"/>
              <a:t> ultimately at LHC </a:t>
            </a:r>
          </a:p>
        </p:txBody>
      </p:sp>
      <p:sp>
        <p:nvSpPr>
          <p:cNvPr id="295944" name="Text Box 5"/>
          <p:cNvSpPr txBox="1">
            <a:spLocks noChangeArrowheads="1"/>
          </p:cNvSpPr>
          <p:nvPr/>
        </p:nvSpPr>
        <p:spPr bwMode="auto">
          <a:xfrm>
            <a:off x="7651750" y="2701925"/>
            <a:ext cx="1676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Various search topologies</a:t>
            </a:r>
          </a:p>
        </p:txBody>
      </p:sp>
      <p:sp>
        <p:nvSpPr>
          <p:cNvPr id="295945" name="AutoShape 6"/>
          <p:cNvSpPr>
            <a:spLocks/>
          </p:cNvSpPr>
          <p:nvPr/>
        </p:nvSpPr>
        <p:spPr bwMode="auto">
          <a:xfrm>
            <a:off x="7458075" y="2417763"/>
            <a:ext cx="192088" cy="2022475"/>
          </a:xfrm>
          <a:prstGeom prst="rightBrace">
            <a:avLst>
              <a:gd name="adj1" fmla="val 8774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46" name="Text Box 8"/>
          <p:cNvSpPr txBox="1">
            <a:spLocks noChangeArrowheads="1"/>
          </p:cNvSpPr>
          <p:nvPr/>
        </p:nvSpPr>
        <p:spPr bwMode="auto">
          <a:xfrm>
            <a:off x="1727200" y="4965700"/>
            <a:ext cx="369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</a:rPr>
              <a:t>Tevatron reach</a:t>
            </a:r>
          </a:p>
        </p:txBody>
      </p:sp>
      <p:sp>
        <p:nvSpPr>
          <p:cNvPr id="295947" name="Freeform 9"/>
          <p:cNvSpPr>
            <a:spLocks/>
          </p:cNvSpPr>
          <p:nvPr/>
        </p:nvSpPr>
        <p:spPr bwMode="auto">
          <a:xfrm>
            <a:off x="1333500" y="4572000"/>
            <a:ext cx="482600" cy="889000"/>
          </a:xfrm>
          <a:custGeom>
            <a:avLst/>
            <a:gdLst>
              <a:gd name="T0" fmla="*/ 0 w 304"/>
              <a:gd name="T1" fmla="*/ 0 h 560"/>
              <a:gd name="T2" fmla="*/ 144 w 304"/>
              <a:gd name="T3" fmla="*/ 112 h 560"/>
              <a:gd name="T4" fmla="*/ 208 w 304"/>
              <a:gd name="T5" fmla="*/ 280 h 560"/>
              <a:gd name="T6" fmla="*/ 304 w 304"/>
              <a:gd name="T7" fmla="*/ 560 h 560"/>
              <a:gd name="T8" fmla="*/ 0 60000 65536"/>
              <a:gd name="T9" fmla="*/ 0 60000 65536"/>
              <a:gd name="T10" fmla="*/ 0 60000 65536"/>
              <a:gd name="T11" fmla="*/ 0 60000 65536"/>
              <a:gd name="T12" fmla="*/ 0 w 304"/>
              <a:gd name="T13" fmla="*/ 0 h 560"/>
              <a:gd name="T14" fmla="*/ 304 w 304"/>
              <a:gd name="T15" fmla="*/ 560 h 5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4" h="560">
                <a:moveTo>
                  <a:pt x="0" y="0"/>
                </a:moveTo>
                <a:cubicBezTo>
                  <a:pt x="54" y="32"/>
                  <a:pt x="109" y="65"/>
                  <a:pt x="144" y="112"/>
                </a:cubicBezTo>
                <a:cubicBezTo>
                  <a:pt x="179" y="159"/>
                  <a:pt x="181" y="205"/>
                  <a:pt x="208" y="280"/>
                </a:cubicBezTo>
                <a:cubicBezTo>
                  <a:pt x="235" y="355"/>
                  <a:pt x="269" y="457"/>
                  <a:pt x="304" y="560"/>
                </a:cubicBezTo>
              </a:path>
            </a:pathLst>
          </a:custGeom>
          <a:noFill/>
          <a:ln w="25400">
            <a:solidFill>
              <a:srgbClr val="003399"/>
            </a:solidFill>
            <a:prstDash val="lg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48" name="Line 11"/>
          <p:cNvSpPr>
            <a:spLocks noChangeShapeType="1"/>
          </p:cNvSpPr>
          <p:nvPr/>
        </p:nvSpPr>
        <p:spPr bwMode="auto">
          <a:xfrm flipV="1">
            <a:off x="1239838" y="4587875"/>
            <a:ext cx="996950" cy="609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49" name="Text Box 12"/>
          <p:cNvSpPr txBox="1">
            <a:spLocks noChangeArrowheads="1"/>
          </p:cNvSpPr>
          <p:nvPr/>
        </p:nvSpPr>
        <p:spPr bwMode="auto">
          <a:xfrm>
            <a:off x="2184400" y="4321175"/>
            <a:ext cx="771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</a:rPr>
              <a:t>?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72</a:t>
            </a:fld>
            <a:endParaRPr lang="nl-NL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 advTm="54464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Reconstruction</a:t>
            </a:r>
          </a:p>
        </p:txBody>
      </p:sp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" y="822960"/>
            <a:ext cx="4343400" cy="407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4557" y="1660208"/>
            <a:ext cx="4686300" cy="414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045" y="2473167"/>
            <a:ext cx="4051935" cy="398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73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3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Puzzles </a:t>
            </a:r>
            <a:r>
              <a:rPr lang="en-US" dirty="0">
                <a:ea typeface="+mj-ea"/>
                <a:cs typeface="+mj-cs"/>
              </a:rPr>
              <a:t>in Particle Physics</a:t>
            </a:r>
          </a:p>
        </p:txBody>
      </p:sp>
      <p:sp>
        <p:nvSpPr>
          <p:cNvPr id="234502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272133" y="1010721"/>
            <a:ext cx="8643469" cy="5567994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Standard Model, although very successful, is an incomplete theory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008000"/>
                </a:solidFill>
              </a:rPr>
              <a:t>need a more complete and fundamental theory of which SM is low-E approximation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precision of calculations in the Standard Model</a:t>
            </a:r>
            <a:r>
              <a:rPr lang="en-US" sz="2000" dirty="0" smtClean="0"/>
              <a:t> depends </a:t>
            </a:r>
            <a:r>
              <a:rPr lang="en-US" sz="2000" dirty="0"/>
              <a:t>on the Higgs mechanism in the theory, which generates mass for particles</a:t>
            </a:r>
          </a:p>
          <a:p>
            <a:pPr lvl="1"/>
            <a:r>
              <a:rPr lang="en-US" sz="1800" dirty="0"/>
              <a:t>But the associated Higgs boson has not yet been directly </a:t>
            </a:r>
            <a:r>
              <a:rPr lang="en-US" sz="1800" dirty="0" smtClean="0"/>
              <a:t>observed</a:t>
            </a:r>
          </a:p>
          <a:p>
            <a:pPr lvl="1"/>
            <a:r>
              <a:rPr lang="en-US" sz="1800" dirty="0"/>
              <a:t>Need higher energy and higher luminosity to increase production yield</a:t>
            </a:r>
          </a:p>
          <a:p>
            <a:r>
              <a:rPr lang="en-US" sz="2000" dirty="0"/>
              <a:t>The Higgs mass must be fine-tuned to extremely high precision, as it receives </a:t>
            </a:r>
            <a:r>
              <a:rPr lang="en-US" sz="2000" dirty="0" err="1"/>
              <a:t>radiative</a:t>
            </a:r>
            <a:r>
              <a:rPr lang="en-US" sz="2000" dirty="0"/>
              <a:t> corrections to its mass in calculations</a:t>
            </a:r>
          </a:p>
          <a:p>
            <a:pPr lvl="1"/>
            <a:r>
              <a:rPr lang="en-US" sz="1800" dirty="0"/>
              <a:t>Protected by </a:t>
            </a:r>
            <a:r>
              <a:rPr lang="en-US" sz="1800" dirty="0" err="1" smtClean="0"/>
              <a:t>Supersymmetry</a:t>
            </a:r>
            <a:r>
              <a:rPr lang="en-US" sz="1800" dirty="0" smtClean="0"/>
              <a:t>?</a:t>
            </a:r>
            <a:endParaRPr lang="en-US" sz="1800" dirty="0"/>
          </a:p>
          <a:p>
            <a:pPr lvl="2"/>
            <a:r>
              <a:rPr lang="en-US" sz="1600" dirty="0"/>
              <a:t>A symmetry sort of like antimatter, but with opposite spin rather than charge (bosons </a:t>
            </a:r>
            <a:r>
              <a:rPr lang="en-US" sz="1600" dirty="0" err="1">
                <a:sym typeface="Symbol" pitchFamily="-109" charset="2"/>
              </a:rPr>
              <a:t></a:t>
            </a:r>
            <a:r>
              <a:rPr lang="en-US" sz="1600" dirty="0">
                <a:sym typeface="Symbol" pitchFamily="-109" charset="2"/>
              </a:rPr>
              <a:t> fermions)</a:t>
            </a:r>
          </a:p>
          <a:p>
            <a:pPr lvl="2"/>
            <a:r>
              <a:rPr lang="en-US" sz="1600" dirty="0">
                <a:sym typeface="Symbol" pitchFamily="-109" charset="2"/>
              </a:rPr>
              <a:t>Not observed, so presumably at a higher energy scale</a:t>
            </a:r>
          </a:p>
          <a:p>
            <a:pPr lvl="1"/>
            <a:r>
              <a:rPr lang="en-US" sz="1800" dirty="0"/>
              <a:t>Protected by other new forces/particles? (Z’, W’, </a:t>
            </a:r>
            <a:r>
              <a:rPr lang="en-US" sz="1800" dirty="0" err="1"/>
              <a:t>technicolor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Protected by (</a:t>
            </a:r>
            <a:r>
              <a:rPr lang="en-US" sz="1800" dirty="0" err="1"/>
              <a:t>compactified</a:t>
            </a:r>
            <a:r>
              <a:rPr lang="en-US" sz="1800" dirty="0"/>
              <a:t>) extra dimensions?</a:t>
            </a:r>
          </a:p>
          <a:p>
            <a:r>
              <a:rPr lang="en-US" sz="2000" dirty="0"/>
              <a:t>Any unification of the fundamental forces?</a:t>
            </a:r>
          </a:p>
          <a:p>
            <a:r>
              <a:rPr lang="en-US" sz="2000" dirty="0"/>
              <a:t>What is the dark matter in the </a:t>
            </a:r>
            <a:r>
              <a:rPr lang="en-US" sz="2000" dirty="0" smtClean="0"/>
              <a:t>universe?</a:t>
            </a:r>
            <a:endParaRPr lang="en-US" sz="2000" dirty="0"/>
          </a:p>
          <a:p>
            <a:pPr lvl="1"/>
            <a:r>
              <a:rPr lang="en-US" sz="1800" dirty="0" err="1"/>
              <a:t>Supersymmetry</a:t>
            </a:r>
            <a:r>
              <a:rPr lang="en-US" sz="1800" dirty="0"/>
              <a:t> can lead to stable massive neutral particles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74</a:t>
            </a:fld>
            <a:endParaRPr lang="nl-NL" dirty="0"/>
          </a:p>
        </p:txBody>
      </p:sp>
    </p:spTree>
  </p:cSld>
  <p:clrMapOvr>
    <a:masterClrMapping/>
  </p:clrMapOvr>
  <p:transition spd="med" advTm="54464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ADD94-5E75-AB45-B800-71D659CC76F9}" type="slidenum">
              <a:rPr lang="en-US"/>
              <a:pPr/>
              <a:t>75</a:t>
            </a:fld>
            <a:endParaRPr lang="en-US"/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CMS Data Flow</a:t>
            </a:r>
          </a:p>
        </p:txBody>
      </p:sp>
      <p:sp>
        <p:nvSpPr>
          <p:cNvPr id="572419" name="Rectangle 3"/>
          <p:cNvSpPr>
            <a:spLocks noChangeArrowheads="1"/>
          </p:cNvSpPr>
          <p:nvPr/>
        </p:nvSpPr>
        <p:spPr bwMode="auto">
          <a:xfrm>
            <a:off x="3354388" y="1020763"/>
            <a:ext cx="2166937" cy="1189037"/>
          </a:xfrm>
          <a:prstGeom prst="rect">
            <a:avLst/>
          </a:prstGeom>
          <a:solidFill>
            <a:srgbClr val="DAF64E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20" name="Rectangle 4"/>
          <p:cNvSpPr>
            <a:spLocks noChangeArrowheads="1"/>
          </p:cNvSpPr>
          <p:nvPr/>
        </p:nvSpPr>
        <p:spPr bwMode="auto">
          <a:xfrm>
            <a:off x="5822950" y="1112838"/>
            <a:ext cx="17287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0034AA"/>
                </a:solidFill>
              </a:rPr>
              <a:t>16 Million </a:t>
            </a:r>
            <a:r>
              <a:rPr lang="en-US" sz="1400" b="1" u="none">
                <a:solidFill>
                  <a:srgbClr val="0034AA"/>
                </a:solidFill>
              </a:rPr>
              <a:t>channels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21" name="Rectangle 5"/>
          <p:cNvSpPr>
            <a:spLocks noChangeArrowheads="1"/>
          </p:cNvSpPr>
          <p:nvPr/>
        </p:nvSpPr>
        <p:spPr bwMode="auto">
          <a:xfrm>
            <a:off x="2273300" y="2114550"/>
            <a:ext cx="850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D5000A"/>
                </a:solidFill>
              </a:rPr>
              <a:t>100 kHz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22" name="Rectangle 6"/>
          <p:cNvSpPr>
            <a:spLocks noChangeArrowheads="1"/>
          </p:cNvSpPr>
          <p:nvPr/>
        </p:nvSpPr>
        <p:spPr bwMode="auto">
          <a:xfrm>
            <a:off x="3059113" y="1628775"/>
            <a:ext cx="587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D5000A"/>
                </a:solidFill>
              </a:rPr>
              <a:t> 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43075" y="1446213"/>
            <a:ext cx="1408113" cy="654050"/>
            <a:chOff x="870" y="911"/>
            <a:chExt cx="887" cy="412"/>
          </a:xfrm>
        </p:grpSpPr>
        <p:sp>
          <p:nvSpPr>
            <p:cNvPr id="572424" name="Oval 8"/>
            <p:cNvSpPr>
              <a:spLocks noChangeArrowheads="1"/>
            </p:cNvSpPr>
            <p:nvPr/>
          </p:nvSpPr>
          <p:spPr bwMode="auto">
            <a:xfrm>
              <a:off x="870" y="911"/>
              <a:ext cx="887" cy="412"/>
            </a:xfrm>
            <a:prstGeom prst="ellipse">
              <a:avLst/>
            </a:prstGeom>
            <a:solidFill>
              <a:srgbClr val="FCFC7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572425" name="Rectangle 9"/>
            <p:cNvSpPr>
              <a:spLocks noChangeArrowheads="1"/>
            </p:cNvSpPr>
            <p:nvPr/>
          </p:nvSpPr>
          <p:spPr bwMode="auto">
            <a:xfrm>
              <a:off x="1052" y="977"/>
              <a:ext cx="511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400" b="1" u="none">
                  <a:solidFill>
                    <a:srgbClr val="D5000A"/>
                  </a:solidFill>
                </a:rPr>
                <a:t>LEVEL-1 </a:t>
              </a:r>
            </a:p>
            <a:p>
              <a:pPr algn="l"/>
              <a:r>
                <a:rPr lang="en-US" sz="1400" b="1" u="none">
                  <a:solidFill>
                    <a:srgbClr val="D5000A"/>
                  </a:solidFill>
                </a:rPr>
                <a:t>TRIGGER</a:t>
              </a:r>
              <a:endParaRPr lang="en-US" sz="2800" u="none">
                <a:solidFill>
                  <a:schemeClr val="tx1"/>
                </a:solidFill>
                <a:latin typeface="Times" pitchFamily="-65" charset="0"/>
              </a:endParaRPr>
            </a:p>
          </p:txBody>
        </p:sp>
      </p:grpSp>
      <p:sp>
        <p:nvSpPr>
          <p:cNvPr id="572426" name="Rectangle 10"/>
          <p:cNvSpPr>
            <a:spLocks noChangeArrowheads="1"/>
          </p:cNvSpPr>
          <p:nvPr/>
        </p:nvSpPr>
        <p:spPr bwMode="auto">
          <a:xfrm>
            <a:off x="5795963" y="2198688"/>
            <a:ext cx="1206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0034AA"/>
                </a:solidFill>
              </a:rPr>
              <a:t>1 Megabyte 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27" name="Rectangle 11"/>
          <p:cNvSpPr>
            <a:spLocks noChangeArrowheads="1"/>
          </p:cNvSpPr>
          <p:nvPr/>
        </p:nvSpPr>
        <p:spPr bwMode="auto">
          <a:xfrm>
            <a:off x="7129463" y="2252663"/>
            <a:ext cx="1127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u="none">
                <a:solidFill>
                  <a:srgbClr val="0034AA"/>
                </a:solidFill>
              </a:rPr>
              <a:t>EVENT DATA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28" name="Rectangle 12"/>
          <p:cNvSpPr>
            <a:spLocks noChangeArrowheads="1"/>
          </p:cNvSpPr>
          <p:nvPr/>
        </p:nvSpPr>
        <p:spPr bwMode="auto">
          <a:xfrm>
            <a:off x="5838825" y="2732088"/>
            <a:ext cx="1371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0034AA"/>
                </a:solidFill>
              </a:rPr>
              <a:t>200 Gigabyte 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29" name="Rectangle 13"/>
          <p:cNvSpPr>
            <a:spLocks noChangeArrowheads="1"/>
          </p:cNvSpPr>
          <p:nvPr/>
        </p:nvSpPr>
        <p:spPr bwMode="auto">
          <a:xfrm>
            <a:off x="7354888" y="2771775"/>
            <a:ext cx="8397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u="none">
                <a:solidFill>
                  <a:srgbClr val="0034AA"/>
                </a:solidFill>
              </a:rPr>
              <a:t>BUFFERS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0" name="Rectangle 14"/>
          <p:cNvSpPr>
            <a:spLocks noChangeArrowheads="1"/>
          </p:cNvSpPr>
          <p:nvPr/>
        </p:nvSpPr>
        <p:spPr bwMode="auto">
          <a:xfrm>
            <a:off x="5838825" y="3000375"/>
            <a:ext cx="18875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u="none">
                <a:solidFill>
                  <a:srgbClr val="0034AA"/>
                </a:solidFill>
              </a:rPr>
              <a:t>~400 Readout memories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1" name="Rectangle 15"/>
          <p:cNvSpPr>
            <a:spLocks noChangeArrowheads="1"/>
          </p:cNvSpPr>
          <p:nvPr/>
        </p:nvSpPr>
        <p:spPr bwMode="auto">
          <a:xfrm>
            <a:off x="5872163" y="1431925"/>
            <a:ext cx="1608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0034AA"/>
                </a:solidFill>
              </a:rPr>
              <a:t>3 Gigacell </a:t>
            </a:r>
            <a:r>
              <a:rPr lang="en-US" sz="1400" b="1" u="none">
                <a:solidFill>
                  <a:srgbClr val="0034AA"/>
                </a:solidFill>
              </a:rPr>
              <a:t>buffers</a:t>
            </a:r>
            <a:endParaRPr lang="en-US" sz="14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2" name="Rectangle 16"/>
          <p:cNvSpPr>
            <a:spLocks noChangeArrowheads="1"/>
          </p:cNvSpPr>
          <p:nvPr/>
        </p:nvSpPr>
        <p:spPr bwMode="auto">
          <a:xfrm>
            <a:off x="1900238" y="4195763"/>
            <a:ext cx="1422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D5000A"/>
                </a:solidFill>
              </a:rPr>
              <a:t>500 Gigabit/s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3" name="Rectangle 17"/>
          <p:cNvSpPr>
            <a:spLocks noChangeArrowheads="1"/>
          </p:cNvSpPr>
          <p:nvPr/>
        </p:nvSpPr>
        <p:spPr bwMode="auto">
          <a:xfrm>
            <a:off x="3062288" y="4195763"/>
            <a:ext cx="58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D5000A"/>
                </a:solidFill>
              </a:rPr>
              <a:t> 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4" name="Rectangle 18"/>
          <p:cNvSpPr>
            <a:spLocks noChangeArrowheads="1"/>
          </p:cNvSpPr>
          <p:nvPr/>
        </p:nvSpPr>
        <p:spPr bwMode="auto">
          <a:xfrm>
            <a:off x="2025650" y="5899150"/>
            <a:ext cx="960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D5000A"/>
                </a:solidFill>
              </a:rPr>
              <a:t>Gigabit/s 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5" name="Rectangle 19"/>
          <p:cNvSpPr>
            <a:spLocks noChangeArrowheads="1"/>
          </p:cNvSpPr>
          <p:nvPr/>
        </p:nvSpPr>
        <p:spPr bwMode="auto">
          <a:xfrm>
            <a:off x="1957388" y="6167438"/>
            <a:ext cx="11001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u="none">
                <a:solidFill>
                  <a:srgbClr val="D5000A"/>
                </a:solidFill>
              </a:rPr>
              <a:t>SERVICE LAN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6" name="Rectangle 20"/>
          <p:cNvSpPr>
            <a:spLocks noChangeArrowheads="1"/>
          </p:cNvSpPr>
          <p:nvPr/>
        </p:nvSpPr>
        <p:spPr bwMode="auto">
          <a:xfrm>
            <a:off x="5805488" y="6100763"/>
            <a:ext cx="996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0034AA"/>
                </a:solidFill>
              </a:rPr>
              <a:t>Petabyte  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7" name="Rectangle 21"/>
          <p:cNvSpPr>
            <a:spLocks noChangeArrowheads="1"/>
          </p:cNvSpPr>
          <p:nvPr/>
        </p:nvSpPr>
        <p:spPr bwMode="auto">
          <a:xfrm>
            <a:off x="6802438" y="6140450"/>
            <a:ext cx="7397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u="none">
                <a:solidFill>
                  <a:srgbClr val="0034AA"/>
                </a:solidFill>
              </a:rPr>
              <a:t>ARCHIVE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8" name="Rectangle 22"/>
          <p:cNvSpPr>
            <a:spLocks noChangeArrowheads="1"/>
          </p:cNvSpPr>
          <p:nvPr/>
        </p:nvSpPr>
        <p:spPr bwMode="auto">
          <a:xfrm>
            <a:off x="5060950" y="1903413"/>
            <a:ext cx="3698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u="none">
                <a:solidFill>
                  <a:srgbClr val="000000"/>
                </a:solidFill>
              </a:rPr>
              <a:t>Energy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439" name="Line 23"/>
          <p:cNvSpPr>
            <a:spLocks noChangeShapeType="1"/>
          </p:cNvSpPr>
          <p:nvPr/>
        </p:nvSpPr>
        <p:spPr bwMode="auto">
          <a:xfrm>
            <a:off x="5324475" y="2222500"/>
            <a:ext cx="0" cy="4014788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40" name="Line 24"/>
          <p:cNvSpPr>
            <a:spLocks noChangeShapeType="1"/>
          </p:cNvSpPr>
          <p:nvPr/>
        </p:nvSpPr>
        <p:spPr bwMode="auto">
          <a:xfrm>
            <a:off x="4421188" y="2211388"/>
            <a:ext cx="1587" cy="39370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41" name="Rectangle 25"/>
          <p:cNvSpPr>
            <a:spLocks noChangeArrowheads="1"/>
          </p:cNvSpPr>
          <p:nvPr/>
        </p:nvSpPr>
        <p:spPr bwMode="auto">
          <a:xfrm>
            <a:off x="5146675" y="5032375"/>
            <a:ext cx="374650" cy="774700"/>
          </a:xfrm>
          <a:prstGeom prst="rect">
            <a:avLst/>
          </a:prstGeom>
          <a:solidFill>
            <a:srgbClr val="2B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42" name="Rectangle 26"/>
          <p:cNvSpPr>
            <a:spLocks noChangeArrowheads="1"/>
          </p:cNvSpPr>
          <p:nvPr/>
        </p:nvSpPr>
        <p:spPr bwMode="auto">
          <a:xfrm>
            <a:off x="4257675" y="5045075"/>
            <a:ext cx="374650" cy="773113"/>
          </a:xfrm>
          <a:prstGeom prst="rect">
            <a:avLst/>
          </a:prstGeom>
          <a:solidFill>
            <a:srgbClr val="FF000C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43" name="Line 27"/>
          <p:cNvSpPr>
            <a:spLocks noChangeShapeType="1"/>
          </p:cNvSpPr>
          <p:nvPr/>
        </p:nvSpPr>
        <p:spPr bwMode="auto">
          <a:xfrm>
            <a:off x="3987800" y="2211388"/>
            <a:ext cx="1588" cy="40005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44" name="Rectangle 28"/>
          <p:cNvSpPr>
            <a:spLocks noChangeArrowheads="1"/>
          </p:cNvSpPr>
          <p:nvPr/>
        </p:nvSpPr>
        <p:spPr bwMode="auto">
          <a:xfrm>
            <a:off x="3810000" y="5045075"/>
            <a:ext cx="374650" cy="773113"/>
          </a:xfrm>
          <a:prstGeom prst="rect">
            <a:avLst/>
          </a:prstGeom>
          <a:solidFill>
            <a:srgbClr val="004E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45" name="Line 29"/>
          <p:cNvSpPr>
            <a:spLocks noChangeShapeType="1"/>
          </p:cNvSpPr>
          <p:nvPr/>
        </p:nvSpPr>
        <p:spPr bwMode="auto">
          <a:xfrm>
            <a:off x="3552825" y="2211388"/>
            <a:ext cx="1588" cy="4000500"/>
          </a:xfrm>
          <a:prstGeom prst="line">
            <a:avLst/>
          </a:prstGeom>
          <a:noFill/>
          <a:ln w="2381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2446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0" y="2414588"/>
            <a:ext cx="215582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2447" name="Rectangle 31"/>
          <p:cNvSpPr>
            <a:spLocks noChangeArrowheads="1"/>
          </p:cNvSpPr>
          <p:nvPr/>
        </p:nvSpPr>
        <p:spPr bwMode="auto">
          <a:xfrm>
            <a:off x="3354388" y="2389188"/>
            <a:ext cx="422275" cy="1295400"/>
          </a:xfrm>
          <a:prstGeom prst="rect">
            <a:avLst/>
          </a:prstGeom>
          <a:noFill/>
          <a:ln w="52388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48" name="Rectangle 32"/>
          <p:cNvSpPr>
            <a:spLocks noChangeArrowheads="1"/>
          </p:cNvSpPr>
          <p:nvPr/>
        </p:nvSpPr>
        <p:spPr bwMode="auto">
          <a:xfrm>
            <a:off x="3365500" y="2414588"/>
            <a:ext cx="385763" cy="12557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49" name="Rectangle 33"/>
          <p:cNvSpPr>
            <a:spLocks noChangeArrowheads="1"/>
          </p:cNvSpPr>
          <p:nvPr/>
        </p:nvSpPr>
        <p:spPr bwMode="auto">
          <a:xfrm>
            <a:off x="3776663" y="2389188"/>
            <a:ext cx="422275" cy="1295400"/>
          </a:xfrm>
          <a:prstGeom prst="rect">
            <a:avLst/>
          </a:prstGeom>
          <a:noFill/>
          <a:ln w="52388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0" name="Rectangle 34"/>
          <p:cNvSpPr>
            <a:spLocks noChangeArrowheads="1"/>
          </p:cNvSpPr>
          <p:nvPr/>
        </p:nvSpPr>
        <p:spPr bwMode="auto">
          <a:xfrm>
            <a:off x="3787775" y="2414588"/>
            <a:ext cx="396875" cy="12557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1" name="Rectangle 35"/>
          <p:cNvSpPr>
            <a:spLocks noChangeArrowheads="1"/>
          </p:cNvSpPr>
          <p:nvPr/>
        </p:nvSpPr>
        <p:spPr bwMode="auto">
          <a:xfrm>
            <a:off x="4198938" y="2389188"/>
            <a:ext cx="458787" cy="1295400"/>
          </a:xfrm>
          <a:prstGeom prst="rect">
            <a:avLst/>
          </a:prstGeom>
          <a:noFill/>
          <a:ln w="52388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2" name="Rectangle 36"/>
          <p:cNvSpPr>
            <a:spLocks noChangeArrowheads="1"/>
          </p:cNvSpPr>
          <p:nvPr/>
        </p:nvSpPr>
        <p:spPr bwMode="auto">
          <a:xfrm>
            <a:off x="5113338" y="2389188"/>
            <a:ext cx="444500" cy="1308100"/>
          </a:xfrm>
          <a:prstGeom prst="rect">
            <a:avLst/>
          </a:prstGeom>
          <a:noFill/>
          <a:ln w="52388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3" name="Rectangle 37"/>
          <p:cNvSpPr>
            <a:spLocks noChangeArrowheads="1"/>
          </p:cNvSpPr>
          <p:nvPr/>
        </p:nvSpPr>
        <p:spPr bwMode="auto">
          <a:xfrm>
            <a:off x="4632325" y="2389188"/>
            <a:ext cx="503238" cy="13319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4" name="AutoShape 38"/>
          <p:cNvSpPr>
            <a:spLocks noChangeArrowheads="1"/>
          </p:cNvSpPr>
          <p:nvPr/>
        </p:nvSpPr>
        <p:spPr bwMode="auto">
          <a:xfrm>
            <a:off x="3376613" y="3849688"/>
            <a:ext cx="2157412" cy="990600"/>
          </a:xfrm>
          <a:prstGeom prst="roundRect">
            <a:avLst>
              <a:gd name="adj" fmla="val 5847"/>
            </a:avLst>
          </a:prstGeom>
          <a:solidFill>
            <a:srgbClr val="99CC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5" name="Freeform 39"/>
          <p:cNvSpPr>
            <a:spLocks/>
          </p:cNvSpPr>
          <p:nvPr/>
        </p:nvSpPr>
        <p:spPr bwMode="auto">
          <a:xfrm>
            <a:off x="3565525" y="3862388"/>
            <a:ext cx="433388" cy="965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08"/>
              </a:cxn>
              <a:cxn ang="0">
                <a:pos x="296" y="0"/>
              </a:cxn>
            </a:cxnLst>
            <a:rect l="0" t="0" r="r" b="b"/>
            <a:pathLst>
              <a:path w="296" h="608">
                <a:moveTo>
                  <a:pt x="0" y="0"/>
                </a:moveTo>
                <a:lnTo>
                  <a:pt x="0" y="608"/>
                </a:lnTo>
                <a:lnTo>
                  <a:pt x="296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6" name="Line 40"/>
          <p:cNvSpPr>
            <a:spLocks noChangeShapeType="1"/>
          </p:cNvSpPr>
          <p:nvPr/>
        </p:nvSpPr>
        <p:spPr bwMode="auto">
          <a:xfrm flipV="1">
            <a:off x="3576638" y="3862388"/>
            <a:ext cx="854075" cy="9652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7" name="Line 41"/>
          <p:cNvSpPr>
            <a:spLocks noChangeShapeType="1"/>
          </p:cNvSpPr>
          <p:nvPr/>
        </p:nvSpPr>
        <p:spPr bwMode="auto">
          <a:xfrm flipV="1">
            <a:off x="3565525" y="3862388"/>
            <a:ext cx="1758950" cy="9652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8" name="Freeform 42"/>
          <p:cNvSpPr>
            <a:spLocks/>
          </p:cNvSpPr>
          <p:nvPr/>
        </p:nvSpPr>
        <p:spPr bwMode="auto">
          <a:xfrm>
            <a:off x="4430713" y="3862388"/>
            <a:ext cx="904875" cy="965200"/>
          </a:xfrm>
          <a:custGeom>
            <a:avLst/>
            <a:gdLst/>
            <a:ahLst/>
            <a:cxnLst>
              <a:cxn ang="0">
                <a:pos x="617" y="0"/>
              </a:cxn>
              <a:cxn ang="0">
                <a:pos x="617" y="608"/>
              </a:cxn>
              <a:cxn ang="0">
                <a:pos x="0" y="0"/>
              </a:cxn>
            </a:cxnLst>
            <a:rect l="0" t="0" r="r" b="b"/>
            <a:pathLst>
              <a:path w="617" h="608">
                <a:moveTo>
                  <a:pt x="617" y="0"/>
                </a:moveTo>
                <a:lnTo>
                  <a:pt x="617" y="60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59" name="Line 43"/>
          <p:cNvSpPr>
            <a:spLocks noChangeShapeType="1"/>
          </p:cNvSpPr>
          <p:nvPr/>
        </p:nvSpPr>
        <p:spPr bwMode="auto">
          <a:xfrm flipH="1" flipV="1">
            <a:off x="3998913" y="3862388"/>
            <a:ext cx="1336675" cy="9652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0" name="Line 44"/>
          <p:cNvSpPr>
            <a:spLocks noChangeShapeType="1"/>
          </p:cNvSpPr>
          <p:nvPr/>
        </p:nvSpPr>
        <p:spPr bwMode="auto">
          <a:xfrm>
            <a:off x="3576638" y="3862388"/>
            <a:ext cx="1758950" cy="9652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1" name="Freeform 45"/>
          <p:cNvSpPr>
            <a:spLocks/>
          </p:cNvSpPr>
          <p:nvPr/>
        </p:nvSpPr>
        <p:spPr bwMode="auto">
          <a:xfrm>
            <a:off x="3998913" y="3862388"/>
            <a:ext cx="1336675" cy="977900"/>
          </a:xfrm>
          <a:custGeom>
            <a:avLst/>
            <a:gdLst/>
            <a:ahLst/>
            <a:cxnLst>
              <a:cxn ang="0">
                <a:pos x="912" y="0"/>
              </a:cxn>
              <a:cxn ang="0">
                <a:pos x="295" y="608"/>
              </a:cxn>
              <a:cxn ang="0">
                <a:pos x="295" y="0"/>
              </a:cxn>
              <a:cxn ang="0">
                <a:pos x="0" y="616"/>
              </a:cxn>
            </a:cxnLst>
            <a:rect l="0" t="0" r="r" b="b"/>
            <a:pathLst>
              <a:path w="912" h="616">
                <a:moveTo>
                  <a:pt x="912" y="0"/>
                </a:moveTo>
                <a:lnTo>
                  <a:pt x="295" y="608"/>
                </a:lnTo>
                <a:lnTo>
                  <a:pt x="295" y="0"/>
                </a:lnTo>
                <a:lnTo>
                  <a:pt x="0" y="6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2" name="Freeform 46"/>
          <p:cNvSpPr>
            <a:spLocks/>
          </p:cNvSpPr>
          <p:nvPr/>
        </p:nvSpPr>
        <p:spPr bwMode="auto">
          <a:xfrm>
            <a:off x="3565525" y="3862388"/>
            <a:ext cx="865188" cy="977900"/>
          </a:xfrm>
          <a:custGeom>
            <a:avLst/>
            <a:gdLst/>
            <a:ahLst/>
            <a:cxnLst>
              <a:cxn ang="0">
                <a:pos x="296" y="608"/>
              </a:cxn>
              <a:cxn ang="0">
                <a:pos x="296" y="0"/>
              </a:cxn>
              <a:cxn ang="0">
                <a:pos x="591" y="616"/>
              </a:cxn>
              <a:cxn ang="0">
                <a:pos x="0" y="0"/>
              </a:cxn>
            </a:cxnLst>
            <a:rect l="0" t="0" r="r" b="b"/>
            <a:pathLst>
              <a:path w="591" h="616">
                <a:moveTo>
                  <a:pt x="296" y="608"/>
                </a:moveTo>
                <a:lnTo>
                  <a:pt x="296" y="0"/>
                </a:lnTo>
                <a:lnTo>
                  <a:pt x="591" y="616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3" name="Rectangle 47"/>
          <p:cNvSpPr>
            <a:spLocks noChangeArrowheads="1"/>
          </p:cNvSpPr>
          <p:nvPr/>
        </p:nvSpPr>
        <p:spPr bwMode="auto">
          <a:xfrm>
            <a:off x="3365500" y="5045075"/>
            <a:ext cx="374650" cy="773113"/>
          </a:xfrm>
          <a:prstGeom prst="rect">
            <a:avLst/>
          </a:prstGeom>
          <a:solidFill>
            <a:srgbClr val="FEFF55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4" name="Rectangle 48"/>
          <p:cNvSpPr>
            <a:spLocks noChangeArrowheads="1"/>
          </p:cNvSpPr>
          <p:nvPr/>
        </p:nvSpPr>
        <p:spPr bwMode="auto">
          <a:xfrm>
            <a:off x="3387725" y="3544888"/>
            <a:ext cx="339725" cy="100012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5" name="Rectangle 49"/>
          <p:cNvSpPr>
            <a:spLocks noChangeArrowheads="1"/>
          </p:cNvSpPr>
          <p:nvPr/>
        </p:nvSpPr>
        <p:spPr bwMode="auto">
          <a:xfrm>
            <a:off x="3387725" y="3481388"/>
            <a:ext cx="339725" cy="76200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6" name="Rectangle 50"/>
          <p:cNvSpPr>
            <a:spLocks noChangeArrowheads="1"/>
          </p:cNvSpPr>
          <p:nvPr/>
        </p:nvSpPr>
        <p:spPr bwMode="auto">
          <a:xfrm>
            <a:off x="3387725" y="3316288"/>
            <a:ext cx="339725" cy="165100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7" name="Rectangle 51"/>
          <p:cNvSpPr>
            <a:spLocks noChangeArrowheads="1"/>
          </p:cNvSpPr>
          <p:nvPr/>
        </p:nvSpPr>
        <p:spPr bwMode="auto">
          <a:xfrm>
            <a:off x="3387725" y="3289300"/>
            <a:ext cx="339725" cy="50800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8" name="Rectangle 52"/>
          <p:cNvSpPr>
            <a:spLocks noChangeArrowheads="1"/>
          </p:cNvSpPr>
          <p:nvPr/>
        </p:nvSpPr>
        <p:spPr bwMode="auto">
          <a:xfrm>
            <a:off x="4243388" y="3455988"/>
            <a:ext cx="376237" cy="188912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69" name="Rectangle 53"/>
          <p:cNvSpPr>
            <a:spLocks noChangeArrowheads="1"/>
          </p:cNvSpPr>
          <p:nvPr/>
        </p:nvSpPr>
        <p:spPr bwMode="auto">
          <a:xfrm>
            <a:off x="4243388" y="3352800"/>
            <a:ext cx="376237" cy="115888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0" name="Rectangle 54"/>
          <p:cNvSpPr>
            <a:spLocks noChangeArrowheads="1"/>
          </p:cNvSpPr>
          <p:nvPr/>
        </p:nvSpPr>
        <p:spPr bwMode="auto">
          <a:xfrm>
            <a:off x="4243388" y="3303588"/>
            <a:ext cx="376237" cy="49212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1" name="Rectangle 55"/>
          <p:cNvSpPr>
            <a:spLocks noChangeArrowheads="1"/>
          </p:cNvSpPr>
          <p:nvPr/>
        </p:nvSpPr>
        <p:spPr bwMode="auto">
          <a:xfrm>
            <a:off x="4243388" y="3213100"/>
            <a:ext cx="376237" cy="88900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2" name="Rectangle 56"/>
          <p:cNvSpPr>
            <a:spLocks noChangeArrowheads="1"/>
          </p:cNvSpPr>
          <p:nvPr/>
        </p:nvSpPr>
        <p:spPr bwMode="auto">
          <a:xfrm>
            <a:off x="3810000" y="3597275"/>
            <a:ext cx="352425" cy="47625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3" name="Rectangle 57"/>
          <p:cNvSpPr>
            <a:spLocks noChangeArrowheads="1"/>
          </p:cNvSpPr>
          <p:nvPr/>
        </p:nvSpPr>
        <p:spPr bwMode="auto">
          <a:xfrm>
            <a:off x="3810000" y="3481388"/>
            <a:ext cx="352425" cy="112712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4" name="Rectangle 58"/>
          <p:cNvSpPr>
            <a:spLocks noChangeArrowheads="1"/>
          </p:cNvSpPr>
          <p:nvPr/>
        </p:nvSpPr>
        <p:spPr bwMode="auto">
          <a:xfrm>
            <a:off x="3810000" y="3405188"/>
            <a:ext cx="352425" cy="87312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5" name="Rectangle 59"/>
          <p:cNvSpPr>
            <a:spLocks noChangeArrowheads="1"/>
          </p:cNvSpPr>
          <p:nvPr/>
        </p:nvSpPr>
        <p:spPr bwMode="auto">
          <a:xfrm>
            <a:off x="3810000" y="3365500"/>
            <a:ext cx="352425" cy="50800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6" name="Rectangle 60"/>
          <p:cNvSpPr>
            <a:spLocks noChangeArrowheads="1"/>
          </p:cNvSpPr>
          <p:nvPr/>
        </p:nvSpPr>
        <p:spPr bwMode="auto">
          <a:xfrm>
            <a:off x="5157788" y="3568700"/>
            <a:ext cx="352425" cy="88900"/>
          </a:xfrm>
          <a:prstGeom prst="rect">
            <a:avLst/>
          </a:prstGeom>
          <a:solidFill>
            <a:srgbClr val="FF000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7" name="Rectangle 61"/>
          <p:cNvSpPr>
            <a:spLocks noChangeArrowheads="1"/>
          </p:cNvSpPr>
          <p:nvPr/>
        </p:nvSpPr>
        <p:spPr bwMode="auto">
          <a:xfrm>
            <a:off x="5157788" y="3492500"/>
            <a:ext cx="352425" cy="76200"/>
          </a:xfrm>
          <a:prstGeom prst="rect">
            <a:avLst/>
          </a:prstGeom>
          <a:solidFill>
            <a:srgbClr val="0065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8" name="Rectangle 62"/>
          <p:cNvSpPr>
            <a:spLocks noChangeArrowheads="1"/>
          </p:cNvSpPr>
          <p:nvPr/>
        </p:nvSpPr>
        <p:spPr bwMode="auto">
          <a:xfrm>
            <a:off x="5157788" y="3429000"/>
            <a:ext cx="352425" cy="101600"/>
          </a:xfrm>
          <a:prstGeom prst="rect">
            <a:avLst/>
          </a:prstGeom>
          <a:solidFill>
            <a:srgbClr val="FE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79" name="Rectangle 63"/>
          <p:cNvSpPr>
            <a:spLocks noChangeArrowheads="1"/>
          </p:cNvSpPr>
          <p:nvPr/>
        </p:nvSpPr>
        <p:spPr bwMode="auto">
          <a:xfrm>
            <a:off x="5157788" y="3379788"/>
            <a:ext cx="352425" cy="49212"/>
          </a:xfrm>
          <a:prstGeom prst="rect">
            <a:avLst/>
          </a:prstGeom>
          <a:solidFill>
            <a:srgbClr val="2B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0" name="Rectangle 64"/>
          <p:cNvSpPr>
            <a:spLocks noChangeArrowheads="1"/>
          </p:cNvSpPr>
          <p:nvPr/>
        </p:nvSpPr>
        <p:spPr bwMode="auto">
          <a:xfrm>
            <a:off x="5135563" y="2414588"/>
            <a:ext cx="398462" cy="1270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1" name="Rectangle 65"/>
          <p:cNvSpPr>
            <a:spLocks noChangeArrowheads="1"/>
          </p:cNvSpPr>
          <p:nvPr/>
        </p:nvSpPr>
        <p:spPr bwMode="auto">
          <a:xfrm>
            <a:off x="4219575" y="2414588"/>
            <a:ext cx="423863" cy="12557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2" name="Rectangle 66"/>
          <p:cNvSpPr>
            <a:spLocks noChangeArrowheads="1"/>
          </p:cNvSpPr>
          <p:nvPr/>
        </p:nvSpPr>
        <p:spPr bwMode="auto">
          <a:xfrm>
            <a:off x="3365500" y="5337175"/>
            <a:ext cx="374650" cy="481013"/>
          </a:xfrm>
          <a:prstGeom prst="rect">
            <a:avLst/>
          </a:prstGeom>
          <a:solidFill>
            <a:srgbClr val="FFDD8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3" name="Arc 67"/>
          <p:cNvSpPr>
            <a:spLocks/>
          </p:cNvSpPr>
          <p:nvPr/>
        </p:nvSpPr>
        <p:spPr bwMode="auto">
          <a:xfrm>
            <a:off x="3446463" y="5538788"/>
            <a:ext cx="130175" cy="101600"/>
          </a:xfrm>
          <a:custGeom>
            <a:avLst/>
            <a:gdLst>
              <a:gd name="G0" fmla="+- 21600 0 0"/>
              <a:gd name="G1" fmla="+- 21598 0 0"/>
              <a:gd name="G2" fmla="+- 21600 0 0"/>
              <a:gd name="T0" fmla="*/ 0 w 21600"/>
              <a:gd name="T1" fmla="*/ 21598 h 21598"/>
              <a:gd name="T2" fmla="*/ 21356 w 21600"/>
              <a:gd name="T3" fmla="*/ 0 h 21598"/>
              <a:gd name="T4" fmla="*/ 21600 w 21600"/>
              <a:gd name="T5" fmla="*/ 21598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8" fill="none" extrusionOk="0">
                <a:moveTo>
                  <a:pt x="-1" y="21597"/>
                </a:moveTo>
                <a:cubicBezTo>
                  <a:pt x="-1" y="9763"/>
                  <a:pt x="9522" y="133"/>
                  <a:pt x="21355" y="-1"/>
                </a:cubicBezTo>
              </a:path>
              <a:path w="21600" h="21598" stroke="0" extrusionOk="0">
                <a:moveTo>
                  <a:pt x="-1" y="21597"/>
                </a:moveTo>
                <a:cubicBezTo>
                  <a:pt x="-1" y="9763"/>
                  <a:pt x="9522" y="133"/>
                  <a:pt x="21355" y="-1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>
            <a:solidFill>
              <a:srgbClr val="FE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4" name="Arc 68"/>
          <p:cNvSpPr>
            <a:spLocks/>
          </p:cNvSpPr>
          <p:nvPr/>
        </p:nvSpPr>
        <p:spPr bwMode="auto">
          <a:xfrm>
            <a:off x="3516313" y="5359400"/>
            <a:ext cx="55562" cy="1905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0999 w 21600"/>
              <a:gd name="T1" fmla="*/ 21591 h 21591"/>
              <a:gd name="T2" fmla="*/ 0 w 21600"/>
              <a:gd name="T3" fmla="*/ 0 h 21591"/>
              <a:gd name="T4" fmla="*/ 21600 w 21600"/>
              <a:gd name="T5" fmla="*/ 0 h 21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1" fill="none" extrusionOk="0">
                <a:moveTo>
                  <a:pt x="20998" y="21591"/>
                </a:moveTo>
                <a:cubicBezTo>
                  <a:pt x="9308" y="21266"/>
                  <a:pt x="-1" y="11695"/>
                  <a:pt x="-1" y="-1"/>
                </a:cubicBezTo>
              </a:path>
              <a:path w="21600" h="21591" stroke="0" extrusionOk="0">
                <a:moveTo>
                  <a:pt x="20998" y="21591"/>
                </a:moveTo>
                <a:cubicBezTo>
                  <a:pt x="9308" y="21266"/>
                  <a:pt x="-1" y="11695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5" name="Arc 69"/>
          <p:cNvSpPr>
            <a:spLocks/>
          </p:cNvSpPr>
          <p:nvPr/>
        </p:nvSpPr>
        <p:spPr bwMode="auto">
          <a:xfrm>
            <a:off x="3565525" y="5349875"/>
            <a:ext cx="111125" cy="234950"/>
          </a:xfrm>
          <a:custGeom>
            <a:avLst/>
            <a:gdLst>
              <a:gd name="G0" fmla="+- 21599 0 0"/>
              <a:gd name="G1" fmla="+- 21600 0 0"/>
              <a:gd name="G2" fmla="+- 21600 0 0"/>
              <a:gd name="T0" fmla="*/ 0 w 21599"/>
              <a:gd name="T1" fmla="*/ 21454 h 21600"/>
              <a:gd name="T2" fmla="*/ 21599 w 21599"/>
              <a:gd name="T3" fmla="*/ 0 h 21600"/>
              <a:gd name="T4" fmla="*/ 21599 w 2159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9" h="21600" fill="none" extrusionOk="0">
                <a:moveTo>
                  <a:pt x="-1" y="21453"/>
                </a:moveTo>
                <a:cubicBezTo>
                  <a:pt x="79" y="9581"/>
                  <a:pt x="9726" y="-1"/>
                  <a:pt x="21599" y="-1"/>
                </a:cubicBezTo>
              </a:path>
              <a:path w="21599" h="21600" stroke="0" extrusionOk="0">
                <a:moveTo>
                  <a:pt x="-1" y="21453"/>
                </a:moveTo>
                <a:cubicBezTo>
                  <a:pt x="79" y="9581"/>
                  <a:pt x="9726" y="-1"/>
                  <a:pt x="21599" y="-1"/>
                </a:cubicBezTo>
                <a:lnTo>
                  <a:pt x="21599" y="21600"/>
                </a:lnTo>
                <a:close/>
              </a:path>
            </a:pathLst>
          </a:custGeom>
          <a:noFill/>
          <a:ln w="12700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6" name="Arc 70"/>
          <p:cNvSpPr>
            <a:spLocks/>
          </p:cNvSpPr>
          <p:nvPr/>
        </p:nvSpPr>
        <p:spPr bwMode="auto">
          <a:xfrm>
            <a:off x="3471863" y="5545138"/>
            <a:ext cx="104775" cy="120650"/>
          </a:xfrm>
          <a:custGeom>
            <a:avLst/>
            <a:gdLst>
              <a:gd name="G0" fmla="+- 0 0 0"/>
              <a:gd name="G1" fmla="+- 286 0 0"/>
              <a:gd name="G2" fmla="+- 21600 0 0"/>
              <a:gd name="T0" fmla="*/ 21598 w 21600"/>
              <a:gd name="T1" fmla="*/ 0 h 21886"/>
              <a:gd name="T2" fmla="*/ 0 w 21600"/>
              <a:gd name="T3" fmla="*/ 21886 h 21886"/>
              <a:gd name="T4" fmla="*/ 0 w 21600"/>
              <a:gd name="T5" fmla="*/ 286 h 2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886" fill="none" extrusionOk="0">
                <a:moveTo>
                  <a:pt x="21598" y="-1"/>
                </a:moveTo>
                <a:cubicBezTo>
                  <a:pt x="21599" y="95"/>
                  <a:pt x="21600" y="190"/>
                  <a:pt x="21600" y="286"/>
                </a:cubicBezTo>
                <a:cubicBezTo>
                  <a:pt x="21600" y="12215"/>
                  <a:pt x="11929" y="21886"/>
                  <a:pt x="-1" y="21886"/>
                </a:cubicBezTo>
              </a:path>
              <a:path w="21600" h="21886" stroke="0" extrusionOk="0">
                <a:moveTo>
                  <a:pt x="21598" y="-1"/>
                </a:moveTo>
                <a:cubicBezTo>
                  <a:pt x="21599" y="95"/>
                  <a:pt x="21600" y="190"/>
                  <a:pt x="21600" y="286"/>
                </a:cubicBezTo>
                <a:cubicBezTo>
                  <a:pt x="21600" y="12215"/>
                  <a:pt x="11929" y="21886"/>
                  <a:pt x="-1" y="21886"/>
                </a:cubicBezTo>
                <a:lnTo>
                  <a:pt x="0" y="286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7" name="Arc 71"/>
          <p:cNvSpPr>
            <a:spLocks/>
          </p:cNvSpPr>
          <p:nvPr/>
        </p:nvSpPr>
        <p:spPr bwMode="auto">
          <a:xfrm>
            <a:off x="3565525" y="5545138"/>
            <a:ext cx="152400" cy="96837"/>
          </a:xfrm>
          <a:custGeom>
            <a:avLst/>
            <a:gdLst>
              <a:gd name="G0" fmla="+- 21600 0 0"/>
              <a:gd name="G1" fmla="+- 355 0 0"/>
              <a:gd name="G2" fmla="+- 21600 0 0"/>
              <a:gd name="T0" fmla="*/ 21387 w 21600"/>
              <a:gd name="T1" fmla="*/ 21953 h 21953"/>
              <a:gd name="T2" fmla="*/ 3 w 21600"/>
              <a:gd name="T3" fmla="*/ 0 h 21953"/>
              <a:gd name="T4" fmla="*/ 21600 w 21600"/>
              <a:gd name="T5" fmla="*/ 355 h 21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953" fill="none" extrusionOk="0">
                <a:moveTo>
                  <a:pt x="21386" y="21953"/>
                </a:moveTo>
                <a:cubicBezTo>
                  <a:pt x="9541" y="21837"/>
                  <a:pt x="0" y="12201"/>
                  <a:pt x="0" y="355"/>
                </a:cubicBezTo>
                <a:cubicBezTo>
                  <a:pt x="0" y="236"/>
                  <a:pt x="0" y="118"/>
                  <a:pt x="2" y="-1"/>
                </a:cubicBezTo>
              </a:path>
              <a:path w="21600" h="21953" stroke="0" extrusionOk="0">
                <a:moveTo>
                  <a:pt x="21386" y="21953"/>
                </a:moveTo>
                <a:cubicBezTo>
                  <a:pt x="9541" y="21837"/>
                  <a:pt x="0" y="12201"/>
                  <a:pt x="0" y="355"/>
                </a:cubicBezTo>
                <a:cubicBezTo>
                  <a:pt x="0" y="236"/>
                  <a:pt x="0" y="118"/>
                  <a:pt x="2" y="-1"/>
                </a:cubicBezTo>
                <a:lnTo>
                  <a:pt x="21600" y="355"/>
                </a:lnTo>
                <a:close/>
              </a:path>
            </a:pathLst>
          </a:custGeom>
          <a:noFill/>
          <a:ln w="12700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8" name="Arc 72"/>
          <p:cNvSpPr>
            <a:spLocks/>
          </p:cNvSpPr>
          <p:nvPr/>
        </p:nvSpPr>
        <p:spPr bwMode="auto">
          <a:xfrm>
            <a:off x="3565525" y="5526088"/>
            <a:ext cx="111125" cy="2286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89" name="Arc 73"/>
          <p:cNvSpPr>
            <a:spLocks/>
          </p:cNvSpPr>
          <p:nvPr/>
        </p:nvSpPr>
        <p:spPr bwMode="auto">
          <a:xfrm>
            <a:off x="3465513" y="5526088"/>
            <a:ext cx="111125" cy="206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31"/>
              <a:gd name="T1" fmla="*/ 0 h 21600"/>
              <a:gd name="T2" fmla="*/ 21531 w 21531"/>
              <a:gd name="T3" fmla="*/ 19878 h 21600"/>
              <a:gd name="T4" fmla="*/ 0 w 2153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31" h="21600" fill="none" extrusionOk="0">
                <a:moveTo>
                  <a:pt x="0" y="-1"/>
                </a:moveTo>
                <a:cubicBezTo>
                  <a:pt x="11261" y="-1"/>
                  <a:pt x="20633" y="8652"/>
                  <a:pt x="21531" y="19877"/>
                </a:cubicBezTo>
              </a:path>
              <a:path w="21531" h="21600" stroke="0" extrusionOk="0">
                <a:moveTo>
                  <a:pt x="0" y="-1"/>
                </a:moveTo>
                <a:cubicBezTo>
                  <a:pt x="11261" y="-1"/>
                  <a:pt x="20633" y="8652"/>
                  <a:pt x="21531" y="19877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0" name="Arc 74"/>
          <p:cNvSpPr>
            <a:spLocks/>
          </p:cNvSpPr>
          <p:nvPr/>
        </p:nvSpPr>
        <p:spPr bwMode="auto">
          <a:xfrm>
            <a:off x="3575050" y="5549900"/>
            <a:ext cx="152400" cy="20638"/>
          </a:xfrm>
          <a:custGeom>
            <a:avLst/>
            <a:gdLst>
              <a:gd name="G0" fmla="+- 200 0 0"/>
              <a:gd name="G1" fmla="+- 21600 0 0"/>
              <a:gd name="G2" fmla="+- 21600 0 0"/>
              <a:gd name="T0" fmla="*/ 0 w 21729"/>
              <a:gd name="T1" fmla="*/ 1 h 21600"/>
              <a:gd name="T2" fmla="*/ 21729 w 21729"/>
              <a:gd name="T3" fmla="*/ 19853 h 21600"/>
              <a:gd name="T4" fmla="*/ 200 w 2172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29" h="21600" fill="none" extrusionOk="0">
                <a:moveTo>
                  <a:pt x="-1" y="0"/>
                </a:moveTo>
                <a:cubicBezTo>
                  <a:pt x="66" y="0"/>
                  <a:pt x="133" y="-1"/>
                  <a:pt x="200" y="-1"/>
                </a:cubicBezTo>
                <a:cubicBezTo>
                  <a:pt x="11451" y="-1"/>
                  <a:pt x="20819" y="8637"/>
                  <a:pt x="21729" y="19852"/>
                </a:cubicBezTo>
              </a:path>
              <a:path w="21729" h="21600" stroke="0" extrusionOk="0">
                <a:moveTo>
                  <a:pt x="-1" y="0"/>
                </a:moveTo>
                <a:cubicBezTo>
                  <a:pt x="66" y="0"/>
                  <a:pt x="133" y="-1"/>
                  <a:pt x="200" y="-1"/>
                </a:cubicBezTo>
                <a:cubicBezTo>
                  <a:pt x="11451" y="-1"/>
                  <a:pt x="20819" y="8637"/>
                  <a:pt x="21729" y="19852"/>
                </a:cubicBezTo>
                <a:lnTo>
                  <a:pt x="200" y="21600"/>
                </a:lnTo>
                <a:close/>
              </a:path>
            </a:pathLst>
          </a:custGeom>
          <a:noFill/>
          <a:ln w="12700">
            <a:solidFill>
              <a:srgbClr val="004E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1" name="Arc 75"/>
          <p:cNvSpPr>
            <a:spLocks/>
          </p:cNvSpPr>
          <p:nvPr/>
        </p:nvSpPr>
        <p:spPr bwMode="auto">
          <a:xfrm>
            <a:off x="3575050" y="5505450"/>
            <a:ext cx="166688" cy="46038"/>
          </a:xfrm>
          <a:custGeom>
            <a:avLst/>
            <a:gdLst>
              <a:gd name="G0" fmla="+- 204 0 0"/>
              <a:gd name="G1" fmla="+- 795 0 0"/>
              <a:gd name="G2" fmla="+- 21600 0 0"/>
              <a:gd name="T0" fmla="*/ 21789 w 21804"/>
              <a:gd name="T1" fmla="*/ 0 h 22395"/>
              <a:gd name="T2" fmla="*/ 0 w 21804"/>
              <a:gd name="T3" fmla="*/ 22394 h 22395"/>
              <a:gd name="T4" fmla="*/ 204 w 21804"/>
              <a:gd name="T5" fmla="*/ 795 h 22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04" h="22395" fill="none" extrusionOk="0">
                <a:moveTo>
                  <a:pt x="21789" y="-1"/>
                </a:moveTo>
                <a:cubicBezTo>
                  <a:pt x="21799" y="264"/>
                  <a:pt x="21804" y="529"/>
                  <a:pt x="21804" y="795"/>
                </a:cubicBezTo>
                <a:cubicBezTo>
                  <a:pt x="21804" y="12724"/>
                  <a:pt x="12133" y="22395"/>
                  <a:pt x="204" y="22395"/>
                </a:cubicBezTo>
                <a:cubicBezTo>
                  <a:pt x="135" y="22394"/>
                  <a:pt x="67" y="22394"/>
                  <a:pt x="-1" y="22394"/>
                </a:cubicBezTo>
              </a:path>
              <a:path w="21804" h="22395" stroke="0" extrusionOk="0">
                <a:moveTo>
                  <a:pt x="21789" y="-1"/>
                </a:moveTo>
                <a:cubicBezTo>
                  <a:pt x="21799" y="264"/>
                  <a:pt x="21804" y="529"/>
                  <a:pt x="21804" y="795"/>
                </a:cubicBezTo>
                <a:cubicBezTo>
                  <a:pt x="21804" y="12724"/>
                  <a:pt x="12133" y="22395"/>
                  <a:pt x="204" y="22395"/>
                </a:cubicBezTo>
                <a:cubicBezTo>
                  <a:pt x="135" y="22394"/>
                  <a:pt x="67" y="22394"/>
                  <a:pt x="-1" y="22394"/>
                </a:cubicBezTo>
                <a:lnTo>
                  <a:pt x="204" y="795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2" name="Arc 76"/>
          <p:cNvSpPr>
            <a:spLocks/>
          </p:cNvSpPr>
          <p:nvPr/>
        </p:nvSpPr>
        <p:spPr bwMode="auto">
          <a:xfrm>
            <a:off x="3565525" y="5462588"/>
            <a:ext cx="134938" cy="698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70"/>
                  <a:pt x="9670" y="-1"/>
                  <a:pt x="21600" y="-1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0"/>
                  <a:pt x="9670" y="-1"/>
                  <a:pt x="21600" y="-1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3" name="Oval 77"/>
          <p:cNvSpPr>
            <a:spLocks noChangeArrowheads="1"/>
          </p:cNvSpPr>
          <p:nvPr/>
        </p:nvSpPr>
        <p:spPr bwMode="auto">
          <a:xfrm>
            <a:off x="3470275" y="5538788"/>
            <a:ext cx="150813" cy="115887"/>
          </a:xfrm>
          <a:prstGeom prst="ellipse">
            <a:avLst/>
          </a:prstGeom>
          <a:noFill/>
          <a:ln w="12700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4" name="Freeform 78"/>
          <p:cNvSpPr>
            <a:spLocks/>
          </p:cNvSpPr>
          <p:nvPr/>
        </p:nvSpPr>
        <p:spPr bwMode="auto">
          <a:xfrm>
            <a:off x="3376613" y="5538788"/>
            <a:ext cx="188912" cy="103187"/>
          </a:xfrm>
          <a:custGeom>
            <a:avLst/>
            <a:gdLst/>
            <a:ahLst/>
            <a:cxnLst>
              <a:cxn ang="0">
                <a:pos x="129" y="0"/>
              </a:cxn>
              <a:cxn ang="0">
                <a:pos x="89" y="25"/>
              </a:cxn>
              <a:cxn ang="0">
                <a:pos x="25" y="48"/>
              </a:cxn>
              <a:cxn ang="0">
                <a:pos x="0" y="65"/>
              </a:cxn>
            </a:cxnLst>
            <a:rect l="0" t="0" r="r" b="b"/>
            <a:pathLst>
              <a:path w="129" h="65">
                <a:moveTo>
                  <a:pt x="129" y="0"/>
                </a:moveTo>
                <a:lnTo>
                  <a:pt x="89" y="25"/>
                </a:lnTo>
                <a:lnTo>
                  <a:pt x="25" y="48"/>
                </a:lnTo>
                <a:lnTo>
                  <a:pt x="0" y="65"/>
                </a:lnTo>
              </a:path>
            </a:pathLst>
          </a:custGeom>
          <a:noFill/>
          <a:ln w="12700">
            <a:solidFill>
              <a:srgbClr val="FF46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5" name="Rectangle 79"/>
          <p:cNvSpPr>
            <a:spLocks noChangeArrowheads="1"/>
          </p:cNvSpPr>
          <p:nvPr/>
        </p:nvSpPr>
        <p:spPr bwMode="auto">
          <a:xfrm>
            <a:off x="3810000" y="5337175"/>
            <a:ext cx="374650" cy="481013"/>
          </a:xfrm>
          <a:prstGeom prst="rect">
            <a:avLst/>
          </a:prstGeom>
          <a:solidFill>
            <a:srgbClr val="80DA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6" name="Arc 80"/>
          <p:cNvSpPr>
            <a:spLocks/>
          </p:cNvSpPr>
          <p:nvPr/>
        </p:nvSpPr>
        <p:spPr bwMode="auto">
          <a:xfrm>
            <a:off x="3892550" y="5538788"/>
            <a:ext cx="123825" cy="101600"/>
          </a:xfrm>
          <a:custGeom>
            <a:avLst/>
            <a:gdLst>
              <a:gd name="G0" fmla="+- 21600 0 0"/>
              <a:gd name="G1" fmla="+- 21598 0 0"/>
              <a:gd name="G2" fmla="+- 21600 0 0"/>
              <a:gd name="T0" fmla="*/ 0 w 21600"/>
              <a:gd name="T1" fmla="*/ 21598 h 21598"/>
              <a:gd name="T2" fmla="*/ 21345 w 21600"/>
              <a:gd name="T3" fmla="*/ 0 h 21598"/>
              <a:gd name="T4" fmla="*/ 21600 w 21600"/>
              <a:gd name="T5" fmla="*/ 21598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8" fill="none" extrusionOk="0">
                <a:moveTo>
                  <a:pt x="-1" y="21597"/>
                </a:moveTo>
                <a:cubicBezTo>
                  <a:pt x="-1" y="9768"/>
                  <a:pt x="9515" y="139"/>
                  <a:pt x="21344" y="-1"/>
                </a:cubicBezTo>
              </a:path>
              <a:path w="21600" h="21598" stroke="0" extrusionOk="0">
                <a:moveTo>
                  <a:pt x="-1" y="21597"/>
                </a:moveTo>
                <a:cubicBezTo>
                  <a:pt x="-1" y="9768"/>
                  <a:pt x="9515" y="139"/>
                  <a:pt x="21344" y="-1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>
            <a:solidFill>
              <a:srgbClr val="FE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7" name="Arc 81"/>
          <p:cNvSpPr>
            <a:spLocks/>
          </p:cNvSpPr>
          <p:nvPr/>
        </p:nvSpPr>
        <p:spPr bwMode="auto">
          <a:xfrm>
            <a:off x="3962400" y="5359400"/>
            <a:ext cx="47625" cy="1905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0925 w 21600"/>
              <a:gd name="T1" fmla="*/ 21589 h 21589"/>
              <a:gd name="T2" fmla="*/ 0 w 21600"/>
              <a:gd name="T3" fmla="*/ 0 h 21589"/>
              <a:gd name="T4" fmla="*/ 21600 w 21600"/>
              <a:gd name="T5" fmla="*/ 0 h 21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9" fill="none" extrusionOk="0">
                <a:moveTo>
                  <a:pt x="20924" y="21589"/>
                </a:moveTo>
                <a:cubicBezTo>
                  <a:pt x="9264" y="21224"/>
                  <a:pt x="-1" y="11666"/>
                  <a:pt x="-1" y="-1"/>
                </a:cubicBezTo>
              </a:path>
              <a:path w="21600" h="21589" stroke="0" extrusionOk="0">
                <a:moveTo>
                  <a:pt x="20924" y="21589"/>
                </a:moveTo>
                <a:cubicBezTo>
                  <a:pt x="9264" y="21224"/>
                  <a:pt x="-1" y="11666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8" name="Arc 82"/>
          <p:cNvSpPr>
            <a:spLocks/>
          </p:cNvSpPr>
          <p:nvPr/>
        </p:nvSpPr>
        <p:spPr bwMode="auto">
          <a:xfrm>
            <a:off x="4000500" y="5351463"/>
            <a:ext cx="109538" cy="233362"/>
          </a:xfrm>
          <a:custGeom>
            <a:avLst/>
            <a:gdLst>
              <a:gd name="G0" fmla="+- 21599 0 0"/>
              <a:gd name="G1" fmla="+- 21598 0 0"/>
              <a:gd name="G2" fmla="+- 21600 0 0"/>
              <a:gd name="T0" fmla="*/ 0 w 21599"/>
              <a:gd name="T1" fmla="*/ 21453 h 21598"/>
              <a:gd name="T2" fmla="*/ 21314 w 21599"/>
              <a:gd name="T3" fmla="*/ 0 h 21598"/>
              <a:gd name="T4" fmla="*/ 21599 w 21599"/>
              <a:gd name="T5" fmla="*/ 21598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9" h="21598" fill="none" extrusionOk="0">
                <a:moveTo>
                  <a:pt x="-1" y="21452"/>
                </a:moveTo>
                <a:cubicBezTo>
                  <a:pt x="78" y="9691"/>
                  <a:pt x="9553" y="155"/>
                  <a:pt x="21313" y="-1"/>
                </a:cubicBezTo>
              </a:path>
              <a:path w="21599" h="21598" stroke="0" extrusionOk="0">
                <a:moveTo>
                  <a:pt x="-1" y="21452"/>
                </a:moveTo>
                <a:cubicBezTo>
                  <a:pt x="78" y="9691"/>
                  <a:pt x="9553" y="155"/>
                  <a:pt x="21313" y="-1"/>
                </a:cubicBezTo>
                <a:lnTo>
                  <a:pt x="21599" y="21598"/>
                </a:lnTo>
                <a:close/>
              </a:path>
            </a:pathLst>
          </a:custGeom>
          <a:noFill/>
          <a:ln w="12700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499" name="Arc 83"/>
          <p:cNvSpPr>
            <a:spLocks/>
          </p:cNvSpPr>
          <p:nvPr/>
        </p:nvSpPr>
        <p:spPr bwMode="auto">
          <a:xfrm>
            <a:off x="3903663" y="5545138"/>
            <a:ext cx="119062" cy="122237"/>
          </a:xfrm>
          <a:custGeom>
            <a:avLst/>
            <a:gdLst>
              <a:gd name="G0" fmla="+- 277 0 0"/>
              <a:gd name="G1" fmla="+- 291 0 0"/>
              <a:gd name="G2" fmla="+- 21600 0 0"/>
              <a:gd name="T0" fmla="*/ 21875 w 21877"/>
              <a:gd name="T1" fmla="*/ 0 h 21891"/>
              <a:gd name="T2" fmla="*/ 0 w 21877"/>
              <a:gd name="T3" fmla="*/ 21889 h 21891"/>
              <a:gd name="T4" fmla="*/ 277 w 21877"/>
              <a:gd name="T5" fmla="*/ 291 h 21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77" h="21891" fill="none" extrusionOk="0">
                <a:moveTo>
                  <a:pt x="21875" y="-1"/>
                </a:moveTo>
                <a:cubicBezTo>
                  <a:pt x="21876" y="96"/>
                  <a:pt x="21877" y="193"/>
                  <a:pt x="21877" y="291"/>
                </a:cubicBezTo>
                <a:cubicBezTo>
                  <a:pt x="21877" y="12220"/>
                  <a:pt x="12206" y="21891"/>
                  <a:pt x="277" y="21891"/>
                </a:cubicBezTo>
                <a:cubicBezTo>
                  <a:pt x="184" y="21890"/>
                  <a:pt x="92" y="21890"/>
                  <a:pt x="-1" y="21889"/>
                </a:cubicBezTo>
              </a:path>
              <a:path w="21877" h="21891" stroke="0" extrusionOk="0">
                <a:moveTo>
                  <a:pt x="21875" y="-1"/>
                </a:moveTo>
                <a:cubicBezTo>
                  <a:pt x="21876" y="96"/>
                  <a:pt x="21877" y="193"/>
                  <a:pt x="21877" y="291"/>
                </a:cubicBezTo>
                <a:cubicBezTo>
                  <a:pt x="21877" y="12220"/>
                  <a:pt x="12206" y="21891"/>
                  <a:pt x="277" y="21891"/>
                </a:cubicBezTo>
                <a:cubicBezTo>
                  <a:pt x="184" y="21890"/>
                  <a:pt x="92" y="21890"/>
                  <a:pt x="-1" y="21889"/>
                </a:cubicBezTo>
                <a:lnTo>
                  <a:pt x="277" y="291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0" name="Arc 84"/>
          <p:cNvSpPr>
            <a:spLocks/>
          </p:cNvSpPr>
          <p:nvPr/>
        </p:nvSpPr>
        <p:spPr bwMode="auto">
          <a:xfrm>
            <a:off x="4010025" y="5545138"/>
            <a:ext cx="146050" cy="96837"/>
          </a:xfrm>
          <a:custGeom>
            <a:avLst/>
            <a:gdLst>
              <a:gd name="G0" fmla="+- 21600 0 0"/>
              <a:gd name="G1" fmla="+- 356 0 0"/>
              <a:gd name="G2" fmla="+- 21600 0 0"/>
              <a:gd name="T0" fmla="*/ 21600 w 21600"/>
              <a:gd name="T1" fmla="*/ 21956 h 21956"/>
              <a:gd name="T2" fmla="*/ 3 w 21600"/>
              <a:gd name="T3" fmla="*/ 0 h 21956"/>
              <a:gd name="T4" fmla="*/ 21600 w 21600"/>
              <a:gd name="T5" fmla="*/ 356 h 21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956" fill="none" extrusionOk="0">
                <a:moveTo>
                  <a:pt x="21600" y="21955"/>
                </a:moveTo>
                <a:cubicBezTo>
                  <a:pt x="9670" y="21956"/>
                  <a:pt x="0" y="12285"/>
                  <a:pt x="0" y="356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6" stroke="0" extrusionOk="0">
                <a:moveTo>
                  <a:pt x="21600" y="21955"/>
                </a:moveTo>
                <a:cubicBezTo>
                  <a:pt x="9670" y="21956"/>
                  <a:pt x="0" y="12285"/>
                  <a:pt x="0" y="356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6"/>
                </a:lnTo>
                <a:close/>
              </a:path>
            </a:pathLst>
          </a:custGeom>
          <a:noFill/>
          <a:ln w="12700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1" name="Arc 85"/>
          <p:cNvSpPr>
            <a:spLocks/>
          </p:cNvSpPr>
          <p:nvPr/>
        </p:nvSpPr>
        <p:spPr bwMode="auto">
          <a:xfrm>
            <a:off x="4010025" y="5526088"/>
            <a:ext cx="104775" cy="2286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2" name="Arc 86"/>
          <p:cNvSpPr>
            <a:spLocks/>
          </p:cNvSpPr>
          <p:nvPr/>
        </p:nvSpPr>
        <p:spPr bwMode="auto">
          <a:xfrm>
            <a:off x="3897313" y="5526088"/>
            <a:ext cx="123825" cy="20637"/>
          </a:xfrm>
          <a:custGeom>
            <a:avLst/>
            <a:gdLst>
              <a:gd name="G0" fmla="+- 248 0 0"/>
              <a:gd name="G1" fmla="+- 21600 0 0"/>
              <a:gd name="G2" fmla="+- 21600 0 0"/>
              <a:gd name="T0" fmla="*/ 0 w 21776"/>
              <a:gd name="T1" fmla="*/ 2 h 21600"/>
              <a:gd name="T2" fmla="*/ 21776 w 21776"/>
              <a:gd name="T3" fmla="*/ 19847 h 21600"/>
              <a:gd name="T4" fmla="*/ 248 w 2177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76" h="21600" fill="none" extrusionOk="0">
                <a:moveTo>
                  <a:pt x="-1" y="1"/>
                </a:moveTo>
                <a:cubicBezTo>
                  <a:pt x="82" y="0"/>
                  <a:pt x="165" y="-1"/>
                  <a:pt x="248" y="-1"/>
                </a:cubicBezTo>
                <a:cubicBezTo>
                  <a:pt x="11497" y="-1"/>
                  <a:pt x="20863" y="8634"/>
                  <a:pt x="21776" y="19846"/>
                </a:cubicBezTo>
              </a:path>
              <a:path w="21776" h="21600" stroke="0" extrusionOk="0">
                <a:moveTo>
                  <a:pt x="-1" y="1"/>
                </a:moveTo>
                <a:cubicBezTo>
                  <a:pt x="82" y="0"/>
                  <a:pt x="165" y="-1"/>
                  <a:pt x="248" y="-1"/>
                </a:cubicBezTo>
                <a:cubicBezTo>
                  <a:pt x="11497" y="-1"/>
                  <a:pt x="20863" y="8634"/>
                  <a:pt x="21776" y="19846"/>
                </a:cubicBezTo>
                <a:lnTo>
                  <a:pt x="248" y="21600"/>
                </a:lnTo>
                <a:close/>
              </a:path>
            </a:pathLst>
          </a:custGeom>
          <a:noFill/>
          <a:ln w="12700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3" name="Arc 87"/>
          <p:cNvSpPr>
            <a:spLocks/>
          </p:cNvSpPr>
          <p:nvPr/>
        </p:nvSpPr>
        <p:spPr bwMode="auto">
          <a:xfrm>
            <a:off x="4014788" y="5549900"/>
            <a:ext cx="147637" cy="2063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31"/>
              <a:gd name="T1" fmla="*/ 0 h 21600"/>
              <a:gd name="T2" fmla="*/ 21531 w 21531"/>
              <a:gd name="T3" fmla="*/ 19878 h 21600"/>
              <a:gd name="T4" fmla="*/ 0 w 2153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31" h="21600" fill="none" extrusionOk="0">
                <a:moveTo>
                  <a:pt x="0" y="-1"/>
                </a:moveTo>
                <a:cubicBezTo>
                  <a:pt x="11261" y="-1"/>
                  <a:pt x="20633" y="8652"/>
                  <a:pt x="21531" y="19877"/>
                </a:cubicBezTo>
              </a:path>
              <a:path w="21531" h="21600" stroke="0" extrusionOk="0">
                <a:moveTo>
                  <a:pt x="0" y="-1"/>
                </a:moveTo>
                <a:cubicBezTo>
                  <a:pt x="11261" y="-1"/>
                  <a:pt x="20633" y="8652"/>
                  <a:pt x="21531" y="19877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004E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4" name="Arc 88"/>
          <p:cNvSpPr>
            <a:spLocks/>
          </p:cNvSpPr>
          <p:nvPr/>
        </p:nvSpPr>
        <p:spPr bwMode="auto">
          <a:xfrm>
            <a:off x="4021138" y="5505450"/>
            <a:ext cx="152400" cy="44450"/>
          </a:xfrm>
          <a:custGeom>
            <a:avLst/>
            <a:gdLst>
              <a:gd name="G0" fmla="+- 0 0 0"/>
              <a:gd name="G1" fmla="+- 784 0 0"/>
              <a:gd name="G2" fmla="+- 21600 0 0"/>
              <a:gd name="T0" fmla="*/ 21585 w 21600"/>
              <a:gd name="T1" fmla="*/ 0 h 22384"/>
              <a:gd name="T2" fmla="*/ 0 w 21600"/>
              <a:gd name="T3" fmla="*/ 22384 h 22384"/>
              <a:gd name="T4" fmla="*/ 0 w 21600"/>
              <a:gd name="T5" fmla="*/ 784 h 2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2384" fill="none" extrusionOk="0">
                <a:moveTo>
                  <a:pt x="21585" y="-1"/>
                </a:moveTo>
                <a:cubicBezTo>
                  <a:pt x="21595" y="261"/>
                  <a:pt x="21600" y="522"/>
                  <a:pt x="21600" y="784"/>
                </a:cubicBezTo>
                <a:cubicBezTo>
                  <a:pt x="21600" y="12713"/>
                  <a:pt x="11929" y="22384"/>
                  <a:pt x="-1" y="22384"/>
                </a:cubicBezTo>
              </a:path>
              <a:path w="21600" h="22384" stroke="0" extrusionOk="0">
                <a:moveTo>
                  <a:pt x="21585" y="-1"/>
                </a:moveTo>
                <a:cubicBezTo>
                  <a:pt x="21595" y="261"/>
                  <a:pt x="21600" y="522"/>
                  <a:pt x="21600" y="784"/>
                </a:cubicBezTo>
                <a:cubicBezTo>
                  <a:pt x="21600" y="12713"/>
                  <a:pt x="11929" y="22384"/>
                  <a:pt x="-1" y="22384"/>
                </a:cubicBezTo>
                <a:lnTo>
                  <a:pt x="0" y="784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5" name="Arc 89"/>
          <p:cNvSpPr>
            <a:spLocks/>
          </p:cNvSpPr>
          <p:nvPr/>
        </p:nvSpPr>
        <p:spPr bwMode="auto">
          <a:xfrm>
            <a:off x="4010025" y="5462588"/>
            <a:ext cx="130175" cy="69850"/>
          </a:xfrm>
          <a:custGeom>
            <a:avLst/>
            <a:gdLst>
              <a:gd name="G0" fmla="+- 21600 0 0"/>
              <a:gd name="G1" fmla="+- 21598 0 0"/>
              <a:gd name="G2" fmla="+- 21600 0 0"/>
              <a:gd name="T0" fmla="*/ 0 w 21600"/>
              <a:gd name="T1" fmla="*/ 21598 h 21598"/>
              <a:gd name="T2" fmla="*/ 21356 w 21600"/>
              <a:gd name="T3" fmla="*/ 0 h 21598"/>
              <a:gd name="T4" fmla="*/ 21600 w 21600"/>
              <a:gd name="T5" fmla="*/ 21598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8" fill="none" extrusionOk="0">
                <a:moveTo>
                  <a:pt x="-1" y="21597"/>
                </a:moveTo>
                <a:cubicBezTo>
                  <a:pt x="-1" y="9763"/>
                  <a:pt x="9522" y="133"/>
                  <a:pt x="21355" y="-1"/>
                </a:cubicBezTo>
              </a:path>
              <a:path w="21600" h="21598" stroke="0" extrusionOk="0">
                <a:moveTo>
                  <a:pt x="-1" y="21597"/>
                </a:moveTo>
                <a:cubicBezTo>
                  <a:pt x="-1" y="9763"/>
                  <a:pt x="9522" y="133"/>
                  <a:pt x="21355" y="-1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6" name="Oval 90"/>
          <p:cNvSpPr>
            <a:spLocks noChangeArrowheads="1"/>
          </p:cNvSpPr>
          <p:nvPr/>
        </p:nvSpPr>
        <p:spPr bwMode="auto">
          <a:xfrm>
            <a:off x="3916363" y="5538788"/>
            <a:ext cx="141287" cy="115887"/>
          </a:xfrm>
          <a:prstGeom prst="ellipse">
            <a:avLst/>
          </a:prstGeom>
          <a:noFill/>
          <a:ln w="12700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7" name="Freeform 91"/>
          <p:cNvSpPr>
            <a:spLocks/>
          </p:cNvSpPr>
          <p:nvPr/>
        </p:nvSpPr>
        <p:spPr bwMode="auto">
          <a:xfrm>
            <a:off x="3821113" y="5538788"/>
            <a:ext cx="177800" cy="103187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88" y="25"/>
              </a:cxn>
              <a:cxn ang="0">
                <a:pos x="32" y="48"/>
              </a:cxn>
              <a:cxn ang="0">
                <a:pos x="0" y="65"/>
              </a:cxn>
            </a:cxnLst>
            <a:rect l="0" t="0" r="r" b="b"/>
            <a:pathLst>
              <a:path w="121" h="65">
                <a:moveTo>
                  <a:pt x="121" y="0"/>
                </a:moveTo>
                <a:lnTo>
                  <a:pt x="88" y="25"/>
                </a:lnTo>
                <a:lnTo>
                  <a:pt x="32" y="48"/>
                </a:lnTo>
                <a:lnTo>
                  <a:pt x="0" y="65"/>
                </a:lnTo>
              </a:path>
            </a:pathLst>
          </a:custGeom>
          <a:noFill/>
          <a:ln w="12700">
            <a:solidFill>
              <a:srgbClr val="FF46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8" name="Rectangle 92"/>
          <p:cNvSpPr>
            <a:spLocks noChangeArrowheads="1"/>
          </p:cNvSpPr>
          <p:nvPr/>
        </p:nvSpPr>
        <p:spPr bwMode="auto">
          <a:xfrm>
            <a:off x="4257675" y="5337175"/>
            <a:ext cx="374650" cy="481013"/>
          </a:xfrm>
          <a:prstGeom prst="rect">
            <a:avLst/>
          </a:prstGeom>
          <a:solidFill>
            <a:srgbClr val="FFA38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09" name="Arc 93"/>
          <p:cNvSpPr>
            <a:spLocks/>
          </p:cNvSpPr>
          <p:nvPr/>
        </p:nvSpPr>
        <p:spPr bwMode="auto">
          <a:xfrm>
            <a:off x="4338638" y="5538788"/>
            <a:ext cx="123825" cy="101600"/>
          </a:xfrm>
          <a:custGeom>
            <a:avLst/>
            <a:gdLst>
              <a:gd name="G0" fmla="+- 21600 0 0"/>
              <a:gd name="G1" fmla="+- 21598 0 0"/>
              <a:gd name="G2" fmla="+- 21600 0 0"/>
              <a:gd name="T0" fmla="*/ 0 w 21600"/>
              <a:gd name="T1" fmla="*/ 21598 h 21598"/>
              <a:gd name="T2" fmla="*/ 21342 w 21600"/>
              <a:gd name="T3" fmla="*/ 0 h 21598"/>
              <a:gd name="T4" fmla="*/ 21600 w 21600"/>
              <a:gd name="T5" fmla="*/ 21598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8" fill="none" extrusionOk="0">
                <a:moveTo>
                  <a:pt x="-1" y="21597"/>
                </a:moveTo>
                <a:cubicBezTo>
                  <a:pt x="-1" y="9769"/>
                  <a:pt x="9514" y="140"/>
                  <a:pt x="21341" y="-1"/>
                </a:cubicBezTo>
              </a:path>
              <a:path w="21600" h="21598" stroke="0" extrusionOk="0">
                <a:moveTo>
                  <a:pt x="-1" y="21597"/>
                </a:moveTo>
                <a:cubicBezTo>
                  <a:pt x="-1" y="9769"/>
                  <a:pt x="9514" y="140"/>
                  <a:pt x="21341" y="-1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>
            <a:solidFill>
              <a:srgbClr val="FE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0" name="Arc 94"/>
          <p:cNvSpPr>
            <a:spLocks/>
          </p:cNvSpPr>
          <p:nvPr/>
        </p:nvSpPr>
        <p:spPr bwMode="auto">
          <a:xfrm>
            <a:off x="4410075" y="5359400"/>
            <a:ext cx="52388" cy="1905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0982 w 21600"/>
              <a:gd name="T1" fmla="*/ 21591 h 21591"/>
              <a:gd name="T2" fmla="*/ 0 w 21600"/>
              <a:gd name="T3" fmla="*/ 0 h 21591"/>
              <a:gd name="T4" fmla="*/ 21600 w 21600"/>
              <a:gd name="T5" fmla="*/ 0 h 21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1" fill="none" extrusionOk="0">
                <a:moveTo>
                  <a:pt x="20981" y="21591"/>
                </a:moveTo>
                <a:cubicBezTo>
                  <a:pt x="9298" y="21256"/>
                  <a:pt x="-1" y="11688"/>
                  <a:pt x="-1" y="-1"/>
                </a:cubicBezTo>
              </a:path>
              <a:path w="21600" h="21591" stroke="0" extrusionOk="0">
                <a:moveTo>
                  <a:pt x="20981" y="21591"/>
                </a:moveTo>
                <a:cubicBezTo>
                  <a:pt x="9298" y="21256"/>
                  <a:pt x="-1" y="11688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1" name="Arc 95"/>
          <p:cNvSpPr>
            <a:spLocks/>
          </p:cNvSpPr>
          <p:nvPr/>
        </p:nvSpPr>
        <p:spPr bwMode="auto">
          <a:xfrm>
            <a:off x="4443413" y="5349875"/>
            <a:ext cx="111125" cy="234950"/>
          </a:xfrm>
          <a:custGeom>
            <a:avLst/>
            <a:gdLst>
              <a:gd name="G0" fmla="+- 21599 0 0"/>
              <a:gd name="G1" fmla="+- 21600 0 0"/>
              <a:gd name="G2" fmla="+- 21600 0 0"/>
              <a:gd name="T0" fmla="*/ 0 w 21599"/>
              <a:gd name="T1" fmla="*/ 21454 h 21600"/>
              <a:gd name="T2" fmla="*/ 21599 w 21599"/>
              <a:gd name="T3" fmla="*/ 0 h 21600"/>
              <a:gd name="T4" fmla="*/ 21599 w 2159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9" h="21600" fill="none" extrusionOk="0">
                <a:moveTo>
                  <a:pt x="-1" y="21453"/>
                </a:moveTo>
                <a:cubicBezTo>
                  <a:pt x="79" y="9581"/>
                  <a:pt x="9726" y="-1"/>
                  <a:pt x="21599" y="-1"/>
                </a:cubicBezTo>
              </a:path>
              <a:path w="21599" h="21600" stroke="0" extrusionOk="0">
                <a:moveTo>
                  <a:pt x="-1" y="21453"/>
                </a:moveTo>
                <a:cubicBezTo>
                  <a:pt x="79" y="9581"/>
                  <a:pt x="9726" y="-1"/>
                  <a:pt x="21599" y="-1"/>
                </a:cubicBezTo>
                <a:lnTo>
                  <a:pt x="21599" y="21600"/>
                </a:lnTo>
                <a:close/>
              </a:path>
            </a:pathLst>
          </a:custGeom>
          <a:noFill/>
          <a:ln w="12700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2" name="Arc 96"/>
          <p:cNvSpPr>
            <a:spLocks/>
          </p:cNvSpPr>
          <p:nvPr/>
        </p:nvSpPr>
        <p:spPr bwMode="auto">
          <a:xfrm>
            <a:off x="4349750" y="5545138"/>
            <a:ext cx="119063" cy="122237"/>
          </a:xfrm>
          <a:custGeom>
            <a:avLst/>
            <a:gdLst>
              <a:gd name="G0" fmla="+- 273 0 0"/>
              <a:gd name="G1" fmla="+- 291 0 0"/>
              <a:gd name="G2" fmla="+- 21600 0 0"/>
              <a:gd name="T0" fmla="*/ 21871 w 21873"/>
              <a:gd name="T1" fmla="*/ 0 h 21891"/>
              <a:gd name="T2" fmla="*/ 0 w 21873"/>
              <a:gd name="T3" fmla="*/ 21889 h 21891"/>
              <a:gd name="T4" fmla="*/ 273 w 21873"/>
              <a:gd name="T5" fmla="*/ 291 h 21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73" h="21891" fill="none" extrusionOk="0">
                <a:moveTo>
                  <a:pt x="21871" y="-1"/>
                </a:moveTo>
                <a:cubicBezTo>
                  <a:pt x="21872" y="96"/>
                  <a:pt x="21873" y="193"/>
                  <a:pt x="21873" y="291"/>
                </a:cubicBezTo>
                <a:cubicBezTo>
                  <a:pt x="21873" y="12220"/>
                  <a:pt x="12202" y="21891"/>
                  <a:pt x="273" y="21891"/>
                </a:cubicBezTo>
                <a:cubicBezTo>
                  <a:pt x="181" y="21890"/>
                  <a:pt x="90" y="21890"/>
                  <a:pt x="-1" y="21889"/>
                </a:cubicBezTo>
              </a:path>
              <a:path w="21873" h="21891" stroke="0" extrusionOk="0">
                <a:moveTo>
                  <a:pt x="21871" y="-1"/>
                </a:moveTo>
                <a:cubicBezTo>
                  <a:pt x="21872" y="96"/>
                  <a:pt x="21873" y="193"/>
                  <a:pt x="21873" y="291"/>
                </a:cubicBezTo>
                <a:cubicBezTo>
                  <a:pt x="21873" y="12220"/>
                  <a:pt x="12202" y="21891"/>
                  <a:pt x="273" y="21891"/>
                </a:cubicBezTo>
                <a:cubicBezTo>
                  <a:pt x="181" y="21890"/>
                  <a:pt x="90" y="21890"/>
                  <a:pt x="-1" y="21889"/>
                </a:cubicBezTo>
                <a:lnTo>
                  <a:pt x="273" y="291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3" name="Arc 97"/>
          <p:cNvSpPr>
            <a:spLocks/>
          </p:cNvSpPr>
          <p:nvPr/>
        </p:nvSpPr>
        <p:spPr bwMode="auto">
          <a:xfrm>
            <a:off x="4454525" y="5545138"/>
            <a:ext cx="147638" cy="96837"/>
          </a:xfrm>
          <a:custGeom>
            <a:avLst/>
            <a:gdLst>
              <a:gd name="G0" fmla="+- 21600 0 0"/>
              <a:gd name="G1" fmla="+- 355 0 0"/>
              <a:gd name="G2" fmla="+- 21600 0 0"/>
              <a:gd name="T0" fmla="*/ 21380 w 21600"/>
              <a:gd name="T1" fmla="*/ 21953 h 21953"/>
              <a:gd name="T2" fmla="*/ 3 w 21600"/>
              <a:gd name="T3" fmla="*/ 0 h 21953"/>
              <a:gd name="T4" fmla="*/ 21600 w 21600"/>
              <a:gd name="T5" fmla="*/ 355 h 21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953" fill="none" extrusionOk="0">
                <a:moveTo>
                  <a:pt x="21379" y="21953"/>
                </a:moveTo>
                <a:cubicBezTo>
                  <a:pt x="9537" y="21833"/>
                  <a:pt x="0" y="12198"/>
                  <a:pt x="0" y="355"/>
                </a:cubicBezTo>
                <a:cubicBezTo>
                  <a:pt x="0" y="236"/>
                  <a:pt x="0" y="118"/>
                  <a:pt x="2" y="-1"/>
                </a:cubicBezTo>
              </a:path>
              <a:path w="21600" h="21953" stroke="0" extrusionOk="0">
                <a:moveTo>
                  <a:pt x="21379" y="21953"/>
                </a:moveTo>
                <a:cubicBezTo>
                  <a:pt x="9537" y="21833"/>
                  <a:pt x="0" y="12198"/>
                  <a:pt x="0" y="355"/>
                </a:cubicBezTo>
                <a:cubicBezTo>
                  <a:pt x="0" y="236"/>
                  <a:pt x="0" y="118"/>
                  <a:pt x="2" y="-1"/>
                </a:cubicBezTo>
                <a:lnTo>
                  <a:pt x="21600" y="355"/>
                </a:lnTo>
                <a:close/>
              </a:path>
            </a:pathLst>
          </a:custGeom>
          <a:noFill/>
          <a:ln w="12700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4" name="Arc 98"/>
          <p:cNvSpPr>
            <a:spLocks/>
          </p:cNvSpPr>
          <p:nvPr/>
        </p:nvSpPr>
        <p:spPr bwMode="auto">
          <a:xfrm>
            <a:off x="4454525" y="5526088"/>
            <a:ext cx="106363" cy="2286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5" name="Arc 99"/>
          <p:cNvSpPr>
            <a:spLocks/>
          </p:cNvSpPr>
          <p:nvPr/>
        </p:nvSpPr>
        <p:spPr bwMode="auto">
          <a:xfrm>
            <a:off x="4343400" y="5526088"/>
            <a:ext cx="123825" cy="20637"/>
          </a:xfrm>
          <a:custGeom>
            <a:avLst/>
            <a:gdLst>
              <a:gd name="G0" fmla="+- 245 0 0"/>
              <a:gd name="G1" fmla="+- 21600 0 0"/>
              <a:gd name="G2" fmla="+- 21600 0 0"/>
              <a:gd name="T0" fmla="*/ 0 w 21773"/>
              <a:gd name="T1" fmla="*/ 2 h 21600"/>
              <a:gd name="T2" fmla="*/ 21773 w 21773"/>
              <a:gd name="T3" fmla="*/ 19847 h 21600"/>
              <a:gd name="T4" fmla="*/ 245 w 217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73" h="21600" fill="none" extrusionOk="0">
                <a:moveTo>
                  <a:pt x="-1" y="1"/>
                </a:moveTo>
                <a:cubicBezTo>
                  <a:pt x="81" y="0"/>
                  <a:pt x="163" y="-1"/>
                  <a:pt x="245" y="-1"/>
                </a:cubicBezTo>
                <a:cubicBezTo>
                  <a:pt x="11494" y="-1"/>
                  <a:pt x="20860" y="8634"/>
                  <a:pt x="21773" y="19846"/>
                </a:cubicBezTo>
              </a:path>
              <a:path w="21773" h="21600" stroke="0" extrusionOk="0">
                <a:moveTo>
                  <a:pt x="-1" y="1"/>
                </a:moveTo>
                <a:cubicBezTo>
                  <a:pt x="81" y="0"/>
                  <a:pt x="163" y="-1"/>
                  <a:pt x="245" y="-1"/>
                </a:cubicBezTo>
                <a:cubicBezTo>
                  <a:pt x="11494" y="-1"/>
                  <a:pt x="20860" y="8634"/>
                  <a:pt x="21773" y="19846"/>
                </a:cubicBezTo>
                <a:lnTo>
                  <a:pt x="245" y="21600"/>
                </a:lnTo>
                <a:close/>
              </a:path>
            </a:pathLst>
          </a:custGeom>
          <a:noFill/>
          <a:ln w="12700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6" name="Arc 100"/>
          <p:cNvSpPr>
            <a:spLocks/>
          </p:cNvSpPr>
          <p:nvPr/>
        </p:nvSpPr>
        <p:spPr bwMode="auto">
          <a:xfrm>
            <a:off x="4467225" y="5549900"/>
            <a:ext cx="141288" cy="2063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31"/>
              <a:gd name="T1" fmla="*/ 0 h 21600"/>
              <a:gd name="T2" fmla="*/ 21531 w 21531"/>
              <a:gd name="T3" fmla="*/ 19878 h 21600"/>
              <a:gd name="T4" fmla="*/ 0 w 2153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31" h="21600" fill="none" extrusionOk="0">
                <a:moveTo>
                  <a:pt x="0" y="-1"/>
                </a:moveTo>
                <a:cubicBezTo>
                  <a:pt x="11261" y="-1"/>
                  <a:pt x="20633" y="8652"/>
                  <a:pt x="21531" y="19877"/>
                </a:cubicBezTo>
              </a:path>
              <a:path w="21531" h="21600" stroke="0" extrusionOk="0">
                <a:moveTo>
                  <a:pt x="0" y="-1"/>
                </a:moveTo>
                <a:cubicBezTo>
                  <a:pt x="11261" y="-1"/>
                  <a:pt x="20633" y="8652"/>
                  <a:pt x="21531" y="19877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004E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7" name="Arc 101"/>
          <p:cNvSpPr>
            <a:spLocks/>
          </p:cNvSpPr>
          <p:nvPr/>
        </p:nvSpPr>
        <p:spPr bwMode="auto">
          <a:xfrm>
            <a:off x="4467225" y="5505450"/>
            <a:ext cx="153988" cy="46038"/>
          </a:xfrm>
          <a:custGeom>
            <a:avLst/>
            <a:gdLst>
              <a:gd name="G0" fmla="+- 218 0 0"/>
              <a:gd name="G1" fmla="+- 796 0 0"/>
              <a:gd name="G2" fmla="+- 21600 0 0"/>
              <a:gd name="T0" fmla="*/ 21803 w 21818"/>
              <a:gd name="T1" fmla="*/ 0 h 22396"/>
              <a:gd name="T2" fmla="*/ 0 w 21818"/>
              <a:gd name="T3" fmla="*/ 22394 h 22396"/>
              <a:gd name="T4" fmla="*/ 218 w 21818"/>
              <a:gd name="T5" fmla="*/ 796 h 22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8" h="22396" fill="none" extrusionOk="0">
                <a:moveTo>
                  <a:pt x="21803" y="-1"/>
                </a:moveTo>
                <a:cubicBezTo>
                  <a:pt x="21813" y="265"/>
                  <a:pt x="21818" y="530"/>
                  <a:pt x="21818" y="796"/>
                </a:cubicBezTo>
                <a:cubicBezTo>
                  <a:pt x="21818" y="12725"/>
                  <a:pt x="12147" y="22396"/>
                  <a:pt x="218" y="22396"/>
                </a:cubicBezTo>
                <a:cubicBezTo>
                  <a:pt x="145" y="22395"/>
                  <a:pt x="72" y="22395"/>
                  <a:pt x="-1" y="22394"/>
                </a:cubicBezTo>
              </a:path>
              <a:path w="21818" h="22396" stroke="0" extrusionOk="0">
                <a:moveTo>
                  <a:pt x="21803" y="-1"/>
                </a:moveTo>
                <a:cubicBezTo>
                  <a:pt x="21813" y="265"/>
                  <a:pt x="21818" y="530"/>
                  <a:pt x="21818" y="796"/>
                </a:cubicBezTo>
                <a:cubicBezTo>
                  <a:pt x="21818" y="12725"/>
                  <a:pt x="12147" y="22396"/>
                  <a:pt x="218" y="22396"/>
                </a:cubicBezTo>
                <a:cubicBezTo>
                  <a:pt x="145" y="22395"/>
                  <a:pt x="72" y="22395"/>
                  <a:pt x="-1" y="22394"/>
                </a:cubicBezTo>
                <a:lnTo>
                  <a:pt x="218" y="796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8" name="Arc 102"/>
          <p:cNvSpPr>
            <a:spLocks/>
          </p:cNvSpPr>
          <p:nvPr/>
        </p:nvSpPr>
        <p:spPr bwMode="auto">
          <a:xfrm>
            <a:off x="4454525" y="5462588"/>
            <a:ext cx="130175" cy="69850"/>
          </a:xfrm>
          <a:custGeom>
            <a:avLst/>
            <a:gdLst>
              <a:gd name="G0" fmla="+- 21600 0 0"/>
              <a:gd name="G1" fmla="+- 21598 0 0"/>
              <a:gd name="G2" fmla="+- 21600 0 0"/>
              <a:gd name="T0" fmla="*/ 0 w 21600"/>
              <a:gd name="T1" fmla="*/ 21598 h 21598"/>
              <a:gd name="T2" fmla="*/ 21356 w 21600"/>
              <a:gd name="T3" fmla="*/ 0 h 21598"/>
              <a:gd name="T4" fmla="*/ 21600 w 21600"/>
              <a:gd name="T5" fmla="*/ 21598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8" fill="none" extrusionOk="0">
                <a:moveTo>
                  <a:pt x="-1" y="21597"/>
                </a:moveTo>
                <a:cubicBezTo>
                  <a:pt x="-1" y="9763"/>
                  <a:pt x="9522" y="133"/>
                  <a:pt x="21355" y="-1"/>
                </a:cubicBezTo>
              </a:path>
              <a:path w="21600" h="21598" stroke="0" extrusionOk="0">
                <a:moveTo>
                  <a:pt x="-1" y="21597"/>
                </a:moveTo>
                <a:cubicBezTo>
                  <a:pt x="-1" y="9763"/>
                  <a:pt x="9522" y="133"/>
                  <a:pt x="21355" y="-1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19" name="Oval 103"/>
          <p:cNvSpPr>
            <a:spLocks noChangeArrowheads="1"/>
          </p:cNvSpPr>
          <p:nvPr/>
        </p:nvSpPr>
        <p:spPr bwMode="auto">
          <a:xfrm>
            <a:off x="4360863" y="5538788"/>
            <a:ext cx="152400" cy="115887"/>
          </a:xfrm>
          <a:prstGeom prst="ellipse">
            <a:avLst/>
          </a:prstGeom>
          <a:noFill/>
          <a:ln w="12700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0" name="Freeform 104"/>
          <p:cNvSpPr>
            <a:spLocks/>
          </p:cNvSpPr>
          <p:nvPr/>
        </p:nvSpPr>
        <p:spPr bwMode="auto">
          <a:xfrm>
            <a:off x="4268788" y="5538788"/>
            <a:ext cx="174625" cy="103187"/>
          </a:xfrm>
          <a:custGeom>
            <a:avLst/>
            <a:gdLst/>
            <a:ahLst/>
            <a:cxnLst>
              <a:cxn ang="0">
                <a:pos x="119" y="0"/>
              </a:cxn>
              <a:cxn ang="0">
                <a:pos x="88" y="25"/>
              </a:cxn>
              <a:cxn ang="0">
                <a:pos x="31" y="48"/>
              </a:cxn>
              <a:cxn ang="0">
                <a:pos x="0" y="65"/>
              </a:cxn>
            </a:cxnLst>
            <a:rect l="0" t="0" r="r" b="b"/>
            <a:pathLst>
              <a:path w="119" h="65">
                <a:moveTo>
                  <a:pt x="119" y="0"/>
                </a:moveTo>
                <a:lnTo>
                  <a:pt x="88" y="25"/>
                </a:lnTo>
                <a:lnTo>
                  <a:pt x="31" y="48"/>
                </a:lnTo>
                <a:lnTo>
                  <a:pt x="0" y="65"/>
                </a:lnTo>
              </a:path>
            </a:pathLst>
          </a:custGeom>
          <a:noFill/>
          <a:ln w="12700">
            <a:solidFill>
              <a:srgbClr val="FF46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1" name="Rectangle 105"/>
          <p:cNvSpPr>
            <a:spLocks noChangeArrowheads="1"/>
          </p:cNvSpPr>
          <p:nvPr/>
        </p:nvSpPr>
        <p:spPr bwMode="auto">
          <a:xfrm>
            <a:off x="5146675" y="5337175"/>
            <a:ext cx="374650" cy="469900"/>
          </a:xfrm>
          <a:prstGeom prst="rect">
            <a:avLst/>
          </a:prstGeom>
          <a:solidFill>
            <a:srgbClr val="B9FFAA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2" name="Arc 106"/>
          <p:cNvSpPr>
            <a:spLocks/>
          </p:cNvSpPr>
          <p:nvPr/>
        </p:nvSpPr>
        <p:spPr bwMode="auto">
          <a:xfrm>
            <a:off x="5241925" y="5538788"/>
            <a:ext cx="117475" cy="101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70"/>
                  <a:pt x="9670" y="-1"/>
                  <a:pt x="21600" y="-1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0"/>
                  <a:pt x="9670" y="-1"/>
                  <a:pt x="21600" y="-1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>
            <a:solidFill>
              <a:srgbClr val="FE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3" name="Arc 107"/>
          <p:cNvSpPr>
            <a:spLocks/>
          </p:cNvSpPr>
          <p:nvPr/>
        </p:nvSpPr>
        <p:spPr bwMode="auto">
          <a:xfrm>
            <a:off x="5299075" y="5353050"/>
            <a:ext cx="53975" cy="196850"/>
          </a:xfrm>
          <a:custGeom>
            <a:avLst/>
            <a:gdLst>
              <a:gd name="G0" fmla="+- 21600 0 0"/>
              <a:gd name="G1" fmla="+- 172 0 0"/>
              <a:gd name="G2" fmla="+- 21600 0 0"/>
              <a:gd name="T0" fmla="*/ 20997 w 21600"/>
              <a:gd name="T1" fmla="*/ 21763 h 21763"/>
              <a:gd name="T2" fmla="*/ 1 w 21600"/>
              <a:gd name="T3" fmla="*/ 0 h 21763"/>
              <a:gd name="T4" fmla="*/ 21600 w 21600"/>
              <a:gd name="T5" fmla="*/ 172 h 21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763" fill="none" extrusionOk="0">
                <a:moveTo>
                  <a:pt x="20996" y="21763"/>
                </a:moveTo>
                <a:cubicBezTo>
                  <a:pt x="9307" y="21437"/>
                  <a:pt x="0" y="11866"/>
                  <a:pt x="0" y="172"/>
                </a:cubicBezTo>
                <a:cubicBezTo>
                  <a:pt x="0" y="114"/>
                  <a:pt x="0" y="57"/>
                  <a:pt x="0" y="-1"/>
                </a:cubicBezTo>
              </a:path>
              <a:path w="21600" h="21763" stroke="0" extrusionOk="0">
                <a:moveTo>
                  <a:pt x="20996" y="21763"/>
                </a:moveTo>
                <a:cubicBezTo>
                  <a:pt x="9307" y="21437"/>
                  <a:pt x="0" y="11866"/>
                  <a:pt x="0" y="172"/>
                </a:cubicBezTo>
                <a:cubicBezTo>
                  <a:pt x="0" y="114"/>
                  <a:pt x="0" y="57"/>
                  <a:pt x="0" y="-1"/>
                </a:cubicBezTo>
                <a:lnTo>
                  <a:pt x="21600" y="172"/>
                </a:lnTo>
                <a:close/>
              </a:path>
            </a:pathLst>
          </a:custGeom>
          <a:noFill/>
          <a:ln w="12700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4" name="Arc 108"/>
          <p:cNvSpPr>
            <a:spLocks/>
          </p:cNvSpPr>
          <p:nvPr/>
        </p:nvSpPr>
        <p:spPr bwMode="auto">
          <a:xfrm>
            <a:off x="5335588" y="5349875"/>
            <a:ext cx="117475" cy="228600"/>
          </a:xfrm>
          <a:custGeom>
            <a:avLst/>
            <a:gdLst>
              <a:gd name="G0" fmla="+- 21600 0 0"/>
              <a:gd name="G1" fmla="+- 21598 0 0"/>
              <a:gd name="G2" fmla="+- 21600 0 0"/>
              <a:gd name="T0" fmla="*/ 0 w 21600"/>
              <a:gd name="T1" fmla="*/ 21598 h 21598"/>
              <a:gd name="T2" fmla="*/ 21327 w 21600"/>
              <a:gd name="T3" fmla="*/ 0 h 21598"/>
              <a:gd name="T4" fmla="*/ 21600 w 21600"/>
              <a:gd name="T5" fmla="*/ 21598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8" fill="none" extrusionOk="0">
                <a:moveTo>
                  <a:pt x="-1" y="21597"/>
                </a:moveTo>
                <a:cubicBezTo>
                  <a:pt x="-1" y="9775"/>
                  <a:pt x="9505" y="149"/>
                  <a:pt x="21326" y="-1"/>
                </a:cubicBezTo>
              </a:path>
              <a:path w="21600" h="21598" stroke="0" extrusionOk="0">
                <a:moveTo>
                  <a:pt x="-1" y="21597"/>
                </a:moveTo>
                <a:cubicBezTo>
                  <a:pt x="-1" y="9775"/>
                  <a:pt x="9505" y="149"/>
                  <a:pt x="21326" y="-1"/>
                </a:cubicBezTo>
                <a:lnTo>
                  <a:pt x="21600" y="21598"/>
                </a:lnTo>
                <a:close/>
              </a:path>
            </a:pathLst>
          </a:custGeom>
          <a:noFill/>
          <a:ln w="12700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5" name="Arc 109"/>
          <p:cNvSpPr>
            <a:spLocks/>
          </p:cNvSpPr>
          <p:nvPr/>
        </p:nvSpPr>
        <p:spPr bwMode="auto">
          <a:xfrm>
            <a:off x="5246688" y="5538788"/>
            <a:ext cx="112712" cy="128587"/>
          </a:xfrm>
          <a:custGeom>
            <a:avLst/>
            <a:gdLst>
              <a:gd name="G0" fmla="+- 291 0 0"/>
              <a:gd name="G1" fmla="+- 277 0 0"/>
              <a:gd name="G2" fmla="+- 21600 0 0"/>
              <a:gd name="T0" fmla="*/ 21889 w 21891"/>
              <a:gd name="T1" fmla="*/ 0 h 21877"/>
              <a:gd name="T2" fmla="*/ 0 w 21891"/>
              <a:gd name="T3" fmla="*/ 21875 h 21877"/>
              <a:gd name="T4" fmla="*/ 291 w 21891"/>
              <a:gd name="T5" fmla="*/ 277 h 21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91" h="21877" fill="none" extrusionOk="0">
                <a:moveTo>
                  <a:pt x="21889" y="-1"/>
                </a:moveTo>
                <a:cubicBezTo>
                  <a:pt x="21890" y="92"/>
                  <a:pt x="21891" y="184"/>
                  <a:pt x="21891" y="277"/>
                </a:cubicBezTo>
                <a:cubicBezTo>
                  <a:pt x="21891" y="12206"/>
                  <a:pt x="12220" y="21877"/>
                  <a:pt x="291" y="21877"/>
                </a:cubicBezTo>
                <a:cubicBezTo>
                  <a:pt x="193" y="21876"/>
                  <a:pt x="96" y="21876"/>
                  <a:pt x="-1" y="21875"/>
                </a:cubicBezTo>
              </a:path>
              <a:path w="21891" h="21877" stroke="0" extrusionOk="0">
                <a:moveTo>
                  <a:pt x="21889" y="-1"/>
                </a:moveTo>
                <a:cubicBezTo>
                  <a:pt x="21890" y="92"/>
                  <a:pt x="21891" y="184"/>
                  <a:pt x="21891" y="277"/>
                </a:cubicBezTo>
                <a:cubicBezTo>
                  <a:pt x="21891" y="12206"/>
                  <a:pt x="12220" y="21877"/>
                  <a:pt x="291" y="21877"/>
                </a:cubicBezTo>
                <a:cubicBezTo>
                  <a:pt x="193" y="21876"/>
                  <a:pt x="96" y="21876"/>
                  <a:pt x="-1" y="21875"/>
                </a:cubicBezTo>
                <a:lnTo>
                  <a:pt x="291" y="277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6" name="Arc 110"/>
          <p:cNvSpPr>
            <a:spLocks/>
          </p:cNvSpPr>
          <p:nvPr/>
        </p:nvSpPr>
        <p:spPr bwMode="auto">
          <a:xfrm>
            <a:off x="5346700" y="5545138"/>
            <a:ext cx="141288" cy="96837"/>
          </a:xfrm>
          <a:custGeom>
            <a:avLst/>
            <a:gdLst>
              <a:gd name="G0" fmla="+- 21600 0 0"/>
              <a:gd name="G1" fmla="+- 356 0 0"/>
              <a:gd name="G2" fmla="+- 21600 0 0"/>
              <a:gd name="T0" fmla="*/ 21600 w 21600"/>
              <a:gd name="T1" fmla="*/ 21956 h 21956"/>
              <a:gd name="T2" fmla="*/ 3 w 21600"/>
              <a:gd name="T3" fmla="*/ 0 h 21956"/>
              <a:gd name="T4" fmla="*/ 21600 w 21600"/>
              <a:gd name="T5" fmla="*/ 356 h 21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956" fill="none" extrusionOk="0">
                <a:moveTo>
                  <a:pt x="21600" y="21955"/>
                </a:moveTo>
                <a:cubicBezTo>
                  <a:pt x="9670" y="21956"/>
                  <a:pt x="0" y="12285"/>
                  <a:pt x="0" y="356"/>
                </a:cubicBezTo>
                <a:cubicBezTo>
                  <a:pt x="0" y="237"/>
                  <a:pt x="0" y="118"/>
                  <a:pt x="2" y="-1"/>
                </a:cubicBezTo>
              </a:path>
              <a:path w="21600" h="21956" stroke="0" extrusionOk="0">
                <a:moveTo>
                  <a:pt x="21600" y="21955"/>
                </a:moveTo>
                <a:cubicBezTo>
                  <a:pt x="9670" y="21956"/>
                  <a:pt x="0" y="12285"/>
                  <a:pt x="0" y="356"/>
                </a:cubicBezTo>
                <a:cubicBezTo>
                  <a:pt x="0" y="237"/>
                  <a:pt x="0" y="118"/>
                  <a:pt x="2" y="-1"/>
                </a:cubicBezTo>
                <a:lnTo>
                  <a:pt x="21600" y="356"/>
                </a:lnTo>
                <a:close/>
              </a:path>
            </a:pathLst>
          </a:custGeom>
          <a:noFill/>
          <a:ln w="12700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7" name="Arc 111"/>
          <p:cNvSpPr>
            <a:spLocks/>
          </p:cNvSpPr>
          <p:nvPr/>
        </p:nvSpPr>
        <p:spPr bwMode="auto">
          <a:xfrm>
            <a:off x="5346700" y="5526088"/>
            <a:ext cx="111125" cy="2286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312 w 21600"/>
              <a:gd name="T1" fmla="*/ 21598 h 21598"/>
              <a:gd name="T2" fmla="*/ 0 w 21600"/>
              <a:gd name="T3" fmla="*/ 0 h 21598"/>
              <a:gd name="T4" fmla="*/ 21600 w 21600"/>
              <a:gd name="T5" fmla="*/ 0 h 21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8" fill="none" extrusionOk="0">
                <a:moveTo>
                  <a:pt x="21311" y="21598"/>
                </a:moveTo>
                <a:cubicBezTo>
                  <a:pt x="9496" y="21440"/>
                  <a:pt x="-1" y="11817"/>
                  <a:pt x="-1" y="-1"/>
                </a:cubicBezTo>
              </a:path>
              <a:path w="21600" h="21598" stroke="0" extrusionOk="0">
                <a:moveTo>
                  <a:pt x="21311" y="21598"/>
                </a:moveTo>
                <a:cubicBezTo>
                  <a:pt x="9496" y="21440"/>
                  <a:pt x="-1" y="11817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8" name="Arc 112"/>
          <p:cNvSpPr>
            <a:spLocks/>
          </p:cNvSpPr>
          <p:nvPr/>
        </p:nvSpPr>
        <p:spPr bwMode="auto">
          <a:xfrm>
            <a:off x="5240338" y="5513388"/>
            <a:ext cx="117475" cy="26987"/>
          </a:xfrm>
          <a:custGeom>
            <a:avLst/>
            <a:gdLst>
              <a:gd name="G0" fmla="+- 263 0 0"/>
              <a:gd name="G1" fmla="+- 21600 0 0"/>
              <a:gd name="G2" fmla="+- 21600 0 0"/>
              <a:gd name="T0" fmla="*/ 0 w 21821"/>
              <a:gd name="T1" fmla="*/ 2 h 21600"/>
              <a:gd name="T2" fmla="*/ 21821 w 21821"/>
              <a:gd name="T3" fmla="*/ 20269 h 21600"/>
              <a:gd name="T4" fmla="*/ 263 w 2182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21" h="21600" fill="none" extrusionOk="0">
                <a:moveTo>
                  <a:pt x="-1" y="1"/>
                </a:moveTo>
                <a:cubicBezTo>
                  <a:pt x="87" y="0"/>
                  <a:pt x="175" y="-1"/>
                  <a:pt x="263" y="-1"/>
                </a:cubicBezTo>
                <a:cubicBezTo>
                  <a:pt x="11675" y="-1"/>
                  <a:pt x="21118" y="8878"/>
                  <a:pt x="21821" y="20268"/>
                </a:cubicBezTo>
              </a:path>
              <a:path w="21821" h="21600" stroke="0" extrusionOk="0">
                <a:moveTo>
                  <a:pt x="-1" y="1"/>
                </a:moveTo>
                <a:cubicBezTo>
                  <a:pt x="87" y="0"/>
                  <a:pt x="175" y="-1"/>
                  <a:pt x="263" y="-1"/>
                </a:cubicBezTo>
                <a:cubicBezTo>
                  <a:pt x="11675" y="-1"/>
                  <a:pt x="21118" y="8878"/>
                  <a:pt x="21821" y="20268"/>
                </a:cubicBezTo>
                <a:lnTo>
                  <a:pt x="263" y="21600"/>
                </a:lnTo>
                <a:close/>
              </a:path>
            </a:pathLst>
          </a:custGeom>
          <a:noFill/>
          <a:ln w="12700">
            <a:solidFill>
              <a:srgbClr val="2B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29" name="Arc 113"/>
          <p:cNvSpPr>
            <a:spLocks/>
          </p:cNvSpPr>
          <p:nvPr/>
        </p:nvSpPr>
        <p:spPr bwMode="auto">
          <a:xfrm>
            <a:off x="5357813" y="5538788"/>
            <a:ext cx="139700" cy="25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004E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30" name="Arc 114"/>
          <p:cNvSpPr>
            <a:spLocks/>
          </p:cNvSpPr>
          <p:nvPr/>
        </p:nvSpPr>
        <p:spPr bwMode="auto">
          <a:xfrm>
            <a:off x="5357813" y="5499100"/>
            <a:ext cx="153987" cy="52388"/>
          </a:xfrm>
          <a:custGeom>
            <a:avLst/>
            <a:gdLst>
              <a:gd name="G0" fmla="+- 219 0 0"/>
              <a:gd name="G1" fmla="+- 695 0 0"/>
              <a:gd name="G2" fmla="+- 21600 0 0"/>
              <a:gd name="T0" fmla="*/ 21807 w 21819"/>
              <a:gd name="T1" fmla="*/ 0 h 22295"/>
              <a:gd name="T2" fmla="*/ 0 w 21819"/>
              <a:gd name="T3" fmla="*/ 22293 h 22295"/>
              <a:gd name="T4" fmla="*/ 219 w 21819"/>
              <a:gd name="T5" fmla="*/ 695 h 22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19" h="22295" fill="none" extrusionOk="0">
                <a:moveTo>
                  <a:pt x="21807" y="-1"/>
                </a:moveTo>
                <a:cubicBezTo>
                  <a:pt x="21815" y="231"/>
                  <a:pt x="21819" y="463"/>
                  <a:pt x="21819" y="695"/>
                </a:cubicBezTo>
                <a:cubicBezTo>
                  <a:pt x="21819" y="12624"/>
                  <a:pt x="12148" y="22295"/>
                  <a:pt x="219" y="22295"/>
                </a:cubicBezTo>
                <a:cubicBezTo>
                  <a:pt x="145" y="22294"/>
                  <a:pt x="72" y="22294"/>
                  <a:pt x="-1" y="22293"/>
                </a:cubicBezTo>
              </a:path>
              <a:path w="21819" h="22295" stroke="0" extrusionOk="0">
                <a:moveTo>
                  <a:pt x="21807" y="-1"/>
                </a:moveTo>
                <a:cubicBezTo>
                  <a:pt x="21815" y="231"/>
                  <a:pt x="21819" y="463"/>
                  <a:pt x="21819" y="695"/>
                </a:cubicBezTo>
                <a:cubicBezTo>
                  <a:pt x="21819" y="12624"/>
                  <a:pt x="12148" y="22295"/>
                  <a:pt x="219" y="22295"/>
                </a:cubicBezTo>
                <a:cubicBezTo>
                  <a:pt x="145" y="22294"/>
                  <a:pt x="72" y="22294"/>
                  <a:pt x="-1" y="22293"/>
                </a:cubicBezTo>
                <a:lnTo>
                  <a:pt x="219" y="695"/>
                </a:lnTo>
                <a:close/>
              </a:path>
            </a:pathLst>
          </a:custGeom>
          <a:noFill/>
          <a:ln w="12700">
            <a:solidFill>
              <a:srgbClr val="F1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31" name="Arc 115"/>
          <p:cNvSpPr>
            <a:spLocks/>
          </p:cNvSpPr>
          <p:nvPr/>
        </p:nvSpPr>
        <p:spPr bwMode="auto">
          <a:xfrm>
            <a:off x="5346700" y="5462588"/>
            <a:ext cx="130175" cy="6985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600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70"/>
                  <a:pt x="9670" y="-1"/>
                  <a:pt x="21600" y="-1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70"/>
                  <a:pt x="9670" y="-1"/>
                  <a:pt x="21600" y="-1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>
            <a:solidFill>
              <a:srgbClr val="00FFEE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32" name="Oval 116"/>
          <p:cNvSpPr>
            <a:spLocks noChangeArrowheads="1"/>
          </p:cNvSpPr>
          <p:nvPr/>
        </p:nvSpPr>
        <p:spPr bwMode="auto">
          <a:xfrm>
            <a:off x="5265738" y="5538788"/>
            <a:ext cx="139700" cy="115887"/>
          </a:xfrm>
          <a:prstGeom prst="ellipse">
            <a:avLst/>
          </a:prstGeom>
          <a:noFill/>
          <a:ln w="12700">
            <a:solidFill>
              <a:srgbClr val="FF00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33" name="Freeform 117"/>
          <p:cNvSpPr>
            <a:spLocks/>
          </p:cNvSpPr>
          <p:nvPr/>
        </p:nvSpPr>
        <p:spPr bwMode="auto">
          <a:xfrm>
            <a:off x="5157788" y="5538788"/>
            <a:ext cx="177800" cy="103187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96" y="25"/>
              </a:cxn>
              <a:cxn ang="0">
                <a:pos x="33" y="48"/>
              </a:cxn>
              <a:cxn ang="0">
                <a:pos x="0" y="65"/>
              </a:cxn>
            </a:cxnLst>
            <a:rect l="0" t="0" r="r" b="b"/>
            <a:pathLst>
              <a:path w="121" h="65">
                <a:moveTo>
                  <a:pt x="121" y="0"/>
                </a:moveTo>
                <a:lnTo>
                  <a:pt x="96" y="25"/>
                </a:lnTo>
                <a:lnTo>
                  <a:pt x="33" y="48"/>
                </a:lnTo>
                <a:lnTo>
                  <a:pt x="0" y="65"/>
                </a:lnTo>
              </a:path>
            </a:pathLst>
          </a:custGeom>
          <a:noFill/>
          <a:ln w="12700">
            <a:solidFill>
              <a:srgbClr val="FF460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534" name="Rectangle 118"/>
          <p:cNvSpPr>
            <a:spLocks noChangeArrowheads="1"/>
          </p:cNvSpPr>
          <p:nvPr/>
        </p:nvSpPr>
        <p:spPr bwMode="auto">
          <a:xfrm>
            <a:off x="3613150" y="4219575"/>
            <a:ext cx="1728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313124"/>
                </a:solidFill>
              </a:rPr>
              <a:t>SWITCH Network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35" name="Rectangle 119"/>
          <p:cNvSpPr>
            <a:spLocks noChangeArrowheads="1"/>
          </p:cNvSpPr>
          <p:nvPr/>
        </p:nvSpPr>
        <p:spPr bwMode="auto">
          <a:xfrm>
            <a:off x="2085975" y="2720975"/>
            <a:ext cx="10541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 u="none">
                <a:solidFill>
                  <a:srgbClr val="D5000A"/>
                </a:solidFill>
              </a:rPr>
              <a:t>1 Terabit/s</a:t>
            </a:r>
          </a:p>
          <a:p>
            <a:pPr algn="r"/>
            <a:r>
              <a:rPr lang="en-US" sz="1400" b="1" u="none">
                <a:solidFill>
                  <a:srgbClr val="D5000A"/>
                </a:solidFill>
              </a:rPr>
              <a:t>READOUT</a:t>
            </a:r>
          </a:p>
          <a:p>
            <a:pPr algn="r"/>
            <a:r>
              <a:rPr lang="en-US" sz="1400" b="1" u="none">
                <a:solidFill>
                  <a:srgbClr val="D5000A"/>
                </a:solidFill>
              </a:rPr>
              <a:t>50,000 data</a:t>
            </a:r>
          </a:p>
          <a:p>
            <a:pPr algn="r"/>
            <a:r>
              <a:rPr lang="en-US" sz="1400" b="1" u="none">
                <a:solidFill>
                  <a:srgbClr val="D5000A"/>
                </a:solidFill>
              </a:rPr>
              <a:t>channels</a:t>
            </a:r>
            <a:endParaRPr lang="en-US" sz="14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36" name="Rectangle 120"/>
          <p:cNvSpPr>
            <a:spLocks noChangeArrowheads="1"/>
          </p:cNvSpPr>
          <p:nvPr/>
        </p:nvSpPr>
        <p:spPr bwMode="auto">
          <a:xfrm>
            <a:off x="5805488" y="5070475"/>
            <a:ext cx="962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0034AA"/>
                </a:solidFill>
              </a:rPr>
              <a:t>5 TeraIPS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37" name="Rectangle 121"/>
          <p:cNvSpPr>
            <a:spLocks noChangeArrowheads="1"/>
          </p:cNvSpPr>
          <p:nvPr/>
        </p:nvSpPr>
        <p:spPr bwMode="auto">
          <a:xfrm>
            <a:off x="5818188" y="3802063"/>
            <a:ext cx="13239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u="none">
                <a:solidFill>
                  <a:srgbClr val="000000"/>
                </a:solidFill>
              </a:rPr>
              <a:t>EVENT BUILDER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38" name="Rectangle 122"/>
          <p:cNvSpPr>
            <a:spLocks noChangeArrowheads="1"/>
          </p:cNvSpPr>
          <p:nvPr/>
        </p:nvSpPr>
        <p:spPr bwMode="auto">
          <a:xfrm>
            <a:off x="5797550" y="4014788"/>
            <a:ext cx="27241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u="none">
                <a:solidFill>
                  <a:srgbClr val="000000"/>
                </a:solidFill>
              </a:rPr>
              <a:t>A large switching network (400+400 ports) with </a:t>
            </a:r>
          </a:p>
          <a:p>
            <a:pPr algn="l"/>
            <a:r>
              <a:rPr lang="en-US" sz="900" u="none">
                <a:solidFill>
                  <a:srgbClr val="000000"/>
                </a:solidFill>
              </a:rPr>
              <a:t>a total throughput of ~400 Gbit/s forms the interconnection</a:t>
            </a:r>
          </a:p>
          <a:p>
            <a:pPr algn="l"/>
            <a:r>
              <a:rPr lang="en-US" sz="900" u="none">
                <a:solidFill>
                  <a:srgbClr val="000000"/>
                </a:solidFill>
              </a:rPr>
              <a:t>between the sources (deep buffers) and the</a:t>
            </a:r>
          </a:p>
          <a:p>
            <a:pPr algn="l"/>
            <a:r>
              <a:rPr lang="en-US" sz="900" u="none">
                <a:solidFill>
                  <a:srgbClr val="000000"/>
                </a:solidFill>
              </a:rPr>
              <a:t>destinations (buffers before farm CPUs).</a:t>
            </a:r>
          </a:p>
          <a:p>
            <a:pPr algn="l"/>
            <a:r>
              <a:rPr lang="en-US" sz="900" u="none">
                <a:solidFill>
                  <a:srgbClr val="000000"/>
                </a:solidFill>
              </a:rPr>
              <a:t>The Event Manager distributes event building</a:t>
            </a:r>
          </a:p>
          <a:p>
            <a:pPr algn="l"/>
            <a:r>
              <a:rPr lang="en-US" sz="900" u="none">
                <a:solidFill>
                  <a:srgbClr val="000000"/>
                </a:solidFill>
              </a:rPr>
              <a:t>commands (assigns events to destinations).</a:t>
            </a:r>
          </a:p>
        </p:txBody>
      </p:sp>
      <p:sp>
        <p:nvSpPr>
          <p:cNvPr id="572539" name="Rectangle 123"/>
          <p:cNvSpPr>
            <a:spLocks noChangeArrowheads="1"/>
          </p:cNvSpPr>
          <p:nvPr/>
        </p:nvSpPr>
        <p:spPr bwMode="auto">
          <a:xfrm>
            <a:off x="7993063" y="3852863"/>
            <a:ext cx="30162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u="none">
                <a:solidFill>
                  <a:srgbClr val="000000"/>
                </a:solidFill>
              </a:rPr>
              <a:t> 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40" name="Rectangle 124"/>
          <p:cNvSpPr>
            <a:spLocks noChangeArrowheads="1"/>
          </p:cNvSpPr>
          <p:nvPr/>
        </p:nvSpPr>
        <p:spPr bwMode="auto">
          <a:xfrm>
            <a:off x="8121650" y="4005263"/>
            <a:ext cx="285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u="none">
                <a:solidFill>
                  <a:srgbClr val="000000"/>
                </a:solidFill>
              </a:rPr>
              <a:t> 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41" name="Rectangle 125"/>
          <p:cNvSpPr>
            <a:spLocks noChangeArrowheads="1"/>
          </p:cNvSpPr>
          <p:nvPr/>
        </p:nvSpPr>
        <p:spPr bwMode="auto">
          <a:xfrm>
            <a:off x="5818188" y="5353050"/>
            <a:ext cx="11684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u="none">
                <a:solidFill>
                  <a:srgbClr val="000000"/>
                </a:solidFill>
              </a:rPr>
              <a:t>EVENT FILTER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42" name="Rectangle 126"/>
          <p:cNvSpPr>
            <a:spLocks noChangeArrowheads="1"/>
          </p:cNvSpPr>
          <p:nvPr/>
        </p:nvSpPr>
        <p:spPr bwMode="auto">
          <a:xfrm>
            <a:off x="5818188" y="5546725"/>
            <a:ext cx="29083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u="none">
                <a:solidFill>
                  <a:srgbClr val="000000"/>
                </a:solidFill>
              </a:rPr>
              <a:t>A set of high performance commercial processors </a:t>
            </a:r>
          </a:p>
          <a:p>
            <a:pPr algn="l"/>
            <a:r>
              <a:rPr lang="en-US" sz="900" u="none">
                <a:solidFill>
                  <a:srgbClr val="000000"/>
                </a:solidFill>
              </a:rPr>
              <a:t>organized into many farms for on-line and off-line applications.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pic>
        <p:nvPicPr>
          <p:cNvPr id="572543" name="Picture 1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1425" y="1465263"/>
            <a:ext cx="42862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2544" name="Rectangle 128"/>
          <p:cNvSpPr>
            <a:spLocks noChangeArrowheads="1"/>
          </p:cNvSpPr>
          <p:nvPr/>
        </p:nvSpPr>
        <p:spPr bwMode="auto">
          <a:xfrm>
            <a:off x="2355850" y="969963"/>
            <a:ext cx="727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D5000A"/>
                </a:solidFill>
              </a:rPr>
              <a:t>40 MHz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45" name="Rectangle 129"/>
          <p:cNvSpPr>
            <a:spLocks noChangeArrowheads="1"/>
          </p:cNvSpPr>
          <p:nvPr/>
        </p:nvSpPr>
        <p:spPr bwMode="auto">
          <a:xfrm>
            <a:off x="1716088" y="1238250"/>
            <a:ext cx="13795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u="none">
                <a:solidFill>
                  <a:srgbClr val="D5000A"/>
                </a:solidFill>
              </a:rPr>
              <a:t>COLLISION RATE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pic>
        <p:nvPicPr>
          <p:cNvPr id="572546" name="Picture 1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8588" y="1471613"/>
            <a:ext cx="5286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2547" name="Picture 1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7725" y="1471613"/>
            <a:ext cx="5286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2548" name="Picture 1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1038" y="1471613"/>
            <a:ext cx="5270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2549" name="Rectangle 133"/>
          <p:cNvSpPr>
            <a:spLocks noChangeArrowheads="1"/>
          </p:cNvSpPr>
          <p:nvPr/>
        </p:nvSpPr>
        <p:spPr bwMode="auto">
          <a:xfrm>
            <a:off x="3448050" y="1903413"/>
            <a:ext cx="4143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u="none">
                <a:solidFill>
                  <a:srgbClr val="000000"/>
                </a:solidFill>
              </a:rPr>
              <a:t>Charge 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50" name="Rectangle 134"/>
          <p:cNvSpPr>
            <a:spLocks noChangeArrowheads="1"/>
          </p:cNvSpPr>
          <p:nvPr/>
        </p:nvSpPr>
        <p:spPr bwMode="auto">
          <a:xfrm>
            <a:off x="4081463" y="1903413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u="none">
                <a:solidFill>
                  <a:srgbClr val="000000"/>
                </a:solidFill>
              </a:rPr>
              <a:t>Time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51" name="Rectangle 135"/>
          <p:cNvSpPr>
            <a:spLocks noChangeArrowheads="1"/>
          </p:cNvSpPr>
          <p:nvPr/>
        </p:nvSpPr>
        <p:spPr bwMode="auto">
          <a:xfrm>
            <a:off x="4551363" y="1903413"/>
            <a:ext cx="3746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u="none">
                <a:solidFill>
                  <a:srgbClr val="000000"/>
                </a:solidFill>
              </a:rPr>
              <a:t>Pattern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52" name="Rectangle 136"/>
          <p:cNvSpPr>
            <a:spLocks noChangeArrowheads="1"/>
          </p:cNvSpPr>
          <p:nvPr/>
        </p:nvSpPr>
        <p:spPr bwMode="auto">
          <a:xfrm>
            <a:off x="3494088" y="1082675"/>
            <a:ext cx="1863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rgbClr val="1A5589"/>
                </a:solidFill>
              </a:rPr>
              <a:t>Detector Channels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53" name="Rectangle 137"/>
          <p:cNvSpPr>
            <a:spLocks noChangeArrowheads="1"/>
          </p:cNvSpPr>
          <p:nvPr/>
        </p:nvSpPr>
        <p:spPr bwMode="auto">
          <a:xfrm>
            <a:off x="3390900" y="6154738"/>
            <a:ext cx="2181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u="none">
                <a:solidFill>
                  <a:schemeClr val="tx1"/>
                </a:solidFill>
              </a:rPr>
              <a:t>Computing services</a:t>
            </a:r>
            <a:endParaRPr lang="en-US" sz="2800" u="none">
              <a:solidFill>
                <a:schemeClr val="tx1"/>
              </a:solidFill>
              <a:latin typeface="Times" pitchFamily="-65" charset="0"/>
            </a:endParaRPr>
          </a:p>
        </p:txBody>
      </p:sp>
      <p:sp>
        <p:nvSpPr>
          <p:cNvPr id="572554" name="Rectangle 138"/>
          <p:cNvSpPr>
            <a:spLocks noChangeArrowheads="1"/>
          </p:cNvSpPr>
          <p:nvPr/>
        </p:nvSpPr>
        <p:spPr bwMode="auto">
          <a:xfrm>
            <a:off x="2460625" y="4886325"/>
            <a:ext cx="6683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b="1" u="none">
                <a:solidFill>
                  <a:srgbClr val="D5000A"/>
                </a:solidFill>
              </a:rPr>
              <a:t>100 Hz</a:t>
            </a:r>
          </a:p>
          <a:p>
            <a:pPr algn="r"/>
            <a:r>
              <a:rPr lang="en-US" sz="1400" b="1" u="none">
                <a:solidFill>
                  <a:srgbClr val="D5000A"/>
                </a:solidFill>
              </a:rPr>
              <a:t>Filtered</a:t>
            </a:r>
          </a:p>
          <a:p>
            <a:pPr algn="r"/>
            <a:r>
              <a:rPr lang="en-US" sz="1400" b="1" u="none">
                <a:solidFill>
                  <a:srgbClr val="D5000A"/>
                </a:solidFill>
              </a:rPr>
              <a:t>Events</a:t>
            </a:r>
          </a:p>
        </p:txBody>
      </p:sp>
      <p:sp>
        <p:nvSpPr>
          <p:cNvPr id="572555" name="Line 139"/>
          <p:cNvSpPr>
            <a:spLocks noChangeShapeType="1"/>
          </p:cNvSpPr>
          <p:nvPr/>
        </p:nvSpPr>
        <p:spPr bwMode="auto">
          <a:xfrm>
            <a:off x="3009900" y="1574800"/>
            <a:ext cx="3429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2556" name="Line 140"/>
          <p:cNvSpPr>
            <a:spLocks noChangeShapeType="1"/>
          </p:cNvSpPr>
          <p:nvPr/>
        </p:nvSpPr>
        <p:spPr bwMode="auto">
          <a:xfrm>
            <a:off x="3009900" y="1962150"/>
            <a:ext cx="3429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2" name="Date Placeholder 1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143" name="Footer Placeholder 1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76</a:t>
            </a:fld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System</a:t>
            </a:r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67818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98D3CE-196D-C745-883B-6BCA5CFD118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890588"/>
            <a:ext cx="7813675" cy="55387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808913" y="969963"/>
            <a:ext cx="177800" cy="295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874000" y="3563938"/>
            <a:ext cx="177800" cy="295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642100" y="1600200"/>
            <a:ext cx="292100" cy="211772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367588" y="1644650"/>
            <a:ext cx="1638300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DE0000"/>
                </a:solidFill>
                <a:latin typeface="Helvetica" charset="0"/>
              </a:rPr>
              <a:t>No ME 4/2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477000" y="2233613"/>
            <a:ext cx="2705100" cy="15525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DE0000"/>
                </a:solidFill>
                <a:latin typeface="Helvetica" charset="0"/>
              </a:rPr>
              <a:t>Limited ME 1/1 </a:t>
            </a:r>
          </a:p>
          <a:p>
            <a:pPr algn="ctr"/>
            <a:r>
              <a:rPr lang="en-US" b="1">
                <a:solidFill>
                  <a:srgbClr val="DE0000"/>
                </a:solidFill>
                <a:latin typeface="Helvetica" charset="0"/>
              </a:rPr>
              <a:t>Readout between</a:t>
            </a:r>
          </a:p>
          <a:p>
            <a:pPr algn="ctr"/>
            <a:r>
              <a:rPr lang="en-US" b="1">
                <a:solidFill>
                  <a:srgbClr val="DE0000"/>
                </a:solidFill>
                <a:latin typeface="Helvetica" charset="0"/>
              </a:rPr>
              <a:t>2.1&lt; |</a:t>
            </a:r>
            <a:r>
              <a:rPr lang="en-US" b="1">
                <a:solidFill>
                  <a:srgbClr val="DE0000"/>
                </a:solidFill>
                <a:latin typeface="Helvetica" charset="0"/>
                <a:sym typeface="Symbol" charset="2"/>
              </a:rPr>
              <a:t></a:t>
            </a:r>
            <a:r>
              <a:rPr lang="en-US" b="1">
                <a:solidFill>
                  <a:srgbClr val="DE0000"/>
                </a:solidFill>
                <a:latin typeface="Helvetica" charset="0"/>
              </a:rPr>
              <a:t>| &lt; 2.4;</a:t>
            </a:r>
          </a:p>
          <a:p>
            <a:pPr algn="ctr"/>
            <a:r>
              <a:rPr lang="en-US" b="1">
                <a:solidFill>
                  <a:srgbClr val="DE0000"/>
                </a:solidFill>
                <a:latin typeface="Helvetica" charset="0"/>
              </a:rPr>
              <a:t>ganged strips</a:t>
            </a:r>
          </a:p>
        </p:txBody>
      </p:sp>
    </p:spTree>
  </p:cSld>
  <p:clrMapOvr>
    <a:masterClrMapping/>
  </p:clrMapOvr>
  <p:transition spd="med"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FDBB7-2DAB-2E4B-9E2E-9F78AD657CC5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Detectors</a:t>
            </a:r>
            <a:endParaRPr lang="en-US" dirty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4550" y="890588"/>
            <a:ext cx="7564438" cy="29956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606425" y="3700463"/>
            <a:ext cx="7929563" cy="2714625"/>
          </a:xfrm>
          <a:prstGeom prst="rect">
            <a:avLst/>
          </a:prstGeom>
          <a:solidFill>
            <a:srgbClr val="FCFF87"/>
          </a:solidFill>
          <a:ln w="19050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Helvetica" pitchFamily="-109" charset="0"/>
              </a:rPr>
              <a:t>Three types of gaseous particle detectors for muon identification:</a:t>
            </a:r>
            <a:endParaRPr lang="en-US" sz="2000">
              <a:solidFill>
                <a:schemeClr val="accent2"/>
              </a:solidFill>
              <a:latin typeface="Helvetica" pitchFamily="-109" charset="0"/>
            </a:endParaRPr>
          </a:p>
          <a:p>
            <a:pPr lvl="1">
              <a:buFontTx/>
              <a:buChar char="•"/>
            </a:pPr>
            <a:r>
              <a:rPr lang="en-US" sz="1800">
                <a:solidFill>
                  <a:schemeClr val="accent2"/>
                </a:solidFill>
                <a:latin typeface="Helvetica" pitchFamily="-109" charset="0"/>
              </a:rPr>
              <a:t> Drift Tubes (DT) in the central barrel region</a:t>
            </a:r>
          </a:p>
          <a:p>
            <a:pPr lvl="1">
              <a:buFontTx/>
              <a:buChar char="•"/>
            </a:pPr>
            <a:r>
              <a:rPr lang="en-US" sz="1800">
                <a:solidFill>
                  <a:schemeClr val="accent2"/>
                </a:solidFill>
                <a:latin typeface="Helvetica" pitchFamily="-109" charset="0"/>
              </a:rPr>
              <a:t> Cathode Strip Chambers (CSC) in the endcap region</a:t>
            </a:r>
          </a:p>
          <a:p>
            <a:pPr lvl="1">
              <a:buFontTx/>
              <a:buChar char="•"/>
            </a:pPr>
            <a:r>
              <a:rPr lang="en-US" sz="1800">
                <a:solidFill>
                  <a:schemeClr val="accent2"/>
                </a:solidFill>
                <a:latin typeface="Helvetica" pitchFamily="-109" charset="0"/>
              </a:rPr>
              <a:t> Resistive Plate Chambers (RPC) in both the barrel and endcaps</a:t>
            </a:r>
          </a:p>
          <a:p>
            <a:pPr lvl="1"/>
            <a:endParaRPr lang="en-US" sz="1800">
              <a:solidFill>
                <a:schemeClr val="accent2"/>
              </a:solidFill>
              <a:latin typeface="Helvetica" pitchFamily="-109" charset="0"/>
            </a:endParaRPr>
          </a:p>
          <a:p>
            <a:r>
              <a:rPr lang="en-US" sz="2000">
                <a:solidFill>
                  <a:schemeClr val="accent2"/>
                </a:solidFill>
                <a:latin typeface="Helvetica" pitchFamily="-109" charset="0"/>
              </a:rPr>
              <a:t>The </a:t>
            </a:r>
            <a:r>
              <a:rPr lang="en-US" sz="2000">
                <a:solidFill>
                  <a:srgbClr val="FF0000"/>
                </a:solidFill>
                <a:latin typeface="Helvetica" pitchFamily="-109" charset="0"/>
              </a:rPr>
              <a:t>DT</a:t>
            </a:r>
            <a:r>
              <a:rPr lang="en-US" sz="2000">
                <a:solidFill>
                  <a:schemeClr val="accent2"/>
                </a:solidFill>
                <a:latin typeface="Helvetica" pitchFamily="-109" charset="0"/>
              </a:rPr>
              <a:t> and </a:t>
            </a:r>
            <a:r>
              <a:rPr lang="en-US" sz="2000">
                <a:solidFill>
                  <a:srgbClr val="FF0000"/>
                </a:solidFill>
                <a:latin typeface="Helvetica" pitchFamily="-109" charset="0"/>
              </a:rPr>
              <a:t>CSC</a:t>
            </a:r>
            <a:r>
              <a:rPr lang="en-US" sz="2000">
                <a:solidFill>
                  <a:schemeClr val="accent2"/>
                </a:solidFill>
                <a:latin typeface="Helvetica" pitchFamily="-109" charset="0"/>
              </a:rPr>
              <a:t> detectors are used to obtain a precise measurement of the position and thus the momentum of the muons, whereas the </a:t>
            </a:r>
            <a:r>
              <a:rPr lang="en-US" sz="2000">
                <a:solidFill>
                  <a:srgbClr val="FF0000"/>
                </a:solidFill>
                <a:latin typeface="Helvetica" pitchFamily="-109" charset="0"/>
              </a:rPr>
              <a:t>RPC</a:t>
            </a:r>
            <a:r>
              <a:rPr lang="en-US" sz="2000">
                <a:solidFill>
                  <a:schemeClr val="accent2"/>
                </a:solidFill>
                <a:latin typeface="Helvetica" pitchFamily="-109" charset="0"/>
              </a:rPr>
              <a:t> chambers are dedicated to providing fast information for the Level-1 trigger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781800" y="6477000"/>
            <a:ext cx="1905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r>
              <a:rPr lang="en-US" sz="1000" smtClean="0"/>
              <a:t>IU Seminar 2009</a:t>
            </a:r>
            <a:endParaRPr lang="en-US" sz="1000"/>
          </a:p>
        </p:txBody>
      </p:sp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8"/>
            <a:ext cx="9144000" cy="99060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Local Pattern Recognition (I)</a:t>
            </a:r>
            <a:endParaRPr lang="en-US" sz="2400" dirty="0"/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7038" y="2016125"/>
            <a:ext cx="6227762" cy="4367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/>
              <a:t>Barrel (DT):</a:t>
            </a:r>
            <a:endParaRPr lang="en-US" sz="1400"/>
          </a:p>
          <a:p>
            <a:pPr lvl="1" eaLnBrk="1" hangingPunct="1">
              <a:lnSpc>
                <a:spcPct val="70000"/>
              </a:lnSpc>
            </a:pPr>
            <a:r>
              <a:rPr lang="en-US" sz="1600"/>
              <a:t>Reconstruct position of each channel above threshold using effective drift velocity</a:t>
            </a:r>
            <a:endParaRPr lang="en-US" sz="1000">
              <a:sym typeface="Symbol" pitchFamily="-109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600"/>
              <a:t>Reconstruct </a:t>
            </a:r>
            <a:r>
              <a:rPr lang="en-US" sz="1600">
                <a:latin typeface="Symbol" pitchFamily="-109" charset="2"/>
              </a:rPr>
              <a:t></a:t>
            </a:r>
            <a:r>
              <a:rPr lang="en-US" sz="1600"/>
              <a:t> super-layer hits (time-space conversion)</a:t>
            </a:r>
          </a:p>
          <a:p>
            <a:pPr lvl="2" eaLnBrk="1" hangingPunct="1">
              <a:lnSpc>
                <a:spcPct val="90000"/>
              </a:lnSpc>
            </a:pPr>
            <a:r>
              <a:rPr lang="en-US"/>
              <a:t>Drift velocity depends on B field and impact angle</a:t>
            </a:r>
            <a:endParaRPr lang="en-US" sz="1600"/>
          </a:p>
          <a:p>
            <a:pPr lvl="1" eaLnBrk="1" hangingPunct="1">
              <a:lnSpc>
                <a:spcPct val="90000"/>
              </a:lnSpc>
            </a:pPr>
            <a:r>
              <a:rPr lang="en-US" sz="1600"/>
              <a:t>Cluster hits (linear fit): 2D segment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1600"/>
              <a:t>Fit 2D lines separately in r-</a:t>
            </a:r>
            <a:r>
              <a:rPr lang="en-US" sz="1600">
                <a:sym typeface="Symbol" pitchFamily="-109" charset="2"/>
              </a:rPr>
              <a:t> and r-z through the 8+4 layers of chamber</a:t>
            </a:r>
          </a:p>
          <a:p>
            <a:pPr lvl="2" eaLnBrk="1" hangingPunct="1">
              <a:lnSpc>
                <a:spcPct val="70000"/>
              </a:lnSpc>
            </a:pPr>
            <a:r>
              <a:rPr lang="en-US">
                <a:sym typeface="Symbol" pitchFamily="-109" charset="2"/>
              </a:rPr>
              <a:t>L/R ambiguities solved by best </a:t>
            </a:r>
            <a:r>
              <a:rPr lang="en-US" baseline="30000">
                <a:sym typeface="Symbol" pitchFamily="-109" charset="2"/>
              </a:rPr>
              <a:t>2</a:t>
            </a:r>
            <a:endParaRPr lang="en-US" sz="1400">
              <a:sym typeface="Symbol" pitchFamily="-109" charset="2"/>
            </a:endParaRPr>
          </a:p>
          <a:p>
            <a:pPr lvl="2" eaLnBrk="1" hangingPunct="1">
              <a:lnSpc>
                <a:spcPct val="70000"/>
              </a:lnSpc>
            </a:pPr>
            <a:endParaRPr lang="en-US" sz="1000">
              <a:sym typeface="Symbol" pitchFamily="-109" charset="2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1600">
                <a:sym typeface="Symbol" pitchFamily="-109" charset="2"/>
              </a:rPr>
              <a:t>Combine into 3D segments, use segment position and direction for tracking</a:t>
            </a:r>
          </a:p>
          <a:p>
            <a:pPr lvl="2" eaLnBrk="1" hangingPunct="1">
              <a:lnSpc>
                <a:spcPct val="70000"/>
              </a:lnSpc>
            </a:pPr>
            <a:r>
              <a:rPr lang="en-US">
                <a:sym typeface="Symbol" pitchFamily="-109" charset="2"/>
              </a:rPr>
              <a:t>Resolution: 100 </a:t>
            </a:r>
            <a:r>
              <a:rPr lang="en-US">
                <a:ea typeface="Arial" pitchFamily="-109" charset="0"/>
                <a:cs typeface="Arial" pitchFamily="-109" charset="0"/>
                <a:sym typeface="Symbol" pitchFamily="-109" charset="2"/>
              </a:rPr>
              <a:t>m </a:t>
            </a:r>
            <a:r>
              <a:rPr lang="en-US"/>
              <a:t>in </a:t>
            </a:r>
            <a:r>
              <a:rPr lang="en-US">
                <a:sym typeface="Symbol" pitchFamily="-109" charset="2"/>
              </a:rPr>
              <a:t> view, direction ~1mrad</a:t>
            </a:r>
            <a:endParaRPr lang="en-US" sz="1000">
              <a:sym typeface="Symbol" pitchFamily="-109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600"/>
              <a:t>Apply impact angle correction on time-to-distance relation and refit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/>
              <a:t>Calculate position (center of gravity) of the track-segment and its angle in the super-layer (+error matrix)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8775" y="4375150"/>
            <a:ext cx="2435225" cy="206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3494" name="Text Box 5"/>
          <p:cNvSpPr txBox="1">
            <a:spLocks noChangeArrowheads="1"/>
          </p:cNvSpPr>
          <p:nvPr/>
        </p:nvSpPr>
        <p:spPr bwMode="auto">
          <a:xfrm>
            <a:off x="6980238" y="5368925"/>
            <a:ext cx="2163762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8000"/>
                </a:solidFill>
                <a:latin typeface="Helvetica" pitchFamily="-109" charset="0"/>
              </a:rPr>
              <a:t>up to 12 hits/station</a:t>
            </a:r>
            <a:endParaRPr lang="en-US">
              <a:solidFill>
                <a:schemeClr val="accent2"/>
              </a:solidFill>
              <a:latin typeface="Helvetica" pitchFamily="-109" charset="0"/>
            </a:endParaRPr>
          </a:p>
        </p:txBody>
      </p:sp>
      <p:sp>
        <p:nvSpPr>
          <p:cNvPr id="63495" name="Text Box 6"/>
          <p:cNvSpPr txBox="1">
            <a:spLocks noChangeArrowheads="1"/>
          </p:cNvSpPr>
          <p:nvPr/>
        </p:nvSpPr>
        <p:spPr bwMode="auto">
          <a:xfrm>
            <a:off x="444500" y="895350"/>
            <a:ext cx="7173913" cy="1066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Helvetica" pitchFamily="-109" charset="0"/>
              </a:rPr>
              <a:t>DT’s and CSC’s are multi-layer detectors:</a:t>
            </a:r>
            <a:endParaRPr lang="en-US">
              <a:solidFill>
                <a:schemeClr val="accent2"/>
              </a:solidFill>
              <a:latin typeface="Helvetica" pitchFamily="-109" charset="0"/>
            </a:endParaRPr>
          </a:p>
          <a:p>
            <a:pPr>
              <a:buFont typeface="Wingdings" pitchFamily="-109" charset="2"/>
              <a:buChar char="Ø"/>
            </a:pPr>
            <a:r>
              <a:rPr lang="en-US" sz="2000">
                <a:solidFill>
                  <a:schemeClr val="accent2"/>
                </a:solidFill>
                <a:latin typeface="Helvetica" pitchFamily="-109" charset="0"/>
              </a:rPr>
              <a:t> First step of muon reconstruction is local pattern recognition</a:t>
            </a:r>
          </a:p>
          <a:p>
            <a:pPr>
              <a:buFont typeface="Wingdings" pitchFamily="-109" charset="2"/>
              <a:buChar char="Ø"/>
            </a:pPr>
            <a:r>
              <a:rPr lang="en-US" sz="2000">
                <a:solidFill>
                  <a:schemeClr val="accent2"/>
                </a:solidFill>
                <a:latin typeface="Helvetica" pitchFamily="-109" charset="0"/>
              </a:rPr>
              <a:t> Reconstruct track segments in the DT and CSC detectors</a:t>
            </a:r>
            <a:endParaRPr lang="en-US" b="1">
              <a:solidFill>
                <a:srgbClr val="FF0000"/>
              </a:solidFill>
              <a:latin typeface="Helvetica" pitchFamily="-109" charset="0"/>
            </a:endParaRPr>
          </a:p>
        </p:txBody>
      </p:sp>
      <p:sp>
        <p:nvSpPr>
          <p:cNvPr id="63496" name="Rectangle 7"/>
          <p:cNvSpPr>
            <a:spLocks noChangeArrowheads="1"/>
          </p:cNvSpPr>
          <p:nvPr/>
        </p:nvSpPr>
        <p:spPr bwMode="auto">
          <a:xfrm>
            <a:off x="6826250" y="1938338"/>
            <a:ext cx="2270125" cy="2125662"/>
          </a:xfrm>
          <a:prstGeom prst="rect">
            <a:avLst/>
          </a:prstGeom>
          <a:solidFill>
            <a:srgbClr val="FFFF99"/>
          </a:solidFill>
          <a:ln w="19050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3497" name="Picture 8" descr="muon_dt_tdrif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5263" y="1930400"/>
            <a:ext cx="2598737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D78DC-C16D-2447-A8A5-7DEAAAB908B5}" type="slidenum">
              <a:rPr lang="nl-NL" smtClean="0"/>
              <a:pPr/>
              <a:t>78</a:t>
            </a:fld>
            <a:endParaRPr lang="nl-NL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DC3-40CD-AB47-82ED-1AF8E75EC1F1}" type="slidenum">
              <a:rPr lang="en-US"/>
              <a:pPr/>
              <a:t>7</a:t>
            </a:fld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Higgs Production in pp Collisions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 flipH="1">
            <a:off x="7385050" y="2057400"/>
            <a:ext cx="211138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7315200" y="2057400"/>
            <a:ext cx="69850" cy="304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 flipV="1">
            <a:off x="7245350" y="2209800"/>
            <a:ext cx="69850" cy="152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382713" y="1268413"/>
            <a:ext cx="1214437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12841E"/>
                </a:solidFill>
              </a:rPr>
              <a:t>Collider:</a:t>
            </a:r>
            <a:endParaRPr lang="en-US" sz="2000" b="1">
              <a:solidFill>
                <a:srgbClr val="FFCC00"/>
              </a:solidFill>
              <a:latin typeface="Comic Sans MS" pitchFamily="-109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44575" y="1614488"/>
            <a:ext cx="7231063" cy="2319337"/>
            <a:chOff x="641" y="561"/>
            <a:chExt cx="4934" cy="1461"/>
          </a:xfrm>
        </p:grpSpPr>
        <p:pic>
          <p:nvPicPr>
            <p:cNvPr id="16392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1" y="561"/>
              <a:ext cx="4934" cy="146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16393" name="Oval 9"/>
            <p:cNvSpPr>
              <a:spLocks noChangeArrowheads="1"/>
            </p:cNvSpPr>
            <p:nvPr/>
          </p:nvSpPr>
          <p:spPr bwMode="auto">
            <a:xfrm>
              <a:off x="1048" y="960"/>
              <a:ext cx="720" cy="672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6862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76" y="1080"/>
              <a:ext cx="460" cy="416"/>
              <a:chOff x="1016" y="1112"/>
              <a:chExt cx="460" cy="416"/>
            </a:xfrm>
          </p:grpSpPr>
          <p:sp>
            <p:nvSpPr>
              <p:cNvPr id="16395" name="Oval 11"/>
              <p:cNvSpPr>
                <a:spLocks noChangeArrowheads="1"/>
              </p:cNvSpPr>
              <p:nvPr/>
            </p:nvSpPr>
            <p:spPr bwMode="auto">
              <a:xfrm>
                <a:off x="1388" y="1192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96" name="Oval 12"/>
              <p:cNvSpPr>
                <a:spLocks noChangeArrowheads="1"/>
              </p:cNvSpPr>
              <p:nvPr/>
            </p:nvSpPr>
            <p:spPr bwMode="auto">
              <a:xfrm>
                <a:off x="1340" y="1392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97" name="Oval 13"/>
              <p:cNvSpPr>
                <a:spLocks noChangeArrowheads="1"/>
              </p:cNvSpPr>
              <p:nvPr/>
            </p:nvSpPr>
            <p:spPr bwMode="auto">
              <a:xfrm>
                <a:off x="1200" y="1280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98" name="Oval 14"/>
              <p:cNvSpPr>
                <a:spLocks noChangeArrowheads="1"/>
              </p:cNvSpPr>
              <p:nvPr/>
            </p:nvSpPr>
            <p:spPr bwMode="auto">
              <a:xfrm>
                <a:off x="1156" y="1112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399" name="Oval 15"/>
              <p:cNvSpPr>
                <a:spLocks noChangeArrowheads="1"/>
              </p:cNvSpPr>
              <p:nvPr/>
            </p:nvSpPr>
            <p:spPr bwMode="auto">
              <a:xfrm>
                <a:off x="1016" y="1252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00" name="Oval 16"/>
              <p:cNvSpPr>
                <a:spLocks noChangeArrowheads="1"/>
              </p:cNvSpPr>
              <p:nvPr/>
            </p:nvSpPr>
            <p:spPr bwMode="auto">
              <a:xfrm>
                <a:off x="1148" y="1440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4448" y="976"/>
              <a:ext cx="720" cy="672"/>
              <a:chOff x="4552" y="1640"/>
              <a:chExt cx="720" cy="672"/>
            </a:xfrm>
          </p:grpSpPr>
          <p:sp>
            <p:nvSpPr>
              <p:cNvPr id="16402" name="Oval 18"/>
              <p:cNvSpPr>
                <a:spLocks noChangeArrowheads="1"/>
              </p:cNvSpPr>
              <p:nvPr/>
            </p:nvSpPr>
            <p:spPr bwMode="auto">
              <a:xfrm>
                <a:off x="4552" y="1640"/>
                <a:ext cx="720" cy="672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8627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03" name="Oval 19"/>
              <p:cNvSpPr>
                <a:spLocks noChangeArrowheads="1"/>
              </p:cNvSpPr>
              <p:nvPr/>
            </p:nvSpPr>
            <p:spPr bwMode="auto">
              <a:xfrm>
                <a:off x="5084" y="1960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04" name="Oval 20"/>
              <p:cNvSpPr>
                <a:spLocks noChangeArrowheads="1"/>
              </p:cNvSpPr>
              <p:nvPr/>
            </p:nvSpPr>
            <p:spPr bwMode="auto">
              <a:xfrm>
                <a:off x="4892" y="2152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05" name="Oval 21"/>
              <p:cNvSpPr>
                <a:spLocks noChangeArrowheads="1"/>
              </p:cNvSpPr>
              <p:nvPr/>
            </p:nvSpPr>
            <p:spPr bwMode="auto">
              <a:xfrm>
                <a:off x="4624" y="1856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06" name="Oval 22"/>
              <p:cNvSpPr>
                <a:spLocks noChangeArrowheads="1"/>
              </p:cNvSpPr>
              <p:nvPr/>
            </p:nvSpPr>
            <p:spPr bwMode="auto">
              <a:xfrm>
                <a:off x="4940" y="1736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07" name="Oval 23"/>
              <p:cNvSpPr>
                <a:spLocks noChangeArrowheads="1"/>
              </p:cNvSpPr>
              <p:nvPr/>
            </p:nvSpPr>
            <p:spPr bwMode="auto">
              <a:xfrm>
                <a:off x="4800" y="1836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08" name="Oval 24"/>
              <p:cNvSpPr>
                <a:spLocks noChangeArrowheads="1"/>
              </p:cNvSpPr>
              <p:nvPr/>
            </p:nvSpPr>
            <p:spPr bwMode="auto">
              <a:xfrm>
                <a:off x="4852" y="2000"/>
                <a:ext cx="88" cy="8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7256463" y="2336800"/>
            <a:ext cx="539750" cy="749300"/>
          </a:xfrm>
          <a:prstGeom prst="line">
            <a:avLst/>
          </a:prstGeom>
          <a:noFill/>
          <a:ln w="19050">
            <a:noFill/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flipH="1" flipV="1">
            <a:off x="7291388" y="2984500"/>
            <a:ext cx="458787" cy="917575"/>
          </a:xfrm>
          <a:prstGeom prst="line">
            <a:avLst/>
          </a:prstGeom>
          <a:noFill/>
          <a:ln w="28575">
            <a:solidFill>
              <a:srgbClr val="116533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790825" y="901700"/>
            <a:ext cx="3773488" cy="990600"/>
            <a:chOff x="920" y="2280"/>
            <a:chExt cx="2576" cy="624"/>
          </a:xfrm>
        </p:grpSpPr>
        <p:sp>
          <p:nvSpPr>
            <p:cNvPr id="16413" name="AutoShape 29"/>
            <p:cNvSpPr>
              <a:spLocks noChangeArrowheads="1"/>
            </p:cNvSpPr>
            <p:nvPr/>
          </p:nvSpPr>
          <p:spPr bwMode="auto">
            <a:xfrm>
              <a:off x="1728" y="2280"/>
              <a:ext cx="960" cy="624"/>
            </a:xfrm>
            <a:prstGeom prst="irregularSeal1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4" name="Oval 30"/>
            <p:cNvSpPr>
              <a:spLocks noChangeArrowheads="1"/>
            </p:cNvSpPr>
            <p:nvPr/>
          </p:nvSpPr>
          <p:spPr bwMode="auto">
            <a:xfrm>
              <a:off x="3256" y="2496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6549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5" name="Oval 31"/>
            <p:cNvSpPr>
              <a:spLocks noChangeArrowheads="1"/>
            </p:cNvSpPr>
            <p:nvPr/>
          </p:nvSpPr>
          <p:spPr bwMode="auto">
            <a:xfrm>
              <a:off x="920" y="2496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6549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6" name="AutoShape 32"/>
            <p:cNvSpPr>
              <a:spLocks noChangeArrowheads="1"/>
            </p:cNvSpPr>
            <p:nvPr/>
          </p:nvSpPr>
          <p:spPr bwMode="auto">
            <a:xfrm>
              <a:off x="1160" y="2568"/>
              <a:ext cx="480" cy="96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7" name="AutoShape 33"/>
            <p:cNvSpPr>
              <a:spLocks noChangeArrowheads="1"/>
            </p:cNvSpPr>
            <p:nvPr/>
          </p:nvSpPr>
          <p:spPr bwMode="auto">
            <a:xfrm rot="-10786351">
              <a:off x="2776" y="2569"/>
              <a:ext cx="480" cy="96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8" name="Oval 34"/>
            <p:cNvSpPr>
              <a:spLocks noChangeArrowheads="1"/>
            </p:cNvSpPr>
            <p:nvPr/>
          </p:nvSpPr>
          <p:spPr bwMode="auto">
            <a:xfrm>
              <a:off x="1992" y="2448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6549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9" name="Oval 35"/>
            <p:cNvSpPr>
              <a:spLocks noChangeArrowheads="1"/>
            </p:cNvSpPr>
            <p:nvPr/>
          </p:nvSpPr>
          <p:spPr bwMode="auto">
            <a:xfrm>
              <a:off x="2184" y="2448"/>
              <a:ext cx="240" cy="240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6549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5073650" y="3925888"/>
            <a:ext cx="3871913" cy="1270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latin typeface="Helvetica" pitchFamily="-109" charset="0"/>
              </a:rPr>
              <a:t>Really colliding ‘partons’: </a:t>
            </a:r>
            <a:r>
              <a:rPr lang="en-US" sz="1800" b="1">
                <a:solidFill>
                  <a:srgbClr val="0000FF"/>
                </a:solidFill>
                <a:latin typeface="Helvetica" pitchFamily="-109" charset="0"/>
              </a:rPr>
              <a:t>qg, qq, gg</a:t>
            </a:r>
            <a:endParaRPr lang="en-US" sz="1800" b="1">
              <a:solidFill>
                <a:schemeClr val="accent2"/>
              </a:solidFill>
              <a:latin typeface="Helvetica" pitchFamily="-109" charset="0"/>
            </a:endParaRPr>
          </a:p>
          <a:p>
            <a:pPr algn="ctr"/>
            <a:endParaRPr lang="en-US" sz="1800">
              <a:latin typeface="Helvetica" pitchFamily="-109" charset="0"/>
            </a:endParaRPr>
          </a:p>
          <a:p>
            <a:pPr algn="ctr"/>
            <a:r>
              <a:rPr lang="en-US" sz="2000" b="1">
                <a:solidFill>
                  <a:srgbClr val="000099"/>
                </a:solidFill>
                <a:latin typeface="Helvetica" pitchFamily="-109" charset="0"/>
              </a:rPr>
              <a:t>E</a:t>
            </a:r>
            <a:r>
              <a:rPr lang="en-US" sz="2000" b="1" baseline="-25000">
                <a:solidFill>
                  <a:srgbClr val="000099"/>
                </a:solidFill>
                <a:latin typeface="Helvetica" pitchFamily="-109" charset="0"/>
              </a:rPr>
              <a:t>Quark</a:t>
            </a:r>
            <a:r>
              <a:rPr lang="en-US" sz="2000" b="1">
                <a:solidFill>
                  <a:srgbClr val="000099"/>
                </a:solidFill>
                <a:latin typeface="Helvetica" pitchFamily="-109" charset="0"/>
              </a:rPr>
              <a:t> is on average </a:t>
            </a:r>
          </a:p>
          <a:p>
            <a:pPr algn="ctr"/>
            <a:r>
              <a:rPr lang="en-US" sz="2000" b="1">
                <a:solidFill>
                  <a:srgbClr val="000099"/>
                </a:solidFill>
                <a:latin typeface="Helvetica" pitchFamily="-109" charset="0"/>
              </a:rPr>
              <a:t>only 1/6 of E</a:t>
            </a:r>
            <a:r>
              <a:rPr lang="en-US" sz="2000" b="1" baseline="-25000">
                <a:solidFill>
                  <a:srgbClr val="000099"/>
                </a:solidFill>
                <a:latin typeface="Helvetica" pitchFamily="-109" charset="0"/>
              </a:rPr>
              <a:t>Proton</a:t>
            </a:r>
            <a:endParaRPr lang="en-US" sz="1800" b="1" baseline="-25000">
              <a:solidFill>
                <a:srgbClr val="000099"/>
              </a:solidFill>
              <a:latin typeface="Helvetica" pitchFamily="-109" charset="0"/>
            </a:endParaRP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992188" y="6026072"/>
            <a:ext cx="7107237" cy="5191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Helvetica" pitchFamily="-109" charset="0"/>
                <a:ea typeface="Lucida Grande" pitchFamily="-109" charset="0"/>
                <a:cs typeface="Lucida Grande" pitchFamily="-109" charset="0"/>
              </a:rPr>
              <a:t>→</a:t>
            </a:r>
            <a:r>
              <a:rPr lang="en-US" sz="2800" b="1" dirty="0">
                <a:solidFill>
                  <a:srgbClr val="FF0000"/>
                </a:solidFill>
                <a:latin typeface="Helvetica" pitchFamily="-109" charset="0"/>
              </a:rPr>
              <a:t> Proton-proton collider with </a:t>
            </a:r>
            <a:r>
              <a:rPr lang="en-US" sz="2800" b="1" dirty="0" err="1">
                <a:solidFill>
                  <a:srgbClr val="FF0000"/>
                </a:solidFill>
                <a:latin typeface="Helvetica" pitchFamily="-109" charset="0"/>
              </a:rPr>
              <a:t>E</a:t>
            </a:r>
            <a:r>
              <a:rPr lang="en-US" sz="2800" b="1" baseline="-25000" dirty="0" err="1">
                <a:solidFill>
                  <a:srgbClr val="FF0000"/>
                </a:solidFill>
                <a:latin typeface="Helvetica" pitchFamily="-109" charset="0"/>
              </a:rPr>
              <a:t>p</a:t>
            </a:r>
            <a:r>
              <a:rPr lang="en-US" sz="2800" b="1" dirty="0">
                <a:solidFill>
                  <a:srgbClr val="FF0000"/>
                </a:solidFill>
                <a:latin typeface="Helvetica" pitchFamily="-109" charset="0"/>
              </a:rPr>
              <a:t> ≥</a:t>
            </a:r>
            <a:r>
              <a:rPr lang="en-US" sz="2800" b="1" dirty="0">
                <a:solidFill>
                  <a:schemeClr val="accent2"/>
                </a:solidFill>
                <a:latin typeface="Helvetica" pitchFamily="-109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elvetica" pitchFamily="-109" charset="0"/>
              </a:rPr>
              <a:t>7 </a:t>
            </a:r>
            <a:r>
              <a:rPr lang="en-US" sz="2800" b="1" dirty="0" err="1">
                <a:solidFill>
                  <a:srgbClr val="FF0000"/>
                </a:solidFill>
                <a:latin typeface="Helvetica" pitchFamily="-109" charset="0"/>
              </a:rPr>
              <a:t>TeV</a:t>
            </a:r>
            <a:r>
              <a:rPr lang="en-US" dirty="0">
                <a:solidFill>
                  <a:schemeClr val="accent2"/>
                </a:solidFill>
                <a:latin typeface="Helvetica" pitchFamily="-109" charset="0"/>
              </a:rPr>
              <a:t> </a:t>
            </a: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62" name="Oval 6"/>
          <p:cNvSpPr>
            <a:spLocks noChangeArrowheads="1"/>
          </p:cNvSpPr>
          <p:nvPr/>
        </p:nvSpPr>
        <p:spPr bwMode="auto">
          <a:xfrm>
            <a:off x="103961" y="4029344"/>
            <a:ext cx="1056706" cy="1090388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Tahoma" pitchFamily="-109" charset="0"/>
            </a:endParaRPr>
          </a:p>
        </p:txBody>
      </p:sp>
      <p:sp>
        <p:nvSpPr>
          <p:cNvPr id="63" name="Oval 7"/>
          <p:cNvSpPr>
            <a:spLocks noChangeArrowheads="1"/>
          </p:cNvSpPr>
          <p:nvPr/>
        </p:nvSpPr>
        <p:spPr bwMode="auto">
          <a:xfrm>
            <a:off x="290439" y="4163018"/>
            <a:ext cx="310796" cy="33997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+mn-lt"/>
            </a:endParaRPr>
          </a:p>
        </p:txBody>
      </p:sp>
      <p:sp>
        <p:nvSpPr>
          <p:cNvPr id="64" name="Oval 8"/>
          <p:cNvSpPr>
            <a:spLocks noChangeArrowheads="1"/>
          </p:cNvSpPr>
          <p:nvPr/>
        </p:nvSpPr>
        <p:spPr bwMode="auto">
          <a:xfrm>
            <a:off x="720373" y="4344434"/>
            <a:ext cx="310796" cy="33986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+mn-lt"/>
            </a:endParaRPr>
          </a:p>
        </p:txBody>
      </p:sp>
      <p:sp>
        <p:nvSpPr>
          <p:cNvPr id="65" name="Oval 9"/>
          <p:cNvSpPr>
            <a:spLocks noChangeArrowheads="1"/>
          </p:cNvSpPr>
          <p:nvPr/>
        </p:nvSpPr>
        <p:spPr bwMode="auto">
          <a:xfrm>
            <a:off x="386267" y="4669073"/>
            <a:ext cx="310796" cy="319316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+mn-lt"/>
            </a:endParaRPr>
          </a:p>
        </p:txBody>
      </p:sp>
      <p:sp>
        <p:nvSpPr>
          <p:cNvPr id="66" name="Text Box 10"/>
          <p:cNvSpPr txBox="1">
            <a:spLocks noChangeArrowheads="1"/>
          </p:cNvSpPr>
          <p:nvPr/>
        </p:nvSpPr>
        <p:spPr bwMode="auto">
          <a:xfrm>
            <a:off x="318928" y="4060424"/>
            <a:ext cx="310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+mn-lt"/>
              </a:rPr>
              <a:t>u</a:t>
            </a:r>
            <a:endParaRPr lang="en-US" sz="2400" dirty="0">
              <a:latin typeface="+mn-lt"/>
            </a:endParaRPr>
          </a:p>
        </p:txBody>
      </p:sp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737208" y="4223175"/>
            <a:ext cx="310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+mn-lt"/>
              </a:rPr>
              <a:t>u</a:t>
            </a:r>
            <a:endParaRPr lang="en-US" sz="2400" dirty="0">
              <a:latin typeface="+mn-lt"/>
            </a:endParaRPr>
          </a:p>
        </p:txBody>
      </p:sp>
      <p:sp>
        <p:nvSpPr>
          <p:cNvPr id="68" name="Text Box 12"/>
          <p:cNvSpPr txBox="1">
            <a:spLocks noChangeArrowheads="1"/>
          </p:cNvSpPr>
          <p:nvPr/>
        </p:nvSpPr>
        <p:spPr bwMode="auto">
          <a:xfrm>
            <a:off x="386110" y="4571519"/>
            <a:ext cx="310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latin typeface="+mn-lt"/>
              </a:rPr>
              <a:t>d</a:t>
            </a:r>
            <a:endParaRPr lang="en-US" sz="2400" dirty="0">
              <a:latin typeface="+mn-lt"/>
            </a:endParaRPr>
          </a:p>
        </p:txBody>
      </p:sp>
      <p:sp>
        <p:nvSpPr>
          <p:cNvPr id="69" name="Freeform 13"/>
          <p:cNvSpPr>
            <a:spLocks/>
          </p:cNvSpPr>
          <p:nvPr/>
        </p:nvSpPr>
        <p:spPr bwMode="auto">
          <a:xfrm>
            <a:off x="243650" y="4360137"/>
            <a:ext cx="180003" cy="405449"/>
          </a:xfrm>
          <a:custGeom>
            <a:avLst/>
            <a:gdLst>
              <a:gd name="T0" fmla="*/ 24 w 139"/>
              <a:gd name="T1" fmla="*/ 0 h 284"/>
              <a:gd name="T2" fmla="*/ 11 w 139"/>
              <a:gd name="T3" fmla="*/ 40 h 284"/>
              <a:gd name="T4" fmla="*/ 42 w 139"/>
              <a:gd name="T5" fmla="*/ 80 h 284"/>
              <a:gd name="T6" fmla="*/ 42 w 139"/>
              <a:gd name="T7" fmla="*/ 45 h 284"/>
              <a:gd name="T8" fmla="*/ 7 w 139"/>
              <a:gd name="T9" fmla="*/ 93 h 284"/>
              <a:gd name="T10" fmla="*/ 42 w 139"/>
              <a:gd name="T11" fmla="*/ 164 h 284"/>
              <a:gd name="T12" fmla="*/ 73 w 139"/>
              <a:gd name="T13" fmla="*/ 142 h 284"/>
              <a:gd name="T14" fmla="*/ 33 w 139"/>
              <a:gd name="T15" fmla="*/ 138 h 284"/>
              <a:gd name="T16" fmla="*/ 15 w 139"/>
              <a:gd name="T17" fmla="*/ 177 h 284"/>
              <a:gd name="T18" fmla="*/ 20 w 139"/>
              <a:gd name="T19" fmla="*/ 235 h 284"/>
              <a:gd name="T20" fmla="*/ 122 w 139"/>
              <a:gd name="T21" fmla="*/ 284 h 284"/>
              <a:gd name="T22" fmla="*/ 139 w 139"/>
              <a:gd name="T23" fmla="*/ 257 h 2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9"/>
              <a:gd name="T37" fmla="*/ 0 h 284"/>
              <a:gd name="T38" fmla="*/ 139 w 139"/>
              <a:gd name="T39" fmla="*/ 284 h 2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9" h="284">
                <a:moveTo>
                  <a:pt x="24" y="0"/>
                </a:moveTo>
                <a:cubicBezTo>
                  <a:pt x="20" y="14"/>
                  <a:pt x="15" y="27"/>
                  <a:pt x="11" y="40"/>
                </a:cubicBezTo>
                <a:cubicBezTo>
                  <a:pt x="15" y="69"/>
                  <a:pt x="15" y="72"/>
                  <a:pt x="42" y="80"/>
                </a:cubicBezTo>
                <a:cubicBezTo>
                  <a:pt x="65" y="73"/>
                  <a:pt x="65" y="52"/>
                  <a:pt x="42" y="45"/>
                </a:cubicBezTo>
                <a:cubicBezTo>
                  <a:pt x="15" y="53"/>
                  <a:pt x="15" y="69"/>
                  <a:pt x="7" y="93"/>
                </a:cubicBezTo>
                <a:cubicBezTo>
                  <a:pt x="10" y="139"/>
                  <a:pt x="0" y="156"/>
                  <a:pt x="42" y="164"/>
                </a:cubicBezTo>
                <a:cubicBezTo>
                  <a:pt x="62" y="172"/>
                  <a:pt x="67" y="161"/>
                  <a:pt x="73" y="142"/>
                </a:cubicBezTo>
                <a:cubicBezTo>
                  <a:pt x="60" y="123"/>
                  <a:pt x="53" y="130"/>
                  <a:pt x="33" y="138"/>
                </a:cubicBezTo>
                <a:cubicBezTo>
                  <a:pt x="24" y="151"/>
                  <a:pt x="21" y="162"/>
                  <a:pt x="15" y="177"/>
                </a:cubicBezTo>
                <a:cubicBezTo>
                  <a:pt x="17" y="196"/>
                  <a:pt x="16" y="216"/>
                  <a:pt x="20" y="235"/>
                </a:cubicBezTo>
                <a:cubicBezTo>
                  <a:pt x="26" y="265"/>
                  <a:pt x="97" y="278"/>
                  <a:pt x="122" y="284"/>
                </a:cubicBezTo>
                <a:cubicBezTo>
                  <a:pt x="134" y="275"/>
                  <a:pt x="139" y="273"/>
                  <a:pt x="139" y="25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+mn-lt"/>
            </a:endParaRPr>
          </a:p>
        </p:txBody>
      </p:sp>
      <p:sp>
        <p:nvSpPr>
          <p:cNvPr id="70" name="Freeform 14"/>
          <p:cNvSpPr>
            <a:spLocks/>
          </p:cNvSpPr>
          <p:nvPr/>
        </p:nvSpPr>
        <p:spPr bwMode="auto">
          <a:xfrm>
            <a:off x="566112" y="4143410"/>
            <a:ext cx="177413" cy="226995"/>
          </a:xfrm>
          <a:custGeom>
            <a:avLst/>
            <a:gdLst>
              <a:gd name="T0" fmla="*/ 0 w 137"/>
              <a:gd name="T1" fmla="*/ 31 h 159"/>
              <a:gd name="T2" fmla="*/ 57 w 137"/>
              <a:gd name="T3" fmla="*/ 44 h 159"/>
              <a:gd name="T4" fmla="*/ 53 w 137"/>
              <a:gd name="T5" fmla="*/ 0 h 159"/>
              <a:gd name="T6" fmla="*/ 80 w 137"/>
              <a:gd name="T7" fmla="*/ 79 h 159"/>
              <a:gd name="T8" fmla="*/ 133 w 137"/>
              <a:gd name="T9" fmla="*/ 44 h 159"/>
              <a:gd name="T10" fmla="*/ 97 w 137"/>
              <a:gd name="T11" fmla="*/ 35 h 159"/>
              <a:gd name="T12" fmla="*/ 84 w 137"/>
              <a:gd name="T13" fmla="*/ 75 h 159"/>
              <a:gd name="T14" fmla="*/ 93 w 137"/>
              <a:gd name="T15" fmla="*/ 132 h 159"/>
              <a:gd name="T16" fmla="*/ 137 w 137"/>
              <a:gd name="T17" fmla="*/ 159 h 1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7"/>
              <a:gd name="T28" fmla="*/ 0 h 159"/>
              <a:gd name="T29" fmla="*/ 137 w 137"/>
              <a:gd name="T30" fmla="*/ 159 h 1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7" h="159">
                <a:moveTo>
                  <a:pt x="0" y="31"/>
                </a:moveTo>
                <a:cubicBezTo>
                  <a:pt x="17" y="55"/>
                  <a:pt x="26" y="48"/>
                  <a:pt x="57" y="44"/>
                </a:cubicBezTo>
                <a:cubicBezTo>
                  <a:pt x="74" y="28"/>
                  <a:pt x="80" y="8"/>
                  <a:pt x="53" y="0"/>
                </a:cubicBezTo>
                <a:cubicBezTo>
                  <a:pt x="30" y="33"/>
                  <a:pt x="41" y="68"/>
                  <a:pt x="80" y="79"/>
                </a:cubicBezTo>
                <a:cubicBezTo>
                  <a:pt x="118" y="74"/>
                  <a:pt x="120" y="77"/>
                  <a:pt x="133" y="44"/>
                </a:cubicBezTo>
                <a:cubicBezTo>
                  <a:pt x="125" y="10"/>
                  <a:pt x="123" y="18"/>
                  <a:pt x="97" y="35"/>
                </a:cubicBezTo>
                <a:cubicBezTo>
                  <a:pt x="93" y="48"/>
                  <a:pt x="88" y="62"/>
                  <a:pt x="84" y="75"/>
                </a:cubicBezTo>
                <a:cubicBezTo>
                  <a:pt x="86" y="94"/>
                  <a:pt x="79" y="118"/>
                  <a:pt x="93" y="132"/>
                </a:cubicBezTo>
                <a:cubicBezTo>
                  <a:pt x="108" y="147"/>
                  <a:pt x="124" y="146"/>
                  <a:pt x="137" y="15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+mn-lt"/>
            </a:endParaRPr>
          </a:p>
        </p:txBody>
      </p:sp>
      <p:sp>
        <p:nvSpPr>
          <p:cNvPr id="71" name="Freeform 15"/>
          <p:cNvSpPr>
            <a:spLocks/>
          </p:cNvSpPr>
          <p:nvPr/>
        </p:nvSpPr>
        <p:spPr bwMode="auto">
          <a:xfrm>
            <a:off x="715193" y="4594361"/>
            <a:ext cx="323746" cy="371186"/>
          </a:xfrm>
          <a:custGeom>
            <a:avLst/>
            <a:gdLst>
              <a:gd name="T0" fmla="*/ 0 w 250"/>
              <a:gd name="T1" fmla="*/ 251 h 260"/>
              <a:gd name="T2" fmla="*/ 44 w 250"/>
              <a:gd name="T3" fmla="*/ 255 h 260"/>
              <a:gd name="T4" fmla="*/ 71 w 250"/>
              <a:gd name="T5" fmla="*/ 197 h 260"/>
              <a:gd name="T6" fmla="*/ 40 w 250"/>
              <a:gd name="T7" fmla="*/ 158 h 260"/>
              <a:gd name="T8" fmla="*/ 71 w 250"/>
              <a:gd name="T9" fmla="*/ 197 h 260"/>
              <a:gd name="T10" fmla="*/ 159 w 250"/>
              <a:gd name="T11" fmla="*/ 166 h 260"/>
              <a:gd name="T12" fmla="*/ 155 w 250"/>
              <a:gd name="T13" fmla="*/ 113 h 260"/>
              <a:gd name="T14" fmla="*/ 133 w 250"/>
              <a:gd name="T15" fmla="*/ 135 h 260"/>
              <a:gd name="T16" fmla="*/ 186 w 250"/>
              <a:gd name="T17" fmla="*/ 171 h 260"/>
              <a:gd name="T18" fmla="*/ 230 w 250"/>
              <a:gd name="T19" fmla="*/ 109 h 260"/>
              <a:gd name="T20" fmla="*/ 248 w 250"/>
              <a:gd name="T21" fmla="*/ 78 h 260"/>
              <a:gd name="T22" fmla="*/ 239 w 250"/>
              <a:gd name="T23" fmla="*/ 16 h 260"/>
              <a:gd name="T24" fmla="*/ 235 w 250"/>
              <a:gd name="T25" fmla="*/ 2 h 260"/>
              <a:gd name="T26" fmla="*/ 226 w 250"/>
              <a:gd name="T27" fmla="*/ 7 h 2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50"/>
              <a:gd name="T43" fmla="*/ 0 h 260"/>
              <a:gd name="T44" fmla="*/ 250 w 250"/>
              <a:gd name="T45" fmla="*/ 260 h 2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50" h="260">
                <a:moveTo>
                  <a:pt x="0" y="251"/>
                </a:moveTo>
                <a:cubicBezTo>
                  <a:pt x="18" y="255"/>
                  <a:pt x="27" y="260"/>
                  <a:pt x="44" y="255"/>
                </a:cubicBezTo>
                <a:cubicBezTo>
                  <a:pt x="62" y="237"/>
                  <a:pt x="66" y="221"/>
                  <a:pt x="71" y="197"/>
                </a:cubicBezTo>
                <a:cubicBezTo>
                  <a:pt x="68" y="170"/>
                  <a:pt x="73" y="122"/>
                  <a:pt x="40" y="158"/>
                </a:cubicBezTo>
                <a:cubicBezTo>
                  <a:pt x="47" y="182"/>
                  <a:pt x="47" y="183"/>
                  <a:pt x="71" y="197"/>
                </a:cubicBezTo>
                <a:cubicBezTo>
                  <a:pt x="126" y="194"/>
                  <a:pt x="136" y="206"/>
                  <a:pt x="159" y="166"/>
                </a:cubicBezTo>
                <a:cubicBezTo>
                  <a:pt x="158" y="148"/>
                  <a:pt x="160" y="130"/>
                  <a:pt x="155" y="113"/>
                </a:cubicBezTo>
                <a:cubicBezTo>
                  <a:pt x="146" y="84"/>
                  <a:pt x="134" y="133"/>
                  <a:pt x="133" y="135"/>
                </a:cubicBezTo>
                <a:cubicBezTo>
                  <a:pt x="141" y="163"/>
                  <a:pt x="162" y="162"/>
                  <a:pt x="186" y="171"/>
                </a:cubicBezTo>
                <a:cubicBezTo>
                  <a:pt x="219" y="158"/>
                  <a:pt x="218" y="137"/>
                  <a:pt x="230" y="109"/>
                </a:cubicBezTo>
                <a:cubicBezTo>
                  <a:pt x="235" y="98"/>
                  <a:pt x="243" y="89"/>
                  <a:pt x="248" y="78"/>
                </a:cubicBezTo>
                <a:cubicBezTo>
                  <a:pt x="242" y="4"/>
                  <a:pt x="250" y="50"/>
                  <a:pt x="239" y="16"/>
                </a:cubicBezTo>
                <a:cubicBezTo>
                  <a:pt x="237" y="11"/>
                  <a:pt x="239" y="5"/>
                  <a:pt x="235" y="2"/>
                </a:cubicBezTo>
                <a:cubicBezTo>
                  <a:pt x="232" y="0"/>
                  <a:pt x="229" y="5"/>
                  <a:pt x="226" y="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+mn-lt"/>
            </a:endParaRPr>
          </a:p>
        </p:txBody>
      </p:sp>
      <p:sp>
        <p:nvSpPr>
          <p:cNvPr id="44" name="Line 48"/>
          <p:cNvSpPr>
            <a:spLocks noChangeShapeType="1"/>
          </p:cNvSpPr>
          <p:nvPr/>
        </p:nvSpPr>
        <p:spPr bwMode="auto">
          <a:xfrm>
            <a:off x="1409304" y="4400202"/>
            <a:ext cx="49727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45" name="Line 49"/>
          <p:cNvSpPr>
            <a:spLocks noChangeShapeType="1"/>
          </p:cNvSpPr>
          <p:nvPr/>
        </p:nvSpPr>
        <p:spPr bwMode="auto">
          <a:xfrm>
            <a:off x="1409304" y="4605782"/>
            <a:ext cx="49727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46" name="Oval 52"/>
          <p:cNvSpPr>
            <a:spLocks noChangeArrowheads="1"/>
          </p:cNvSpPr>
          <p:nvPr/>
        </p:nvSpPr>
        <p:spPr bwMode="auto">
          <a:xfrm>
            <a:off x="2403851" y="4182114"/>
            <a:ext cx="310796" cy="32087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+mn-lt"/>
            </a:endParaRPr>
          </a:p>
        </p:txBody>
      </p:sp>
      <p:sp>
        <p:nvSpPr>
          <p:cNvPr id="47" name="Oval 53"/>
          <p:cNvSpPr>
            <a:spLocks noChangeArrowheads="1"/>
          </p:cNvSpPr>
          <p:nvPr/>
        </p:nvSpPr>
        <p:spPr bwMode="auto">
          <a:xfrm>
            <a:off x="2833786" y="4353983"/>
            <a:ext cx="310796" cy="33032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+mn-lt"/>
            </a:endParaRPr>
          </a:p>
        </p:txBody>
      </p:sp>
      <p:sp>
        <p:nvSpPr>
          <p:cNvPr id="48" name="Oval 54"/>
          <p:cNvSpPr>
            <a:spLocks noChangeArrowheads="1"/>
          </p:cNvSpPr>
          <p:nvPr/>
        </p:nvSpPr>
        <p:spPr bwMode="auto">
          <a:xfrm>
            <a:off x="2499680" y="4659525"/>
            <a:ext cx="310796" cy="328864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+mn-lt"/>
            </a:endParaRPr>
          </a:p>
        </p:txBody>
      </p:sp>
      <p:sp>
        <p:nvSpPr>
          <p:cNvPr id="49" name="Text Box 55"/>
          <p:cNvSpPr txBox="1">
            <a:spLocks noChangeArrowheads="1"/>
          </p:cNvSpPr>
          <p:nvPr/>
        </p:nvSpPr>
        <p:spPr bwMode="auto">
          <a:xfrm>
            <a:off x="2403694" y="4079520"/>
            <a:ext cx="310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+mn-lt"/>
              </a:rPr>
              <a:t>u</a:t>
            </a:r>
            <a:endParaRPr lang="en-US" sz="2400" dirty="0">
              <a:latin typeface="+mn-lt"/>
            </a:endParaRPr>
          </a:p>
        </p:txBody>
      </p:sp>
      <p:sp>
        <p:nvSpPr>
          <p:cNvPr id="50" name="Text Box 56"/>
          <p:cNvSpPr txBox="1">
            <a:spLocks noChangeArrowheads="1"/>
          </p:cNvSpPr>
          <p:nvPr/>
        </p:nvSpPr>
        <p:spPr bwMode="auto">
          <a:xfrm>
            <a:off x="2831523" y="4242271"/>
            <a:ext cx="310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+mn-lt"/>
              </a:rPr>
              <a:t>u</a:t>
            </a:r>
            <a:endParaRPr lang="en-US" sz="2400" dirty="0">
              <a:latin typeface="+mn-lt"/>
            </a:endParaRPr>
          </a:p>
        </p:txBody>
      </p:sp>
      <p:sp>
        <p:nvSpPr>
          <p:cNvPr id="51" name="Text Box 57"/>
          <p:cNvSpPr txBox="1">
            <a:spLocks noChangeArrowheads="1"/>
          </p:cNvSpPr>
          <p:nvPr/>
        </p:nvSpPr>
        <p:spPr bwMode="auto">
          <a:xfrm>
            <a:off x="2499523" y="4561971"/>
            <a:ext cx="310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+mn-lt"/>
              </a:rPr>
              <a:t>d</a:t>
            </a:r>
            <a:endParaRPr lang="en-US" sz="2400" dirty="0">
              <a:latin typeface="+mn-lt"/>
            </a:endParaRPr>
          </a:p>
        </p:txBody>
      </p:sp>
      <p:sp>
        <p:nvSpPr>
          <p:cNvPr id="58" name="Oval 51"/>
          <p:cNvSpPr>
            <a:spLocks noChangeArrowheads="1"/>
          </p:cNvSpPr>
          <p:nvPr/>
        </p:nvSpPr>
        <p:spPr bwMode="auto">
          <a:xfrm>
            <a:off x="3895672" y="4038892"/>
            <a:ext cx="1056706" cy="108084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Tahoma" pitchFamily="-109" charset="0"/>
            </a:endParaRPr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3987616" y="4363674"/>
            <a:ext cx="180003" cy="419376"/>
          </a:xfrm>
          <a:custGeom>
            <a:avLst/>
            <a:gdLst>
              <a:gd name="T0" fmla="*/ 24 w 139"/>
              <a:gd name="T1" fmla="*/ 0 h 284"/>
              <a:gd name="T2" fmla="*/ 11 w 139"/>
              <a:gd name="T3" fmla="*/ 40 h 284"/>
              <a:gd name="T4" fmla="*/ 42 w 139"/>
              <a:gd name="T5" fmla="*/ 80 h 284"/>
              <a:gd name="T6" fmla="*/ 42 w 139"/>
              <a:gd name="T7" fmla="*/ 45 h 284"/>
              <a:gd name="T8" fmla="*/ 7 w 139"/>
              <a:gd name="T9" fmla="*/ 93 h 284"/>
              <a:gd name="T10" fmla="*/ 42 w 139"/>
              <a:gd name="T11" fmla="*/ 164 h 284"/>
              <a:gd name="T12" fmla="*/ 73 w 139"/>
              <a:gd name="T13" fmla="*/ 142 h 284"/>
              <a:gd name="T14" fmla="*/ 33 w 139"/>
              <a:gd name="T15" fmla="*/ 138 h 284"/>
              <a:gd name="T16" fmla="*/ 15 w 139"/>
              <a:gd name="T17" fmla="*/ 177 h 284"/>
              <a:gd name="T18" fmla="*/ 20 w 139"/>
              <a:gd name="T19" fmla="*/ 235 h 284"/>
              <a:gd name="T20" fmla="*/ 122 w 139"/>
              <a:gd name="T21" fmla="*/ 284 h 284"/>
              <a:gd name="T22" fmla="*/ 139 w 139"/>
              <a:gd name="T23" fmla="*/ 257 h 28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9"/>
              <a:gd name="T37" fmla="*/ 0 h 284"/>
              <a:gd name="T38" fmla="*/ 139 w 139"/>
              <a:gd name="T39" fmla="*/ 284 h 28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9" h="284">
                <a:moveTo>
                  <a:pt x="24" y="0"/>
                </a:moveTo>
                <a:cubicBezTo>
                  <a:pt x="20" y="14"/>
                  <a:pt x="15" y="27"/>
                  <a:pt x="11" y="40"/>
                </a:cubicBezTo>
                <a:cubicBezTo>
                  <a:pt x="15" y="69"/>
                  <a:pt x="15" y="72"/>
                  <a:pt x="42" y="80"/>
                </a:cubicBezTo>
                <a:cubicBezTo>
                  <a:pt x="65" y="73"/>
                  <a:pt x="65" y="52"/>
                  <a:pt x="42" y="45"/>
                </a:cubicBezTo>
                <a:cubicBezTo>
                  <a:pt x="15" y="53"/>
                  <a:pt x="15" y="69"/>
                  <a:pt x="7" y="93"/>
                </a:cubicBezTo>
                <a:cubicBezTo>
                  <a:pt x="10" y="139"/>
                  <a:pt x="0" y="156"/>
                  <a:pt x="42" y="164"/>
                </a:cubicBezTo>
                <a:cubicBezTo>
                  <a:pt x="62" y="172"/>
                  <a:pt x="67" y="161"/>
                  <a:pt x="73" y="142"/>
                </a:cubicBezTo>
                <a:cubicBezTo>
                  <a:pt x="60" y="123"/>
                  <a:pt x="53" y="130"/>
                  <a:pt x="33" y="138"/>
                </a:cubicBezTo>
                <a:cubicBezTo>
                  <a:pt x="24" y="151"/>
                  <a:pt x="21" y="162"/>
                  <a:pt x="15" y="177"/>
                </a:cubicBezTo>
                <a:cubicBezTo>
                  <a:pt x="17" y="196"/>
                  <a:pt x="16" y="216"/>
                  <a:pt x="20" y="235"/>
                </a:cubicBezTo>
                <a:cubicBezTo>
                  <a:pt x="26" y="265"/>
                  <a:pt x="97" y="278"/>
                  <a:pt x="122" y="284"/>
                </a:cubicBezTo>
                <a:cubicBezTo>
                  <a:pt x="134" y="275"/>
                  <a:pt x="139" y="273"/>
                  <a:pt x="139" y="25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Tahoma" pitchFamily="-109" charset="0"/>
            </a:endParaRPr>
          </a:p>
        </p:txBody>
      </p:sp>
      <p:sp>
        <p:nvSpPr>
          <p:cNvPr id="60" name="Freeform 59"/>
          <p:cNvSpPr>
            <a:spLocks/>
          </p:cNvSpPr>
          <p:nvPr/>
        </p:nvSpPr>
        <p:spPr bwMode="auto">
          <a:xfrm>
            <a:off x="4386470" y="4050619"/>
            <a:ext cx="177413" cy="234791"/>
          </a:xfrm>
          <a:custGeom>
            <a:avLst/>
            <a:gdLst>
              <a:gd name="T0" fmla="*/ 0 w 137"/>
              <a:gd name="T1" fmla="*/ 31 h 159"/>
              <a:gd name="T2" fmla="*/ 57 w 137"/>
              <a:gd name="T3" fmla="*/ 44 h 159"/>
              <a:gd name="T4" fmla="*/ 53 w 137"/>
              <a:gd name="T5" fmla="*/ 0 h 159"/>
              <a:gd name="T6" fmla="*/ 80 w 137"/>
              <a:gd name="T7" fmla="*/ 79 h 159"/>
              <a:gd name="T8" fmla="*/ 133 w 137"/>
              <a:gd name="T9" fmla="*/ 44 h 159"/>
              <a:gd name="T10" fmla="*/ 97 w 137"/>
              <a:gd name="T11" fmla="*/ 35 h 159"/>
              <a:gd name="T12" fmla="*/ 84 w 137"/>
              <a:gd name="T13" fmla="*/ 75 h 159"/>
              <a:gd name="T14" fmla="*/ 93 w 137"/>
              <a:gd name="T15" fmla="*/ 132 h 159"/>
              <a:gd name="T16" fmla="*/ 137 w 137"/>
              <a:gd name="T17" fmla="*/ 159 h 1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7"/>
              <a:gd name="T28" fmla="*/ 0 h 159"/>
              <a:gd name="T29" fmla="*/ 137 w 137"/>
              <a:gd name="T30" fmla="*/ 159 h 15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7" h="159">
                <a:moveTo>
                  <a:pt x="0" y="31"/>
                </a:moveTo>
                <a:cubicBezTo>
                  <a:pt x="17" y="55"/>
                  <a:pt x="26" y="48"/>
                  <a:pt x="57" y="44"/>
                </a:cubicBezTo>
                <a:cubicBezTo>
                  <a:pt x="74" y="28"/>
                  <a:pt x="80" y="8"/>
                  <a:pt x="53" y="0"/>
                </a:cubicBezTo>
                <a:cubicBezTo>
                  <a:pt x="30" y="33"/>
                  <a:pt x="41" y="68"/>
                  <a:pt x="80" y="79"/>
                </a:cubicBezTo>
                <a:cubicBezTo>
                  <a:pt x="118" y="74"/>
                  <a:pt x="120" y="77"/>
                  <a:pt x="133" y="44"/>
                </a:cubicBezTo>
                <a:cubicBezTo>
                  <a:pt x="125" y="10"/>
                  <a:pt x="123" y="18"/>
                  <a:pt x="97" y="35"/>
                </a:cubicBezTo>
                <a:cubicBezTo>
                  <a:pt x="93" y="48"/>
                  <a:pt x="88" y="62"/>
                  <a:pt x="84" y="75"/>
                </a:cubicBezTo>
                <a:cubicBezTo>
                  <a:pt x="86" y="94"/>
                  <a:pt x="79" y="118"/>
                  <a:pt x="93" y="132"/>
                </a:cubicBezTo>
                <a:cubicBezTo>
                  <a:pt x="108" y="147"/>
                  <a:pt x="124" y="146"/>
                  <a:pt x="137" y="15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Tahoma" pitchFamily="-109" charset="0"/>
            </a:endParaRPr>
          </a:p>
        </p:txBody>
      </p:sp>
      <p:sp>
        <p:nvSpPr>
          <p:cNvPr id="61" name="Freeform 60"/>
          <p:cNvSpPr>
            <a:spLocks/>
          </p:cNvSpPr>
          <p:nvPr/>
        </p:nvSpPr>
        <p:spPr bwMode="auto">
          <a:xfrm>
            <a:off x="4506904" y="4576316"/>
            <a:ext cx="323746" cy="383936"/>
          </a:xfrm>
          <a:custGeom>
            <a:avLst/>
            <a:gdLst>
              <a:gd name="T0" fmla="*/ 0 w 250"/>
              <a:gd name="T1" fmla="*/ 251 h 260"/>
              <a:gd name="T2" fmla="*/ 44 w 250"/>
              <a:gd name="T3" fmla="*/ 255 h 260"/>
              <a:gd name="T4" fmla="*/ 71 w 250"/>
              <a:gd name="T5" fmla="*/ 197 h 260"/>
              <a:gd name="T6" fmla="*/ 40 w 250"/>
              <a:gd name="T7" fmla="*/ 158 h 260"/>
              <a:gd name="T8" fmla="*/ 71 w 250"/>
              <a:gd name="T9" fmla="*/ 197 h 260"/>
              <a:gd name="T10" fmla="*/ 159 w 250"/>
              <a:gd name="T11" fmla="*/ 166 h 260"/>
              <a:gd name="T12" fmla="*/ 155 w 250"/>
              <a:gd name="T13" fmla="*/ 113 h 260"/>
              <a:gd name="T14" fmla="*/ 133 w 250"/>
              <a:gd name="T15" fmla="*/ 135 h 260"/>
              <a:gd name="T16" fmla="*/ 186 w 250"/>
              <a:gd name="T17" fmla="*/ 171 h 260"/>
              <a:gd name="T18" fmla="*/ 230 w 250"/>
              <a:gd name="T19" fmla="*/ 109 h 260"/>
              <a:gd name="T20" fmla="*/ 248 w 250"/>
              <a:gd name="T21" fmla="*/ 78 h 260"/>
              <a:gd name="T22" fmla="*/ 239 w 250"/>
              <a:gd name="T23" fmla="*/ 16 h 260"/>
              <a:gd name="T24" fmla="*/ 235 w 250"/>
              <a:gd name="T25" fmla="*/ 2 h 260"/>
              <a:gd name="T26" fmla="*/ 226 w 250"/>
              <a:gd name="T27" fmla="*/ 7 h 2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50"/>
              <a:gd name="T43" fmla="*/ 0 h 260"/>
              <a:gd name="T44" fmla="*/ 250 w 250"/>
              <a:gd name="T45" fmla="*/ 260 h 2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50" h="260">
                <a:moveTo>
                  <a:pt x="0" y="251"/>
                </a:moveTo>
                <a:cubicBezTo>
                  <a:pt x="18" y="255"/>
                  <a:pt x="27" y="260"/>
                  <a:pt x="44" y="255"/>
                </a:cubicBezTo>
                <a:cubicBezTo>
                  <a:pt x="62" y="237"/>
                  <a:pt x="66" y="221"/>
                  <a:pt x="71" y="197"/>
                </a:cubicBezTo>
                <a:cubicBezTo>
                  <a:pt x="68" y="170"/>
                  <a:pt x="73" y="122"/>
                  <a:pt x="40" y="158"/>
                </a:cubicBezTo>
                <a:cubicBezTo>
                  <a:pt x="47" y="182"/>
                  <a:pt x="47" y="183"/>
                  <a:pt x="71" y="197"/>
                </a:cubicBezTo>
                <a:cubicBezTo>
                  <a:pt x="126" y="194"/>
                  <a:pt x="136" y="206"/>
                  <a:pt x="159" y="166"/>
                </a:cubicBezTo>
                <a:cubicBezTo>
                  <a:pt x="158" y="148"/>
                  <a:pt x="160" y="130"/>
                  <a:pt x="155" y="113"/>
                </a:cubicBezTo>
                <a:cubicBezTo>
                  <a:pt x="146" y="84"/>
                  <a:pt x="134" y="133"/>
                  <a:pt x="133" y="135"/>
                </a:cubicBezTo>
                <a:cubicBezTo>
                  <a:pt x="141" y="163"/>
                  <a:pt x="162" y="162"/>
                  <a:pt x="186" y="171"/>
                </a:cubicBezTo>
                <a:cubicBezTo>
                  <a:pt x="219" y="158"/>
                  <a:pt x="218" y="137"/>
                  <a:pt x="230" y="109"/>
                </a:cubicBezTo>
                <a:cubicBezTo>
                  <a:pt x="235" y="98"/>
                  <a:pt x="243" y="89"/>
                  <a:pt x="248" y="78"/>
                </a:cubicBezTo>
                <a:cubicBezTo>
                  <a:pt x="242" y="4"/>
                  <a:pt x="250" y="50"/>
                  <a:pt x="239" y="16"/>
                </a:cubicBezTo>
                <a:cubicBezTo>
                  <a:pt x="237" y="11"/>
                  <a:pt x="239" y="5"/>
                  <a:pt x="235" y="2"/>
                </a:cubicBezTo>
                <a:cubicBezTo>
                  <a:pt x="232" y="0"/>
                  <a:pt x="229" y="5"/>
                  <a:pt x="226" y="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endParaRPr lang="en-US" sz="2800">
              <a:latin typeface="Tahoma" pitchFamily="-109" charset="0"/>
            </a:endParaRPr>
          </a:p>
        </p:txBody>
      </p:sp>
      <p:sp>
        <p:nvSpPr>
          <p:cNvPr id="53" name="Line 62"/>
          <p:cNvSpPr>
            <a:spLocks noChangeShapeType="1"/>
          </p:cNvSpPr>
          <p:nvPr/>
        </p:nvSpPr>
        <p:spPr bwMode="auto">
          <a:xfrm>
            <a:off x="3274080" y="4502992"/>
            <a:ext cx="49727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Line 63"/>
          <p:cNvSpPr>
            <a:spLocks noChangeShapeType="1"/>
          </p:cNvSpPr>
          <p:nvPr/>
        </p:nvSpPr>
        <p:spPr bwMode="auto">
          <a:xfrm rot="5400000">
            <a:off x="3257675" y="4511558"/>
            <a:ext cx="5482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" name="Text Box 64"/>
          <p:cNvSpPr txBox="1">
            <a:spLocks noChangeArrowheads="1"/>
          </p:cNvSpPr>
          <p:nvPr/>
        </p:nvSpPr>
        <p:spPr bwMode="auto">
          <a:xfrm>
            <a:off x="166120" y="5256785"/>
            <a:ext cx="994547" cy="4111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latin typeface="Tahoma" pitchFamily="-109" charset="0"/>
              </a:rPr>
              <a:t>E</a:t>
            </a:r>
            <a:r>
              <a:rPr lang="en-US" sz="2000" baseline="-25000" dirty="0" err="1">
                <a:latin typeface="Tahoma" pitchFamily="-109" charset="0"/>
              </a:rPr>
              <a:t>beam</a:t>
            </a:r>
            <a:endParaRPr lang="en-US" sz="2000" baseline="-25000" dirty="0">
              <a:latin typeface="Tahoma" pitchFamily="-109" charset="0"/>
            </a:endParaRPr>
          </a:p>
        </p:txBody>
      </p:sp>
      <p:sp>
        <p:nvSpPr>
          <p:cNvPr id="56" name="Text Box 65"/>
          <p:cNvSpPr txBox="1">
            <a:spLocks noChangeArrowheads="1"/>
          </p:cNvSpPr>
          <p:nvPr/>
        </p:nvSpPr>
        <p:spPr bwMode="auto">
          <a:xfrm>
            <a:off x="2341692" y="5256785"/>
            <a:ext cx="994547" cy="4111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Tahoma" pitchFamily="-109" charset="0"/>
              </a:rPr>
              <a:t>½E</a:t>
            </a:r>
            <a:r>
              <a:rPr lang="en-US" sz="2000" baseline="-25000" dirty="0">
                <a:latin typeface="Tahoma" pitchFamily="-109" charset="0"/>
              </a:rPr>
              <a:t>beam</a:t>
            </a:r>
          </a:p>
        </p:txBody>
      </p:sp>
      <p:sp>
        <p:nvSpPr>
          <p:cNvPr id="57" name="Text Box 66"/>
          <p:cNvSpPr txBox="1">
            <a:spLocks noChangeArrowheads="1"/>
          </p:cNvSpPr>
          <p:nvPr/>
        </p:nvSpPr>
        <p:spPr bwMode="auto">
          <a:xfrm>
            <a:off x="3957831" y="5256785"/>
            <a:ext cx="994547" cy="40781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Tahoma" pitchFamily="-109" charset="0"/>
              </a:rPr>
              <a:t>½E</a:t>
            </a:r>
            <a:r>
              <a:rPr lang="en-US" sz="2000" baseline="-25000" dirty="0">
                <a:latin typeface="Tahoma" pitchFamily="-109" charset="0"/>
              </a:rPr>
              <a:t>beam</a:t>
            </a:r>
          </a:p>
        </p:txBody>
      </p:sp>
      <p:sp>
        <p:nvSpPr>
          <p:cNvPr id="72" name="Text Box 70"/>
          <p:cNvSpPr txBox="1">
            <a:spLocks noChangeArrowheads="1"/>
          </p:cNvSpPr>
          <p:nvPr/>
        </p:nvSpPr>
        <p:spPr bwMode="auto">
          <a:xfrm>
            <a:off x="125283" y="5717785"/>
            <a:ext cx="228600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Tahoma" pitchFamily="-109" charset="0"/>
              </a:rPr>
              <a:t>E</a:t>
            </a:r>
            <a:r>
              <a:rPr lang="en-US" sz="2000" baseline="-25000" dirty="0">
                <a:latin typeface="Tahoma" pitchFamily="-109" charset="0"/>
              </a:rPr>
              <a:t>CM</a:t>
            </a:r>
            <a:r>
              <a:rPr lang="en-US" sz="2000" dirty="0">
                <a:latin typeface="Tahoma" pitchFamily="-109" charset="0"/>
              </a:rPr>
              <a:t> ~</a:t>
            </a:r>
            <a:r>
              <a:rPr lang="en-US" sz="2000" dirty="0" smtClean="0">
                <a:latin typeface="Tahoma" pitchFamily="-109" charset="0"/>
              </a:rPr>
              <a:t> 1/3 </a:t>
            </a:r>
            <a:r>
              <a:rPr lang="en-US" sz="2000" dirty="0" err="1">
                <a:latin typeface="Tahoma" pitchFamily="-109" charset="0"/>
              </a:rPr>
              <a:t>E</a:t>
            </a:r>
            <a:r>
              <a:rPr lang="en-US" sz="2000" baseline="-25000" dirty="0" err="1">
                <a:latin typeface="Tahoma" pitchFamily="-109" charset="0"/>
              </a:rPr>
              <a:t>beam</a:t>
            </a:r>
            <a:endParaRPr lang="en-US" sz="2000" baseline="-25000" dirty="0">
              <a:latin typeface="Tahoma" pitchFamily="-109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158B2C9-EA5C-E748-AF61-0400CFB1916C}" type="slidenum">
              <a:rPr lang="en-US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79</a:t>
            </a:fld>
            <a:endParaRPr lang="en-US" smtClean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4613"/>
            <a:ext cx="8534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Local Pattern Recognition (II)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6096000" cy="5410200"/>
          </a:xfrm>
        </p:spPr>
        <p:txBody>
          <a:bodyPr anchor="ctr"/>
          <a:lstStyle/>
          <a:p>
            <a:pPr marL="92075" indent="-92075" eaLnBrk="1" hangingPunct="1">
              <a:lnSpc>
                <a:spcPct val="70000"/>
              </a:lnSpc>
              <a:buFontTx/>
              <a:buNone/>
              <a:tabLst>
                <a:tab pos="1616075" algn="l"/>
              </a:tabLst>
            </a:pPr>
            <a:endParaRPr lang="en-US"/>
          </a:p>
          <a:p>
            <a:pPr marL="92075" indent="-92075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 b="1"/>
              <a:t> Endcaps (CSC):</a:t>
            </a:r>
            <a:endParaRPr lang="en-US" sz="1800"/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 sz="1800"/>
              <a:t> Reconstruct 3D hits</a:t>
            </a:r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endParaRPr lang="en-US" sz="1800"/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 sz="1800"/>
              <a:t> Associate hits with linear fit </a:t>
            </a:r>
          </a:p>
          <a:p>
            <a:pPr marL="854075" lvl="2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/>
              <a:t>only one hit per layer</a:t>
            </a:r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endParaRPr lang="en-US" sz="1800"/>
          </a:p>
          <a:p>
            <a:pPr marL="473075" lvl="1" indent="-190500" eaLnBrk="1" hangingPunct="1">
              <a:lnSpc>
                <a:spcPct val="80000"/>
              </a:lnSpc>
              <a:tabLst>
                <a:tab pos="1616075" algn="l"/>
              </a:tabLst>
            </a:pPr>
            <a:r>
              <a:rPr lang="en-US" sz="1800"/>
              <a:t> Fit “Gatti” function to the spatial shape of </a:t>
            </a:r>
            <a:br>
              <a:rPr lang="en-US" sz="1800"/>
            </a:br>
            <a:r>
              <a:rPr lang="en-US" sz="1800"/>
              <a:t> 3-strip charge distribution to determine</a:t>
            </a:r>
          </a:p>
          <a:p>
            <a:pPr marL="473075" lvl="1" indent="-190500" eaLnBrk="1" hangingPunct="1">
              <a:lnSpc>
                <a:spcPct val="80000"/>
              </a:lnSpc>
              <a:buFontTx/>
              <a:buNone/>
              <a:tabLst>
                <a:tab pos="1616075" algn="l"/>
              </a:tabLst>
            </a:pPr>
            <a:r>
              <a:rPr lang="en-US" sz="1800"/>
              <a:t>    </a:t>
            </a:r>
            <a:r>
              <a:rPr lang="en-US" sz="1800" b="1"/>
              <a:t>centroid of cluster</a:t>
            </a:r>
            <a:r>
              <a:rPr lang="en-US" sz="1800"/>
              <a:t> in layer</a:t>
            </a:r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endParaRPr lang="en-US" sz="1800"/>
          </a:p>
          <a:p>
            <a:pPr marL="473075" lvl="1" indent="-190500" eaLnBrk="1" hangingPunct="1">
              <a:lnSpc>
                <a:spcPct val="70000"/>
              </a:lnSpc>
              <a:tabLst>
                <a:tab pos="1616075" algn="l"/>
              </a:tabLst>
            </a:pPr>
            <a:r>
              <a:rPr lang="en-US" sz="1800"/>
              <a:t> Associate two projections by time coincidence</a:t>
            </a:r>
          </a:p>
          <a:p>
            <a:pPr marL="473075" lvl="1" indent="-190500" eaLnBrk="1" hangingPunct="1">
              <a:lnSpc>
                <a:spcPct val="70000"/>
              </a:lnSpc>
              <a:tabLst>
                <a:tab pos="1616075" algn="l"/>
              </a:tabLst>
            </a:pPr>
            <a:endParaRPr lang="en-US" sz="1800"/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 sz="1800"/>
              <a:t> Fit 3D segments through the collection of wire   and strip clusters in chamber</a:t>
            </a:r>
          </a:p>
          <a:p>
            <a:pPr marL="854075" lvl="2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/>
              <a:t>linear fit</a:t>
            </a:r>
          </a:p>
          <a:p>
            <a:pPr marL="473075" lvl="1" indent="-190500" eaLnBrk="1" hangingPunct="1">
              <a:lnSpc>
                <a:spcPct val="70000"/>
              </a:lnSpc>
              <a:tabLst>
                <a:tab pos="1616075" algn="l"/>
              </a:tabLst>
            </a:pPr>
            <a:endParaRPr lang="en-US" sz="1800"/>
          </a:p>
          <a:p>
            <a:pPr marL="473075" lvl="1" indent="-190500" eaLnBrk="1" hangingPunct="1">
              <a:lnSpc>
                <a:spcPct val="70000"/>
              </a:lnSpc>
              <a:tabLst>
                <a:tab pos="1616075" algn="l"/>
              </a:tabLst>
            </a:pPr>
            <a:r>
              <a:rPr lang="en-US" sz="1800"/>
              <a:t> Resolution: 120</a:t>
            </a:r>
            <a:r>
              <a:rPr lang="en-US" sz="1800">
                <a:ea typeface="Arial" pitchFamily="-109" charset="0"/>
                <a:cs typeface="Arial" pitchFamily="-109" charset="0"/>
              </a:rPr>
              <a:t>–250 </a:t>
            </a:r>
            <a:r>
              <a:rPr lang="en-US" sz="1800">
                <a:ea typeface="Arial" pitchFamily="-109" charset="0"/>
                <a:cs typeface="Arial" pitchFamily="-109" charset="0"/>
                <a:sym typeface="Symbol" pitchFamily="-109" charset="2"/>
              </a:rPr>
              <a:t>m form bending  coordinate, depending on chamber</a:t>
            </a:r>
            <a:endParaRPr lang="en-US">
              <a:ea typeface="Arial" pitchFamily="-109" charset="0"/>
              <a:cs typeface="Arial" pitchFamily="-109" charset="0"/>
              <a:sym typeface="Symbol" pitchFamily="-109" charset="2"/>
            </a:endParaRPr>
          </a:p>
          <a:p>
            <a:pPr marL="854075" lvl="2" indent="-190500" eaLnBrk="1" hangingPunct="1">
              <a:lnSpc>
                <a:spcPct val="70000"/>
              </a:lnSpc>
              <a:tabLst>
                <a:tab pos="1616075" algn="l"/>
              </a:tabLst>
            </a:pPr>
            <a:endParaRPr lang="en-US"/>
          </a:p>
        </p:txBody>
      </p:sp>
      <p:pic>
        <p:nvPicPr>
          <p:cNvPr id="31749" name="Picture 4" descr="cath_algo_pre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2663" y="1089025"/>
            <a:ext cx="28956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3811588"/>
            <a:ext cx="2297112" cy="15049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6591300" y="3478213"/>
            <a:ext cx="2036763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8000"/>
                </a:solidFill>
                <a:latin typeface="Helvetica" pitchFamily="-109" charset="0"/>
              </a:rPr>
              <a:t>up to 6 hits/station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 advTm="54464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781800" y="6477000"/>
            <a:ext cx="1905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r>
              <a:rPr lang="en-US" sz="1000" smtClean="0"/>
              <a:t>IU Seminar 2009</a:t>
            </a:r>
            <a:endParaRPr lang="en-US" sz="1000"/>
          </a:p>
        </p:txBody>
      </p:sp>
      <p:sp>
        <p:nvSpPr>
          <p:cNvPr id="6553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81800" y="6248400"/>
            <a:ext cx="1905000" cy="457200"/>
          </a:xfrm>
          <a:noFill/>
        </p:spPr>
        <p:txBody>
          <a:bodyPr/>
          <a:lstStyle/>
          <a:p>
            <a:fld id="{F412BC03-3908-8348-AFA2-3EF8FC44708A}" type="slidenum">
              <a:rPr lang="en-US" smtClean="0">
                <a:latin typeface="Tahoma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80</a:t>
            </a:fld>
            <a:endParaRPr lang="en-US" smtClean="0">
              <a:latin typeface="Tahoma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65540" name="Rectangle 2"/>
          <p:cNvSpPr>
            <a:spLocks noChangeArrowheads="1"/>
          </p:cNvSpPr>
          <p:nvPr/>
        </p:nvSpPr>
        <p:spPr bwMode="auto">
          <a:xfrm>
            <a:off x="5953125" y="3051175"/>
            <a:ext cx="3190875" cy="1512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3125" y="3051175"/>
            <a:ext cx="31908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2325" y="4851400"/>
            <a:ext cx="3200400" cy="1600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77619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1588"/>
            <a:ext cx="9144000" cy="990601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Local Pattern Recognition (II)</a:t>
            </a:r>
          </a:p>
        </p:txBody>
      </p:sp>
      <p:sp>
        <p:nvSpPr>
          <p:cNvPr id="6554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6096000" cy="5410200"/>
          </a:xfrm>
        </p:spPr>
        <p:txBody>
          <a:bodyPr anchor="ctr"/>
          <a:lstStyle/>
          <a:p>
            <a:pPr marL="92075" indent="-92075" eaLnBrk="1" hangingPunct="1">
              <a:lnSpc>
                <a:spcPct val="70000"/>
              </a:lnSpc>
              <a:buFont typeface="Wingdings" pitchFamily="-109" charset="2"/>
              <a:buNone/>
              <a:tabLst>
                <a:tab pos="1616075" algn="l"/>
              </a:tabLst>
            </a:pPr>
            <a:endParaRPr lang="en-US"/>
          </a:p>
          <a:p>
            <a:pPr marL="92075" indent="-92075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/>
              <a:t> </a:t>
            </a:r>
            <a:r>
              <a:rPr lang="en-US" sz="1800"/>
              <a:t>Endcaps (CSC):</a:t>
            </a:r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/>
              <a:t> Reconstruct 3D hits</a:t>
            </a:r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endParaRPr lang="en-US" sz="1200"/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/>
              <a:t> Associate hits with linear fit </a:t>
            </a:r>
          </a:p>
          <a:p>
            <a:pPr marL="854075" lvl="2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 sz="2000"/>
              <a:t>only one hit per layer</a:t>
            </a:r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endParaRPr lang="en-US" sz="1200"/>
          </a:p>
          <a:p>
            <a:pPr marL="473075" lvl="1" indent="-190500" eaLnBrk="1" hangingPunct="1">
              <a:lnSpc>
                <a:spcPct val="80000"/>
              </a:lnSpc>
              <a:tabLst>
                <a:tab pos="1616075" algn="l"/>
              </a:tabLst>
            </a:pPr>
            <a:r>
              <a:rPr lang="en-US"/>
              <a:t> Fit “Gatti” function to the spatial shape of </a:t>
            </a:r>
            <a:br>
              <a:rPr lang="en-US"/>
            </a:br>
            <a:r>
              <a:rPr lang="en-US"/>
              <a:t> 3-strip charge distribution to determine</a:t>
            </a:r>
          </a:p>
          <a:p>
            <a:pPr marL="473075" lvl="1" indent="-190500" eaLnBrk="1" hangingPunct="1">
              <a:lnSpc>
                <a:spcPct val="80000"/>
              </a:lnSpc>
              <a:buFont typeface="Wingdings" pitchFamily="-109" charset="2"/>
              <a:buNone/>
              <a:tabLst>
                <a:tab pos="1616075" algn="l"/>
              </a:tabLst>
            </a:pPr>
            <a:r>
              <a:rPr lang="en-US"/>
              <a:t>    </a:t>
            </a:r>
            <a:r>
              <a:rPr lang="en-US" b="1"/>
              <a:t>centroid of cluster</a:t>
            </a:r>
            <a:r>
              <a:rPr lang="en-US"/>
              <a:t> in layer</a:t>
            </a:r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endParaRPr lang="en-US" sz="1200"/>
          </a:p>
          <a:p>
            <a:pPr marL="473075" lvl="1" indent="-190500" eaLnBrk="1" hangingPunct="1">
              <a:lnSpc>
                <a:spcPct val="70000"/>
              </a:lnSpc>
              <a:tabLst>
                <a:tab pos="1616075" algn="l"/>
              </a:tabLst>
            </a:pPr>
            <a:r>
              <a:rPr lang="en-US"/>
              <a:t> Associate two projections by time coincidence</a:t>
            </a:r>
          </a:p>
          <a:p>
            <a:pPr marL="473075" lvl="1" indent="-190500" eaLnBrk="1" hangingPunct="1">
              <a:lnSpc>
                <a:spcPct val="70000"/>
              </a:lnSpc>
              <a:tabLst>
                <a:tab pos="1616075" algn="l"/>
              </a:tabLst>
            </a:pPr>
            <a:endParaRPr lang="en-US" sz="1200"/>
          </a:p>
          <a:p>
            <a:pPr marL="473075" lvl="1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/>
              <a:t> Fit 3D segments through the collection of wire   and strip clusters in chamber</a:t>
            </a:r>
          </a:p>
          <a:p>
            <a:pPr marL="854075" lvl="2" indent="-190500" eaLnBrk="1" hangingPunct="1">
              <a:lnSpc>
                <a:spcPct val="90000"/>
              </a:lnSpc>
              <a:tabLst>
                <a:tab pos="1616075" algn="l"/>
              </a:tabLst>
            </a:pPr>
            <a:r>
              <a:rPr lang="en-US" sz="2000"/>
              <a:t>linear fit</a:t>
            </a:r>
          </a:p>
          <a:p>
            <a:pPr marL="473075" lvl="1" indent="-190500" eaLnBrk="1" hangingPunct="1">
              <a:lnSpc>
                <a:spcPct val="70000"/>
              </a:lnSpc>
              <a:tabLst>
                <a:tab pos="1616075" algn="l"/>
              </a:tabLst>
            </a:pPr>
            <a:endParaRPr lang="en-US" sz="1200"/>
          </a:p>
          <a:p>
            <a:pPr marL="473075" lvl="1" indent="-190500" eaLnBrk="1" hangingPunct="1">
              <a:lnSpc>
                <a:spcPct val="70000"/>
              </a:lnSpc>
              <a:tabLst>
                <a:tab pos="1616075" algn="l"/>
              </a:tabLst>
            </a:pPr>
            <a:r>
              <a:rPr lang="en-US"/>
              <a:t> Resolution: 120</a:t>
            </a:r>
            <a:r>
              <a:rPr lang="en-US">
                <a:ea typeface="Arial" pitchFamily="-109" charset="0"/>
                <a:cs typeface="Arial" pitchFamily="-109" charset="0"/>
              </a:rPr>
              <a:t>–250 </a:t>
            </a:r>
            <a:r>
              <a:rPr lang="en-US">
                <a:ea typeface="Arial" pitchFamily="-109" charset="0"/>
                <a:cs typeface="Arial" pitchFamily="-109" charset="0"/>
                <a:sym typeface="Symbol" pitchFamily="-109" charset="2"/>
              </a:rPr>
              <a:t>m form bending  coordinate, depending on chamber</a:t>
            </a:r>
          </a:p>
          <a:p>
            <a:pPr marL="854075" lvl="2" indent="-190500" eaLnBrk="1" hangingPunct="1">
              <a:lnSpc>
                <a:spcPct val="70000"/>
              </a:lnSpc>
              <a:tabLst>
                <a:tab pos="1616075" algn="l"/>
              </a:tabLst>
            </a:pPr>
            <a:endParaRPr lang="en-US"/>
          </a:p>
        </p:txBody>
      </p:sp>
      <p:pic>
        <p:nvPicPr>
          <p:cNvPr id="6554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2888" y="1236663"/>
            <a:ext cx="2297112" cy="15049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5546" name="Text Box 8"/>
          <p:cNvSpPr txBox="1">
            <a:spLocks noChangeArrowheads="1"/>
          </p:cNvSpPr>
          <p:nvPr/>
        </p:nvSpPr>
        <p:spPr bwMode="auto">
          <a:xfrm>
            <a:off x="6872288" y="938213"/>
            <a:ext cx="2036762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8000"/>
                </a:solidFill>
                <a:latin typeface="Helvetica" pitchFamily="-109" charset="0"/>
              </a:rPr>
              <a:t>up to 6 hits/station</a:t>
            </a:r>
          </a:p>
        </p:txBody>
      </p:sp>
      <p:pic>
        <p:nvPicPr>
          <p:cNvPr id="6554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1813" y="1576388"/>
            <a:ext cx="2960687" cy="14763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554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4025" y="4419600"/>
            <a:ext cx="4686300" cy="2438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 advTm="54464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72F684B-5DDA-4C4B-9CBB-FC4C33F29DDF}" type="slidenum">
              <a:rPr lang="en-US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81</a:t>
            </a:fld>
            <a:endParaRPr lang="en-US" smtClean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>
          <a:xfrm>
            <a:off x="879475" y="55563"/>
            <a:ext cx="7740650" cy="728662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Tracking Strategy</a:t>
            </a:r>
          </a:p>
        </p:txBody>
      </p:sp>
      <p:pic>
        <p:nvPicPr>
          <p:cNvPr id="37892" name="Picture 3" descr="layout_feb01"/>
          <p:cNvPicPr>
            <a:picLocks noChangeAspect="1" noChangeArrowheads="1"/>
          </p:cNvPicPr>
          <p:nvPr/>
        </p:nvPicPr>
        <p:blipFill>
          <a:blip r:embed="rId3"/>
          <a:srcRect l="9756" t="30942" r="19511" b="11302"/>
          <a:stretch>
            <a:fillRect/>
          </a:stretch>
        </p:blipFill>
        <p:spPr bwMode="auto">
          <a:xfrm>
            <a:off x="1282700" y="3276600"/>
            <a:ext cx="579120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255588" y="950913"/>
            <a:ext cx="8243887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>
                <a:solidFill>
                  <a:srgbClr val="0000FF"/>
                </a:solidFill>
              </a:rPr>
              <a:t>Rely on </a:t>
            </a:r>
            <a:r>
              <a:rPr lang="en-US" sz="1800" b="1">
                <a:solidFill>
                  <a:srgbClr val="FF0000"/>
                </a:solidFill>
              </a:rPr>
              <a:t>few</a:t>
            </a:r>
            <a:r>
              <a:rPr lang="en-US" sz="1800" b="1">
                <a:solidFill>
                  <a:srgbClr val="0000FF"/>
                </a:solidFill>
              </a:rPr>
              <a:t> measurement layers, each able to provide robust (clean) and </a:t>
            </a:r>
            <a:r>
              <a:rPr lang="en-US" sz="1800" b="1">
                <a:solidFill>
                  <a:srgbClr val="FF0000"/>
                </a:solidFill>
              </a:rPr>
              <a:t>precise</a:t>
            </a:r>
            <a:r>
              <a:rPr lang="en-US" sz="1800" b="1">
                <a:solidFill>
                  <a:srgbClr val="0000FF"/>
                </a:solidFill>
              </a:rPr>
              <a:t> coordinate determination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971550" y="1560513"/>
            <a:ext cx="693102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2"/>
                </a:solidFill>
              </a:rPr>
              <a:t>2 to 3 Silicon Pixel, and 10 to 14 Silicon Strip Measurement Layers</a:t>
            </a:r>
            <a:endParaRPr lang="en-US" sz="1800">
              <a:solidFill>
                <a:schemeClr val="tx2"/>
              </a:solidFill>
              <a:latin typeface="Comic Sans MS" pitchFamily="-109" charset="0"/>
            </a:endParaRP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457200" y="3730625"/>
            <a:ext cx="8461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6 layers</a:t>
            </a:r>
          </a:p>
          <a:p>
            <a:r>
              <a:rPr lang="en-US" sz="1400" b="1"/>
              <a:t>TOB</a:t>
            </a:r>
          </a:p>
        </p:txBody>
      </p:sp>
      <p:sp>
        <p:nvSpPr>
          <p:cNvPr id="37896" name="Text Box 7"/>
          <p:cNvSpPr txBox="1">
            <a:spLocks noChangeArrowheads="1"/>
          </p:cNvSpPr>
          <p:nvPr/>
        </p:nvSpPr>
        <p:spPr bwMode="auto">
          <a:xfrm>
            <a:off x="457200" y="4645025"/>
            <a:ext cx="8461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4 layers</a:t>
            </a:r>
          </a:p>
          <a:p>
            <a:r>
              <a:rPr lang="en-US" sz="1400" b="1"/>
              <a:t>TIB</a:t>
            </a:r>
          </a:p>
        </p:txBody>
      </p:sp>
      <p:sp>
        <p:nvSpPr>
          <p:cNvPr id="37897" name="Text Box 8"/>
          <p:cNvSpPr txBox="1">
            <a:spLocks noChangeArrowheads="1"/>
          </p:cNvSpPr>
          <p:nvPr/>
        </p:nvSpPr>
        <p:spPr bwMode="auto">
          <a:xfrm>
            <a:off x="2667000" y="5965825"/>
            <a:ext cx="1122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3 disks TID</a:t>
            </a:r>
          </a:p>
        </p:txBody>
      </p:sp>
      <p:sp>
        <p:nvSpPr>
          <p:cNvPr id="37898" name="Text Box 9"/>
          <p:cNvSpPr txBox="1">
            <a:spLocks noChangeArrowheads="1"/>
          </p:cNvSpPr>
          <p:nvPr/>
        </p:nvSpPr>
        <p:spPr bwMode="auto">
          <a:xfrm>
            <a:off x="4800600" y="5942013"/>
            <a:ext cx="1249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9 disks TEC</a:t>
            </a:r>
            <a:r>
              <a:rPr lang="en-US" sz="1800" b="1">
                <a:solidFill>
                  <a:srgbClr val="66FF33"/>
                </a:solidFill>
                <a:latin typeface="Times New Roman" pitchFamily="-109" charset="0"/>
              </a:rPr>
              <a:t> </a:t>
            </a:r>
          </a:p>
        </p:txBody>
      </p:sp>
      <p:sp>
        <p:nvSpPr>
          <p:cNvPr id="593930" name="Text Box 10"/>
          <p:cNvSpPr txBox="1">
            <a:spLocks noChangeArrowheads="1"/>
          </p:cNvSpPr>
          <p:nvPr/>
        </p:nvSpPr>
        <p:spPr bwMode="auto">
          <a:xfrm>
            <a:off x="7031038" y="3375025"/>
            <a:ext cx="19034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R-phi (Z-phi) only</a:t>
            </a:r>
          </a:p>
          <a:p>
            <a:pPr>
              <a:defRPr/>
            </a:pPr>
            <a:r>
              <a:rPr lang="en-US" sz="14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measurement layers</a:t>
            </a:r>
          </a:p>
        </p:txBody>
      </p:sp>
      <p:sp>
        <p:nvSpPr>
          <p:cNvPr id="593931" name="Text Box 11"/>
          <p:cNvSpPr txBox="1">
            <a:spLocks noChangeArrowheads="1"/>
          </p:cNvSpPr>
          <p:nvPr/>
        </p:nvSpPr>
        <p:spPr bwMode="auto">
          <a:xfrm>
            <a:off x="7023100" y="3883025"/>
            <a:ext cx="20208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R-phi (Z-phi) &amp; Stereo</a:t>
            </a:r>
          </a:p>
          <a:p>
            <a:pPr>
              <a:defRPr/>
            </a:pPr>
            <a:r>
              <a:rPr lang="en-US" sz="1400" b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measurement layers</a:t>
            </a:r>
          </a:p>
        </p:txBody>
      </p:sp>
      <p:sp>
        <p:nvSpPr>
          <p:cNvPr id="37901" name="Text Box 12"/>
          <p:cNvSpPr txBox="1">
            <a:spLocks noChangeArrowheads="1"/>
          </p:cNvSpPr>
          <p:nvPr/>
        </p:nvSpPr>
        <p:spPr bwMode="auto">
          <a:xfrm>
            <a:off x="2117725" y="2935288"/>
            <a:ext cx="3492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accent2"/>
                </a:solidFill>
              </a:rPr>
              <a:t>Radius ~ 110 cm, Length ~ 270 cm</a:t>
            </a:r>
          </a:p>
        </p:txBody>
      </p:sp>
      <p:sp>
        <p:nvSpPr>
          <p:cNvPr id="37902" name="Text Box 13"/>
          <p:cNvSpPr txBox="1">
            <a:spLocks noChangeArrowheads="1"/>
          </p:cNvSpPr>
          <p:nvPr/>
        </p:nvSpPr>
        <p:spPr bwMode="auto">
          <a:xfrm>
            <a:off x="6711950" y="2954338"/>
            <a:ext cx="6429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Symbol" pitchFamily="-109" charset="2"/>
              </a:rPr>
              <a:t></a:t>
            </a:r>
            <a:r>
              <a:rPr lang="en-US" sz="1400" b="1">
                <a:solidFill>
                  <a:schemeClr val="tx2"/>
                </a:solidFill>
              </a:rPr>
              <a:t>~1.7</a:t>
            </a:r>
          </a:p>
        </p:txBody>
      </p:sp>
      <p:sp>
        <p:nvSpPr>
          <p:cNvPr id="37903" name="Text Box 14"/>
          <p:cNvSpPr txBox="1">
            <a:spLocks noChangeArrowheads="1"/>
          </p:cNvSpPr>
          <p:nvPr/>
        </p:nvSpPr>
        <p:spPr bwMode="auto">
          <a:xfrm>
            <a:off x="7188200" y="4489450"/>
            <a:ext cx="6429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Symbol" pitchFamily="-109" charset="2"/>
              </a:rPr>
              <a:t></a:t>
            </a:r>
            <a:r>
              <a:rPr lang="en-US" sz="1400" b="1">
                <a:solidFill>
                  <a:schemeClr val="tx2"/>
                </a:solidFill>
              </a:rPr>
              <a:t>~2.4</a:t>
            </a:r>
          </a:p>
        </p:txBody>
      </p:sp>
      <p:sp>
        <p:nvSpPr>
          <p:cNvPr id="37904" name="Line 15"/>
          <p:cNvSpPr>
            <a:spLocks noChangeShapeType="1"/>
          </p:cNvSpPr>
          <p:nvPr/>
        </p:nvSpPr>
        <p:spPr bwMode="auto">
          <a:xfrm>
            <a:off x="1447800" y="4572000"/>
            <a:ext cx="2362200" cy="0"/>
          </a:xfrm>
          <a:prstGeom prst="line">
            <a:avLst/>
          </a:prstGeom>
          <a:noFill/>
          <a:ln w="28575">
            <a:solidFill>
              <a:srgbClr val="7679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905" name="Line 16"/>
          <p:cNvSpPr>
            <a:spLocks noChangeShapeType="1"/>
          </p:cNvSpPr>
          <p:nvPr/>
        </p:nvSpPr>
        <p:spPr bwMode="auto">
          <a:xfrm>
            <a:off x="2895600" y="4572000"/>
            <a:ext cx="0" cy="685800"/>
          </a:xfrm>
          <a:prstGeom prst="line">
            <a:avLst/>
          </a:prstGeom>
          <a:noFill/>
          <a:ln w="28575">
            <a:solidFill>
              <a:srgbClr val="7679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906" name="Line 17"/>
          <p:cNvSpPr>
            <a:spLocks noChangeShapeType="1"/>
          </p:cNvSpPr>
          <p:nvPr/>
        </p:nvSpPr>
        <p:spPr bwMode="auto">
          <a:xfrm>
            <a:off x="3810000" y="3505200"/>
            <a:ext cx="0" cy="1752600"/>
          </a:xfrm>
          <a:prstGeom prst="line">
            <a:avLst/>
          </a:prstGeom>
          <a:noFill/>
          <a:ln w="28575">
            <a:solidFill>
              <a:srgbClr val="7679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907" name="Text Box 18"/>
          <p:cNvSpPr txBox="1">
            <a:spLocks noChangeArrowheads="1"/>
          </p:cNvSpPr>
          <p:nvPr/>
        </p:nvSpPr>
        <p:spPr bwMode="auto">
          <a:xfrm>
            <a:off x="573088" y="1971675"/>
            <a:ext cx="5664200" cy="9159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Helvetica" pitchFamily="-109" charset="0"/>
              </a:rPr>
              <a:t>At high luminosity (~ 20 min. bias events every 25 ns</a:t>
            </a:r>
            <a:r>
              <a:rPr lang="en-US" sz="1800" u="sng">
                <a:solidFill>
                  <a:schemeClr val="accent2"/>
                </a:solidFill>
                <a:latin typeface="Helvetica" pitchFamily="-109" charset="0"/>
              </a:rPr>
              <a:t>)</a:t>
            </a:r>
            <a:r>
              <a:rPr lang="en-US" sz="1800">
                <a:solidFill>
                  <a:schemeClr val="accent2"/>
                </a:solidFill>
                <a:latin typeface="Helvetica" pitchFamily="-109" charset="0"/>
              </a:rPr>
              <a:t>:</a:t>
            </a:r>
          </a:p>
          <a:p>
            <a:r>
              <a:rPr lang="en-US" sz="1800">
                <a:solidFill>
                  <a:schemeClr val="tx2"/>
                </a:solidFill>
                <a:latin typeface="Helvetica" pitchFamily="-109" charset="0"/>
              </a:rPr>
              <a:t>R    		=   10 cm      25 cm       60 cm</a:t>
            </a:r>
          </a:p>
          <a:p>
            <a:r>
              <a:rPr lang="en-US" sz="1800">
                <a:solidFill>
                  <a:schemeClr val="tx2"/>
                </a:solidFill>
                <a:latin typeface="Helvetica" pitchFamily="-109" charset="0"/>
              </a:rPr>
              <a:t>N</a:t>
            </a:r>
            <a:r>
              <a:rPr lang="en-US" sz="1800" baseline="-25000">
                <a:solidFill>
                  <a:schemeClr val="tx2"/>
                </a:solidFill>
                <a:latin typeface="Helvetica" pitchFamily="-109" charset="0"/>
              </a:rPr>
              <a:t>ch</a:t>
            </a:r>
            <a:r>
              <a:rPr lang="en-US" sz="1800">
                <a:solidFill>
                  <a:schemeClr val="tx2"/>
                </a:solidFill>
                <a:latin typeface="Helvetica" pitchFamily="-109" charset="0"/>
              </a:rPr>
              <a:t>/(cm</a:t>
            </a:r>
            <a:r>
              <a:rPr lang="en-US" sz="1800" baseline="30000">
                <a:solidFill>
                  <a:schemeClr val="tx2"/>
                </a:solidFill>
                <a:latin typeface="Helvetica" pitchFamily="-109" charset="0"/>
              </a:rPr>
              <a:t>2</a:t>
            </a:r>
            <a:r>
              <a:rPr lang="en-US" sz="1800">
                <a:solidFill>
                  <a:schemeClr val="tx2"/>
                </a:solidFill>
                <a:latin typeface="Helvetica" pitchFamily="-109" charset="0"/>
              </a:rPr>
              <a:t>*25ns)  	=     1.0           0.10         0.01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5D841E8-F975-4142-8743-8B200639EC78}" type="slidenum">
              <a:rPr lang="en-US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pPr/>
              <a:t>82</a:t>
            </a:fld>
            <a:endParaRPr lang="en-US" smtClean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Muon p</a:t>
            </a:r>
            <a:r>
              <a:rPr lang="en-US" baseline="-25000"/>
              <a:t>T</a:t>
            </a:r>
            <a:r>
              <a:rPr lang="en-US"/>
              <a:t> Resolution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9688" y="946150"/>
            <a:ext cx="64357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56A3A-4BB4-7144-AF3A-54E05E76D266}" type="slidenum">
              <a:rPr lang="en-US"/>
              <a:pPr/>
              <a:t>8</a:t>
            </a:fld>
            <a:endParaRPr lang="en-US"/>
          </a:p>
        </p:txBody>
      </p:sp>
      <p:pic>
        <p:nvPicPr>
          <p:cNvPr id="7301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1338" y="-54293"/>
            <a:ext cx="9379744" cy="69665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Large </a:t>
            </a:r>
            <a:r>
              <a:rPr lang="en-US" dirty="0" err="1" smtClean="0">
                <a:solidFill>
                  <a:schemeClr val="accent3"/>
                </a:solidFill>
              </a:rPr>
              <a:t>Hadron</a:t>
            </a:r>
            <a:r>
              <a:rPr lang="en-US" dirty="0" smtClean="0">
                <a:solidFill>
                  <a:schemeClr val="accent3"/>
                </a:solidFill>
              </a:rPr>
              <a:t> Collider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IU Seminar 2009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Norbert Neumeister, Purdue University</a:t>
            </a:r>
            <a:endParaRPr lang="nl-NL" i="1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1300" y="862486"/>
            <a:ext cx="313419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F23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pitchFamily="-109" charset="0"/>
              </a:rPr>
              <a:t>Large </a:t>
            </a:r>
            <a:r>
              <a:rPr lang="de-DE" sz="2400" dirty="0" err="1">
                <a:solidFill>
                  <a:srgbClr val="FFF23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pitchFamily="-109" charset="0"/>
              </a:rPr>
              <a:t>Hadron</a:t>
            </a:r>
            <a:r>
              <a:rPr lang="en-US" sz="2400" dirty="0">
                <a:solidFill>
                  <a:srgbClr val="FFF23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pitchFamily="-109" charset="0"/>
              </a:rPr>
              <a:t> Collider</a:t>
            </a:r>
          </a:p>
          <a:p>
            <a:pPr algn="ctr">
              <a:defRPr/>
            </a:pPr>
            <a:r>
              <a:rPr lang="en-US" dirty="0">
                <a:solidFill>
                  <a:srgbClr val="FFF23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ahoma" pitchFamily="-109" charset="0"/>
              </a:rPr>
              <a:t>27 km circumference</a:t>
            </a:r>
            <a:endParaRPr lang="en-US" sz="2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ahoma" pitchFamily="-109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422886" y="1036670"/>
            <a:ext cx="136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B5E8FF"/>
                </a:solidFill>
                <a:latin typeface="Tahoma" pitchFamily="-109" charset="0"/>
              </a:rPr>
              <a:t>Lake Geneva</a:t>
            </a:r>
            <a:endParaRPr lang="en-US" sz="2400" dirty="0">
              <a:latin typeface="Tahoma" pitchFamily="-109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198795" y="1871451"/>
            <a:ext cx="2848330" cy="3357521"/>
            <a:chOff x="2230" y="1392"/>
            <a:chExt cx="1805" cy="1968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230" y="1392"/>
              <a:ext cx="5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B5E8FF"/>
                  </a:solidFill>
                  <a:latin typeface="Tahoma" pitchFamily="-109" charset="0"/>
                </a:rPr>
                <a:t>CMS</a:t>
              </a:r>
              <a:endParaRPr lang="en-US" sz="2400" dirty="0">
                <a:latin typeface="Tahoma" pitchFamily="-109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307" y="3072"/>
              <a:ext cx="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400">
                  <a:solidFill>
                    <a:srgbClr val="B5E8FF"/>
                  </a:solidFill>
                  <a:latin typeface="Tahoma" pitchFamily="-109" charset="0"/>
                </a:rPr>
                <a:t>ATLAS</a:t>
              </a:r>
              <a:endParaRPr lang="en-US" sz="2400">
                <a:latin typeface="Tahoma" pitchFamily="-109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320925" y="3399162"/>
            <a:ext cx="5976828" cy="1858638"/>
            <a:chOff x="1584" y="2352"/>
            <a:chExt cx="3627" cy="960"/>
          </a:xfrm>
        </p:grpSpPr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648" y="2352"/>
              <a:ext cx="5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srgbClr val="B5E8FF"/>
                  </a:solidFill>
                  <a:latin typeface="Tahoma" pitchFamily="-109" charset="0"/>
                </a:rPr>
                <a:t>LHCb</a:t>
              </a:r>
              <a:endParaRPr lang="en-US" sz="2400" dirty="0">
                <a:latin typeface="Tahoma" pitchFamily="-109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584" y="3024"/>
              <a:ext cx="6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rgbClr val="B5E8FF"/>
                  </a:solidFill>
                  <a:latin typeface="Tahoma" pitchFamily="-109" charset="0"/>
                </a:rPr>
                <a:t>ALICE</a:t>
              </a:r>
              <a:endParaRPr lang="en-US" sz="2400" dirty="0">
                <a:latin typeface="Tahoma" pitchFamily="-109" charset="0"/>
              </a:endParaRP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B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Arial" pitchFamily="-110" charset="0"/>
            <a:cs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B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Arial" pitchFamily="-110" charset="0"/>
            <a:cs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25170</TotalTime>
  <Words>7176</Words>
  <Application>Microsoft Macintosh PowerPoint</Application>
  <PresentationFormat>On-screen Show (4:3)</PresentationFormat>
  <Paragraphs>1374</Paragraphs>
  <Slides>83</Slides>
  <Notes>63</Notes>
  <HiddenSlides>6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Default Design</vt:lpstr>
      <vt:lpstr>Equation</vt:lpstr>
      <vt:lpstr>Image</vt:lpstr>
      <vt:lpstr>Challenges at the Large Hadron Collider </vt:lpstr>
      <vt:lpstr>Outline</vt:lpstr>
      <vt:lpstr>The Standard Model</vt:lpstr>
      <vt:lpstr>The Standard Model and Beyond</vt:lpstr>
      <vt:lpstr>The Universe</vt:lpstr>
      <vt:lpstr>New Phenomena</vt:lpstr>
      <vt:lpstr>Probing the TeV Energy Scale</vt:lpstr>
      <vt:lpstr>Higgs Production in pp Collisions</vt:lpstr>
      <vt:lpstr>Large Hadron Collider</vt:lpstr>
      <vt:lpstr>The Large Hadron Collider</vt:lpstr>
      <vt:lpstr>LHC Parameters</vt:lpstr>
      <vt:lpstr>Slide 11</vt:lpstr>
      <vt:lpstr>LHC Installation</vt:lpstr>
      <vt:lpstr>LHC History</vt:lpstr>
      <vt:lpstr>Collisions at the LHC</vt:lpstr>
      <vt:lpstr>LHC Challenges</vt:lpstr>
      <vt:lpstr>LHC Experiments</vt:lpstr>
      <vt:lpstr>Compact Muon Solenoid Detector</vt:lpstr>
      <vt:lpstr>CMS Site Under Construction</vt:lpstr>
      <vt:lpstr>Experiment Cavern</vt:lpstr>
      <vt:lpstr>CMS Assembled &amp; Tested on Surface</vt:lpstr>
      <vt:lpstr>Lowering the Detector</vt:lpstr>
      <vt:lpstr>Lowering the Detector</vt:lpstr>
      <vt:lpstr>Lowering the Detector</vt:lpstr>
      <vt:lpstr>Putting the Detector in Place</vt:lpstr>
      <vt:lpstr>Completion of Services on YB0</vt:lpstr>
      <vt:lpstr>Silicon Strip Tracker, Dec 2007</vt:lpstr>
      <vt:lpstr>Beam-pipe Installed, May 2008</vt:lpstr>
      <vt:lpstr>Installation of the Pixel System, Aug 2008</vt:lpstr>
      <vt:lpstr>Final Closure – Sep 2008</vt:lpstr>
      <vt:lpstr>LHC Start-up: Sep. 10, 2008</vt:lpstr>
      <vt:lpstr>Sep. 10 – Big Media Day</vt:lpstr>
      <vt:lpstr>First Events: Collimators Closed</vt:lpstr>
      <vt:lpstr>Slide 33</vt:lpstr>
      <vt:lpstr>Setback: Friday, Sep. 19</vt:lpstr>
      <vt:lpstr>Arc and Helium Released</vt:lpstr>
      <vt:lpstr>LHC Schedule</vt:lpstr>
      <vt:lpstr>Physics Selection</vt:lpstr>
      <vt:lpstr>pp Collisions at 14 TeV at 1034 cm-2s-1</vt:lpstr>
      <vt:lpstr>Event Selection</vt:lpstr>
      <vt:lpstr>CMS Trigger Overview</vt:lpstr>
      <vt:lpstr>Event Selection Stages</vt:lpstr>
      <vt:lpstr>Data Acquisition System</vt:lpstr>
      <vt:lpstr>High-Level Trigger</vt:lpstr>
      <vt:lpstr>High-Level Trigger Overview</vt:lpstr>
      <vt:lpstr>Muon Reconstruction</vt:lpstr>
      <vt:lpstr>Data Recording</vt:lpstr>
      <vt:lpstr>LHC Data Challenge</vt:lpstr>
      <vt:lpstr>Distributed Computing at CMS</vt:lpstr>
      <vt:lpstr>CMS Data Flow</vt:lpstr>
      <vt:lpstr>Analysis Computing</vt:lpstr>
      <vt:lpstr>Data Grid Challenges</vt:lpstr>
      <vt:lpstr>Summary</vt:lpstr>
      <vt:lpstr>BPix: Dressing of Supply Tube</vt:lpstr>
      <vt:lpstr>Expected Discovery Reach</vt:lpstr>
      <vt:lpstr>LHC Design Luminosity Profile</vt:lpstr>
      <vt:lpstr>Expected Performance</vt:lpstr>
      <vt:lpstr>Expected Tracker Performance</vt:lpstr>
      <vt:lpstr>Example Trigger Menus</vt:lpstr>
      <vt:lpstr>Designed Detector Performance</vt:lpstr>
      <vt:lpstr>CMS Tracker Material Budgets</vt:lpstr>
      <vt:lpstr>Physics at the LHC</vt:lpstr>
      <vt:lpstr>Standard Model Events</vt:lpstr>
      <vt:lpstr>Physics Roadmap</vt:lpstr>
      <vt:lpstr>QCD Multijet Background</vt:lpstr>
      <vt:lpstr>Jet Energy Calibration/Systematics</vt:lpstr>
      <vt:lpstr>MET Shape Systematics</vt:lpstr>
      <vt:lpstr>Use Track and Muon System  to Calibrate Calorimeter (MET)</vt:lpstr>
      <vt:lpstr>Slide 68</vt:lpstr>
      <vt:lpstr>Inclusive OS Dilepton + Jet + MET</vt:lpstr>
      <vt:lpstr>Higgs Search</vt:lpstr>
      <vt:lpstr>Supersymmetry in CMS</vt:lpstr>
      <vt:lpstr>Summary of Discovery Prospects in SUSY</vt:lpstr>
      <vt:lpstr>Event Reconstruction</vt:lpstr>
      <vt:lpstr>Puzzles in Particle Physics</vt:lpstr>
      <vt:lpstr>CMS Data Flow</vt:lpstr>
      <vt:lpstr>Muon System</vt:lpstr>
      <vt:lpstr>Muon Detectors</vt:lpstr>
      <vt:lpstr>Local Pattern Recognition (I)</vt:lpstr>
      <vt:lpstr>Local Pattern Recognition (II)</vt:lpstr>
      <vt:lpstr>Local Pattern Recognition (II)</vt:lpstr>
      <vt:lpstr>Tracking Strategy</vt:lpstr>
      <vt:lpstr>Muon pT Resolution</vt:lpstr>
    </vt:vector>
  </TitlesOfParts>
  <Manager/>
  <Company>Purdue University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Challanges at the Large Hadron Collider</dc:title>
  <dc:subject>IU Seminar 2009</dc:subject>
  <dc:creator>Norbert Neumeister</dc:creator>
  <cp:keywords/>
  <dc:description/>
  <cp:lastModifiedBy>Norbert Neumeister</cp:lastModifiedBy>
  <cp:revision>1036</cp:revision>
  <dcterms:created xsi:type="dcterms:W3CDTF">2009-12-29T21:56:42Z</dcterms:created>
  <dcterms:modified xsi:type="dcterms:W3CDTF">2009-12-29T21:59:19Z</dcterms:modified>
  <cp:category/>
</cp:coreProperties>
</file>