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Microsoft_Equation1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412" r:id="rId2"/>
    <p:sldId id="601" r:id="rId3"/>
    <p:sldId id="602" r:id="rId4"/>
    <p:sldId id="605" r:id="rId5"/>
    <p:sldId id="625" r:id="rId6"/>
    <p:sldId id="606" r:id="rId7"/>
    <p:sldId id="603" r:id="rId8"/>
    <p:sldId id="612" r:id="rId9"/>
    <p:sldId id="613" r:id="rId10"/>
    <p:sldId id="604" r:id="rId11"/>
    <p:sldId id="600" r:id="rId12"/>
    <p:sldId id="614" r:id="rId13"/>
    <p:sldId id="615" r:id="rId14"/>
    <p:sldId id="626" r:id="rId15"/>
    <p:sldId id="607" r:id="rId16"/>
    <p:sldId id="616" r:id="rId17"/>
    <p:sldId id="617" r:id="rId18"/>
    <p:sldId id="609" r:id="rId19"/>
    <p:sldId id="608" r:id="rId20"/>
    <p:sldId id="620" r:id="rId21"/>
    <p:sldId id="618" r:id="rId22"/>
    <p:sldId id="611" r:id="rId23"/>
    <p:sldId id="619" r:id="rId24"/>
    <p:sldId id="621" r:id="rId25"/>
    <p:sldId id="627" r:id="rId26"/>
    <p:sldId id="593" r:id="rId27"/>
    <p:sldId id="623" r:id="rId28"/>
    <p:sldId id="622" r:id="rId29"/>
    <p:sldId id="553" r:id="rId30"/>
    <p:sldId id="594" r:id="rId31"/>
    <p:sldId id="554" r:id="rId32"/>
    <p:sldId id="595" r:id="rId33"/>
    <p:sldId id="624" r:id="rId34"/>
  </p:sldIdLst>
  <p:sldSz cx="9144000" cy="6858000" type="screen4x3"/>
  <p:notesSz cx="6858000" cy="9144000"/>
  <p:defaultTextStyle>
    <a:defPPr>
      <a:defRPr lang="he-IL"/>
    </a:defPPr>
    <a:lvl1pPr algn="l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-1" charset="0"/>
        <a:ea typeface="Arial" pitchFamily="-1" charset="0"/>
        <a:cs typeface="Arial" pitchFamily="-1" charset="0"/>
      </a:defRPr>
    </a:lvl1pPr>
    <a:lvl2pPr marL="457200" algn="l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-1" charset="0"/>
        <a:ea typeface="Arial" pitchFamily="-1" charset="0"/>
        <a:cs typeface="Arial" pitchFamily="-1" charset="0"/>
      </a:defRPr>
    </a:lvl2pPr>
    <a:lvl3pPr marL="914400" algn="l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-1" charset="0"/>
        <a:ea typeface="Arial" pitchFamily="-1" charset="0"/>
        <a:cs typeface="Arial" pitchFamily="-1" charset="0"/>
      </a:defRPr>
    </a:lvl3pPr>
    <a:lvl4pPr marL="1371600" algn="l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-1" charset="0"/>
        <a:ea typeface="Arial" pitchFamily="-1" charset="0"/>
        <a:cs typeface="Arial" pitchFamily="-1" charset="0"/>
      </a:defRPr>
    </a:lvl4pPr>
    <a:lvl5pPr marL="1828800" algn="l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-1" charset="0"/>
        <a:ea typeface="Arial" pitchFamily="-1" charset="0"/>
        <a:cs typeface="Arial" pitchFamily="-1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Comic Sans MS" pitchFamily="-1" charset="0"/>
        <a:ea typeface="Arial" pitchFamily="-1" charset="0"/>
        <a:cs typeface="Arial" pitchFamily="-1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Comic Sans MS" pitchFamily="-1" charset="0"/>
        <a:ea typeface="Arial" pitchFamily="-1" charset="0"/>
        <a:cs typeface="Arial" pitchFamily="-1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Comic Sans MS" pitchFamily="-1" charset="0"/>
        <a:ea typeface="Arial" pitchFamily="-1" charset="0"/>
        <a:cs typeface="Arial" pitchFamily="-1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Comic Sans MS" pitchFamily="-1" charset="0"/>
        <a:ea typeface="Arial" pitchFamily="-1" charset="0"/>
        <a:cs typeface="Arial" pitchFamily="-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80"/>
    <a:srgbClr val="000080"/>
    <a:srgbClr val="008040"/>
    <a:srgbClr val="408000"/>
    <a:srgbClr val="800080"/>
    <a:srgbClr val="FF8000"/>
    <a:srgbClr val="CC66FF"/>
    <a:srgbClr val="6666FF"/>
    <a:srgbClr val="00FF00"/>
    <a:srgbClr val="11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9" autoAdjust="0"/>
    <p:restoredTop sz="98977" autoAdjust="0"/>
  </p:normalViewPr>
  <p:slideViewPr>
    <p:cSldViewPr>
      <p:cViewPr>
        <p:scale>
          <a:sx n="100" d="100"/>
          <a:sy n="100" d="100"/>
        </p:scale>
        <p:origin x="-432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9.emf"/><Relationship Id="rId3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6B97A4A-E26D-CB4E-8C48-4C3924E4D2B2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7155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01E37-D0D1-3A4B-8E72-E2804BCEA6D5}" type="slidenum">
              <a:rPr lang="ar-sa"/>
              <a:pPr/>
              <a:t>1</a:t>
            </a:fld>
            <a:endParaRPr lang="he-IL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157EF-A743-9647-862E-33E5850E2AD6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A54CF-7557-0146-8970-9D6785EF42F5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046BD-53C7-ED4E-9094-57E87EAF0824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699C6-4744-D048-9786-29F7DB7D9CF8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5A23-F99A-1542-BE30-144DD4856720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010D-84B1-164E-B552-52CCA23EE6DA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7D2E8-2647-2F48-A0EA-F022571A96B6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B300D-D553-7241-8DC3-16466E6C16AF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742C-0AD2-4249-90FA-E4C2DC36610C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B7FB-0727-734F-9C00-27076F2EE18A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D05F-7193-234D-A7BE-D444A0E0DBF3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AB4BA-A3E3-9349-9005-D4FE9D0DA7C4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60A58-82A6-BB48-9A3A-4E26178A404E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8E4C-FD23-0D49-804C-09C635FBD643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EFAFF"/>
            </a:gs>
            <a:gs pos="100000">
              <a:srgbClr val="FFFB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6EE9B7DF-EF7A-834C-B266-927E4F876DDC}" type="slidenum">
              <a:rPr lang="ar-sa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37.emf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38.emf"/><Relationship Id="rId10" Type="http://schemas.openxmlformats.org/officeDocument/2006/relationships/image" Target="../media/image3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4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4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oleObject" Target="../embeddings/oleObject24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5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oleObject" Target="../embeddings/oleObject8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5.emf"/><Relationship Id="rId8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65" charset="0"/>
              </a:rPr>
              <a:t>The effect of radiation on the reconnection rate in the striped wind </a:t>
            </a:r>
            <a:r>
              <a:rPr lang="en-US" sz="3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65" charset="0"/>
              </a:rPr>
              <a:t>model</a:t>
            </a:r>
            <a:br>
              <a:rPr lang="en-US" sz="3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65" charset="0"/>
              </a:rPr>
            </a:br>
            <a:r>
              <a:rPr lang="en-US" sz="3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65" charset="0"/>
              </a:rPr>
              <a:t>(</a:t>
            </a:r>
            <a:r>
              <a:rPr lang="en-US" sz="3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65" charset="0"/>
              </a:rPr>
              <a:t>&amp; applicability to</a:t>
            </a:r>
            <a:r>
              <a:rPr lang="en-US" sz="3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65" charset="0"/>
              </a:rPr>
              <a:t> GRBs)</a:t>
            </a:r>
            <a:endParaRPr lang="en-US" sz="3200" b="1" dirty="0" smtClean="0">
              <a:solidFill>
                <a:srgbClr val="6666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90800"/>
            <a:ext cx="8153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400" b="1" dirty="0"/>
              <a:t>Based on </a:t>
            </a:r>
            <a:r>
              <a:rPr lang="en-GB" sz="1400" b="1" dirty="0" smtClean="0"/>
              <a:t>works </a:t>
            </a:r>
            <a:r>
              <a:rPr lang="en-GB" sz="1400" b="1" dirty="0"/>
              <a:t>by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Asaf Pe’er </a:t>
            </a:r>
            <a:r>
              <a:rPr lang="en-US" sz="2000" dirty="0"/>
              <a:t>(UCC) 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/>
              <a:t>In collaboration with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Damien </a:t>
            </a:r>
            <a:r>
              <a:rPr lang="en-US" sz="2800" b="1" dirty="0" err="1" smtClean="0"/>
              <a:t>Begue</a:t>
            </a:r>
            <a:r>
              <a:rPr lang="en-US" sz="2800" b="1" dirty="0" smtClean="0"/>
              <a:t> </a:t>
            </a:r>
            <a:r>
              <a:rPr lang="en-US" sz="2400" dirty="0"/>
              <a:t>(Stockholm</a:t>
            </a:r>
            <a:r>
              <a:rPr lang="en-US" sz="2400" dirty="0" smtClean="0"/>
              <a:t>), </a:t>
            </a:r>
            <a:r>
              <a:rPr lang="en-US" sz="2800" b="1" dirty="0" smtClean="0"/>
              <a:t>Yuri </a:t>
            </a:r>
            <a:r>
              <a:rPr lang="en-US" sz="2800" b="1" dirty="0" err="1" smtClean="0"/>
              <a:t>Lyubarsky</a:t>
            </a:r>
            <a:r>
              <a:rPr lang="en-US" sz="2800" dirty="0" smtClean="0"/>
              <a:t> </a:t>
            </a:r>
            <a:r>
              <a:rPr lang="en-US" sz="2000" dirty="0"/>
              <a:t>(BGU)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2400" b="1" dirty="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081370" y="5105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1800" b="1" dirty="0" smtClean="0">
                <a:latin typeface="Arial" pitchFamily="-65" charset="0"/>
              </a:rPr>
              <a:t>May 2016</a:t>
            </a:r>
            <a:endParaRPr lang="en-US" sz="1800" b="1" dirty="0">
              <a:latin typeface="Arial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7750" y="5934670"/>
            <a:ext cx="3953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Begue</a:t>
            </a:r>
            <a:r>
              <a:rPr lang="en-US" sz="1800" dirty="0" smtClean="0">
                <a:latin typeface="+mn-lt"/>
              </a:rPr>
              <a:t> &amp; AP, 2015, </a:t>
            </a:r>
            <a:r>
              <a:rPr lang="en-US" sz="1800" dirty="0" err="1" smtClean="0">
                <a:latin typeface="+mn-lt"/>
              </a:rPr>
              <a:t>Ap.J</a:t>
            </a:r>
            <a:r>
              <a:rPr lang="en-US" sz="1800" dirty="0" smtClean="0">
                <a:latin typeface="+mn-lt"/>
              </a:rPr>
              <a:t>. 802, 134</a:t>
            </a:r>
          </a:p>
          <a:p>
            <a:r>
              <a:rPr lang="en-US" sz="1800" dirty="0" smtClean="0">
                <a:latin typeface="+mn-lt"/>
              </a:rPr>
              <a:t>AP, 2016, </a:t>
            </a:r>
            <a:r>
              <a:rPr lang="en-US" sz="1800" dirty="0">
                <a:latin typeface="+mn-lt"/>
              </a:rPr>
              <a:t>a</a:t>
            </a:r>
            <a:r>
              <a:rPr lang="en-US" sz="1800" dirty="0" smtClean="0">
                <a:latin typeface="+mn-lt"/>
              </a:rPr>
              <a:t>rXiv:1604.06590</a:t>
            </a:r>
          </a:p>
          <a:p>
            <a:r>
              <a:rPr lang="en-US" sz="1800" dirty="0" err="1" smtClean="0">
                <a:latin typeface="+mn-lt"/>
              </a:rPr>
              <a:t>Begue</a:t>
            </a:r>
            <a:r>
              <a:rPr lang="en-US" sz="1800" dirty="0" smtClean="0">
                <a:latin typeface="+mn-lt"/>
              </a:rPr>
              <a:t>, AP, </a:t>
            </a:r>
            <a:r>
              <a:rPr lang="en-US" sz="1800" dirty="0" err="1" smtClean="0">
                <a:latin typeface="+mn-lt"/>
              </a:rPr>
              <a:t>Lyubarsky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smtClean="0">
                <a:latin typeface="+mn-lt"/>
              </a:rPr>
              <a:t>2016, in prep. 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5271773" cy="4114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Dynamic equations (3)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557149"/>
              </p:ext>
            </p:extLst>
          </p:nvPr>
        </p:nvGraphicFramePr>
        <p:xfrm>
          <a:off x="1676400" y="914400"/>
          <a:ext cx="28098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28" name="Equation" r:id="rId4" imgW="1638300" imgH="457200" progId="Equation.3">
                  <p:embed/>
                </p:oleObj>
              </mc:Choice>
              <mc:Fallback>
                <p:oleObj name="Equation" r:id="rId4" imgW="1638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914400"/>
                        <a:ext cx="280987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1752600"/>
            <a:ext cx="3650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*For </a:t>
            </a:r>
            <a:r>
              <a:rPr lang="en-US" dirty="0" smtClean="0">
                <a:latin typeface="+mn-lt"/>
              </a:rPr>
              <a:t>k&gt;&gt;4(</a:t>
            </a:r>
            <a:r>
              <a:rPr lang="en-US" dirty="0" smtClean="0">
                <a:latin typeface="Symbol" charset="2"/>
                <a:ea typeface="Lucida Grande"/>
                <a:cs typeface="Symbol" charset="2"/>
              </a:rPr>
              <a:t>g</a:t>
            </a:r>
            <a:r>
              <a:rPr lang="en-US" dirty="0" smtClean="0">
                <a:latin typeface="+mn-lt"/>
              </a:rPr>
              <a:t>-1)~1</a:t>
            </a:r>
            <a:r>
              <a:rPr lang="en-US" dirty="0" smtClean="0"/>
              <a:t>  (universal)</a:t>
            </a:r>
            <a:r>
              <a:rPr lang="en-US" dirty="0"/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981200" y="1676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^</a:t>
            </a:r>
            <a:endParaRPr lang="en-US" dirty="0">
              <a:latin typeface="+mn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501476"/>
              </p:ext>
            </p:extLst>
          </p:nvPr>
        </p:nvGraphicFramePr>
        <p:xfrm>
          <a:off x="5257800" y="1143000"/>
          <a:ext cx="3094038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29" name="Equation" r:id="rId6" imgW="1803400" imgH="698500" progId="Equation.3">
                  <p:embed/>
                </p:oleObj>
              </mc:Choice>
              <mc:Fallback>
                <p:oleObj name="Equation" r:id="rId6" imgW="18034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1143000"/>
                        <a:ext cx="3094038" cy="119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7162800" y="1676400"/>
            <a:ext cx="1447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2286000"/>
            <a:ext cx="2661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(</a:t>
            </a:r>
            <a:r>
              <a:rPr lang="en-US" sz="1400" dirty="0" err="1" smtClean="0">
                <a:latin typeface="+mj-lt"/>
              </a:rPr>
              <a:t>Drenkhahn</a:t>
            </a:r>
            <a:r>
              <a:rPr lang="en-US" sz="1400" dirty="0" smtClean="0">
                <a:latin typeface="+mj-lt"/>
              </a:rPr>
              <a:t> &amp; </a:t>
            </a:r>
            <a:r>
              <a:rPr lang="en-US" sz="1400" dirty="0" err="1" smtClean="0">
                <a:latin typeface="+mj-lt"/>
              </a:rPr>
              <a:t>Spruit</a:t>
            </a:r>
            <a:r>
              <a:rPr lang="en-US" sz="1400" dirty="0" smtClean="0">
                <a:latin typeface="+mj-lt"/>
              </a:rPr>
              <a:t> 02: k=10</a:t>
            </a:r>
            <a:r>
              <a:rPr lang="en-US" sz="1400" baseline="30000" dirty="0" smtClean="0">
                <a:latin typeface="+mj-lt"/>
              </a:rPr>
              <a:t>4</a:t>
            </a:r>
            <a:r>
              <a:rPr lang="en-US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980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Confronting with </a:t>
            </a:r>
            <a:r>
              <a:rPr lang="en-US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observations (1)</a:t>
            </a:r>
            <a:endPara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7167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838200"/>
            <a:ext cx="5422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+mn-lt"/>
              </a:rPr>
              <a:t>L</a:t>
            </a:r>
            <a:r>
              <a:rPr lang="en-US" baseline="-25000" dirty="0" err="1" smtClean="0">
                <a:latin typeface="+mn-lt"/>
              </a:rPr>
              <a:t>th</a:t>
            </a:r>
            <a:r>
              <a:rPr lang="en-US" dirty="0" smtClean="0">
                <a:latin typeface="+mn-lt"/>
              </a:rPr>
              <a:t>, L</a:t>
            </a:r>
            <a:r>
              <a:rPr lang="en-US" baseline="-25000" dirty="0" smtClean="0">
                <a:latin typeface="+mn-lt"/>
              </a:rPr>
              <a:t>NT</a:t>
            </a:r>
            <a:r>
              <a:rPr lang="en-US" dirty="0" smtClean="0"/>
              <a:t> – released during prompt phase;</a:t>
            </a:r>
          </a:p>
          <a:p>
            <a:r>
              <a:rPr lang="en-US" dirty="0" err="1" smtClean="0">
                <a:latin typeface="+mn-lt"/>
              </a:rPr>
              <a:t>L</a:t>
            </a:r>
            <a:r>
              <a:rPr lang="en-US" baseline="-25000" dirty="0" err="1" smtClean="0">
                <a:latin typeface="+mn-lt"/>
              </a:rPr>
              <a:t>k</a:t>
            </a:r>
            <a:r>
              <a:rPr lang="en-US" dirty="0" smtClean="0"/>
              <a:t> – deduced from afterglow measurements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5715000"/>
            <a:ext cx="4937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+mj-lt"/>
              </a:rPr>
              <a:t>Cenko</a:t>
            </a:r>
            <a:r>
              <a:rPr lang="en-US" sz="1400" dirty="0" smtClean="0">
                <a:latin typeface="+mj-lt"/>
              </a:rPr>
              <a:t> + 11</a:t>
            </a:r>
          </a:p>
          <a:p>
            <a:r>
              <a:rPr lang="en-US" sz="1400" dirty="0" smtClean="0">
                <a:latin typeface="+mj-lt"/>
              </a:rPr>
              <a:t>See also: Kumar 00, Zhang+02, Racusin+11, Lazzati+13; …</a:t>
            </a:r>
            <a:endParaRPr lang="en-US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248400"/>
            <a:ext cx="5039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most GRBs (16/22~70%), 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prompt</a:t>
            </a:r>
            <a:r>
              <a:rPr lang="en-US" dirty="0" smtClean="0"/>
              <a:t> &gt; L</a:t>
            </a:r>
            <a:r>
              <a:rPr lang="en-US" baseline="-25000" dirty="0" smtClean="0"/>
              <a:t>AG</a:t>
            </a:r>
            <a:endParaRPr lang="en-US" baseline="-250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743200" y="6248400"/>
            <a:ext cx="4953000" cy="457200"/>
          </a:xfrm>
          <a:prstGeom prst="roundRect">
            <a:avLst/>
          </a:prstGeom>
          <a:noFill/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3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4419600" y="2438400"/>
            <a:ext cx="4648200" cy="3352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Confronting with </a:t>
            </a:r>
            <a:r>
              <a:rPr lang="en-US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observations (2)</a:t>
            </a:r>
            <a:endPara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838200"/>
            <a:ext cx="6537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 few GRBs, thermal component is very pronounced..</a:t>
            </a:r>
            <a:endParaRPr lang="en-US" dirty="0"/>
          </a:p>
        </p:txBody>
      </p:sp>
      <p:pic>
        <p:nvPicPr>
          <p:cNvPr id="8" name="Picture 1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214158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447800"/>
            <a:ext cx="2802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GRB090902B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(Abdo+09) </a:t>
            </a:r>
            <a:endParaRPr lang="en-US" sz="1600" dirty="0"/>
          </a:p>
        </p:txBody>
      </p:sp>
      <p:pic>
        <p:nvPicPr>
          <p:cNvPr id="9" name="Picture 8" descr="Bin4BBBa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7000"/>
            <a:ext cx="4062518" cy="2997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10200" y="2133600"/>
            <a:ext cx="2826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GRB110721A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(Iyyani+13)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1600200"/>
            <a:ext cx="411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While in most, it is weak/ lacking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6019800"/>
            <a:ext cx="72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9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Thermal emission may be strongly distorted by various </a:t>
            </a:r>
            <a:r>
              <a:rPr lang="en-US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effects</a:t>
            </a:r>
            <a:br>
              <a:rPr lang="en-US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800" b="1" kern="12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(e.g., the relativistic “limb darkening”)</a:t>
            </a:r>
            <a:endParaRPr lang="en-US" sz="2800" b="1" kern="1200" dirty="0">
              <a:solidFill>
                <a:srgbClr val="66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5283200" cy="3962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86" y="4800600"/>
            <a:ext cx="1850585" cy="1392084"/>
          </a:xfrm>
          <a:prstGeom prst="rect">
            <a:avLst/>
          </a:prstGeom>
        </p:spPr>
      </p:pic>
      <p:pic>
        <p:nvPicPr>
          <p:cNvPr id="6" name="Content Placeholder 3" descr="fig2.eps"/>
          <p:cNvPicPr>
            <a:picLocks noGrp="1" noChangeAspect="1"/>
          </p:cNvPicPr>
          <p:nvPr>
            <p:ph idx="1"/>
          </p:nvPr>
        </p:nvPicPr>
        <p:blipFill>
          <a:blip r:embed="rId4"/>
          <a:srcRect l="-22980" r="-22980"/>
          <a:stretch>
            <a:fillRect/>
          </a:stretch>
        </p:blipFill>
        <p:spPr>
          <a:xfrm>
            <a:off x="6620457" y="1905000"/>
            <a:ext cx="2548943" cy="1401763"/>
          </a:xfr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 rot="16200000">
            <a:off x="5766594" y="1624806"/>
            <a:ext cx="2005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/>
              </a:rPr>
              <a:t>G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620000" y="32766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/>
              </a:rPr>
              <a:t>q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/>
            </a:endParaRPr>
          </a:p>
        </p:txBody>
      </p:sp>
      <p:pic>
        <p:nvPicPr>
          <p:cNvPr id="9" name="Content Placeholder 3" descr="r_ph_theta_v_0.pdf"/>
          <p:cNvPicPr>
            <a:picLocks noChangeAspect="1"/>
          </p:cNvPicPr>
          <p:nvPr/>
        </p:nvPicPr>
        <p:blipFill>
          <a:blip r:embed="rId5"/>
          <a:srcRect l="-18536" r="-18536"/>
          <a:stretch>
            <a:fillRect/>
          </a:stretch>
        </p:blipFill>
        <p:spPr bwMode="auto">
          <a:xfrm>
            <a:off x="6400800" y="3810000"/>
            <a:ext cx="301322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" y="6248400"/>
            <a:ext cx="4403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Lundman+13;</a:t>
            </a:r>
          </a:p>
          <a:p>
            <a:r>
              <a:rPr lang="en-US" sz="1400" dirty="0" smtClean="0">
                <a:latin typeface="+mn-lt"/>
              </a:rPr>
              <a:t>See also Pe’er 08, </a:t>
            </a:r>
            <a:r>
              <a:rPr lang="en-US" sz="1400" dirty="0" err="1" smtClean="0">
                <a:latin typeface="+mn-lt"/>
              </a:rPr>
              <a:t>Beloborodov</a:t>
            </a:r>
            <a:r>
              <a:rPr lang="en-US" sz="1400" dirty="0" smtClean="0">
                <a:latin typeface="+mn-lt"/>
              </a:rPr>
              <a:t> 10,  Pe’er &amp; </a:t>
            </a:r>
            <a:r>
              <a:rPr lang="en-US" sz="1400" dirty="0" err="1" smtClean="0">
                <a:latin typeface="+mn-lt"/>
              </a:rPr>
              <a:t>Ryde</a:t>
            </a:r>
            <a:r>
              <a:rPr lang="en-US" sz="1400" dirty="0" smtClean="0">
                <a:latin typeface="+mn-lt"/>
              </a:rPr>
              <a:t> 11</a:t>
            </a:r>
            <a:endParaRPr lang="en-US" sz="1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943600"/>
            <a:ext cx="3105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40"/>
                </a:solidFill>
              </a:rPr>
              <a:t>Rapidly evolving.</a:t>
            </a:r>
            <a:br>
              <a:rPr lang="en-US" b="1" dirty="0" smtClean="0">
                <a:solidFill>
                  <a:srgbClr val="008040"/>
                </a:solidFill>
              </a:rPr>
            </a:br>
            <a:r>
              <a:rPr lang="en-US" b="1" dirty="0" smtClean="0">
                <a:solidFill>
                  <a:srgbClr val="008040"/>
                </a:solidFill>
              </a:rPr>
              <a:t>No firm conclusion yet.</a:t>
            </a:r>
            <a:endParaRPr lang="en-US" b="1" dirty="0">
              <a:solidFill>
                <a:srgbClr val="008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7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Outline</a:t>
            </a:r>
            <a:endParaRPr lang="en-US" sz="2667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35329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Motivation: Are GRB outflows </a:t>
            </a:r>
            <a:r>
              <a:rPr lang="en-US" dirty="0" err="1" smtClean="0">
                <a:latin typeface="+mj-lt"/>
              </a:rPr>
              <a:t>Poynting</a:t>
            </a:r>
            <a:r>
              <a:rPr lang="en-US" dirty="0" smtClean="0">
                <a:latin typeface="+mj-lt"/>
              </a:rPr>
              <a:t> flux dominated ?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Testable predictions on the striped wind model: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- Upper limits</a:t>
            </a:r>
            <a:r>
              <a:rPr lang="en-US" dirty="0" smtClean="0">
                <a:latin typeface="+mj-lt"/>
              </a:rPr>
              <a:t>:    </a:t>
            </a:r>
            <a:r>
              <a:rPr lang="en-US" dirty="0" err="1" smtClean="0">
                <a:latin typeface="+mj-lt"/>
              </a:rPr>
              <a:t>L</a:t>
            </a:r>
            <a:r>
              <a:rPr lang="en-US" baseline="-25000" dirty="0" err="1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L</a:t>
            </a:r>
            <a:r>
              <a:rPr lang="en-US" baseline="-25000" dirty="0" err="1" smtClean="0">
                <a:latin typeface="+mj-lt"/>
              </a:rPr>
              <a:t>k</a:t>
            </a:r>
            <a:r>
              <a:rPr lang="en-US" dirty="0" smtClean="0">
                <a:latin typeface="+mj-lt"/>
              </a:rPr>
              <a:t> &lt;= 30%;  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                                                                L</a:t>
            </a:r>
            <a:r>
              <a:rPr lang="en-US" baseline="-25000" dirty="0" smtClean="0">
                <a:latin typeface="+mj-lt"/>
              </a:rPr>
              <a:t>NT </a:t>
            </a:r>
            <a:r>
              <a:rPr lang="en-US" dirty="0" smtClean="0">
                <a:latin typeface="+mj-lt"/>
              </a:rPr>
              <a:t>&lt;= L</a:t>
            </a:r>
            <a:r>
              <a:rPr lang="en-US" baseline="-25000" dirty="0" smtClean="0">
                <a:latin typeface="+mj-lt"/>
              </a:rPr>
              <a:t>K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Detailed modeling of radiation on the current sheet evolution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  - Dynamically: Minor effect;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  - Photons stay within reconnection layer until  </a:t>
            </a:r>
            <a:r>
              <a:rPr lang="en-US" dirty="0" err="1" smtClean="0">
                <a:latin typeface="+mj-lt"/>
              </a:rPr>
              <a:t>r</a:t>
            </a:r>
            <a:r>
              <a:rPr lang="en-US" baseline="-25000" dirty="0" err="1" smtClean="0">
                <a:latin typeface="+mj-lt"/>
              </a:rPr>
              <a:t>trans</a:t>
            </a:r>
            <a:r>
              <a:rPr lang="en-US" baseline="-25000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&lt;~</a:t>
            </a:r>
            <a:r>
              <a:rPr lang="en-US" dirty="0" err="1" smtClean="0">
                <a:latin typeface="+mj-lt"/>
              </a:rPr>
              <a:t>r</a:t>
            </a:r>
            <a:r>
              <a:rPr lang="en-US" baseline="-25000" dirty="0" err="1" smtClean="0">
                <a:latin typeface="+mj-lt"/>
              </a:rPr>
              <a:t>phot</a:t>
            </a:r>
            <a:r>
              <a:rPr lang="en-US" baseline="-25000" dirty="0" smtClean="0">
                <a:latin typeface="+mj-lt"/>
              </a:rPr>
              <a:t>.</a:t>
            </a:r>
            <a:endParaRPr lang="en-US" baseline="-25000" dirty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 smtClean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Emission from the photosphere: &gt; few MeV 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/>
          </a:p>
          <a:p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8600" y="838200"/>
            <a:ext cx="8763000" cy="762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hevron 2"/>
          <p:cNvSpPr/>
          <p:nvPr/>
        </p:nvSpPr>
        <p:spPr bwMode="auto">
          <a:xfrm>
            <a:off x="304800" y="3505200"/>
            <a:ext cx="457200" cy="228600"/>
          </a:xfrm>
          <a:prstGeom prst="chevron">
            <a:avLst/>
          </a:prstGeom>
          <a:solidFill>
            <a:srgbClr val="FF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8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296400" cy="11430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Radiation effect on the reconnection dynamics</a:t>
            </a:r>
          </a:p>
        </p:txBody>
      </p:sp>
      <p:pic>
        <p:nvPicPr>
          <p:cNvPr id="4" name="Picture 3" descr="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4678516" cy="2900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828800"/>
            <a:ext cx="3021211" cy="22098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57600" y="4724400"/>
            <a:ext cx="5009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8000"/>
                </a:solidFill>
              </a:rPr>
              <a:t>Reconnection layer: hot, non-magnetized</a:t>
            </a:r>
            <a:endParaRPr lang="en-US" dirty="0">
              <a:solidFill>
                <a:srgbClr val="FF8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34000" y="4114800"/>
            <a:ext cx="2985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+mn-lt"/>
              </a:rPr>
              <a:t>Lyubarsky</a:t>
            </a:r>
            <a:r>
              <a:rPr lang="en-US" sz="1400" dirty="0" smtClean="0">
                <a:latin typeface="+mn-lt"/>
              </a:rPr>
              <a:t> &amp; Kirk 01; </a:t>
            </a:r>
            <a:r>
              <a:rPr lang="en-US" sz="1400" dirty="0" err="1" smtClean="0">
                <a:latin typeface="+mn-lt"/>
              </a:rPr>
              <a:t>Lyubarsky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05;</a:t>
            </a:r>
            <a:br>
              <a:rPr lang="en-US" sz="1400" dirty="0" smtClean="0">
                <a:latin typeface="+mn-lt"/>
              </a:rPr>
            </a:br>
            <a:r>
              <a:rPr lang="en-US" sz="1400" dirty="0" err="1" smtClean="0">
                <a:latin typeface="+mn-lt"/>
              </a:rPr>
              <a:t>Sironi</a:t>
            </a:r>
            <a:r>
              <a:rPr lang="en-US" sz="1400" dirty="0" smtClean="0">
                <a:latin typeface="+mn-lt"/>
              </a:rPr>
              <a:t> &amp; </a:t>
            </a:r>
            <a:r>
              <a:rPr lang="en-US" sz="1400" dirty="0" err="1" smtClean="0">
                <a:latin typeface="+mn-lt"/>
              </a:rPr>
              <a:t>Spitkovsky</a:t>
            </a:r>
            <a:r>
              <a:rPr lang="en-US" sz="1400" dirty="0" smtClean="0">
                <a:latin typeface="+mn-lt"/>
              </a:rPr>
              <a:t> 14;….</a:t>
            </a:r>
            <a:endParaRPr lang="en-US" sz="1400" dirty="0" smtClean="0">
              <a:latin typeface="+mn-lt"/>
            </a:endParaRPr>
          </a:p>
        </p:txBody>
      </p:sp>
      <p:cxnSp>
        <p:nvCxnSpPr>
          <p:cNvPr id="58" name="Curved Connector 57"/>
          <p:cNvCxnSpPr/>
          <p:nvPr/>
        </p:nvCxnSpPr>
        <p:spPr bwMode="auto">
          <a:xfrm rot="16200000">
            <a:off x="7848600" y="5715000"/>
            <a:ext cx="914400" cy="9144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5400000" rev="0"/>
            </a:camera>
            <a:lightRig rig="threePt" dir="t"/>
          </a:scene3d>
        </p:spPr>
      </p:cxnSp>
      <p:grpSp>
        <p:nvGrpSpPr>
          <p:cNvPr id="109" name="Group 108"/>
          <p:cNvGrpSpPr/>
          <p:nvPr/>
        </p:nvGrpSpPr>
        <p:grpSpPr>
          <a:xfrm>
            <a:off x="3200400" y="5029200"/>
            <a:ext cx="4800600" cy="1828800"/>
            <a:chOff x="3200400" y="5029200"/>
            <a:chExt cx="4800600" cy="1828800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36576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38862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581400" y="5257800"/>
              <a:ext cx="0" cy="1066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581400" y="6324600"/>
              <a:ext cx="32004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45720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48006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4572000" y="54864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3657600" y="54864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3886200" y="61722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4800600" y="61722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54864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57150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5486400" y="54864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5715000" y="61722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/>
            <p:cNvSpPr/>
            <p:nvPr/>
          </p:nvSpPr>
          <p:spPr bwMode="auto">
            <a:xfrm>
              <a:off x="5486400" y="5486400"/>
              <a:ext cx="228600" cy="838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572000" y="5486400"/>
              <a:ext cx="228600" cy="838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657600" y="5486400"/>
              <a:ext cx="228600" cy="838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800600" y="6172200"/>
              <a:ext cx="6858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886200" y="6172200"/>
              <a:ext cx="6858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715000" y="6172200"/>
              <a:ext cx="6858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00400" y="548640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n</a:t>
              </a:r>
              <a:endParaRPr lang="en-US" dirty="0"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53000" y="5638800"/>
              <a:ext cx="346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8600" y="5638800"/>
              <a:ext cx="346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67400" y="5638800"/>
              <a:ext cx="346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flipV="1">
              <a:off x="44196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53340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62484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6400800" y="5486400"/>
              <a:ext cx="228600" cy="838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57600" y="50292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6600"/>
                  </a:solidFill>
                  <a:latin typeface="Comic Sans MS"/>
                  <a:cs typeface="Comic Sans MS"/>
                </a:rPr>
                <a:t>Width</a:t>
              </a:r>
              <a:r>
                <a:rPr lang="en-US" dirty="0" smtClean="0">
                  <a:latin typeface="Symbol" charset="2"/>
                  <a:cs typeface="Symbol" charset="2"/>
                </a:rPr>
                <a:t> - D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 flipH="1">
              <a:off x="4572000" y="5410200"/>
              <a:ext cx="3048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3962400" y="6457890"/>
              <a:ext cx="302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Cold, magnetized region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71" name="Group 17"/>
            <p:cNvGrpSpPr>
              <a:grpSpLocks/>
            </p:cNvGrpSpPr>
            <p:nvPr/>
          </p:nvGrpSpPr>
          <p:grpSpPr bwMode="auto">
            <a:xfrm>
              <a:off x="6629400" y="5562600"/>
              <a:ext cx="781538" cy="227353"/>
              <a:chOff x="2160" y="1104"/>
              <a:chExt cx="2448" cy="576"/>
            </a:xfrm>
          </p:grpSpPr>
          <p:grpSp>
            <p:nvGrpSpPr>
              <p:cNvPr id="72" name="Group 18"/>
              <p:cNvGrpSpPr>
                <a:grpSpLocks/>
              </p:cNvGrpSpPr>
              <p:nvPr/>
            </p:nvGrpSpPr>
            <p:grpSpPr bwMode="auto">
              <a:xfrm>
                <a:off x="2160" y="1104"/>
                <a:ext cx="1920" cy="576"/>
                <a:chOff x="2304" y="1728"/>
                <a:chExt cx="1920" cy="576"/>
              </a:xfrm>
            </p:grpSpPr>
            <p:grpSp>
              <p:nvGrpSpPr>
                <p:cNvPr id="75" name="Group 19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83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87" name="Arc 2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Arc 2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4" name="Group 23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85" name="Arc 24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Arc 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6" name="Group 26"/>
                <p:cNvGrpSpPr>
                  <a:grpSpLocks/>
                </p:cNvGrpSpPr>
                <p:nvPr/>
              </p:nvGrpSpPr>
              <p:grpSpPr bwMode="auto">
                <a:xfrm>
                  <a:off x="326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7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81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Arc 2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8" name="Group 30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79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Arc 3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73" name="Arc 33"/>
              <p:cNvSpPr>
                <a:spLocks/>
              </p:cNvSpPr>
              <p:nvPr/>
            </p:nvSpPr>
            <p:spPr bwMode="auto">
              <a:xfrm>
                <a:off x="4080" y="1104"/>
                <a:ext cx="28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4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9" name="Group 17"/>
            <p:cNvGrpSpPr>
              <a:grpSpLocks/>
            </p:cNvGrpSpPr>
            <p:nvPr/>
          </p:nvGrpSpPr>
          <p:grpSpPr bwMode="auto">
            <a:xfrm>
              <a:off x="6629400" y="5867400"/>
              <a:ext cx="781538" cy="227353"/>
              <a:chOff x="2160" y="1104"/>
              <a:chExt cx="2448" cy="576"/>
            </a:xfrm>
          </p:grpSpPr>
          <p:grpSp>
            <p:nvGrpSpPr>
              <p:cNvPr id="90" name="Group 18"/>
              <p:cNvGrpSpPr>
                <a:grpSpLocks/>
              </p:cNvGrpSpPr>
              <p:nvPr/>
            </p:nvGrpSpPr>
            <p:grpSpPr bwMode="auto">
              <a:xfrm>
                <a:off x="2160" y="1104"/>
                <a:ext cx="1920" cy="576"/>
                <a:chOff x="2304" y="1728"/>
                <a:chExt cx="1920" cy="576"/>
              </a:xfrm>
            </p:grpSpPr>
            <p:grpSp>
              <p:nvGrpSpPr>
                <p:cNvPr id="93" name="Group 19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101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105" name="Arc 2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Arc 2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" name="Group 23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103" name="Arc 24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Arc 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4" name="Group 26"/>
                <p:cNvGrpSpPr>
                  <a:grpSpLocks/>
                </p:cNvGrpSpPr>
                <p:nvPr/>
              </p:nvGrpSpPr>
              <p:grpSpPr bwMode="auto">
                <a:xfrm>
                  <a:off x="326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9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99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Arc 2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6" name="Group 30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97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Arc 3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91" name="Arc 33"/>
              <p:cNvSpPr>
                <a:spLocks/>
              </p:cNvSpPr>
              <p:nvPr/>
            </p:nvSpPr>
            <p:spPr bwMode="auto">
              <a:xfrm>
                <a:off x="4080" y="1104"/>
                <a:ext cx="28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34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 flipH="1">
              <a:off x="7467600" y="5562600"/>
              <a:ext cx="3810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6934200" y="5334000"/>
              <a:ext cx="1066800" cy="1066800"/>
            </a:xfrm>
            <a:prstGeom prst="ellips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630483" y="1295400"/>
            <a:ext cx="3488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+mn-lt"/>
              </a:rPr>
              <a:t>Begue</a:t>
            </a:r>
            <a:r>
              <a:rPr lang="en-US" sz="1400" dirty="0" smtClean="0">
                <a:latin typeface="+mn-lt"/>
              </a:rPr>
              <a:t>, Pe’er &amp; </a:t>
            </a:r>
            <a:r>
              <a:rPr lang="en-US" sz="1400" dirty="0" err="1" smtClean="0">
                <a:latin typeface="+mn-lt"/>
              </a:rPr>
              <a:t>Lyubarsky</a:t>
            </a:r>
            <a:r>
              <a:rPr lang="en-US" sz="1400" dirty="0" smtClean="0">
                <a:latin typeface="+mn-lt"/>
              </a:rPr>
              <a:t>, 2016,  in prep.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5400" y="4343400"/>
            <a:ext cx="4558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2 distinguishable </a:t>
            </a:r>
            <a:r>
              <a:rPr lang="en-US" dirty="0"/>
              <a:t> </a:t>
            </a:r>
            <a:r>
              <a:rPr lang="en-US" dirty="0" smtClean="0"/>
              <a:t>regions.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Emission (acc.,..)</a:t>
            </a:r>
            <a:br>
              <a:rPr lang="en-US" dirty="0" smtClean="0"/>
            </a:br>
            <a:r>
              <a:rPr lang="en-US" dirty="0" smtClean="0"/>
              <a:t>   - only in “hot”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1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9144000" cy="715962"/>
          </a:xfrm>
        </p:spPr>
        <p:txBody>
          <a:bodyPr/>
          <a:lstStyle/>
          <a:p>
            <a:r>
              <a:rPr lang="en-US" sz="36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Eqs</a:t>
            </a:r>
            <a:r>
              <a:rPr lang="en-US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. </a:t>
            </a:r>
            <a:r>
              <a:rPr lang="en-US" sz="3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governing the </a:t>
            </a:r>
            <a:r>
              <a:rPr lang="en-US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2-region system</a:t>
            </a:r>
            <a:endPara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00599" y="5105400"/>
            <a:ext cx="4377267" cy="1590685"/>
            <a:chOff x="2971800" y="4937760"/>
            <a:chExt cx="5029200" cy="2000262"/>
          </a:xfrm>
        </p:grpSpPr>
        <p:cxnSp>
          <p:nvCxnSpPr>
            <p:cNvPr id="5" name="Straight Connector 4"/>
            <p:cNvCxnSpPr/>
            <p:nvPr/>
          </p:nvCxnSpPr>
          <p:spPr bwMode="auto">
            <a:xfrm flipV="1">
              <a:off x="36576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flipV="1">
              <a:off x="38862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581400" y="5257800"/>
              <a:ext cx="0" cy="1066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581400" y="6324600"/>
              <a:ext cx="32004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5720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48006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>
              <a:off x="4572000" y="54864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3657600" y="54864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3886200" y="61722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4800600" y="61722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54864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57150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5486400" y="54864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5715000" y="61722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5486400" y="5486400"/>
              <a:ext cx="228600" cy="838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572000" y="5486400"/>
              <a:ext cx="228600" cy="838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57600" y="5486400"/>
              <a:ext cx="228600" cy="838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00600" y="6172200"/>
              <a:ext cx="6858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6172200"/>
              <a:ext cx="6858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715000" y="6172200"/>
              <a:ext cx="6858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71800" y="5486400"/>
              <a:ext cx="318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53000" y="5638800"/>
              <a:ext cx="346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8600" y="5638800"/>
              <a:ext cx="346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7400" y="5638800"/>
              <a:ext cx="346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V="1">
              <a:off x="44196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3340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62484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6400800" y="5486400"/>
              <a:ext cx="228600" cy="838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06780" y="493776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6600"/>
                  </a:solidFill>
                  <a:latin typeface="Comic Sans MS"/>
                  <a:cs typeface="Comic Sans MS"/>
                </a:rPr>
                <a:t>Width</a:t>
              </a:r>
              <a:r>
                <a:rPr lang="en-US" dirty="0" smtClean="0">
                  <a:latin typeface="Symbol" charset="2"/>
                  <a:cs typeface="Symbol" charset="2"/>
                </a:rPr>
                <a:t> - D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flipH="1">
              <a:off x="4572000" y="5410200"/>
              <a:ext cx="3048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962399" y="6457890"/>
              <a:ext cx="3932544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Cold, magnetized region (2)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6" name="Group 17"/>
            <p:cNvGrpSpPr>
              <a:grpSpLocks/>
            </p:cNvGrpSpPr>
            <p:nvPr/>
          </p:nvGrpSpPr>
          <p:grpSpPr bwMode="auto">
            <a:xfrm>
              <a:off x="6629400" y="5562600"/>
              <a:ext cx="781538" cy="227353"/>
              <a:chOff x="2160" y="1104"/>
              <a:chExt cx="2448" cy="576"/>
            </a:xfrm>
          </p:grpSpPr>
          <p:grpSp>
            <p:nvGrpSpPr>
              <p:cNvPr id="57" name="Group 18"/>
              <p:cNvGrpSpPr>
                <a:grpSpLocks/>
              </p:cNvGrpSpPr>
              <p:nvPr/>
            </p:nvGrpSpPr>
            <p:grpSpPr bwMode="auto">
              <a:xfrm>
                <a:off x="2160" y="1104"/>
                <a:ext cx="1920" cy="576"/>
                <a:chOff x="2304" y="1728"/>
                <a:chExt cx="1920" cy="576"/>
              </a:xfrm>
            </p:grpSpPr>
            <p:grpSp>
              <p:nvGrpSpPr>
                <p:cNvPr id="60" name="Group 19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68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72" name="Arc 2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Arc 2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" name="Group 23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70" name="Arc 24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Arc 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" name="Group 26"/>
                <p:cNvGrpSpPr>
                  <a:grpSpLocks/>
                </p:cNvGrpSpPr>
                <p:nvPr/>
              </p:nvGrpSpPr>
              <p:grpSpPr bwMode="auto">
                <a:xfrm>
                  <a:off x="326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62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66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Arc 2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30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64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Arc 3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58" name="Arc 33"/>
              <p:cNvSpPr>
                <a:spLocks/>
              </p:cNvSpPr>
              <p:nvPr/>
            </p:nvSpPr>
            <p:spPr bwMode="auto">
              <a:xfrm>
                <a:off x="4080" y="1104"/>
                <a:ext cx="28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34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17"/>
            <p:cNvGrpSpPr>
              <a:grpSpLocks/>
            </p:cNvGrpSpPr>
            <p:nvPr/>
          </p:nvGrpSpPr>
          <p:grpSpPr bwMode="auto">
            <a:xfrm>
              <a:off x="6629400" y="5867400"/>
              <a:ext cx="781538" cy="227353"/>
              <a:chOff x="2160" y="1104"/>
              <a:chExt cx="2448" cy="576"/>
            </a:xfrm>
          </p:grpSpPr>
          <p:grpSp>
            <p:nvGrpSpPr>
              <p:cNvPr id="40" name="Group 18"/>
              <p:cNvGrpSpPr>
                <a:grpSpLocks/>
              </p:cNvGrpSpPr>
              <p:nvPr/>
            </p:nvGrpSpPr>
            <p:grpSpPr bwMode="auto">
              <a:xfrm>
                <a:off x="2160" y="1104"/>
                <a:ext cx="1920" cy="576"/>
                <a:chOff x="2304" y="1728"/>
                <a:chExt cx="1920" cy="576"/>
              </a:xfrm>
            </p:grpSpPr>
            <p:grpSp>
              <p:nvGrpSpPr>
                <p:cNvPr id="43" name="Group 19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51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55" name="Arc 2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Arc 2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23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53" name="Arc 24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Arc 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4" name="Group 26"/>
                <p:cNvGrpSpPr>
                  <a:grpSpLocks/>
                </p:cNvGrpSpPr>
                <p:nvPr/>
              </p:nvGrpSpPr>
              <p:grpSpPr bwMode="auto">
                <a:xfrm>
                  <a:off x="326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4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49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Arc 2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30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47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Arc 3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41" name="Arc 33"/>
              <p:cNvSpPr>
                <a:spLocks/>
              </p:cNvSpPr>
              <p:nvPr/>
            </p:nvSpPr>
            <p:spPr bwMode="auto">
              <a:xfrm>
                <a:off x="4080" y="1104"/>
                <a:ext cx="28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4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flipH="1">
              <a:off x="7467600" y="5562600"/>
              <a:ext cx="3810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6934200" y="5334000"/>
              <a:ext cx="1066800" cy="1066800"/>
            </a:xfrm>
            <a:prstGeom prst="ellips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04800" y="1066800"/>
            <a:ext cx="2180655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Continuity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Energy</a:t>
            </a:r>
          </a:p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entropy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Eqs</a:t>
            </a:r>
            <a:r>
              <a:rPr lang="en-US" dirty="0" smtClean="0">
                <a:latin typeface="+mn-lt"/>
              </a:rPr>
              <a:t>. of state</a:t>
            </a:r>
          </a:p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Enthalpy</a:t>
            </a:r>
          </a:p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Flux freezing</a:t>
            </a:r>
            <a:br>
              <a:rPr lang="en-US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(cold region (2))</a:t>
            </a:r>
            <a:br>
              <a:rPr lang="en-US" sz="1600" dirty="0" smtClean="0">
                <a:latin typeface="+mn-lt"/>
              </a:rPr>
            </a:br>
            <a:endParaRPr lang="en-US" sz="1600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Pressure balance</a:t>
            </a:r>
            <a:endParaRPr lang="en-US" dirty="0">
              <a:latin typeface="+mn-lt"/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293215"/>
              </p:ext>
            </p:extLst>
          </p:nvPr>
        </p:nvGraphicFramePr>
        <p:xfrm>
          <a:off x="2667000" y="1066800"/>
          <a:ext cx="6097588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52" name="Equation" r:id="rId3" imgW="3441700" imgH="2235200" progId="Equation.3">
                  <p:embed/>
                </p:oleObj>
              </mc:Choice>
              <mc:Fallback>
                <p:oleObj name="Equation" r:id="rId3" imgW="3441700" imgH="223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1066800"/>
                        <a:ext cx="6097588" cy="395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76200" y="6019800"/>
            <a:ext cx="2348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Reconnection rate:</a:t>
            </a:r>
            <a:endParaRPr lang="en-US" dirty="0">
              <a:latin typeface="+mn-lt"/>
            </a:endParaRP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97865"/>
              </p:ext>
            </p:extLst>
          </p:nvPr>
        </p:nvGraphicFramePr>
        <p:xfrm>
          <a:off x="2362200" y="5867400"/>
          <a:ext cx="24384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53" name="Equation" r:id="rId5" imgW="1422400" imgH="393700" progId="Equation.3">
                  <p:embed/>
                </p:oleObj>
              </mc:Choice>
              <mc:Fallback>
                <p:oleObj name="Equation" r:id="rId5" imgW="142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5867400"/>
                        <a:ext cx="24384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2413"/>
              </p:ext>
            </p:extLst>
          </p:nvPr>
        </p:nvGraphicFramePr>
        <p:xfrm>
          <a:off x="2667000" y="5181600"/>
          <a:ext cx="123983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54" name="Equation" r:id="rId7" imgW="723900" imgH="228600" progId="Equation.3">
                  <p:embed/>
                </p:oleObj>
              </mc:Choice>
              <mc:Fallback>
                <p:oleObj name="Equation" r:id="rId7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7000" y="5181600"/>
                        <a:ext cx="1239838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64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715962"/>
          </a:xfrm>
        </p:spPr>
        <p:txBody>
          <a:bodyPr/>
          <a:lstStyle/>
          <a:p>
            <a:r>
              <a:rPr lang="en-US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Two asymptotic scenarios</a:t>
            </a:r>
            <a:endPara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0" y="1219200"/>
            <a:ext cx="4377267" cy="1590685"/>
            <a:chOff x="2971800" y="4937760"/>
            <a:chExt cx="5029200" cy="2000262"/>
          </a:xfrm>
        </p:grpSpPr>
        <p:cxnSp>
          <p:nvCxnSpPr>
            <p:cNvPr id="5" name="Straight Connector 4"/>
            <p:cNvCxnSpPr/>
            <p:nvPr/>
          </p:nvCxnSpPr>
          <p:spPr bwMode="auto">
            <a:xfrm flipV="1">
              <a:off x="36576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flipV="1">
              <a:off x="38862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581400" y="5257800"/>
              <a:ext cx="0" cy="1066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581400" y="6324600"/>
              <a:ext cx="32004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5720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48006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>
              <a:off x="4572000" y="54864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3657600" y="54864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3886200" y="61722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4800600" y="61722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54864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5715000" y="5486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5486400" y="54864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5715000" y="61722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5486400" y="5486400"/>
              <a:ext cx="228600" cy="838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572000" y="5486400"/>
              <a:ext cx="228600" cy="838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57600" y="5486400"/>
              <a:ext cx="228600" cy="838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00600" y="6172200"/>
              <a:ext cx="6858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6172200"/>
              <a:ext cx="6858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715000" y="6172200"/>
              <a:ext cx="6858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71800" y="5486400"/>
              <a:ext cx="318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53000" y="5638800"/>
              <a:ext cx="346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8600" y="5638800"/>
              <a:ext cx="346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7400" y="5638800"/>
              <a:ext cx="346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V="1">
              <a:off x="44196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3340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62484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6400800" y="5486400"/>
              <a:ext cx="228600" cy="838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06780" y="493776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6600"/>
                  </a:solidFill>
                  <a:latin typeface="Comic Sans MS"/>
                  <a:cs typeface="Comic Sans MS"/>
                </a:rPr>
                <a:t>Width</a:t>
              </a:r>
              <a:r>
                <a:rPr lang="en-US" dirty="0" smtClean="0">
                  <a:latin typeface="Symbol" charset="2"/>
                  <a:cs typeface="Symbol" charset="2"/>
                </a:rPr>
                <a:t> - D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flipH="1">
              <a:off x="4572000" y="5410200"/>
              <a:ext cx="3048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962399" y="6457890"/>
              <a:ext cx="3932544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Cold, magnetized region (2)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6" name="Group 17"/>
            <p:cNvGrpSpPr>
              <a:grpSpLocks/>
            </p:cNvGrpSpPr>
            <p:nvPr/>
          </p:nvGrpSpPr>
          <p:grpSpPr bwMode="auto">
            <a:xfrm>
              <a:off x="6629400" y="5562600"/>
              <a:ext cx="781538" cy="227353"/>
              <a:chOff x="2160" y="1104"/>
              <a:chExt cx="2448" cy="576"/>
            </a:xfrm>
          </p:grpSpPr>
          <p:grpSp>
            <p:nvGrpSpPr>
              <p:cNvPr id="57" name="Group 18"/>
              <p:cNvGrpSpPr>
                <a:grpSpLocks/>
              </p:cNvGrpSpPr>
              <p:nvPr/>
            </p:nvGrpSpPr>
            <p:grpSpPr bwMode="auto">
              <a:xfrm>
                <a:off x="2160" y="1104"/>
                <a:ext cx="1920" cy="576"/>
                <a:chOff x="2304" y="1728"/>
                <a:chExt cx="1920" cy="576"/>
              </a:xfrm>
            </p:grpSpPr>
            <p:grpSp>
              <p:nvGrpSpPr>
                <p:cNvPr id="60" name="Group 19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68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72" name="Arc 2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Arc 2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" name="Group 23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70" name="Arc 24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Arc 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" name="Group 26"/>
                <p:cNvGrpSpPr>
                  <a:grpSpLocks/>
                </p:cNvGrpSpPr>
                <p:nvPr/>
              </p:nvGrpSpPr>
              <p:grpSpPr bwMode="auto">
                <a:xfrm>
                  <a:off x="326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62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66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Arc 2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30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64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Arc 3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58" name="Arc 33"/>
              <p:cNvSpPr>
                <a:spLocks/>
              </p:cNvSpPr>
              <p:nvPr/>
            </p:nvSpPr>
            <p:spPr bwMode="auto">
              <a:xfrm>
                <a:off x="4080" y="1104"/>
                <a:ext cx="28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34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17"/>
            <p:cNvGrpSpPr>
              <a:grpSpLocks/>
            </p:cNvGrpSpPr>
            <p:nvPr/>
          </p:nvGrpSpPr>
          <p:grpSpPr bwMode="auto">
            <a:xfrm>
              <a:off x="6629400" y="5867400"/>
              <a:ext cx="781538" cy="227353"/>
              <a:chOff x="2160" y="1104"/>
              <a:chExt cx="2448" cy="576"/>
            </a:xfrm>
          </p:grpSpPr>
          <p:grpSp>
            <p:nvGrpSpPr>
              <p:cNvPr id="40" name="Group 18"/>
              <p:cNvGrpSpPr>
                <a:grpSpLocks/>
              </p:cNvGrpSpPr>
              <p:nvPr/>
            </p:nvGrpSpPr>
            <p:grpSpPr bwMode="auto">
              <a:xfrm>
                <a:off x="2160" y="1104"/>
                <a:ext cx="1920" cy="576"/>
                <a:chOff x="2304" y="1728"/>
                <a:chExt cx="1920" cy="576"/>
              </a:xfrm>
            </p:grpSpPr>
            <p:grpSp>
              <p:nvGrpSpPr>
                <p:cNvPr id="43" name="Group 19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51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55" name="Arc 2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Arc 2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23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53" name="Arc 24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Arc 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4" name="Group 26"/>
                <p:cNvGrpSpPr>
                  <a:grpSpLocks/>
                </p:cNvGrpSpPr>
                <p:nvPr/>
              </p:nvGrpSpPr>
              <p:grpSpPr bwMode="auto">
                <a:xfrm>
                  <a:off x="326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4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49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Arc 2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30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47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Arc 3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41" name="Arc 33"/>
              <p:cNvSpPr>
                <a:spLocks/>
              </p:cNvSpPr>
              <p:nvPr/>
            </p:nvSpPr>
            <p:spPr bwMode="auto">
              <a:xfrm>
                <a:off x="4080" y="1104"/>
                <a:ext cx="28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4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flipH="1">
              <a:off x="7467600" y="5562600"/>
              <a:ext cx="3810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6934200" y="5334000"/>
              <a:ext cx="1066800" cy="1066800"/>
            </a:xfrm>
            <a:prstGeom prst="ellips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" y="2895600"/>
            <a:ext cx="811877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800080"/>
                </a:solidFill>
              </a:rPr>
              <a:t>Energy released remains inside the current sheet </a:t>
            </a:r>
            <a:br>
              <a:rPr lang="en-US" b="1" dirty="0" smtClean="0">
                <a:solidFill>
                  <a:srgbClr val="800080"/>
                </a:solidFill>
              </a:rPr>
            </a:br>
            <a:r>
              <a:rPr lang="en-US" dirty="0" smtClean="0"/>
              <a:t>(</a:t>
            </a:r>
            <a:r>
              <a:rPr lang="en-US" dirty="0" smtClean="0"/>
              <a:t>long diffusion time</a:t>
            </a:r>
            <a:r>
              <a:rPr lang="en-US" dirty="0" smtClean="0"/>
              <a:t> </a:t>
            </a:r>
            <a:r>
              <a:rPr lang="en-US" dirty="0" smtClean="0"/>
              <a:t>in reconnection layer: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&gt;</a:t>
            </a:r>
            <a:r>
              <a:rPr lang="en-US" dirty="0" smtClean="0"/>
              <a:t>&gt;1)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+mn-lt"/>
                <a:sym typeface="Wingdings"/>
              </a:rPr>
              <a:t> magnetized region is cold: p</a:t>
            </a:r>
            <a:r>
              <a:rPr lang="en-US" baseline="-25000" dirty="0" smtClean="0">
                <a:latin typeface="+mn-lt"/>
                <a:sym typeface="Wingdings"/>
              </a:rPr>
              <a:t>2</a:t>
            </a:r>
            <a:r>
              <a:rPr lang="en-US" dirty="0" smtClean="0">
                <a:latin typeface="+mn-lt"/>
                <a:sym typeface="Wingdings"/>
              </a:rPr>
              <a:t>&lt;&lt;b</a:t>
            </a:r>
            <a:r>
              <a:rPr lang="en-US" baseline="30000" dirty="0" smtClean="0">
                <a:latin typeface="+mn-lt"/>
                <a:sym typeface="Wingdings"/>
              </a:rPr>
              <a:t>2</a:t>
            </a:r>
            <a:r>
              <a:rPr lang="en-US" dirty="0" smtClean="0">
                <a:latin typeface="+mn-lt"/>
                <a:sym typeface="Wingdings"/>
              </a:rPr>
              <a:t>; e</a:t>
            </a:r>
            <a:r>
              <a:rPr lang="en-US" baseline="-25000" dirty="0" smtClean="0">
                <a:latin typeface="+mn-lt"/>
                <a:sym typeface="Wingdings"/>
              </a:rPr>
              <a:t>2</a:t>
            </a:r>
            <a:r>
              <a:rPr lang="en-US" dirty="0" smtClean="0">
                <a:latin typeface="+mn-lt"/>
                <a:sym typeface="Wingdings"/>
              </a:rPr>
              <a:t>= n</a:t>
            </a:r>
            <a:r>
              <a:rPr lang="en-US" baseline="-25000" dirty="0" smtClean="0">
                <a:latin typeface="+mn-lt"/>
                <a:sym typeface="Wingdings"/>
              </a:rPr>
              <a:t>2</a:t>
            </a:r>
            <a:r>
              <a:rPr lang="en-US" dirty="0" smtClean="0">
                <a:latin typeface="+mn-lt"/>
                <a:sym typeface="Wingdings"/>
              </a:rPr>
              <a:t>’mc</a:t>
            </a:r>
            <a:r>
              <a:rPr lang="en-US" baseline="30000" dirty="0" smtClean="0">
                <a:latin typeface="+mn-lt"/>
                <a:sym typeface="Wingdings"/>
              </a:rPr>
              <a:t>2</a:t>
            </a:r>
            <a:endParaRPr lang="en-US" baseline="30000" dirty="0" smtClean="0">
              <a:latin typeface="+mn-lt"/>
            </a:endParaRP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800080"/>
                </a:solidFill>
              </a:rPr>
              <a:t>Energy released redistributes in magnetized (cold) region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(</a:t>
            </a:r>
            <a:r>
              <a:rPr lang="en-US" dirty="0" smtClean="0"/>
              <a:t>short diffusion time</a:t>
            </a:r>
            <a:r>
              <a:rPr lang="en-US" dirty="0" smtClean="0"/>
              <a:t> inside current sheet,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&lt;</a:t>
            </a:r>
            <a:r>
              <a:rPr lang="en-US" dirty="0" smtClean="0"/>
              <a:t>&lt;1)</a:t>
            </a:r>
          </a:p>
          <a:p>
            <a:r>
              <a:rPr lang="en-US" dirty="0" smtClean="0"/>
              <a:t>[photons do not completely leave the flow below the photosphere!]</a:t>
            </a:r>
          </a:p>
          <a:p>
            <a:endParaRPr lang="en-US" dirty="0"/>
          </a:p>
          <a:p>
            <a:r>
              <a:rPr lang="en-US" dirty="0" smtClean="0"/>
              <a:t>        </a:t>
            </a:r>
            <a:r>
              <a:rPr lang="en-US" dirty="0" smtClean="0">
                <a:latin typeface="+mn-lt"/>
                <a:sym typeface="Wingdings"/>
              </a:rPr>
              <a:t> n</a:t>
            </a:r>
            <a:r>
              <a:rPr lang="en-US" baseline="-25000" dirty="0" smtClean="0">
                <a:latin typeface="+mn-lt"/>
                <a:sym typeface="Wingdings"/>
              </a:rPr>
              <a:t>1</a:t>
            </a:r>
            <a:r>
              <a:rPr lang="en-US" dirty="0" smtClean="0">
                <a:latin typeface="+mn-lt"/>
                <a:sym typeface="Wingdings"/>
              </a:rPr>
              <a:t>’ &gt;&gt;n</a:t>
            </a:r>
            <a:r>
              <a:rPr lang="en-US" baseline="-25000" dirty="0" smtClean="0">
                <a:latin typeface="+mn-lt"/>
                <a:sym typeface="Wingdings"/>
              </a:rPr>
              <a:t>2</a:t>
            </a:r>
            <a:r>
              <a:rPr lang="en-US" dirty="0" smtClean="0">
                <a:latin typeface="+mn-lt"/>
                <a:sym typeface="Wingdings"/>
              </a:rPr>
              <a:t>’ to balance magnetic pressure</a:t>
            </a:r>
          </a:p>
          <a:p>
            <a:r>
              <a:rPr lang="en-US" dirty="0">
                <a:latin typeface="+mn-lt"/>
                <a:sym typeface="Wingdings"/>
              </a:rPr>
              <a:t> </a:t>
            </a:r>
            <a:r>
              <a:rPr lang="en-US" dirty="0" smtClean="0">
                <a:latin typeface="+mn-lt"/>
                <a:sym typeface="Wingdings"/>
              </a:rPr>
              <a:t>            - energy density in both regions dominated by radiation</a:t>
            </a:r>
            <a:endParaRPr lang="en-US" dirty="0" smtClean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3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514" y="0"/>
            <a:ext cx="9144000" cy="715962"/>
          </a:xfrm>
        </p:spPr>
        <p:txBody>
          <a:bodyPr/>
          <a:lstStyle/>
          <a:p>
            <a:r>
              <a:rPr lang="en-US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Results 1. Lorentz factor evolution</a:t>
            </a:r>
            <a:endPara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pic>
        <p:nvPicPr>
          <p:cNvPr id="4" name="Picture 3" descr="Gamma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6438900" cy="429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838200"/>
            <a:ext cx="1851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Case 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&gt;</a:t>
            </a:r>
            <a:r>
              <a:rPr lang="en-US" dirty="0" smtClean="0">
                <a:latin typeface="+mn-lt"/>
              </a:rPr>
              <a:t>&gt;1;</a:t>
            </a:r>
          </a:p>
          <a:p>
            <a:r>
              <a:rPr lang="en-US" dirty="0" smtClean="0">
                <a:latin typeface="+mn-lt"/>
              </a:rPr>
              <a:t>Case II: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&lt;</a:t>
            </a:r>
            <a:r>
              <a:rPr lang="en-US" dirty="0" smtClean="0">
                <a:latin typeface="+mn-lt"/>
              </a:rPr>
              <a:t>&lt;1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838200"/>
            <a:ext cx="3458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-In both cases,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-25000" dirty="0" smtClean="0">
                <a:latin typeface="+mn-lt"/>
              </a:rPr>
              <a:t>1,2</a:t>
            </a:r>
            <a:r>
              <a:rPr lang="en-US" dirty="0" smtClean="0">
                <a:latin typeface="+mn-lt"/>
              </a:rPr>
              <a:t>~r</a:t>
            </a:r>
            <a:r>
              <a:rPr lang="en-US" baseline="30000" dirty="0" smtClean="0">
                <a:latin typeface="+mn-lt"/>
              </a:rPr>
              <a:t>1/3</a:t>
            </a:r>
          </a:p>
          <a:p>
            <a:r>
              <a:rPr lang="en-US" dirty="0" smtClean="0">
                <a:latin typeface="+mn-lt"/>
              </a:rPr>
              <a:t>- nearly the same coefficient: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911540"/>
              </p:ext>
            </p:extLst>
          </p:nvPr>
        </p:nvGraphicFramePr>
        <p:xfrm>
          <a:off x="6324600" y="990600"/>
          <a:ext cx="20224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0" name="Equation" r:id="rId4" imgW="1181100" imgH="469900" progId="Equation.3">
                  <p:embed/>
                </p:oleObj>
              </mc:Choice>
              <mc:Fallback>
                <p:oleObj name="Equation" r:id="rId4" imgW="1181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4600" y="990600"/>
                        <a:ext cx="2022475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6172200"/>
            <a:ext cx="744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is not sensitive to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</a:t>
            </a:r>
            <a:r>
              <a:rPr lang="en-US" dirty="0" smtClean="0"/>
              <a:t>inside reconnection layer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838200" y="6096000"/>
            <a:ext cx="7543800" cy="609600"/>
          </a:xfrm>
          <a:prstGeom prst="roundRect">
            <a:avLst/>
          </a:prstGeom>
          <a:noFill/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8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Results -2: Case I,  Evolution 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of </a:t>
            </a:r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density ratio &amp; reconnection 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layer </a:t>
            </a:r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width</a:t>
            </a:r>
            <a:endParaRPr lang="en-US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pic>
        <p:nvPicPr>
          <p:cNvPr id="4" name="Picture 3" descr="Delta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4563533" cy="3042355"/>
          </a:xfrm>
          <a:prstGeom prst="rect">
            <a:avLst/>
          </a:prstGeom>
        </p:spPr>
      </p:pic>
      <p:pic>
        <p:nvPicPr>
          <p:cNvPr id="5" name="Picture 4" descr="Dens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2800"/>
            <a:ext cx="4572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9718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cs typeface="Symbol" charset="2"/>
              </a:rPr>
              <a:t>Reconnection layer width</a:t>
            </a:r>
            <a:r>
              <a:rPr lang="en-US" dirty="0" smtClean="0">
                <a:latin typeface="Symbol" charset="2"/>
                <a:cs typeface="Symbol" charset="2"/>
              </a:rPr>
              <a:t>, D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971800"/>
            <a:ext cx="229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Density ratio, n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/n</a:t>
            </a:r>
            <a:r>
              <a:rPr lang="en-US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95400"/>
            <a:ext cx="1851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Case 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&gt;</a:t>
            </a:r>
            <a:r>
              <a:rPr lang="en-US" dirty="0" smtClean="0">
                <a:latin typeface="+mn-lt"/>
              </a:rPr>
              <a:t>&gt;1;</a:t>
            </a:r>
          </a:p>
          <a:p>
            <a:r>
              <a:rPr lang="en-US" dirty="0" smtClean="0">
                <a:latin typeface="+mn-lt"/>
              </a:rPr>
              <a:t>Case II: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&lt;</a:t>
            </a:r>
            <a:r>
              <a:rPr lang="en-US" dirty="0" smtClean="0">
                <a:latin typeface="+mn-lt"/>
              </a:rPr>
              <a:t>&lt;1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1447800"/>
            <a:ext cx="3948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-Case I:   cold magnetized region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~r</a:t>
            </a:r>
            <a:r>
              <a:rPr lang="en-US" baseline="30000" dirty="0" smtClean="0">
                <a:latin typeface="+mn-lt"/>
              </a:rPr>
              <a:t>1/3 </a:t>
            </a:r>
            <a:r>
              <a:rPr lang="en-US" dirty="0" smtClean="0">
                <a:latin typeface="+mn-lt"/>
              </a:rPr>
              <a:t>;     n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>
                <a:latin typeface="+mn-lt"/>
              </a:rPr>
              <a:t>/</a:t>
            </a:r>
            <a:r>
              <a:rPr lang="en-US" dirty="0" smtClean="0">
                <a:latin typeface="+mn-lt"/>
              </a:rPr>
              <a:t>n</a:t>
            </a:r>
            <a:r>
              <a:rPr lang="en-US" baseline="-25000" dirty="0" smtClean="0">
                <a:latin typeface="+mn-lt"/>
              </a:rPr>
              <a:t>2 </a:t>
            </a:r>
            <a:r>
              <a:rPr lang="en-US" dirty="0" smtClean="0">
                <a:latin typeface="+mn-lt"/>
              </a:rPr>
              <a:t>= 4</a:t>
            </a:r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6537523"/>
            <a:ext cx="3488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+mn-lt"/>
              </a:rPr>
              <a:t>Begue</a:t>
            </a:r>
            <a:r>
              <a:rPr lang="en-US" sz="1400" dirty="0" smtClean="0">
                <a:latin typeface="+mn-lt"/>
              </a:rPr>
              <a:t>, Pe’er &amp; </a:t>
            </a:r>
            <a:r>
              <a:rPr lang="en-US" sz="1400" dirty="0" err="1" smtClean="0">
                <a:latin typeface="+mn-lt"/>
              </a:rPr>
              <a:t>Lyubarsky</a:t>
            </a:r>
            <a:r>
              <a:rPr lang="en-US" sz="1400" dirty="0" smtClean="0">
                <a:latin typeface="+mn-lt"/>
              </a:rPr>
              <a:t>, 2016,  in prep. </a:t>
            </a:r>
          </a:p>
        </p:txBody>
      </p:sp>
    </p:spTree>
    <p:extLst>
      <p:ext uri="{BB962C8B-B14F-4D97-AF65-F5344CB8AC3E}">
        <p14:creationId xmlns:p14="http://schemas.microsoft.com/office/powerpoint/2010/main" val="106788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Outline</a:t>
            </a:r>
            <a:endParaRPr lang="en-US" sz="2667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804579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Motivation: Are GRB outflows </a:t>
            </a:r>
            <a:r>
              <a:rPr lang="en-US" dirty="0" err="1" smtClean="0">
                <a:latin typeface="+mj-lt"/>
              </a:rPr>
              <a:t>Poynting</a:t>
            </a:r>
            <a:r>
              <a:rPr lang="en-US" dirty="0" smtClean="0">
                <a:latin typeface="+mj-lt"/>
              </a:rPr>
              <a:t> flux dominated ?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Testable predictions on the striped wind model: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- Upper limits</a:t>
            </a:r>
            <a:r>
              <a:rPr lang="en-US" dirty="0" smtClean="0">
                <a:latin typeface="+mj-lt"/>
              </a:rPr>
              <a:t>:    </a:t>
            </a:r>
            <a:r>
              <a:rPr lang="en-US" dirty="0" err="1" smtClean="0">
                <a:latin typeface="+mj-lt"/>
              </a:rPr>
              <a:t>L</a:t>
            </a:r>
            <a:r>
              <a:rPr lang="en-US" baseline="-25000" dirty="0" err="1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L</a:t>
            </a:r>
            <a:r>
              <a:rPr lang="en-US" baseline="-25000" dirty="0" err="1" smtClean="0">
                <a:latin typeface="+mj-lt"/>
              </a:rPr>
              <a:t>k</a:t>
            </a:r>
            <a:r>
              <a:rPr lang="en-US" dirty="0" smtClean="0">
                <a:latin typeface="+mj-lt"/>
              </a:rPr>
              <a:t> &lt;= 30%;  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                                                                L</a:t>
            </a:r>
            <a:r>
              <a:rPr lang="en-US" baseline="-25000" dirty="0" smtClean="0">
                <a:latin typeface="+mj-lt"/>
              </a:rPr>
              <a:t>NT </a:t>
            </a:r>
            <a:r>
              <a:rPr lang="en-US" dirty="0" smtClean="0">
                <a:latin typeface="+mj-lt"/>
              </a:rPr>
              <a:t>&lt;= L</a:t>
            </a:r>
            <a:r>
              <a:rPr lang="en-US" baseline="-25000" dirty="0" smtClean="0">
                <a:latin typeface="+mj-lt"/>
              </a:rPr>
              <a:t>K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Detailed modeling of radiation effect </a:t>
            </a:r>
            <a:r>
              <a:rPr lang="en-US" dirty="0" smtClean="0">
                <a:latin typeface="+mj-lt"/>
              </a:rPr>
              <a:t>on </a:t>
            </a:r>
            <a:r>
              <a:rPr lang="en-US" dirty="0" smtClean="0">
                <a:latin typeface="+mj-lt"/>
              </a:rPr>
              <a:t>the current sheet </a:t>
            </a:r>
            <a:r>
              <a:rPr lang="en-US" dirty="0" smtClean="0">
                <a:latin typeface="+mj-lt"/>
              </a:rPr>
              <a:t>evolution:</a:t>
            </a:r>
            <a:endParaRPr lang="en-US" dirty="0" smtClean="0">
              <a:latin typeface="+mj-lt"/>
            </a:endParaRP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  - Dynamically: Minor effect;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  - Photons stay within reconnection layer until  </a:t>
            </a:r>
            <a:r>
              <a:rPr lang="en-US" dirty="0" err="1" smtClean="0">
                <a:latin typeface="+mj-lt"/>
              </a:rPr>
              <a:t>r</a:t>
            </a:r>
            <a:r>
              <a:rPr lang="en-US" baseline="-25000" dirty="0" err="1" smtClean="0">
                <a:latin typeface="+mj-lt"/>
              </a:rPr>
              <a:t>trans</a:t>
            </a:r>
            <a:r>
              <a:rPr lang="en-US" baseline="-25000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&lt;~</a:t>
            </a:r>
            <a:r>
              <a:rPr lang="en-US" dirty="0" err="1" smtClean="0">
                <a:latin typeface="+mj-lt"/>
              </a:rPr>
              <a:t>r</a:t>
            </a:r>
            <a:r>
              <a:rPr lang="en-US" baseline="-25000" dirty="0" err="1" smtClean="0">
                <a:latin typeface="+mj-lt"/>
              </a:rPr>
              <a:t>phot</a:t>
            </a:r>
            <a:r>
              <a:rPr lang="en-US" baseline="-25000" dirty="0" smtClean="0">
                <a:latin typeface="+mj-lt"/>
              </a:rPr>
              <a:t>.</a:t>
            </a:r>
            <a:endParaRPr lang="en-US" baseline="-25000" dirty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 smtClean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Emission from the photosphere: &gt; few MeV 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/>
          </a:p>
          <a:p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8600" y="838200"/>
            <a:ext cx="8763000" cy="762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4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Results -2: Case I,  Evolution 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of </a:t>
            </a:r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density ratio &amp; reconnection 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layer </a:t>
            </a:r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width</a:t>
            </a:r>
            <a:endParaRPr lang="en-US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pic>
        <p:nvPicPr>
          <p:cNvPr id="4" name="Picture 3" descr="Delta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4563533" cy="3042355"/>
          </a:xfrm>
          <a:prstGeom prst="rect">
            <a:avLst/>
          </a:prstGeom>
        </p:spPr>
      </p:pic>
      <p:pic>
        <p:nvPicPr>
          <p:cNvPr id="5" name="Picture 4" descr="Dens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2800"/>
            <a:ext cx="4572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9718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cs typeface="Symbol" charset="2"/>
              </a:rPr>
              <a:t>Reconnection layer width</a:t>
            </a:r>
            <a:r>
              <a:rPr lang="en-US" dirty="0" smtClean="0">
                <a:latin typeface="Symbol" charset="2"/>
                <a:cs typeface="Symbol" charset="2"/>
              </a:rPr>
              <a:t>, D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971800"/>
            <a:ext cx="229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Density ratio, n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/n</a:t>
            </a:r>
            <a:r>
              <a:rPr lang="en-US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95400"/>
            <a:ext cx="1851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Case 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&gt;</a:t>
            </a:r>
            <a:r>
              <a:rPr lang="en-US" dirty="0" smtClean="0">
                <a:latin typeface="+mn-lt"/>
              </a:rPr>
              <a:t>&gt;1;</a:t>
            </a:r>
          </a:p>
          <a:p>
            <a:r>
              <a:rPr lang="en-US" dirty="0" smtClean="0">
                <a:latin typeface="+mn-lt"/>
              </a:rPr>
              <a:t>Case II: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&lt;</a:t>
            </a:r>
            <a:r>
              <a:rPr lang="en-US" dirty="0" smtClean="0">
                <a:latin typeface="+mn-lt"/>
              </a:rPr>
              <a:t>&lt;1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1447800"/>
            <a:ext cx="3948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-Case I:   cold magnetized region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~r</a:t>
            </a:r>
            <a:r>
              <a:rPr lang="en-US" baseline="30000" dirty="0" smtClean="0">
                <a:latin typeface="+mn-lt"/>
              </a:rPr>
              <a:t>1/3 </a:t>
            </a:r>
            <a:r>
              <a:rPr lang="en-US" dirty="0" smtClean="0">
                <a:latin typeface="+mn-lt"/>
              </a:rPr>
              <a:t>;     n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>
                <a:latin typeface="+mn-lt"/>
              </a:rPr>
              <a:t>/</a:t>
            </a:r>
            <a:r>
              <a:rPr lang="en-US" dirty="0" smtClean="0">
                <a:latin typeface="+mn-lt"/>
              </a:rPr>
              <a:t>n</a:t>
            </a:r>
            <a:r>
              <a:rPr lang="en-US" baseline="-25000" dirty="0" smtClean="0">
                <a:latin typeface="+mn-lt"/>
              </a:rPr>
              <a:t>2 </a:t>
            </a:r>
            <a:r>
              <a:rPr lang="en-US" dirty="0" smtClean="0">
                <a:latin typeface="+mn-lt"/>
              </a:rPr>
              <a:t>= 4</a:t>
            </a:r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6537523"/>
            <a:ext cx="3488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+mn-lt"/>
              </a:rPr>
              <a:t>Begue</a:t>
            </a:r>
            <a:r>
              <a:rPr lang="en-US" sz="1400" dirty="0" smtClean="0">
                <a:latin typeface="+mn-lt"/>
              </a:rPr>
              <a:t>, Pe’er &amp; </a:t>
            </a:r>
            <a:r>
              <a:rPr lang="en-US" sz="1400" dirty="0" err="1" smtClean="0">
                <a:latin typeface="+mn-lt"/>
              </a:rPr>
              <a:t>Lyubarsky</a:t>
            </a:r>
            <a:r>
              <a:rPr lang="en-US" sz="1400" dirty="0" smtClean="0">
                <a:latin typeface="+mn-lt"/>
              </a:rPr>
              <a:t>, 2016,  in prep. 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143000" y="3276600"/>
            <a:ext cx="2743200" cy="1219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715000" y="5257800"/>
            <a:ext cx="2743200" cy="1219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7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Results -2: Case II, Evolution 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of </a:t>
            </a:r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density ratio &amp; reconnection 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layer </a:t>
            </a:r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width</a:t>
            </a:r>
            <a:endPara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pic>
        <p:nvPicPr>
          <p:cNvPr id="4" name="Picture 3" descr="Delta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5" y="3352800"/>
            <a:ext cx="4563533" cy="3042355"/>
          </a:xfrm>
          <a:prstGeom prst="rect">
            <a:avLst/>
          </a:prstGeom>
        </p:spPr>
      </p:pic>
      <p:pic>
        <p:nvPicPr>
          <p:cNvPr id="5" name="Picture 4" descr="Dens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24" y="3352800"/>
            <a:ext cx="4572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9718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cs typeface="Symbol" charset="2"/>
              </a:rPr>
              <a:t>Reconnection layer width</a:t>
            </a:r>
            <a:r>
              <a:rPr lang="en-US" dirty="0" smtClean="0">
                <a:latin typeface="Symbol" charset="2"/>
                <a:cs typeface="Symbol" charset="2"/>
              </a:rPr>
              <a:t>, D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971800"/>
            <a:ext cx="229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Density ratio, n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/n</a:t>
            </a:r>
            <a:r>
              <a:rPr lang="en-US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95400"/>
            <a:ext cx="1851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Case 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&gt;</a:t>
            </a:r>
            <a:r>
              <a:rPr lang="en-US" dirty="0" smtClean="0">
                <a:latin typeface="+mn-lt"/>
              </a:rPr>
              <a:t>&gt;1;</a:t>
            </a:r>
          </a:p>
          <a:p>
            <a:r>
              <a:rPr lang="en-US" dirty="0" smtClean="0">
                <a:latin typeface="+mn-lt"/>
              </a:rPr>
              <a:t>Case II: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&lt;</a:t>
            </a:r>
            <a:r>
              <a:rPr lang="en-US" dirty="0" smtClean="0">
                <a:latin typeface="+mn-lt"/>
              </a:rPr>
              <a:t>&lt;1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1295400"/>
            <a:ext cx="5773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-Case II:  radiation escapes,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 does not grow fast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               </a:t>
            </a:r>
            <a:r>
              <a:rPr lang="en-US" dirty="0" smtClean="0">
                <a:latin typeface="+mn-lt"/>
                <a:sym typeface="Wingdings"/>
              </a:rPr>
              <a:t>n</a:t>
            </a:r>
            <a:r>
              <a:rPr lang="en-US" baseline="-25000" dirty="0" smtClean="0">
                <a:latin typeface="+mn-lt"/>
                <a:sym typeface="Wingdings"/>
              </a:rPr>
              <a:t>1</a:t>
            </a:r>
            <a:r>
              <a:rPr lang="en-US" dirty="0" smtClean="0">
                <a:latin typeface="+mn-lt"/>
                <a:sym typeface="Wingdings"/>
              </a:rPr>
              <a:t> &gt;&gt;n</a:t>
            </a:r>
            <a:r>
              <a:rPr lang="en-US" baseline="-25000" dirty="0" smtClean="0">
                <a:latin typeface="+mn-lt"/>
                <a:sym typeface="Wingdings"/>
              </a:rPr>
              <a:t>2</a:t>
            </a:r>
            <a:r>
              <a:rPr lang="en-US" dirty="0" smtClean="0">
                <a:latin typeface="+mn-lt"/>
                <a:sym typeface="Wingdings"/>
              </a:rPr>
              <a:t> to balance magnetic pressure</a:t>
            </a:r>
            <a:br>
              <a:rPr lang="en-US" dirty="0" smtClean="0">
                <a:latin typeface="+mn-lt"/>
                <a:sym typeface="Wingdings"/>
              </a:rPr>
            </a:b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    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~r</a:t>
            </a:r>
            <a:r>
              <a:rPr lang="en-US" baseline="30000" dirty="0" smtClean="0">
                <a:latin typeface="+mn-lt"/>
              </a:rPr>
              <a:t>1/12 </a:t>
            </a:r>
            <a:r>
              <a:rPr lang="en-US" dirty="0" smtClean="0">
                <a:latin typeface="+mn-lt"/>
              </a:rPr>
              <a:t>;     n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>
                <a:latin typeface="+mn-lt"/>
              </a:rPr>
              <a:t>/</a:t>
            </a:r>
            <a:r>
              <a:rPr lang="en-US" dirty="0" smtClean="0">
                <a:latin typeface="+mn-lt"/>
              </a:rPr>
              <a:t>n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/>
              <a:t>~r</a:t>
            </a:r>
            <a:r>
              <a:rPr lang="en-US" baseline="30000" dirty="0"/>
              <a:t>1</a:t>
            </a:r>
            <a:r>
              <a:rPr lang="en-US" baseline="30000" dirty="0" smtClean="0"/>
              <a:t>/</a:t>
            </a:r>
            <a:r>
              <a:rPr lang="en-US" baseline="30000" dirty="0"/>
              <a:t>3</a:t>
            </a:r>
            <a:r>
              <a:rPr lang="en-US" baseline="30000" dirty="0" smtClean="0"/>
              <a:t> </a:t>
            </a:r>
            <a:endParaRPr lang="en-US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295400" y="4876800"/>
            <a:ext cx="2743200" cy="1219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67400" y="3276600"/>
            <a:ext cx="2743200" cy="1219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4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Results 3: Evolution 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of </a:t>
            </a:r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Temperature – similar in two scenarios</a:t>
            </a:r>
            <a:endParaRPr lang="en-US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pic>
        <p:nvPicPr>
          <p:cNvPr id="4" name="Picture 3" descr="Tempera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63800"/>
            <a:ext cx="6591300" cy="439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24000"/>
            <a:ext cx="3007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Case 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&gt;</a:t>
            </a:r>
            <a:r>
              <a:rPr lang="en-US" dirty="0" smtClean="0">
                <a:latin typeface="+mn-lt"/>
              </a:rPr>
              <a:t>&gt;1 </a:t>
            </a:r>
            <a:r>
              <a:rPr lang="en-US" dirty="0" smtClean="0">
                <a:latin typeface="+mn-lt"/>
                <a:sym typeface="Wingdings"/>
              </a:rPr>
              <a:t> T’~r</a:t>
            </a:r>
            <a:r>
              <a:rPr lang="en-US" baseline="30000" dirty="0" smtClean="0">
                <a:latin typeface="+mn-lt"/>
                <a:sym typeface="Wingdings"/>
              </a:rPr>
              <a:t>-2/3</a:t>
            </a:r>
            <a:endParaRPr lang="en-US" baseline="30000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Case II: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&lt;</a:t>
            </a:r>
            <a:r>
              <a:rPr lang="en-US" dirty="0" smtClean="0">
                <a:latin typeface="+mn-lt"/>
              </a:rPr>
              <a:t>&lt;1</a:t>
            </a:r>
            <a:r>
              <a:rPr lang="en-US" dirty="0" smtClean="0">
                <a:latin typeface="+mn-lt"/>
                <a:sym typeface="Wingdings"/>
              </a:rPr>
              <a:t> T’~r</a:t>
            </a:r>
            <a:r>
              <a:rPr lang="en-US" baseline="30000" dirty="0" smtClean="0">
                <a:latin typeface="+mn-lt"/>
                <a:sym typeface="Wingdings"/>
              </a:rPr>
              <a:t>-7/12</a:t>
            </a:r>
            <a:endParaRPr lang="en-US" baseline="30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600200"/>
            <a:ext cx="430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(same temperature of gas &amp; radiation)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881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“Reality”: what we expect to happen ?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5611091" y="1332409"/>
            <a:ext cx="0" cy="522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5805055" y="1332409"/>
            <a:ext cx="0" cy="522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5546436" y="1158239"/>
            <a:ext cx="0" cy="8127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546436" y="1971034"/>
            <a:ext cx="271549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386945" y="1332409"/>
            <a:ext cx="0" cy="522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580909" y="1332409"/>
            <a:ext cx="0" cy="522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6386945" y="1332409"/>
            <a:ext cx="1939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611091" y="1332409"/>
            <a:ext cx="1939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5805055" y="1854920"/>
            <a:ext cx="581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580909" y="1854920"/>
            <a:ext cx="581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7162800" y="1332409"/>
            <a:ext cx="0" cy="522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7356764" y="1332409"/>
            <a:ext cx="0" cy="522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7162800" y="1332409"/>
            <a:ext cx="1939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7356764" y="1854920"/>
            <a:ext cx="581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7162800" y="1332409"/>
            <a:ext cx="193964" cy="638625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86945" y="1332409"/>
            <a:ext cx="193964" cy="638625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611091" y="1332409"/>
            <a:ext cx="193964" cy="638625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580909" y="1854920"/>
            <a:ext cx="581891" cy="1161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5055" y="1854920"/>
            <a:ext cx="581891" cy="1161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356764" y="1854920"/>
            <a:ext cx="581891" cy="1161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1332409"/>
            <a:ext cx="270596" cy="30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10218" y="1448523"/>
            <a:ext cx="293868" cy="30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34364" y="1448523"/>
            <a:ext cx="293868" cy="30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86073" y="1448523"/>
            <a:ext cx="293868" cy="30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6257636" y="1390466"/>
            <a:ext cx="0" cy="2902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7033491" y="1390466"/>
            <a:ext cx="0" cy="2902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7809345" y="1390466"/>
            <a:ext cx="0" cy="2902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7938655" y="1332409"/>
            <a:ext cx="193964" cy="638625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8274" y="914400"/>
            <a:ext cx="1228436" cy="30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  <a:latin typeface="Comic Sans MS"/>
                <a:cs typeface="Comic Sans MS"/>
              </a:rPr>
              <a:t>Width</a:t>
            </a:r>
            <a:r>
              <a:rPr lang="en-US" dirty="0" smtClean="0">
                <a:latin typeface="Symbol" charset="2"/>
                <a:cs typeface="Symbol" charset="2"/>
              </a:rPr>
              <a:t> - D</a:t>
            </a:r>
            <a:endParaRPr lang="en-US" dirty="0">
              <a:latin typeface="Symbol" charset="2"/>
              <a:cs typeface="Symbol" charset="2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H="1">
            <a:off x="6386945" y="1274352"/>
            <a:ext cx="25861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869708" y="2072587"/>
            <a:ext cx="3336704" cy="365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Cold, magnetized region (2)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132618" y="1390466"/>
            <a:ext cx="663123" cy="173220"/>
            <a:chOff x="2160" y="1104"/>
            <a:chExt cx="2448" cy="576"/>
          </a:xfrm>
        </p:grpSpPr>
        <p:grpSp>
          <p:nvGrpSpPr>
            <p:cNvPr id="57" name="Group 18"/>
            <p:cNvGrpSpPr>
              <a:grpSpLocks/>
            </p:cNvGrpSpPr>
            <p:nvPr/>
          </p:nvGrpSpPr>
          <p:grpSpPr bwMode="auto">
            <a:xfrm>
              <a:off x="2160" y="1104"/>
              <a:ext cx="1920" cy="576"/>
              <a:chOff x="2304" y="1728"/>
              <a:chExt cx="1920" cy="576"/>
            </a:xfrm>
          </p:grpSpPr>
          <p:grpSp>
            <p:nvGrpSpPr>
              <p:cNvPr id="60" name="Group 19"/>
              <p:cNvGrpSpPr>
                <a:grpSpLocks/>
              </p:cNvGrpSpPr>
              <p:nvPr/>
            </p:nvGrpSpPr>
            <p:grpSpPr bwMode="auto">
              <a:xfrm>
                <a:off x="2304" y="1728"/>
                <a:ext cx="960" cy="576"/>
                <a:chOff x="2304" y="1728"/>
                <a:chExt cx="960" cy="576"/>
              </a:xfrm>
            </p:grpSpPr>
            <p:grpSp>
              <p:nvGrpSpPr>
                <p:cNvPr id="68" name="Group 20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72" name="Arc 21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Arc 22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23"/>
                <p:cNvGrpSpPr>
                  <a:grpSpLocks/>
                </p:cNvGrpSpPr>
                <p:nvPr/>
              </p:nvGrpSpPr>
              <p:grpSpPr bwMode="auto">
                <a:xfrm flipH="1">
                  <a:off x="278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70" name="Arc 24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Arc 25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" name="Group 26"/>
              <p:cNvGrpSpPr>
                <a:grpSpLocks/>
              </p:cNvGrpSpPr>
              <p:nvPr/>
            </p:nvGrpSpPr>
            <p:grpSpPr bwMode="auto">
              <a:xfrm>
                <a:off x="3264" y="1728"/>
                <a:ext cx="960" cy="576"/>
                <a:chOff x="2304" y="1728"/>
                <a:chExt cx="960" cy="576"/>
              </a:xfrm>
            </p:grpSpPr>
            <p:grpSp>
              <p:nvGrpSpPr>
                <p:cNvPr id="62" name="Group 27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66" name="Arc 28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Arc 29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30"/>
                <p:cNvGrpSpPr>
                  <a:grpSpLocks/>
                </p:cNvGrpSpPr>
                <p:nvPr/>
              </p:nvGrpSpPr>
              <p:grpSpPr bwMode="auto">
                <a:xfrm flipH="1">
                  <a:off x="278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64" name="Arc 31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Arc 32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8" name="Arc 33"/>
            <p:cNvSpPr>
              <a:spLocks/>
            </p:cNvSpPr>
            <p:nvPr/>
          </p:nvSpPr>
          <p:spPr bwMode="auto">
            <a:xfrm>
              <a:off x="4080" y="1104"/>
              <a:ext cx="288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4368" y="1440"/>
              <a:ext cx="2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17"/>
          <p:cNvGrpSpPr>
            <a:grpSpLocks/>
          </p:cNvGrpSpPr>
          <p:nvPr/>
        </p:nvGrpSpPr>
        <p:grpSpPr bwMode="auto">
          <a:xfrm>
            <a:off x="8132618" y="1622693"/>
            <a:ext cx="663123" cy="173220"/>
            <a:chOff x="2160" y="1104"/>
            <a:chExt cx="2448" cy="576"/>
          </a:xfrm>
        </p:grpSpPr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2160" y="1104"/>
              <a:ext cx="1920" cy="576"/>
              <a:chOff x="2304" y="1728"/>
              <a:chExt cx="1920" cy="576"/>
            </a:xfrm>
          </p:grpSpPr>
          <p:grpSp>
            <p:nvGrpSpPr>
              <p:cNvPr id="43" name="Group 19"/>
              <p:cNvGrpSpPr>
                <a:grpSpLocks/>
              </p:cNvGrpSpPr>
              <p:nvPr/>
            </p:nvGrpSpPr>
            <p:grpSpPr bwMode="auto">
              <a:xfrm>
                <a:off x="2304" y="1728"/>
                <a:ext cx="960" cy="576"/>
                <a:chOff x="2304" y="1728"/>
                <a:chExt cx="960" cy="576"/>
              </a:xfrm>
            </p:grpSpPr>
            <p:grpSp>
              <p:nvGrpSpPr>
                <p:cNvPr id="51" name="Group 20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55" name="Arc 21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Arc 22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" name="Group 23"/>
                <p:cNvGrpSpPr>
                  <a:grpSpLocks/>
                </p:cNvGrpSpPr>
                <p:nvPr/>
              </p:nvGrpSpPr>
              <p:grpSpPr bwMode="auto">
                <a:xfrm flipH="1">
                  <a:off x="278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53" name="Arc 24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Arc 25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" name="Group 26"/>
              <p:cNvGrpSpPr>
                <a:grpSpLocks/>
              </p:cNvGrpSpPr>
              <p:nvPr/>
            </p:nvGrpSpPr>
            <p:grpSpPr bwMode="auto">
              <a:xfrm>
                <a:off x="3264" y="1728"/>
                <a:ext cx="960" cy="576"/>
                <a:chOff x="2304" y="1728"/>
                <a:chExt cx="960" cy="576"/>
              </a:xfrm>
            </p:grpSpPr>
            <p:grpSp>
              <p:nvGrpSpPr>
                <p:cNvPr id="45" name="Group 27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49" name="Arc 28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Arc 29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30"/>
                <p:cNvGrpSpPr>
                  <a:grpSpLocks/>
                </p:cNvGrpSpPr>
                <p:nvPr/>
              </p:nvGrpSpPr>
              <p:grpSpPr bwMode="auto">
                <a:xfrm flipH="1">
                  <a:off x="278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47" name="Arc 31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Arc 32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1" name="Arc 33"/>
            <p:cNvSpPr>
              <a:spLocks/>
            </p:cNvSpPr>
            <p:nvPr/>
          </p:nvSpPr>
          <p:spPr bwMode="auto">
            <a:xfrm>
              <a:off x="4080" y="1104"/>
              <a:ext cx="288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4368" y="1440"/>
              <a:ext cx="2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 flipH="1">
            <a:off x="8843818" y="1390466"/>
            <a:ext cx="323274" cy="30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 bwMode="auto">
          <a:xfrm>
            <a:off x="8391236" y="1216295"/>
            <a:ext cx="905164" cy="812795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590801"/>
            <a:ext cx="291847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6" name="Straight Connector 75"/>
          <p:cNvCxnSpPr>
            <a:stCxn id="21" idx="1"/>
          </p:cNvCxnSpPr>
          <p:nvPr/>
        </p:nvCxnSpPr>
        <p:spPr bwMode="auto">
          <a:xfrm>
            <a:off x="5611091" y="1651722"/>
            <a:ext cx="1627909" cy="23868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7391400" y="1981200"/>
            <a:ext cx="762000" cy="2133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990600" y="990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Case 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&gt;</a:t>
            </a:r>
            <a:r>
              <a:rPr lang="en-US" dirty="0" smtClean="0">
                <a:latin typeface="+mn-lt"/>
              </a:rPr>
              <a:t>&gt;1;       Case II: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&lt;</a:t>
            </a:r>
            <a:r>
              <a:rPr lang="en-US" dirty="0" smtClean="0">
                <a:latin typeface="+mn-lt"/>
              </a:rPr>
              <a:t>&lt;1</a:t>
            </a:r>
            <a:endParaRPr lang="en-US" dirty="0">
              <a:latin typeface="+mn-lt"/>
            </a:endParaRP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003741"/>
              </p:ext>
            </p:extLst>
          </p:nvPr>
        </p:nvGraphicFramePr>
        <p:xfrm>
          <a:off x="1295400" y="1447800"/>
          <a:ext cx="3200400" cy="37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54" name="Equation" r:id="rId4" imgW="2362200" imgH="279400" progId="Equation.3">
                  <p:embed/>
                </p:oleObj>
              </mc:Choice>
              <mc:Fallback>
                <p:oleObj name="Equation" r:id="rId4" imgW="2362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1447800"/>
                        <a:ext cx="3200400" cy="37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606605"/>
              </p:ext>
            </p:extLst>
          </p:nvPr>
        </p:nvGraphicFramePr>
        <p:xfrm>
          <a:off x="1316039" y="1905000"/>
          <a:ext cx="13843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55" name="Equation" r:id="rId6" imgW="1117600" imgH="1473200" progId="Equation.3">
                  <p:embed/>
                </p:oleObj>
              </mc:Choice>
              <mc:Fallback>
                <p:oleObj name="Equation" r:id="rId6" imgW="1117600" imgH="147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16039" y="1905000"/>
                        <a:ext cx="13843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395611"/>
              </p:ext>
            </p:extLst>
          </p:nvPr>
        </p:nvGraphicFramePr>
        <p:xfrm>
          <a:off x="3352800" y="1905000"/>
          <a:ext cx="1252538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56" name="Equation" r:id="rId8" imgW="1028700" imgH="1003300" progId="Equation.3">
                  <p:embed/>
                </p:oleObj>
              </mc:Choice>
              <mc:Fallback>
                <p:oleObj name="Equation" r:id="rId8" imgW="10287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52800" y="1905000"/>
                        <a:ext cx="1252538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25400" y="1447800"/>
            <a:ext cx="12796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Phot</a:t>
            </a:r>
            <a:r>
              <a:rPr lang="en-US" sz="1600" dirty="0" smtClean="0">
                <a:latin typeface="+mn-lt"/>
              </a:rPr>
              <a:t>. radius</a:t>
            </a:r>
            <a:br>
              <a:rPr lang="en-US" sz="1600" dirty="0" smtClean="0">
                <a:latin typeface="+mn-lt"/>
              </a:rPr>
            </a:b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Diffusion</a:t>
            </a:r>
          </a:p>
          <a:p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Absorption</a:t>
            </a:r>
          </a:p>
          <a:p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endParaRPr lang="en-US" sz="1600" dirty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Emission</a:t>
            </a:r>
            <a:endParaRPr lang="en-US" sz="1600" dirty="0">
              <a:latin typeface="+mn-lt"/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>
            <a:off x="1066800" y="6400800"/>
            <a:ext cx="502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flipV="1">
            <a:off x="1066800" y="5410200"/>
            <a:ext cx="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6172200" y="6400800"/>
            <a:ext cx="126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Radius [cm]</a:t>
            </a:r>
            <a:endParaRPr lang="en-US" sz="1600" dirty="0">
              <a:latin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953000" y="6506746"/>
            <a:ext cx="748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7*10</a:t>
            </a:r>
            <a:r>
              <a:rPr lang="en-US" sz="1600" baseline="30000" dirty="0" smtClean="0">
                <a:latin typeface="+mn-lt"/>
              </a:rPr>
              <a:t>11</a:t>
            </a:r>
            <a:endParaRPr lang="en-US" sz="1600" baseline="30000" dirty="0">
              <a:latin typeface="+mn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66800" y="6481346"/>
            <a:ext cx="682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4</a:t>
            </a:r>
            <a:r>
              <a:rPr lang="en-US" sz="1600" dirty="0" smtClean="0">
                <a:latin typeface="+mn-lt"/>
              </a:rPr>
              <a:t>*10</a:t>
            </a:r>
            <a:r>
              <a:rPr lang="en-US" sz="1600" baseline="30000" dirty="0">
                <a:latin typeface="+mn-lt"/>
              </a:rPr>
              <a:t>7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362200" y="6519446"/>
            <a:ext cx="682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8</a:t>
            </a:r>
            <a:r>
              <a:rPr lang="en-US" sz="1600" dirty="0" smtClean="0">
                <a:latin typeface="+mn-lt"/>
              </a:rPr>
              <a:t>*10</a:t>
            </a:r>
            <a:r>
              <a:rPr lang="en-US" sz="1600" baseline="30000" dirty="0">
                <a:latin typeface="+mn-lt"/>
              </a:rPr>
              <a:t>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91000" y="6519446"/>
            <a:ext cx="759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9*10</a:t>
            </a:r>
            <a:r>
              <a:rPr lang="en-US" sz="1600" baseline="30000" dirty="0" smtClean="0">
                <a:latin typeface="+mn-lt"/>
              </a:rPr>
              <a:t>10</a:t>
            </a:r>
            <a:endParaRPr lang="en-US" sz="1600" baseline="30000" dirty="0">
              <a:latin typeface="+mn-lt"/>
            </a:endParaRPr>
          </a:p>
        </p:txBody>
      </p:sp>
      <p:cxnSp>
        <p:nvCxnSpPr>
          <p:cNvPr id="103" name="Straight Connector 102"/>
          <p:cNvCxnSpPr/>
          <p:nvPr/>
        </p:nvCxnSpPr>
        <p:spPr bwMode="auto">
          <a:xfrm>
            <a:off x="5410200" y="60960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4648200" y="60960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2743200" y="60960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1447800" y="60960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685800" y="6506746"/>
            <a:ext cx="488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10</a:t>
            </a:r>
            <a:r>
              <a:rPr lang="en-US" sz="1600" baseline="30000" dirty="0" smtClean="0">
                <a:latin typeface="+mn-lt"/>
              </a:rPr>
              <a:t>7</a:t>
            </a:r>
            <a:endParaRPr lang="en-US" sz="1600" baseline="30000" dirty="0">
              <a:latin typeface="+mn-lt"/>
            </a:endParaRPr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1981200" y="640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2895600" y="640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3810000" y="640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4724400" y="640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5638800" y="640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Rectangle 119"/>
          <p:cNvSpPr/>
          <p:nvPr/>
        </p:nvSpPr>
        <p:spPr bwMode="auto">
          <a:xfrm>
            <a:off x="5410200" y="5410200"/>
            <a:ext cx="76200" cy="990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486400" y="5410200"/>
            <a:ext cx="17590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Photosphere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– photon escape</a:t>
            </a:r>
            <a:endParaRPr lang="en-US" sz="1600" dirty="0">
              <a:latin typeface="+mn-lt"/>
            </a:endParaRPr>
          </a:p>
        </p:txBody>
      </p:sp>
      <p:sp>
        <p:nvSpPr>
          <p:cNvPr id="122" name="Left Brace 121"/>
          <p:cNvSpPr/>
          <p:nvPr/>
        </p:nvSpPr>
        <p:spPr bwMode="auto">
          <a:xfrm rot="5400000">
            <a:off x="2552700" y="3238500"/>
            <a:ext cx="533400" cy="3657600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676400" y="4343400"/>
            <a:ext cx="22365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Case I: </a:t>
            </a:r>
            <a:r>
              <a:rPr lang="en-US" sz="1600" dirty="0" err="1" smtClean="0">
                <a:latin typeface="Symbol" charset="2"/>
                <a:cs typeface="Symbol" charset="2"/>
              </a:rPr>
              <a:t>t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smtClean="0"/>
              <a:t>&gt;</a:t>
            </a:r>
            <a:r>
              <a:rPr lang="en-US" sz="1600" dirty="0"/>
              <a:t>&gt;</a:t>
            </a:r>
            <a:r>
              <a:rPr lang="en-US" sz="1600" dirty="0" smtClean="0"/>
              <a:t>1;</a:t>
            </a:r>
            <a:br>
              <a:rPr lang="en-US" sz="1600" dirty="0" smtClean="0"/>
            </a:br>
            <a:r>
              <a:rPr lang="en-US" sz="1600" dirty="0" smtClean="0"/>
              <a:t>photons stay within </a:t>
            </a:r>
            <a:r>
              <a:rPr lang="en-US" sz="1600" dirty="0" smtClean="0">
                <a:latin typeface="Symbol" charset="2"/>
                <a:cs typeface="Symbol" charset="2"/>
              </a:rPr>
              <a:t>D</a:t>
            </a:r>
            <a:endParaRPr lang="en-US" sz="1600" dirty="0">
              <a:latin typeface="Symbol" charset="2"/>
              <a:cs typeface="Symbol" charset="2"/>
            </a:endParaRPr>
          </a:p>
        </p:txBody>
      </p:sp>
      <p:sp>
        <p:nvSpPr>
          <p:cNvPr id="124" name="Left Brace 123"/>
          <p:cNvSpPr/>
          <p:nvPr/>
        </p:nvSpPr>
        <p:spPr bwMode="auto">
          <a:xfrm rot="5400000">
            <a:off x="4991100" y="4838700"/>
            <a:ext cx="152400" cy="838200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724400" y="4724400"/>
            <a:ext cx="213351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photons </a:t>
            </a:r>
            <a:r>
              <a:rPr lang="en-US" sz="1600" dirty="0" smtClean="0"/>
              <a:t>diffuse out;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 smtClean="0">
                <a:latin typeface="Symbol" charset="2"/>
                <a:cs typeface="Symbol" charset="2"/>
              </a:rPr>
              <a:t>D </a:t>
            </a:r>
            <a:r>
              <a:rPr lang="en-US" sz="1600" dirty="0" smtClean="0">
                <a:latin typeface="Comic Sans MS"/>
                <a:cs typeface="Comic Sans MS"/>
              </a:rPr>
              <a:t>shrinks</a:t>
            </a:r>
            <a:r>
              <a:rPr lang="en-US" sz="1600" dirty="0" smtClean="0"/>
              <a:t>  </a:t>
            </a:r>
            <a:endParaRPr lang="en-US" sz="1600" dirty="0">
              <a:latin typeface="Symbol" charset="2"/>
              <a:cs typeface="Symbol" charset="2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4648200" y="5410200"/>
            <a:ext cx="76200" cy="990600"/>
          </a:xfrm>
          <a:prstGeom prst="rect">
            <a:avLst/>
          </a:prstGeom>
          <a:gradFill flip="none" rotWithShape="1">
            <a:gsLst>
              <a:gs pos="0">
                <a:srgbClr val="800080"/>
              </a:gs>
              <a:gs pos="100000">
                <a:srgbClr val="008000"/>
              </a:gs>
            </a:gsLst>
            <a:lin ang="0" scaled="1"/>
            <a:tileRect/>
          </a:gradFill>
          <a:ln w="9525" cap="flat" cmpd="sng" algn="ctr">
            <a:gradFill flip="none" rotWithShape="1">
              <a:gsLst>
                <a:gs pos="0">
                  <a:srgbClr val="CC66FF"/>
                </a:gs>
                <a:gs pos="100000">
                  <a:srgbClr val="CCFFCC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524000" y="5715000"/>
            <a:ext cx="11055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Effective </a:t>
            </a:r>
            <a:br>
              <a:rPr lang="en-US" sz="1600" dirty="0" smtClean="0"/>
            </a:br>
            <a:r>
              <a:rPr lang="en-US" sz="1600" dirty="0" smtClean="0"/>
              <a:t>emission</a:t>
            </a:r>
            <a:endParaRPr lang="en-US" sz="1600" dirty="0">
              <a:latin typeface="Symbol" charset="2"/>
              <a:cs typeface="Symbol" charset="2"/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3911600" y="5842000"/>
            <a:ext cx="711200" cy="749003"/>
          </a:xfrm>
          <a:custGeom>
            <a:avLst/>
            <a:gdLst>
              <a:gd name="connsiteX0" fmla="*/ 0 w 711200"/>
              <a:gd name="connsiteY0" fmla="*/ 0 h 749003"/>
              <a:gd name="connsiteX1" fmla="*/ 190500 w 711200"/>
              <a:gd name="connsiteY1" fmla="*/ 279400 h 749003"/>
              <a:gd name="connsiteX2" fmla="*/ 711200 w 711200"/>
              <a:gd name="connsiteY2" fmla="*/ 241300 h 7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749003">
                <a:moveTo>
                  <a:pt x="0" y="0"/>
                </a:moveTo>
                <a:cubicBezTo>
                  <a:pt x="35983" y="119591"/>
                  <a:pt x="71967" y="239183"/>
                  <a:pt x="190500" y="279400"/>
                </a:cubicBezTo>
                <a:cubicBezTo>
                  <a:pt x="309033" y="319617"/>
                  <a:pt x="281517" y="1339850"/>
                  <a:pt x="711200" y="24130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35" name="Bent Arrow 134"/>
          <p:cNvSpPr/>
          <p:nvPr/>
        </p:nvSpPr>
        <p:spPr bwMode="auto">
          <a:xfrm>
            <a:off x="4114800" y="5638800"/>
            <a:ext cx="457200" cy="152400"/>
          </a:xfrm>
          <a:prstGeom prst="bentArrow">
            <a:avLst/>
          </a:prstGeom>
          <a:solidFill>
            <a:srgbClr val="4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 flipH="1">
            <a:off x="2743200" y="5867400"/>
            <a:ext cx="45719" cy="533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2971800" y="5867400"/>
            <a:ext cx="181151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Transition </a:t>
            </a:r>
            <a:r>
              <a:rPr lang="en-US" sz="1600" dirty="0" smtClean="0"/>
              <a:t>radius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 I</a:t>
            </a:r>
            <a:r>
              <a:rPr lang="en-US" sz="1600" dirty="0" smtClean="0">
                <a:sym typeface="Wingdings"/>
              </a:rPr>
              <a:t> II</a:t>
            </a:r>
            <a:endParaRPr lang="en-US" sz="1600" dirty="0">
              <a:latin typeface="Symbol" charset="2"/>
              <a:cs typeface="Symbol" charset="2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1371600" y="5105400"/>
            <a:ext cx="1371600" cy="609600"/>
          </a:xfrm>
          <a:prstGeom prst="rect">
            <a:avLst/>
          </a:prstGeom>
          <a:blipFill rotWithShape="1"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819400" y="5181600"/>
            <a:ext cx="1926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Diffusion within </a:t>
            </a:r>
            <a:r>
              <a:rPr lang="en-US" sz="1600" dirty="0" smtClean="0">
                <a:latin typeface="Symbol" charset="2"/>
                <a:cs typeface="Symbol" charset="2"/>
              </a:rPr>
              <a:t>D</a:t>
            </a:r>
            <a:endParaRPr lang="en-US" sz="1600" dirty="0">
              <a:latin typeface="Symbol" charset="2"/>
              <a:cs typeface="Symbol" charset="2"/>
            </a:endParaRPr>
          </a:p>
        </p:txBody>
      </p:sp>
      <p:grpSp>
        <p:nvGrpSpPr>
          <p:cNvPr id="141" name="Group 17"/>
          <p:cNvGrpSpPr>
            <a:grpSpLocks/>
          </p:cNvGrpSpPr>
          <p:nvPr/>
        </p:nvGrpSpPr>
        <p:grpSpPr bwMode="auto">
          <a:xfrm>
            <a:off x="5486400" y="5943600"/>
            <a:ext cx="663123" cy="173220"/>
            <a:chOff x="2160" y="1104"/>
            <a:chExt cx="2448" cy="576"/>
          </a:xfrm>
        </p:grpSpPr>
        <p:grpSp>
          <p:nvGrpSpPr>
            <p:cNvPr id="142" name="Group 18"/>
            <p:cNvGrpSpPr>
              <a:grpSpLocks/>
            </p:cNvGrpSpPr>
            <p:nvPr/>
          </p:nvGrpSpPr>
          <p:grpSpPr bwMode="auto">
            <a:xfrm>
              <a:off x="2160" y="1104"/>
              <a:ext cx="1920" cy="576"/>
              <a:chOff x="2304" y="1728"/>
              <a:chExt cx="1920" cy="576"/>
            </a:xfrm>
          </p:grpSpPr>
          <p:grpSp>
            <p:nvGrpSpPr>
              <p:cNvPr id="145" name="Group 19"/>
              <p:cNvGrpSpPr>
                <a:grpSpLocks/>
              </p:cNvGrpSpPr>
              <p:nvPr/>
            </p:nvGrpSpPr>
            <p:grpSpPr bwMode="auto">
              <a:xfrm>
                <a:off x="2304" y="1728"/>
                <a:ext cx="960" cy="576"/>
                <a:chOff x="2304" y="1728"/>
                <a:chExt cx="960" cy="576"/>
              </a:xfrm>
            </p:grpSpPr>
            <p:grpSp>
              <p:nvGrpSpPr>
                <p:cNvPr id="153" name="Group 20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157" name="Arc 21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Arc 22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" name="Group 23"/>
                <p:cNvGrpSpPr>
                  <a:grpSpLocks/>
                </p:cNvGrpSpPr>
                <p:nvPr/>
              </p:nvGrpSpPr>
              <p:grpSpPr bwMode="auto">
                <a:xfrm flipH="1">
                  <a:off x="278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155" name="Arc 24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Arc 25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6" name="Group 26"/>
              <p:cNvGrpSpPr>
                <a:grpSpLocks/>
              </p:cNvGrpSpPr>
              <p:nvPr/>
            </p:nvGrpSpPr>
            <p:grpSpPr bwMode="auto">
              <a:xfrm>
                <a:off x="3264" y="1728"/>
                <a:ext cx="960" cy="576"/>
                <a:chOff x="2304" y="1728"/>
                <a:chExt cx="960" cy="576"/>
              </a:xfrm>
            </p:grpSpPr>
            <p:grpSp>
              <p:nvGrpSpPr>
                <p:cNvPr id="147" name="Group 27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151" name="Arc 28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Arc 29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" name="Group 30"/>
                <p:cNvGrpSpPr>
                  <a:grpSpLocks/>
                </p:cNvGrpSpPr>
                <p:nvPr/>
              </p:nvGrpSpPr>
              <p:grpSpPr bwMode="auto">
                <a:xfrm flipH="1">
                  <a:off x="278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149" name="Arc 31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Arc 32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43" name="Arc 33"/>
            <p:cNvSpPr>
              <a:spLocks/>
            </p:cNvSpPr>
            <p:nvPr/>
          </p:nvSpPr>
          <p:spPr bwMode="auto">
            <a:xfrm>
              <a:off x="4080" y="1104"/>
              <a:ext cx="288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34"/>
            <p:cNvSpPr>
              <a:spLocks noChangeShapeType="1"/>
            </p:cNvSpPr>
            <p:nvPr/>
          </p:nvSpPr>
          <p:spPr bwMode="auto">
            <a:xfrm>
              <a:off x="4368" y="1440"/>
              <a:ext cx="2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17"/>
          <p:cNvGrpSpPr>
            <a:grpSpLocks/>
          </p:cNvGrpSpPr>
          <p:nvPr/>
        </p:nvGrpSpPr>
        <p:grpSpPr bwMode="auto">
          <a:xfrm>
            <a:off x="5486400" y="6175827"/>
            <a:ext cx="663123" cy="173220"/>
            <a:chOff x="2160" y="1104"/>
            <a:chExt cx="2448" cy="576"/>
          </a:xfrm>
        </p:grpSpPr>
        <p:grpSp>
          <p:nvGrpSpPr>
            <p:cNvPr id="160" name="Group 18"/>
            <p:cNvGrpSpPr>
              <a:grpSpLocks/>
            </p:cNvGrpSpPr>
            <p:nvPr/>
          </p:nvGrpSpPr>
          <p:grpSpPr bwMode="auto">
            <a:xfrm>
              <a:off x="2160" y="1104"/>
              <a:ext cx="1920" cy="576"/>
              <a:chOff x="2304" y="1728"/>
              <a:chExt cx="1920" cy="576"/>
            </a:xfrm>
          </p:grpSpPr>
          <p:grpSp>
            <p:nvGrpSpPr>
              <p:cNvPr id="163" name="Group 19"/>
              <p:cNvGrpSpPr>
                <a:grpSpLocks/>
              </p:cNvGrpSpPr>
              <p:nvPr/>
            </p:nvGrpSpPr>
            <p:grpSpPr bwMode="auto">
              <a:xfrm>
                <a:off x="2304" y="1728"/>
                <a:ext cx="960" cy="576"/>
                <a:chOff x="2304" y="1728"/>
                <a:chExt cx="960" cy="576"/>
              </a:xfrm>
            </p:grpSpPr>
            <p:grpSp>
              <p:nvGrpSpPr>
                <p:cNvPr id="171" name="Group 20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175" name="Arc 21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Arc 22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2" name="Group 23"/>
                <p:cNvGrpSpPr>
                  <a:grpSpLocks/>
                </p:cNvGrpSpPr>
                <p:nvPr/>
              </p:nvGrpSpPr>
              <p:grpSpPr bwMode="auto">
                <a:xfrm flipH="1">
                  <a:off x="278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173" name="Arc 24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Arc 25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4" name="Group 26"/>
              <p:cNvGrpSpPr>
                <a:grpSpLocks/>
              </p:cNvGrpSpPr>
              <p:nvPr/>
            </p:nvGrpSpPr>
            <p:grpSpPr bwMode="auto">
              <a:xfrm>
                <a:off x="3264" y="1728"/>
                <a:ext cx="960" cy="576"/>
                <a:chOff x="2304" y="1728"/>
                <a:chExt cx="960" cy="576"/>
              </a:xfrm>
            </p:grpSpPr>
            <p:grpSp>
              <p:nvGrpSpPr>
                <p:cNvPr id="165" name="Group 27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169" name="Arc 28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Arc 29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" name="Group 30"/>
                <p:cNvGrpSpPr>
                  <a:grpSpLocks/>
                </p:cNvGrpSpPr>
                <p:nvPr/>
              </p:nvGrpSpPr>
              <p:grpSpPr bwMode="auto">
                <a:xfrm flipH="1">
                  <a:off x="278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167" name="Arc 31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Arc 32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61" name="Arc 33"/>
            <p:cNvSpPr>
              <a:spLocks/>
            </p:cNvSpPr>
            <p:nvPr/>
          </p:nvSpPr>
          <p:spPr bwMode="auto">
            <a:xfrm>
              <a:off x="4080" y="1104"/>
              <a:ext cx="288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34"/>
            <p:cNvSpPr>
              <a:spLocks noChangeShapeType="1"/>
            </p:cNvSpPr>
            <p:nvPr/>
          </p:nvSpPr>
          <p:spPr bwMode="auto">
            <a:xfrm>
              <a:off x="4368" y="1440"/>
              <a:ext cx="2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80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“Reality”: what we expect to happen ?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5611091" y="1332409"/>
            <a:ext cx="0" cy="522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5805055" y="1332409"/>
            <a:ext cx="0" cy="522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5546436" y="1158239"/>
            <a:ext cx="0" cy="8127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546436" y="1971034"/>
            <a:ext cx="271549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386945" y="1332409"/>
            <a:ext cx="0" cy="522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580909" y="1332409"/>
            <a:ext cx="0" cy="522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6386945" y="1332409"/>
            <a:ext cx="1939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611091" y="1332409"/>
            <a:ext cx="1939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5805055" y="1854920"/>
            <a:ext cx="581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580909" y="1854920"/>
            <a:ext cx="581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7162800" y="1332409"/>
            <a:ext cx="0" cy="522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7356764" y="1332409"/>
            <a:ext cx="0" cy="522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7162800" y="1332409"/>
            <a:ext cx="1939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7356764" y="1854920"/>
            <a:ext cx="581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7162800" y="1332409"/>
            <a:ext cx="193964" cy="638625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86945" y="1332409"/>
            <a:ext cx="193964" cy="638625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611091" y="1332409"/>
            <a:ext cx="193964" cy="638625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580909" y="1854920"/>
            <a:ext cx="581891" cy="1161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5055" y="1854920"/>
            <a:ext cx="581891" cy="1161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356764" y="1854920"/>
            <a:ext cx="581891" cy="1161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1332409"/>
            <a:ext cx="270596" cy="30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10218" y="1448523"/>
            <a:ext cx="293868" cy="30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34364" y="1448523"/>
            <a:ext cx="293868" cy="30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86073" y="1448523"/>
            <a:ext cx="293868" cy="30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6257636" y="1390466"/>
            <a:ext cx="0" cy="2902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7033491" y="1390466"/>
            <a:ext cx="0" cy="2902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7809345" y="1390466"/>
            <a:ext cx="0" cy="2902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7938655" y="1332409"/>
            <a:ext cx="193964" cy="638625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8274" y="914400"/>
            <a:ext cx="1228436" cy="30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  <a:latin typeface="Comic Sans MS"/>
                <a:cs typeface="Comic Sans MS"/>
              </a:rPr>
              <a:t>Width</a:t>
            </a:r>
            <a:r>
              <a:rPr lang="en-US" dirty="0" smtClean="0">
                <a:latin typeface="Symbol" charset="2"/>
                <a:cs typeface="Symbol" charset="2"/>
              </a:rPr>
              <a:t> - D</a:t>
            </a:r>
            <a:endParaRPr lang="en-US" dirty="0">
              <a:latin typeface="Symbol" charset="2"/>
              <a:cs typeface="Symbol" charset="2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H="1">
            <a:off x="6386945" y="1274352"/>
            <a:ext cx="25861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869708" y="2072587"/>
            <a:ext cx="3336704" cy="365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Cold, magnetized region (2)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132618" y="1390466"/>
            <a:ext cx="663123" cy="173220"/>
            <a:chOff x="2160" y="1104"/>
            <a:chExt cx="2448" cy="576"/>
          </a:xfrm>
        </p:grpSpPr>
        <p:grpSp>
          <p:nvGrpSpPr>
            <p:cNvPr id="57" name="Group 18"/>
            <p:cNvGrpSpPr>
              <a:grpSpLocks/>
            </p:cNvGrpSpPr>
            <p:nvPr/>
          </p:nvGrpSpPr>
          <p:grpSpPr bwMode="auto">
            <a:xfrm>
              <a:off x="2160" y="1104"/>
              <a:ext cx="1920" cy="576"/>
              <a:chOff x="2304" y="1728"/>
              <a:chExt cx="1920" cy="576"/>
            </a:xfrm>
          </p:grpSpPr>
          <p:grpSp>
            <p:nvGrpSpPr>
              <p:cNvPr id="60" name="Group 19"/>
              <p:cNvGrpSpPr>
                <a:grpSpLocks/>
              </p:cNvGrpSpPr>
              <p:nvPr/>
            </p:nvGrpSpPr>
            <p:grpSpPr bwMode="auto">
              <a:xfrm>
                <a:off x="2304" y="1728"/>
                <a:ext cx="960" cy="576"/>
                <a:chOff x="2304" y="1728"/>
                <a:chExt cx="960" cy="576"/>
              </a:xfrm>
            </p:grpSpPr>
            <p:grpSp>
              <p:nvGrpSpPr>
                <p:cNvPr id="68" name="Group 20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72" name="Arc 21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Arc 22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23"/>
                <p:cNvGrpSpPr>
                  <a:grpSpLocks/>
                </p:cNvGrpSpPr>
                <p:nvPr/>
              </p:nvGrpSpPr>
              <p:grpSpPr bwMode="auto">
                <a:xfrm flipH="1">
                  <a:off x="278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70" name="Arc 24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Arc 25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" name="Group 26"/>
              <p:cNvGrpSpPr>
                <a:grpSpLocks/>
              </p:cNvGrpSpPr>
              <p:nvPr/>
            </p:nvGrpSpPr>
            <p:grpSpPr bwMode="auto">
              <a:xfrm>
                <a:off x="3264" y="1728"/>
                <a:ext cx="960" cy="576"/>
                <a:chOff x="2304" y="1728"/>
                <a:chExt cx="960" cy="576"/>
              </a:xfrm>
            </p:grpSpPr>
            <p:grpSp>
              <p:nvGrpSpPr>
                <p:cNvPr id="62" name="Group 27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66" name="Arc 28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Arc 29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30"/>
                <p:cNvGrpSpPr>
                  <a:grpSpLocks/>
                </p:cNvGrpSpPr>
                <p:nvPr/>
              </p:nvGrpSpPr>
              <p:grpSpPr bwMode="auto">
                <a:xfrm flipH="1">
                  <a:off x="278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64" name="Arc 31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Arc 32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8" name="Arc 33"/>
            <p:cNvSpPr>
              <a:spLocks/>
            </p:cNvSpPr>
            <p:nvPr/>
          </p:nvSpPr>
          <p:spPr bwMode="auto">
            <a:xfrm>
              <a:off x="4080" y="1104"/>
              <a:ext cx="288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4368" y="1440"/>
              <a:ext cx="2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17"/>
          <p:cNvGrpSpPr>
            <a:grpSpLocks/>
          </p:cNvGrpSpPr>
          <p:nvPr/>
        </p:nvGrpSpPr>
        <p:grpSpPr bwMode="auto">
          <a:xfrm>
            <a:off x="8132618" y="1622693"/>
            <a:ext cx="663123" cy="173220"/>
            <a:chOff x="2160" y="1104"/>
            <a:chExt cx="2448" cy="576"/>
          </a:xfrm>
        </p:grpSpPr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2160" y="1104"/>
              <a:ext cx="1920" cy="576"/>
              <a:chOff x="2304" y="1728"/>
              <a:chExt cx="1920" cy="576"/>
            </a:xfrm>
          </p:grpSpPr>
          <p:grpSp>
            <p:nvGrpSpPr>
              <p:cNvPr id="43" name="Group 19"/>
              <p:cNvGrpSpPr>
                <a:grpSpLocks/>
              </p:cNvGrpSpPr>
              <p:nvPr/>
            </p:nvGrpSpPr>
            <p:grpSpPr bwMode="auto">
              <a:xfrm>
                <a:off x="2304" y="1728"/>
                <a:ext cx="960" cy="576"/>
                <a:chOff x="2304" y="1728"/>
                <a:chExt cx="960" cy="576"/>
              </a:xfrm>
            </p:grpSpPr>
            <p:grpSp>
              <p:nvGrpSpPr>
                <p:cNvPr id="51" name="Group 20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55" name="Arc 21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Arc 22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" name="Group 23"/>
                <p:cNvGrpSpPr>
                  <a:grpSpLocks/>
                </p:cNvGrpSpPr>
                <p:nvPr/>
              </p:nvGrpSpPr>
              <p:grpSpPr bwMode="auto">
                <a:xfrm flipH="1">
                  <a:off x="278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53" name="Arc 24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Arc 25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" name="Group 26"/>
              <p:cNvGrpSpPr>
                <a:grpSpLocks/>
              </p:cNvGrpSpPr>
              <p:nvPr/>
            </p:nvGrpSpPr>
            <p:grpSpPr bwMode="auto">
              <a:xfrm>
                <a:off x="3264" y="1728"/>
                <a:ext cx="960" cy="576"/>
                <a:chOff x="2304" y="1728"/>
                <a:chExt cx="960" cy="576"/>
              </a:xfrm>
            </p:grpSpPr>
            <p:grpSp>
              <p:nvGrpSpPr>
                <p:cNvPr id="45" name="Group 27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49" name="Arc 28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Arc 29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30"/>
                <p:cNvGrpSpPr>
                  <a:grpSpLocks/>
                </p:cNvGrpSpPr>
                <p:nvPr/>
              </p:nvGrpSpPr>
              <p:grpSpPr bwMode="auto">
                <a:xfrm flipH="1">
                  <a:off x="2784" y="1728"/>
                  <a:ext cx="480" cy="576"/>
                  <a:chOff x="2304" y="1728"/>
                  <a:chExt cx="480" cy="576"/>
                </a:xfrm>
              </p:grpSpPr>
              <p:sp>
                <p:nvSpPr>
                  <p:cNvPr id="47" name="Arc 31"/>
                  <p:cNvSpPr>
                    <a:spLocks/>
                  </p:cNvSpPr>
                  <p:nvPr/>
                </p:nvSpPr>
                <p:spPr bwMode="auto">
                  <a:xfrm>
                    <a:off x="2304" y="1728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Arc 32"/>
                  <p:cNvSpPr>
                    <a:spLocks/>
                  </p:cNvSpPr>
                  <p:nvPr/>
                </p:nvSpPr>
                <p:spPr bwMode="auto">
                  <a:xfrm flipH="1" flipV="1">
                    <a:off x="2544" y="2016"/>
                    <a:ext cx="240" cy="28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1" name="Arc 33"/>
            <p:cNvSpPr>
              <a:spLocks/>
            </p:cNvSpPr>
            <p:nvPr/>
          </p:nvSpPr>
          <p:spPr bwMode="auto">
            <a:xfrm>
              <a:off x="4080" y="1104"/>
              <a:ext cx="288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4368" y="1440"/>
              <a:ext cx="2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 flipH="1">
            <a:off x="8843818" y="1390466"/>
            <a:ext cx="323274" cy="30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 bwMode="auto">
          <a:xfrm>
            <a:off x="8391236" y="1216295"/>
            <a:ext cx="905164" cy="812795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915" y="2590801"/>
            <a:ext cx="1876162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6" name="Straight Connector 75"/>
          <p:cNvCxnSpPr>
            <a:stCxn id="21" idx="1"/>
          </p:cNvCxnSpPr>
          <p:nvPr/>
        </p:nvCxnSpPr>
        <p:spPr bwMode="auto">
          <a:xfrm>
            <a:off x="5611091" y="1651722"/>
            <a:ext cx="2237509" cy="1929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8001000" y="1981200"/>
            <a:ext cx="152400" cy="1447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1143000" y="990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Case 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&gt;</a:t>
            </a:r>
            <a:r>
              <a:rPr lang="en-US" dirty="0" smtClean="0">
                <a:latin typeface="+mn-lt"/>
              </a:rPr>
              <a:t>&gt;1;       Case II: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+mn-lt"/>
              </a:rPr>
              <a:t>&lt;</a:t>
            </a:r>
            <a:r>
              <a:rPr lang="en-US" dirty="0" smtClean="0">
                <a:latin typeface="+mn-lt"/>
              </a:rPr>
              <a:t>&lt;1</a:t>
            </a:r>
            <a:endParaRPr lang="en-US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5400" y="2057400"/>
            <a:ext cx="6754295" cy="2514600"/>
            <a:chOff x="685800" y="4343400"/>
            <a:chExt cx="6754295" cy="2514600"/>
          </a:xfrm>
        </p:grpSpPr>
        <p:cxnSp>
          <p:nvCxnSpPr>
            <p:cNvPr id="93" name="Straight Arrow Connector 92"/>
            <p:cNvCxnSpPr/>
            <p:nvPr/>
          </p:nvCxnSpPr>
          <p:spPr bwMode="auto">
            <a:xfrm>
              <a:off x="1066800" y="6400800"/>
              <a:ext cx="5029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V="1">
              <a:off x="1066800" y="5410200"/>
              <a:ext cx="0" cy="990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7" name="TextBox 96"/>
            <p:cNvSpPr txBox="1"/>
            <p:nvPr/>
          </p:nvSpPr>
          <p:spPr>
            <a:xfrm>
              <a:off x="6172200" y="6400800"/>
              <a:ext cx="1267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Radius [cm]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953000" y="6506746"/>
              <a:ext cx="7488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7*10</a:t>
              </a:r>
              <a:r>
                <a:rPr lang="en-US" sz="1600" baseline="30000" dirty="0" smtClean="0">
                  <a:latin typeface="+mn-lt"/>
                </a:rPr>
                <a:t>11</a:t>
              </a:r>
              <a:endParaRPr lang="en-US" sz="1600" baseline="30000" dirty="0"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66800" y="6481346"/>
              <a:ext cx="6829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4</a:t>
              </a:r>
              <a:r>
                <a:rPr lang="en-US" sz="1600" dirty="0" smtClean="0">
                  <a:latin typeface="+mn-lt"/>
                </a:rPr>
                <a:t>*10</a:t>
              </a:r>
              <a:r>
                <a:rPr lang="en-US" sz="1600" baseline="30000" dirty="0">
                  <a:latin typeface="+mn-lt"/>
                </a:rPr>
                <a:t>7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362200" y="6519446"/>
              <a:ext cx="6829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8</a:t>
              </a:r>
              <a:r>
                <a:rPr lang="en-US" sz="1600" dirty="0" smtClean="0">
                  <a:latin typeface="+mn-lt"/>
                </a:rPr>
                <a:t>*10</a:t>
              </a:r>
              <a:r>
                <a:rPr lang="en-US" sz="1600" baseline="30000" dirty="0">
                  <a:latin typeface="+mn-lt"/>
                </a:rPr>
                <a:t>8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91000" y="6519446"/>
              <a:ext cx="7590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9*10</a:t>
              </a:r>
              <a:r>
                <a:rPr lang="en-US" sz="1600" baseline="30000" dirty="0" smtClean="0">
                  <a:latin typeface="+mn-lt"/>
                </a:rPr>
                <a:t>10</a:t>
              </a:r>
              <a:endParaRPr lang="en-US" sz="1600" baseline="30000" dirty="0">
                <a:latin typeface="+mn-lt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 bwMode="auto">
            <a:xfrm>
              <a:off x="5410200" y="6096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4648200" y="6096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2743200" y="6096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447800" y="6096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685800" y="6506746"/>
              <a:ext cx="488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10</a:t>
              </a:r>
              <a:r>
                <a:rPr lang="en-US" sz="1600" baseline="30000" dirty="0" smtClean="0">
                  <a:latin typeface="+mn-lt"/>
                </a:rPr>
                <a:t>7</a:t>
              </a:r>
              <a:endParaRPr lang="en-US" sz="1600" baseline="30000" dirty="0">
                <a:latin typeface="+mn-lt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 bwMode="auto">
            <a:xfrm>
              <a:off x="1981200" y="6400800"/>
              <a:ext cx="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2895600" y="6400800"/>
              <a:ext cx="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3810000" y="6400800"/>
              <a:ext cx="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4724400" y="6400800"/>
              <a:ext cx="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5638800" y="6400800"/>
              <a:ext cx="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Rectangle 119"/>
            <p:cNvSpPr/>
            <p:nvPr/>
          </p:nvSpPr>
          <p:spPr bwMode="auto">
            <a:xfrm>
              <a:off x="5410200" y="5410200"/>
              <a:ext cx="76200" cy="990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486400" y="5410200"/>
              <a:ext cx="17590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Photosphere</a:t>
              </a:r>
              <a:br>
                <a:rPr lang="en-US" sz="1600" dirty="0" smtClean="0">
                  <a:latin typeface="+mn-lt"/>
                </a:rPr>
              </a:br>
              <a:r>
                <a:rPr lang="en-US" sz="1600" dirty="0" smtClean="0">
                  <a:latin typeface="+mn-lt"/>
                </a:rPr>
                <a:t> – photon escape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22" name="Left Brace 121"/>
            <p:cNvSpPr/>
            <p:nvPr/>
          </p:nvSpPr>
          <p:spPr bwMode="auto">
            <a:xfrm rot="5400000">
              <a:off x="2552700" y="3238500"/>
              <a:ext cx="533400" cy="365760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676400" y="4343400"/>
              <a:ext cx="223651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Case I: </a:t>
              </a:r>
              <a:r>
                <a:rPr lang="en-US" sz="1600" dirty="0" err="1" smtClean="0">
                  <a:latin typeface="Symbol" charset="2"/>
                  <a:cs typeface="Symbol" charset="2"/>
                </a:rPr>
                <a:t>t</a:t>
              </a:r>
              <a:r>
                <a:rPr lang="en-US" sz="1600" baseline="-25000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sz="1600" dirty="0" smtClean="0"/>
                <a:t>&gt;</a:t>
              </a:r>
              <a:r>
                <a:rPr lang="en-US" sz="1600" dirty="0"/>
                <a:t>&gt;</a:t>
              </a:r>
              <a:r>
                <a:rPr lang="en-US" sz="1600" dirty="0" smtClean="0"/>
                <a:t>1;</a:t>
              </a:r>
              <a:br>
                <a:rPr lang="en-US" sz="1600" dirty="0" smtClean="0"/>
              </a:br>
              <a:r>
                <a:rPr lang="en-US" sz="1600" dirty="0" smtClean="0"/>
                <a:t>photons stay within </a:t>
              </a:r>
              <a:r>
                <a:rPr lang="en-US" sz="1600" dirty="0" smtClean="0">
                  <a:latin typeface="Symbol" charset="2"/>
                  <a:cs typeface="Symbol" charset="2"/>
                </a:rPr>
                <a:t>D</a:t>
              </a:r>
              <a:endParaRPr lang="en-US" sz="1600" dirty="0">
                <a:latin typeface="Symbol" charset="2"/>
                <a:cs typeface="Symbol" charset="2"/>
              </a:endParaRPr>
            </a:p>
          </p:txBody>
        </p:sp>
        <p:sp>
          <p:nvSpPr>
            <p:cNvPr id="124" name="Left Brace 123"/>
            <p:cNvSpPr/>
            <p:nvPr/>
          </p:nvSpPr>
          <p:spPr bwMode="auto">
            <a:xfrm rot="5400000">
              <a:off x="4991100" y="4838700"/>
              <a:ext cx="152400" cy="83820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724400" y="4724400"/>
              <a:ext cx="2133517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photons </a:t>
              </a:r>
              <a:r>
                <a:rPr lang="en-US" sz="1600" dirty="0" smtClean="0"/>
                <a:t>diffuse out;</a:t>
              </a:r>
              <a:br>
                <a:rPr lang="en-US" sz="1600" dirty="0" smtClean="0"/>
              </a:br>
              <a:r>
                <a:rPr lang="en-US" sz="1600" dirty="0" smtClean="0"/>
                <a:t> </a:t>
              </a:r>
              <a:r>
                <a:rPr lang="en-US" sz="1600" dirty="0" smtClean="0">
                  <a:latin typeface="Symbol" charset="2"/>
                  <a:cs typeface="Symbol" charset="2"/>
                </a:rPr>
                <a:t>D </a:t>
              </a:r>
              <a:r>
                <a:rPr lang="en-US" sz="1600" dirty="0" smtClean="0">
                  <a:latin typeface="Comic Sans MS"/>
                  <a:cs typeface="Comic Sans MS"/>
                </a:rPr>
                <a:t>shrinks</a:t>
              </a:r>
              <a:r>
                <a:rPr lang="en-US" sz="1600" dirty="0" smtClean="0"/>
                <a:t>  </a:t>
              </a:r>
              <a:endParaRPr lang="en-US" sz="1600" dirty="0">
                <a:latin typeface="Symbol" charset="2"/>
                <a:cs typeface="Symbol" charset="2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4648200" y="5410200"/>
              <a:ext cx="76200" cy="990600"/>
            </a:xfrm>
            <a:prstGeom prst="rect">
              <a:avLst/>
            </a:prstGeom>
            <a:gradFill flip="none" rotWithShape="1">
              <a:gsLst>
                <a:gs pos="0">
                  <a:srgbClr val="800080"/>
                </a:gs>
                <a:gs pos="100000">
                  <a:srgbClr val="008000"/>
                </a:gs>
              </a:gsLst>
              <a:lin ang="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C66FF"/>
                  </a:gs>
                  <a:gs pos="100000">
                    <a:srgbClr val="CCFFCC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524000" y="5715000"/>
              <a:ext cx="110559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Effective </a:t>
              </a:r>
              <a:br>
                <a:rPr lang="en-US" sz="1600" dirty="0" smtClean="0"/>
              </a:br>
              <a:r>
                <a:rPr lang="en-US" sz="1600" dirty="0" smtClean="0"/>
                <a:t>emission</a:t>
              </a:r>
              <a:endParaRPr lang="en-US" sz="1600" dirty="0">
                <a:latin typeface="Symbol" charset="2"/>
                <a:cs typeface="Symbol" charset="2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911600" y="5842000"/>
              <a:ext cx="711200" cy="749003"/>
            </a:xfrm>
            <a:custGeom>
              <a:avLst/>
              <a:gdLst>
                <a:gd name="connsiteX0" fmla="*/ 0 w 711200"/>
                <a:gd name="connsiteY0" fmla="*/ 0 h 749003"/>
                <a:gd name="connsiteX1" fmla="*/ 190500 w 711200"/>
                <a:gd name="connsiteY1" fmla="*/ 279400 h 749003"/>
                <a:gd name="connsiteX2" fmla="*/ 711200 w 711200"/>
                <a:gd name="connsiteY2" fmla="*/ 241300 h 74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749003">
                  <a:moveTo>
                    <a:pt x="0" y="0"/>
                  </a:moveTo>
                  <a:cubicBezTo>
                    <a:pt x="35983" y="119591"/>
                    <a:pt x="71967" y="239183"/>
                    <a:pt x="190500" y="279400"/>
                  </a:cubicBezTo>
                  <a:cubicBezTo>
                    <a:pt x="309033" y="319617"/>
                    <a:pt x="281517" y="1339850"/>
                    <a:pt x="711200" y="241300"/>
                  </a:cubicBezTo>
                </a:path>
              </a:pathLst>
            </a:cu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135" name="Bent Arrow 134"/>
            <p:cNvSpPr/>
            <p:nvPr/>
          </p:nvSpPr>
          <p:spPr bwMode="auto">
            <a:xfrm>
              <a:off x="4114800" y="5638800"/>
              <a:ext cx="457200" cy="152400"/>
            </a:xfrm>
            <a:prstGeom prst="bentArrow">
              <a:avLst/>
            </a:prstGeom>
            <a:solidFill>
              <a:srgbClr val="4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 flipH="1">
              <a:off x="2743200" y="5867400"/>
              <a:ext cx="45719" cy="533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971800" y="5867400"/>
              <a:ext cx="18115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Transition </a:t>
              </a:r>
              <a:r>
                <a:rPr lang="en-US" sz="1600" dirty="0" smtClean="0"/>
                <a:t>radius</a:t>
              </a:r>
              <a:endParaRPr lang="en-US" sz="1600" dirty="0">
                <a:latin typeface="Symbol" charset="2"/>
                <a:cs typeface="Symbol" charset="2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371600" y="5105400"/>
              <a:ext cx="1371600" cy="609600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819400" y="5181600"/>
              <a:ext cx="19269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Diffusion within </a:t>
              </a:r>
              <a:r>
                <a:rPr lang="en-US" sz="1600" dirty="0" smtClean="0">
                  <a:latin typeface="Symbol" charset="2"/>
                  <a:cs typeface="Symbol" charset="2"/>
                </a:rPr>
                <a:t>D</a:t>
              </a:r>
              <a:endParaRPr lang="en-US" sz="1600" dirty="0">
                <a:latin typeface="Symbol" charset="2"/>
                <a:cs typeface="Symbol" charset="2"/>
              </a:endParaRPr>
            </a:p>
          </p:txBody>
        </p:sp>
        <p:grpSp>
          <p:nvGrpSpPr>
            <p:cNvPr id="141" name="Group 17"/>
            <p:cNvGrpSpPr>
              <a:grpSpLocks/>
            </p:cNvGrpSpPr>
            <p:nvPr/>
          </p:nvGrpSpPr>
          <p:grpSpPr bwMode="auto">
            <a:xfrm>
              <a:off x="5486400" y="5943600"/>
              <a:ext cx="663123" cy="173220"/>
              <a:chOff x="2160" y="1104"/>
              <a:chExt cx="2448" cy="576"/>
            </a:xfrm>
          </p:grpSpPr>
          <p:grpSp>
            <p:nvGrpSpPr>
              <p:cNvPr id="142" name="Group 18"/>
              <p:cNvGrpSpPr>
                <a:grpSpLocks/>
              </p:cNvGrpSpPr>
              <p:nvPr/>
            </p:nvGrpSpPr>
            <p:grpSpPr bwMode="auto">
              <a:xfrm>
                <a:off x="2160" y="1104"/>
                <a:ext cx="1920" cy="576"/>
                <a:chOff x="2304" y="1728"/>
                <a:chExt cx="1920" cy="576"/>
              </a:xfrm>
            </p:grpSpPr>
            <p:grpSp>
              <p:nvGrpSpPr>
                <p:cNvPr id="145" name="Group 19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153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157" name="Arc 2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Arc 2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4" name="Group 23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155" name="Arc 24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Arc 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6" name="Group 26"/>
                <p:cNvGrpSpPr>
                  <a:grpSpLocks/>
                </p:cNvGrpSpPr>
                <p:nvPr/>
              </p:nvGrpSpPr>
              <p:grpSpPr bwMode="auto">
                <a:xfrm>
                  <a:off x="326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14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151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" name="Arc 2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8" name="Group 30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149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" name="Arc 3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43" name="Arc 33"/>
              <p:cNvSpPr>
                <a:spLocks/>
              </p:cNvSpPr>
              <p:nvPr/>
            </p:nvSpPr>
            <p:spPr bwMode="auto">
              <a:xfrm>
                <a:off x="4080" y="1104"/>
                <a:ext cx="28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34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9" name="Group 17"/>
            <p:cNvGrpSpPr>
              <a:grpSpLocks/>
            </p:cNvGrpSpPr>
            <p:nvPr/>
          </p:nvGrpSpPr>
          <p:grpSpPr bwMode="auto">
            <a:xfrm>
              <a:off x="5486400" y="6175827"/>
              <a:ext cx="663123" cy="173220"/>
              <a:chOff x="2160" y="1104"/>
              <a:chExt cx="2448" cy="576"/>
            </a:xfrm>
          </p:grpSpPr>
          <p:grpSp>
            <p:nvGrpSpPr>
              <p:cNvPr id="160" name="Group 18"/>
              <p:cNvGrpSpPr>
                <a:grpSpLocks/>
              </p:cNvGrpSpPr>
              <p:nvPr/>
            </p:nvGrpSpPr>
            <p:grpSpPr bwMode="auto">
              <a:xfrm>
                <a:off x="2160" y="1104"/>
                <a:ext cx="1920" cy="576"/>
                <a:chOff x="2304" y="1728"/>
                <a:chExt cx="1920" cy="576"/>
              </a:xfrm>
            </p:grpSpPr>
            <p:grpSp>
              <p:nvGrpSpPr>
                <p:cNvPr id="163" name="Group 19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171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175" name="Arc 2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Arc 2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" name="Group 23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173" name="Arc 24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" name="Arc 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64" name="Group 26"/>
                <p:cNvGrpSpPr>
                  <a:grpSpLocks/>
                </p:cNvGrpSpPr>
                <p:nvPr/>
              </p:nvGrpSpPr>
              <p:grpSpPr bwMode="auto">
                <a:xfrm>
                  <a:off x="326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16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169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" name="Arc 2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6" name="Group 30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167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" name="Arc 3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61" name="Arc 33"/>
              <p:cNvSpPr>
                <a:spLocks/>
              </p:cNvSpPr>
              <p:nvPr/>
            </p:nvSpPr>
            <p:spPr bwMode="auto">
              <a:xfrm>
                <a:off x="4080" y="1104"/>
                <a:ext cx="28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34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228600" y="4800600"/>
            <a:ext cx="78929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I (photons stay within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) is valid at r&lt;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trn</a:t>
            </a:r>
            <a:r>
              <a:rPr lang="en-US" baseline="-25000" dirty="0" smtClean="0"/>
              <a:t>.</a:t>
            </a:r>
            <a:r>
              <a:rPr lang="en-US" dirty="0" smtClean="0"/>
              <a:t>~ 9*10</a:t>
            </a:r>
            <a:r>
              <a:rPr lang="en-US" baseline="30000" dirty="0" smtClean="0"/>
              <a:t>10</a:t>
            </a:r>
            <a:r>
              <a:rPr lang="en-US" dirty="0" smtClean="0"/>
              <a:t> cm &lt;~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r&gt;~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trns</a:t>
            </a:r>
            <a:r>
              <a:rPr lang="en-US" baseline="-25000" dirty="0" smtClean="0"/>
              <a:t>.</a:t>
            </a:r>
            <a:r>
              <a:rPr lang="en-US" dirty="0" smtClean="0"/>
              <a:t> gradual transition to case II </a:t>
            </a:r>
            <a:br>
              <a:rPr lang="en-US" dirty="0" smtClean="0"/>
            </a:br>
            <a:r>
              <a:rPr lang="en-US" dirty="0" smtClean="0"/>
              <a:t>       (can’t be fully achieved below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ph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0090"/>
                </a:solidFill>
              </a:rPr>
              <a:t>Minor observational effect; </a:t>
            </a:r>
          </a:p>
          <a:p>
            <a:r>
              <a:rPr lang="en-US" b="1" dirty="0" smtClean="0">
                <a:solidFill>
                  <a:srgbClr val="800080"/>
                </a:solidFill>
              </a:rPr>
              <a:t>Possible effect on the reconnection rate - ? </a:t>
            </a:r>
            <a:endParaRPr lang="en-US" b="1" dirty="0">
              <a:solidFill>
                <a:srgbClr val="800080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668583" y="6550223"/>
            <a:ext cx="3488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+mn-lt"/>
              </a:rPr>
              <a:t>Begue</a:t>
            </a:r>
            <a:r>
              <a:rPr lang="en-US" sz="1400" dirty="0" smtClean="0">
                <a:latin typeface="+mn-lt"/>
              </a:rPr>
              <a:t>, Pe’er &amp; </a:t>
            </a:r>
            <a:r>
              <a:rPr lang="en-US" sz="1400" dirty="0" err="1" smtClean="0">
                <a:latin typeface="+mn-lt"/>
              </a:rPr>
              <a:t>Lyubarsky</a:t>
            </a:r>
            <a:r>
              <a:rPr lang="en-US" sz="1400" dirty="0" smtClean="0">
                <a:latin typeface="+mn-lt"/>
              </a:rPr>
              <a:t>, 2016,  in prep. </a:t>
            </a:r>
          </a:p>
        </p:txBody>
      </p:sp>
    </p:spTree>
    <p:extLst>
      <p:ext uri="{BB962C8B-B14F-4D97-AF65-F5344CB8AC3E}">
        <p14:creationId xmlns:p14="http://schemas.microsoft.com/office/powerpoint/2010/main" val="350680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Outline</a:t>
            </a:r>
            <a:endParaRPr lang="en-US" sz="2667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35329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Motivation: Are GRB outflows </a:t>
            </a:r>
            <a:r>
              <a:rPr lang="en-US" dirty="0" err="1" smtClean="0">
                <a:latin typeface="+mj-lt"/>
              </a:rPr>
              <a:t>Poynting</a:t>
            </a:r>
            <a:r>
              <a:rPr lang="en-US" dirty="0" smtClean="0">
                <a:latin typeface="+mj-lt"/>
              </a:rPr>
              <a:t> flux dominated ?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Testable predictions on the striped wind model: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- Upper limits</a:t>
            </a:r>
            <a:r>
              <a:rPr lang="en-US" dirty="0" smtClean="0">
                <a:latin typeface="+mj-lt"/>
              </a:rPr>
              <a:t>:    </a:t>
            </a:r>
            <a:r>
              <a:rPr lang="en-US" dirty="0" err="1" smtClean="0">
                <a:latin typeface="+mj-lt"/>
              </a:rPr>
              <a:t>L</a:t>
            </a:r>
            <a:r>
              <a:rPr lang="en-US" baseline="-25000" dirty="0" err="1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L</a:t>
            </a:r>
            <a:r>
              <a:rPr lang="en-US" baseline="-25000" dirty="0" err="1" smtClean="0">
                <a:latin typeface="+mj-lt"/>
              </a:rPr>
              <a:t>k</a:t>
            </a:r>
            <a:r>
              <a:rPr lang="en-US" dirty="0" smtClean="0">
                <a:latin typeface="+mj-lt"/>
              </a:rPr>
              <a:t> &lt;= 30%;  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                                                                L</a:t>
            </a:r>
            <a:r>
              <a:rPr lang="en-US" baseline="-25000" dirty="0" smtClean="0">
                <a:latin typeface="+mj-lt"/>
              </a:rPr>
              <a:t>NT </a:t>
            </a:r>
            <a:r>
              <a:rPr lang="en-US" dirty="0" smtClean="0">
                <a:latin typeface="+mj-lt"/>
              </a:rPr>
              <a:t>&lt;= L</a:t>
            </a:r>
            <a:r>
              <a:rPr lang="en-US" baseline="-25000" dirty="0" smtClean="0">
                <a:latin typeface="+mj-lt"/>
              </a:rPr>
              <a:t>K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Detailed modeling of radiation on the current sheet evolution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  - Dynamically: Minor effect;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  - Photons stay within reconnection layer until  </a:t>
            </a:r>
            <a:r>
              <a:rPr lang="en-US" dirty="0" err="1" smtClean="0">
                <a:latin typeface="+mj-lt"/>
              </a:rPr>
              <a:t>r</a:t>
            </a:r>
            <a:r>
              <a:rPr lang="en-US" baseline="-25000" dirty="0" err="1" smtClean="0">
                <a:latin typeface="+mj-lt"/>
              </a:rPr>
              <a:t>trans</a:t>
            </a:r>
            <a:r>
              <a:rPr lang="en-US" baseline="-25000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&lt;~</a:t>
            </a:r>
            <a:r>
              <a:rPr lang="en-US" dirty="0" err="1" smtClean="0">
                <a:latin typeface="+mj-lt"/>
              </a:rPr>
              <a:t>r</a:t>
            </a:r>
            <a:r>
              <a:rPr lang="en-US" baseline="-25000" dirty="0" err="1" smtClean="0">
                <a:latin typeface="+mj-lt"/>
              </a:rPr>
              <a:t>phot</a:t>
            </a:r>
            <a:r>
              <a:rPr lang="en-US" baseline="-25000" dirty="0" smtClean="0">
                <a:latin typeface="+mj-lt"/>
              </a:rPr>
              <a:t>.</a:t>
            </a:r>
            <a:endParaRPr lang="en-US" baseline="-25000" dirty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 smtClean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Emission from the photosphere: &gt; few MeV 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/>
          </a:p>
          <a:p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8600" y="838200"/>
            <a:ext cx="8763000" cy="762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hevron 2"/>
          <p:cNvSpPr/>
          <p:nvPr/>
        </p:nvSpPr>
        <p:spPr bwMode="auto">
          <a:xfrm>
            <a:off x="304800" y="4724400"/>
            <a:ext cx="457200" cy="228600"/>
          </a:xfrm>
          <a:prstGeom prst="chevron">
            <a:avLst/>
          </a:prstGeom>
          <a:solidFill>
            <a:srgbClr val="FF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8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Confronting with observations (3):</a:t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GRB’s “photospheric revolution”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1295400"/>
            <a:ext cx="8606487" cy="3585208"/>
            <a:chOff x="533400" y="914400"/>
            <a:chExt cx="10403445" cy="434720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33400" y="990600"/>
              <a:ext cx="8382000" cy="4114800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408000"/>
                </a:solidFill>
                <a:effectLst/>
                <a:latin typeface="Times"/>
                <a:ea typeface="Arial" charset="0"/>
                <a:cs typeface="Times"/>
              </a:endParaRPr>
            </a:p>
          </p:txBody>
        </p:sp>
        <p:pic>
          <p:nvPicPr>
            <p:cNvPr id="11" name="Picture 10" descr="BlackbodySynchrotronLong GRBsNNdexWwidthSpectral2.01.51.00.50.03.02.52.01.51.00.50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663700"/>
              <a:ext cx="7467600" cy="3597908"/>
            </a:xfrm>
            <a:prstGeom prst="rect">
              <a:avLst/>
            </a:prstGeom>
          </p:spPr>
        </p:pic>
        <p:pic>
          <p:nvPicPr>
            <p:cNvPr id="13" name="Picture 12" descr="droppedImage-4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3962400"/>
              <a:ext cx="1714499" cy="72153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58000" y="3352800"/>
              <a:ext cx="13581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</a:t>
              </a:r>
              <a:r>
                <a:rPr lang="en-US" dirty="0" smtClean="0">
                  <a:latin typeface="Times"/>
                  <a:cs typeface="Times"/>
                </a:rPr>
                <a:t>=FWHM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724400" y="2743200"/>
              <a:ext cx="1143000" cy="457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371600" y="2743200"/>
              <a:ext cx="228600" cy="457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419600" y="2895600"/>
              <a:ext cx="1828800" cy="5334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295400" y="2971800"/>
              <a:ext cx="533400" cy="5334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6600" y="1219200"/>
              <a:ext cx="2569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Times"/>
                  <a:cs typeface="Times"/>
                </a:rPr>
                <a:t>Slow cooling </a:t>
              </a:r>
              <a:r>
                <a:rPr lang="en-US" sz="1800" dirty="0" err="1" smtClean="0">
                  <a:solidFill>
                    <a:srgbClr val="FF0000"/>
                  </a:solidFill>
                  <a:latin typeface="Times"/>
                  <a:cs typeface="Times"/>
                </a:rPr>
                <a:t>Maxwellian</a:t>
              </a:r>
              <a:endParaRPr lang="en-US" sz="1800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90800" y="914400"/>
              <a:ext cx="2468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008040"/>
                  </a:solidFill>
                  <a:latin typeface="Times"/>
                  <a:cs typeface="Times"/>
                </a:rPr>
                <a:t>Monoenergetic</a:t>
              </a:r>
              <a:r>
                <a:rPr lang="en-US" sz="1800" dirty="0" smtClean="0">
                  <a:solidFill>
                    <a:srgbClr val="008040"/>
                  </a:solidFill>
                  <a:latin typeface="Times"/>
                  <a:cs typeface="Times"/>
                </a:rPr>
                <a:t> electrons</a:t>
              </a:r>
              <a:endParaRPr lang="en-US" sz="1800" dirty="0">
                <a:solidFill>
                  <a:srgbClr val="008040"/>
                </a:solidFill>
                <a:latin typeface="Times"/>
                <a:cs typeface="Time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000" y="1752600"/>
              <a:ext cx="2447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8000"/>
                  </a:solidFill>
                  <a:latin typeface="Times"/>
                  <a:cs typeface="Times"/>
                </a:rPr>
                <a:t>Slow cooling Power law</a:t>
              </a:r>
              <a:endParaRPr lang="en-US" sz="1800" dirty="0">
                <a:solidFill>
                  <a:srgbClr val="FF8000"/>
                </a:solidFill>
                <a:latin typeface="Times"/>
                <a:cs typeface="Time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4125" y="3409080"/>
              <a:ext cx="1545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latin typeface="Times"/>
                  <a:cs typeface="Times"/>
                </a:rPr>
                <a:t>Fast cooling</a:t>
              </a:r>
              <a:r>
                <a:rPr lang="en-US" sz="1800" dirty="0" smtClean="0">
                  <a:solidFill>
                    <a:srgbClr val="0000FF"/>
                  </a:solidFill>
                  <a:latin typeface="Times"/>
                  <a:cs typeface="Times"/>
                  <a:sym typeface="Wingdings"/>
                </a:rPr>
                <a:t></a:t>
              </a:r>
              <a:endParaRPr lang="en-US" sz="1800" dirty="0">
                <a:solidFill>
                  <a:srgbClr val="0000FF"/>
                </a:solidFill>
                <a:latin typeface="Times"/>
                <a:cs typeface="Time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295400" y="1676400"/>
              <a:ext cx="2133600" cy="31242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pic>
          <p:nvPicPr>
            <p:cNvPr id="24" name="Picture 23" descr="droppedImage-156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295400"/>
              <a:ext cx="1914900" cy="1907391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867400" y="4876800"/>
              <a:ext cx="5069445" cy="3731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err="1">
                  <a:latin typeface="+mn-lt"/>
                </a:rPr>
                <a:t>Axelsson</a:t>
              </a:r>
              <a:r>
                <a:rPr lang="en-US" sz="1400" dirty="0">
                  <a:latin typeface="+mn-lt"/>
                </a:rPr>
                <a:t> &amp; </a:t>
              </a:r>
              <a:r>
                <a:rPr lang="en-US" sz="1400" dirty="0" err="1">
                  <a:latin typeface="+mn-lt"/>
                </a:rPr>
                <a:t>Borgonovo</a:t>
              </a:r>
              <a:r>
                <a:rPr lang="en-US" sz="1400" dirty="0">
                  <a:latin typeface="+mn-lt"/>
                </a:rPr>
                <a:t>, 2015, </a:t>
              </a:r>
              <a:r>
                <a:rPr lang="en-US" sz="1400" dirty="0" err="1" smtClean="0">
                  <a:latin typeface="+mn-lt"/>
                </a:rPr>
                <a:t>ApJ</a:t>
              </a:r>
              <a:r>
                <a:rPr lang="en-US" sz="1400" dirty="0" smtClean="0">
                  <a:latin typeface="+mn-lt"/>
                </a:rPr>
                <a:t>; Yu et. al., 2015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4800" y="5029200"/>
            <a:ext cx="83641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Irrespective of the electron’s distribution, dissipation mechanism, 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(optically thin) synchrotron emission </a:t>
            </a:r>
            <a:r>
              <a:rPr lang="en-US" b="1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explain GRB spectra</a:t>
            </a:r>
            <a:br>
              <a:rPr lang="en-US" dirty="0" smtClean="0"/>
            </a:br>
            <a:r>
              <a:rPr lang="en-US" dirty="0" smtClean="0"/>
              <a:t>of nearly 100% of GRBs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0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0" y="1219200"/>
            <a:ext cx="4419600" cy="41148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Confronting with observations (3):</a:t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GRB’s “photospheric revolution”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pic>
        <p:nvPicPr>
          <p:cNvPr id="27" name="Picture 26" descr="Bin4BBBa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4062518" cy="29972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8200" y="1600200"/>
            <a:ext cx="2212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GRB110721A (Iyyani+13)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744" y="1295400"/>
            <a:ext cx="4873256" cy="3810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696200" y="1295400"/>
            <a:ext cx="1108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Guiriec+11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Ahlgren+15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181600"/>
            <a:ext cx="81112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many GRBs, a thermal component is observed at ~few 100’s </a:t>
            </a:r>
            <a:r>
              <a:rPr lang="en-US" dirty="0" err="1" smtClean="0"/>
              <a:t>keV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(It was not looked for previously !)  </a:t>
            </a:r>
          </a:p>
          <a:p>
            <a:endParaRPr lang="en-US" dirty="0"/>
          </a:p>
          <a:p>
            <a:r>
              <a:rPr lang="en-US" dirty="0" smtClean="0"/>
              <a:t>          Can this be explained within high-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model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6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Thermal signature of high-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cs typeface="Symbol" charset="2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model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553200" y="5105400"/>
            <a:ext cx="253891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err="1">
                <a:latin typeface="+mn-lt"/>
              </a:rPr>
              <a:t>Vurm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 smtClean="0">
                <a:latin typeface="+mn-lt"/>
              </a:rPr>
              <a:t>Lyubarsky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&amp; </a:t>
            </a:r>
            <a:r>
              <a:rPr lang="en-US" sz="1400" dirty="0" err="1">
                <a:latin typeface="+mn-lt"/>
              </a:rPr>
              <a:t>Piran</a:t>
            </a:r>
            <a:r>
              <a:rPr lang="en-US" sz="1400" dirty="0">
                <a:latin typeface="+mn-lt"/>
              </a:rPr>
              <a:t> (13</a:t>
            </a:r>
            <a:r>
              <a:rPr lang="en-US" sz="1400" dirty="0" smtClean="0">
                <a:latin typeface="+mn-lt"/>
              </a:rPr>
              <a:t>)</a:t>
            </a:r>
          </a:p>
          <a:p>
            <a:r>
              <a:rPr lang="en-US" sz="1400" dirty="0" err="1" smtClean="0">
                <a:latin typeface="+mn-lt"/>
              </a:rPr>
              <a:t>Beloborodov</a:t>
            </a:r>
            <a:r>
              <a:rPr lang="en-US" sz="1400" dirty="0" smtClean="0">
                <a:latin typeface="+mn-lt"/>
              </a:rPr>
              <a:t> (13)</a:t>
            </a: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  <a:p>
            <a:r>
              <a:rPr lang="en-US" sz="1400" dirty="0" err="1" smtClean="0">
                <a:latin typeface="+mn-lt"/>
              </a:rPr>
              <a:t>Begue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&amp; AP (15)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600269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40"/>
                </a:solidFill>
                <a:latin typeface="+mj-lt"/>
              </a:rPr>
              <a:t>Basic idea: </a:t>
            </a:r>
            <a:r>
              <a:rPr lang="en-US" b="1" i="1" u="sng" dirty="0" smtClean="0">
                <a:solidFill>
                  <a:srgbClr val="008040"/>
                </a:solidFill>
                <a:latin typeface="+mj-lt"/>
              </a:rPr>
              <a:t>photon production rate</a:t>
            </a:r>
          </a:p>
          <a:p>
            <a:endParaRPr lang="en-US" b="1" dirty="0" smtClean="0">
              <a:solidFill>
                <a:srgbClr val="008040"/>
              </a:solidFill>
              <a:latin typeface="+mj-lt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✜</a:t>
            </a:r>
            <a:r>
              <a:rPr lang="en-US" dirty="0"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As long as                        </a:t>
            </a:r>
            <a:r>
              <a:rPr lang="en-US" dirty="0" smtClean="0">
                <a:sym typeface="Wingdings"/>
              </a:rPr>
              <a:t>   full </a:t>
            </a:r>
            <a:r>
              <a:rPr lang="en-US" dirty="0" err="1" smtClean="0"/>
              <a:t>thermalization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✜ </a:t>
            </a:r>
            <a:r>
              <a:rPr lang="en-US" dirty="0" smtClean="0"/>
              <a:t>Photon production processes: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- double Compton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- </a:t>
            </a:r>
            <a:r>
              <a:rPr lang="en-US" dirty="0" err="1" smtClean="0"/>
              <a:t>Brem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- </a:t>
            </a:r>
            <a:r>
              <a:rPr lang="en-US" dirty="0" err="1" smtClean="0"/>
              <a:t>cyclo</a:t>
            </a:r>
            <a:r>
              <a:rPr lang="en-US" dirty="0"/>
              <a:t>-</a:t>
            </a:r>
            <a:r>
              <a:rPr lang="en-US" dirty="0" smtClean="0"/>
              <a:t>Synch.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Magnetized flows:</a:t>
            </a:r>
            <a:endParaRPr lang="en-US" dirty="0">
              <a:latin typeface="+mn-lt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dirty="0" smtClean="0">
                <a:solidFill>
                  <a:srgbClr val="FF0080"/>
                </a:solidFill>
                <a:sym typeface="Wingdings"/>
              </a:rPr>
              <a:t>Condition fulfilled only for</a:t>
            </a:r>
            <a:r>
              <a:rPr lang="en-US" dirty="0" smtClean="0">
                <a:solidFill>
                  <a:srgbClr val="008040"/>
                </a:solidFill>
                <a:sym typeface="Wingdings"/>
              </a:rPr>
              <a:t> </a:t>
            </a:r>
            <a:r>
              <a:rPr lang="en-US" i="1" dirty="0" smtClean="0">
                <a:latin typeface="Arial"/>
                <a:cs typeface="Arial"/>
                <a:sym typeface="Wingdings"/>
              </a:rPr>
              <a:t>r &lt; </a:t>
            </a:r>
            <a:r>
              <a:rPr lang="en-US" i="1" dirty="0" err="1" smtClean="0">
                <a:latin typeface="Arial"/>
                <a:cs typeface="Arial"/>
                <a:sym typeface="Wingdings"/>
              </a:rPr>
              <a:t>r</a:t>
            </a:r>
            <a:r>
              <a:rPr lang="en-US" i="1" baseline="-25000" dirty="0" err="1" smtClean="0">
                <a:latin typeface="Arial"/>
                <a:cs typeface="Arial"/>
                <a:sym typeface="Wingdings"/>
              </a:rPr>
              <a:t>supp</a:t>
            </a:r>
            <a:r>
              <a:rPr lang="en-US" i="1" dirty="0" smtClean="0">
                <a:latin typeface="Arial"/>
                <a:cs typeface="Arial"/>
                <a:sym typeface="Wingdings"/>
              </a:rPr>
              <a:t> ~ 5*10</a:t>
            </a:r>
            <a:r>
              <a:rPr lang="en-US" i="1" baseline="30000" dirty="0" smtClean="0">
                <a:latin typeface="Arial"/>
                <a:cs typeface="Arial"/>
                <a:sym typeface="Wingdings"/>
              </a:rPr>
              <a:t>9</a:t>
            </a:r>
            <a:r>
              <a:rPr lang="en-US" i="1" dirty="0" smtClean="0">
                <a:latin typeface="Arial"/>
                <a:cs typeface="Arial"/>
                <a:sym typeface="Wingdings"/>
              </a:rPr>
              <a:t> </a:t>
            </a:r>
            <a:r>
              <a:rPr lang="en-US" dirty="0" smtClean="0">
                <a:latin typeface="Arial"/>
                <a:cs typeface="Arial"/>
                <a:sym typeface="Wingdings"/>
              </a:rPr>
              <a:t>cm</a:t>
            </a:r>
          </a:p>
          <a:p>
            <a:endParaRPr lang="en-US" dirty="0">
              <a:latin typeface="Arial"/>
              <a:cs typeface="Arial"/>
              <a:sym typeface="Wingding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819166"/>
              </p:ext>
            </p:extLst>
          </p:nvPr>
        </p:nvGraphicFramePr>
        <p:xfrm>
          <a:off x="2057400" y="1905000"/>
          <a:ext cx="18907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85" name="Equation" r:id="rId3" imgW="1003300" imgH="228600" progId="Equation.3">
                  <p:embed/>
                </p:oleObj>
              </mc:Choice>
              <mc:Fallback>
                <p:oleObj name="Equation" r:id="rId3" imgW="1003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1905000"/>
                        <a:ext cx="189071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061660"/>
              </p:ext>
            </p:extLst>
          </p:nvPr>
        </p:nvGraphicFramePr>
        <p:xfrm>
          <a:off x="6705600" y="2438400"/>
          <a:ext cx="13874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86" name="Equation" r:id="rId5" imgW="736600" imgH="419100" progId="Equation.3">
                  <p:embed/>
                </p:oleObj>
              </mc:Choice>
              <mc:Fallback>
                <p:oleObj name="Equation" r:id="rId5" imgW="736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600" y="2438400"/>
                        <a:ext cx="1387475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320383"/>
              </p:ext>
            </p:extLst>
          </p:nvPr>
        </p:nvGraphicFramePr>
        <p:xfrm>
          <a:off x="3276600" y="3505200"/>
          <a:ext cx="1651000" cy="48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87" name="Equation" r:id="rId7" imgW="863600" imgH="254000" progId="Equation.3">
                  <p:embed/>
                </p:oleObj>
              </mc:Choice>
              <mc:Fallback>
                <p:oleObj name="Equation" r:id="rId7" imgW="863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6600" y="3505200"/>
                        <a:ext cx="1651000" cy="48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070926"/>
              </p:ext>
            </p:extLst>
          </p:nvPr>
        </p:nvGraphicFramePr>
        <p:xfrm>
          <a:off x="3276600" y="4038600"/>
          <a:ext cx="14554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88" name="Equation" r:id="rId9" imgW="825500" imgH="241300" progId="Equation.3">
                  <p:embed/>
                </p:oleObj>
              </mc:Choice>
              <mc:Fallback>
                <p:oleObj name="Equation" r:id="rId9" imgW="825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6600" y="4038600"/>
                        <a:ext cx="145548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131743"/>
              </p:ext>
            </p:extLst>
          </p:nvPr>
        </p:nvGraphicFramePr>
        <p:xfrm>
          <a:off x="3276600" y="4648200"/>
          <a:ext cx="131699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89" name="Equation" r:id="rId11" imgW="774700" imgH="254000" progId="Equation.3">
                  <p:embed/>
                </p:oleObj>
              </mc:Choice>
              <mc:Fallback>
                <p:oleObj name="Equation" r:id="rId11" imgW="774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6600" y="4648200"/>
                        <a:ext cx="131699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878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Thermal signature of high-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cs typeface="Symbol" charset="2"/>
              </a:rPr>
              <a:t>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295400"/>
            <a:ext cx="757130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40"/>
                </a:solidFill>
                <a:latin typeface="+mj-lt"/>
              </a:rPr>
              <a:t>P</a:t>
            </a:r>
            <a:r>
              <a:rPr lang="en-US" b="1" dirty="0" smtClean="0">
                <a:solidFill>
                  <a:srgbClr val="008040"/>
                </a:solidFill>
                <a:latin typeface="+mj-lt"/>
              </a:rPr>
              <a:t>hoton production rate:</a:t>
            </a:r>
          </a:p>
          <a:p>
            <a:endParaRPr lang="en-US" dirty="0">
              <a:latin typeface="Arial"/>
              <a:cs typeface="Arial"/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✜ </a:t>
            </a:r>
            <a:r>
              <a:rPr lang="en-US" dirty="0" smtClean="0">
                <a:latin typeface="Arial"/>
                <a:cs typeface="Arial"/>
                <a:sym typeface="Wingdings"/>
              </a:rPr>
              <a:t>At r &gt; </a:t>
            </a:r>
            <a:r>
              <a:rPr lang="en-US" i="1" dirty="0" err="1" smtClean="0">
                <a:latin typeface="Arial"/>
                <a:cs typeface="Arial"/>
                <a:sym typeface="Wingdings"/>
              </a:rPr>
              <a:t>r</a:t>
            </a:r>
            <a:r>
              <a:rPr lang="en-US" i="1" baseline="-25000" dirty="0" err="1" smtClean="0">
                <a:latin typeface="Arial"/>
                <a:cs typeface="Arial"/>
                <a:sym typeface="Wingdings"/>
              </a:rPr>
              <a:t>supp</a:t>
            </a:r>
            <a:r>
              <a:rPr lang="en-US" i="1" dirty="0" smtClean="0">
                <a:latin typeface="Arial"/>
                <a:cs typeface="Arial"/>
                <a:sym typeface="Wingdings"/>
              </a:rPr>
              <a:t> ~ </a:t>
            </a:r>
            <a:r>
              <a:rPr lang="en-US" dirty="0" smtClean="0">
                <a:latin typeface="Arial"/>
                <a:cs typeface="Arial"/>
                <a:sym typeface="Wingdings"/>
              </a:rPr>
              <a:t>5*10</a:t>
            </a:r>
            <a:r>
              <a:rPr lang="en-US" baseline="30000" dirty="0" smtClean="0">
                <a:latin typeface="Arial"/>
                <a:cs typeface="Arial"/>
                <a:sym typeface="Wingdings"/>
              </a:rPr>
              <a:t>9</a:t>
            </a:r>
            <a:r>
              <a:rPr lang="en-US" dirty="0" smtClean="0">
                <a:latin typeface="Arial"/>
                <a:cs typeface="Arial"/>
                <a:sym typeface="Wingdings"/>
              </a:rPr>
              <a:t> cm </a:t>
            </a:r>
            <a:r>
              <a:rPr lang="en-US" dirty="0">
                <a:latin typeface="Arial"/>
                <a:cs typeface="Arial"/>
                <a:sym typeface="Wingdings"/>
              </a:rPr>
              <a:t> </a:t>
            </a:r>
            <a:r>
              <a:rPr lang="en-US" dirty="0" smtClean="0">
                <a:latin typeface="Arial"/>
                <a:cs typeface="Arial"/>
                <a:sym typeface="Wingdings"/>
              </a:rPr>
              <a:t>   photon emission suppressed.</a:t>
            </a:r>
            <a:br>
              <a:rPr lang="en-US" dirty="0" smtClean="0">
                <a:latin typeface="Arial"/>
                <a:cs typeface="Arial"/>
                <a:sym typeface="Wingdings"/>
              </a:rPr>
            </a:br>
            <a:r>
              <a:rPr lang="en-US" dirty="0" smtClean="0">
                <a:latin typeface="Arial"/>
                <a:cs typeface="Arial"/>
                <a:sym typeface="Wingdings"/>
              </a:rPr>
              <a:t>			 </a:t>
            </a:r>
            <a:r>
              <a:rPr lang="en-US" b="1" dirty="0" smtClean="0">
                <a:solidFill>
                  <a:srgbClr val="800080"/>
                </a:solidFill>
                <a:latin typeface="Arial"/>
                <a:cs typeface="Arial"/>
                <a:sym typeface="Wingdings"/>
              </a:rPr>
              <a:t>Full </a:t>
            </a:r>
            <a:r>
              <a:rPr lang="en-US" b="1" dirty="0" err="1" smtClean="0">
                <a:solidFill>
                  <a:srgbClr val="800080"/>
                </a:solidFill>
                <a:latin typeface="Arial"/>
                <a:cs typeface="Arial"/>
                <a:sym typeface="Wingdings"/>
              </a:rPr>
              <a:t>thermalization</a:t>
            </a:r>
            <a:r>
              <a:rPr lang="en-US" b="1" dirty="0" smtClean="0">
                <a:solidFill>
                  <a:srgbClr val="800080"/>
                </a:solidFill>
                <a:latin typeface="Arial"/>
                <a:cs typeface="Arial"/>
                <a:sym typeface="Wingdings"/>
              </a:rPr>
              <a:t> impossible</a:t>
            </a:r>
            <a:r>
              <a:rPr lang="en-US" dirty="0" smtClean="0">
                <a:latin typeface="Arial"/>
                <a:cs typeface="Arial"/>
                <a:sym typeface="Wingdings"/>
              </a:rPr>
              <a:t/>
            </a:r>
            <a:br>
              <a:rPr lang="en-US" dirty="0" smtClean="0">
                <a:latin typeface="Arial"/>
                <a:cs typeface="Arial"/>
                <a:sym typeface="Wingdings"/>
              </a:rPr>
            </a:br>
            <a:r>
              <a:rPr lang="en-US" dirty="0" smtClean="0">
                <a:latin typeface="Arial"/>
                <a:cs typeface="Arial"/>
                <a:sym typeface="Wingdings"/>
              </a:rPr>
              <a:t/>
            </a:r>
            <a:br>
              <a:rPr lang="en-US" dirty="0" smtClean="0">
                <a:latin typeface="Arial"/>
                <a:cs typeface="Arial"/>
                <a:sym typeface="Wingdings"/>
              </a:rPr>
            </a:br>
            <a:r>
              <a:rPr lang="en-US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✜ </a:t>
            </a:r>
            <a:r>
              <a:rPr lang="en-US" dirty="0" smtClean="0">
                <a:latin typeface="Arial"/>
                <a:cs typeface="Arial"/>
                <a:sym typeface="Wingdings"/>
              </a:rPr>
              <a:t>At  r&lt; </a:t>
            </a:r>
            <a:r>
              <a:rPr lang="en-US" dirty="0">
                <a:latin typeface="Arial"/>
                <a:cs typeface="Arial"/>
                <a:sym typeface="Wingdings"/>
              </a:rPr>
              <a:t>r</a:t>
            </a:r>
            <a:r>
              <a:rPr lang="en-US" baseline="-25000" dirty="0">
                <a:latin typeface="Arial"/>
                <a:cs typeface="Arial"/>
                <a:sym typeface="Wingdings"/>
              </a:rPr>
              <a:t>ph</a:t>
            </a:r>
            <a:r>
              <a:rPr lang="en-US" dirty="0" smtClean="0">
                <a:latin typeface="Arial"/>
                <a:cs typeface="Arial"/>
                <a:sym typeface="Wingdings"/>
              </a:rPr>
              <a:t>~7*</a:t>
            </a:r>
            <a:r>
              <a:rPr lang="en-US" dirty="0">
                <a:latin typeface="Arial"/>
                <a:cs typeface="Arial"/>
                <a:sym typeface="Wingdings"/>
              </a:rPr>
              <a:t>10</a:t>
            </a:r>
            <a:r>
              <a:rPr lang="en-US" baseline="30000" dirty="0">
                <a:latin typeface="Arial"/>
                <a:cs typeface="Arial"/>
                <a:sym typeface="Wingdings"/>
              </a:rPr>
              <a:t>11</a:t>
            </a:r>
            <a:r>
              <a:rPr lang="en-US" dirty="0">
                <a:latin typeface="Arial"/>
                <a:cs typeface="Arial"/>
                <a:sym typeface="Wingdings"/>
              </a:rPr>
              <a:t> </a:t>
            </a:r>
            <a:r>
              <a:rPr lang="en-US" dirty="0" smtClean="0">
                <a:latin typeface="Arial"/>
                <a:cs typeface="Arial"/>
                <a:sym typeface="Wingdings"/>
              </a:rPr>
              <a:t>cm        photons are coupled to the plasma</a:t>
            </a:r>
            <a:br>
              <a:rPr lang="en-US" dirty="0" smtClean="0">
                <a:latin typeface="Arial"/>
                <a:cs typeface="Arial"/>
                <a:sym typeface="Wingdings"/>
              </a:rPr>
            </a:br>
            <a:r>
              <a:rPr lang="en-US" dirty="0" smtClean="0">
                <a:latin typeface="Arial"/>
                <a:cs typeface="Arial"/>
                <a:sym typeface="Wingdings"/>
              </a:rPr>
              <a:t>			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photon # is conserved by multiple IC </a:t>
            </a:r>
          </a:p>
          <a:p>
            <a:r>
              <a:rPr lang="en-US" dirty="0">
                <a:latin typeface="Arial"/>
                <a:cs typeface="Arial"/>
                <a:sym typeface="Wingdings"/>
              </a:rPr>
              <a:t>	</a:t>
            </a:r>
            <a:r>
              <a:rPr lang="en-US" dirty="0" smtClean="0">
                <a:latin typeface="Arial"/>
                <a:cs typeface="Arial"/>
                <a:sym typeface="Wingdings"/>
              </a:rPr>
              <a:t>				</a:t>
            </a:r>
            <a:endParaRPr lang="en-US" dirty="0">
              <a:latin typeface="Arial"/>
              <a:cs typeface="Arial"/>
              <a:sym typeface="Wingdings"/>
            </a:endParaRPr>
          </a:p>
          <a:p>
            <a:endParaRPr lang="en-US" dirty="0" smtClean="0">
              <a:latin typeface="Arial"/>
              <a:cs typeface="Arial"/>
              <a:sym typeface="Wingdings"/>
            </a:endParaRPr>
          </a:p>
          <a:p>
            <a:r>
              <a:rPr lang="en-US" dirty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✜ </a:t>
            </a:r>
            <a:r>
              <a:rPr lang="en-US" dirty="0" smtClean="0">
                <a:latin typeface="Arial"/>
                <a:cs typeface="Arial"/>
                <a:sym typeface="Zapf Dingbats"/>
              </a:rPr>
              <a:t>Continuous reconnection </a:t>
            </a:r>
            <a:r>
              <a:rPr lang="en-US" dirty="0" smtClean="0">
                <a:latin typeface="Arial"/>
                <a:cs typeface="Arial"/>
                <a:sym typeface="Wingdings"/>
              </a:rPr>
              <a:t> continuous electron heating</a:t>
            </a:r>
            <a:br>
              <a:rPr lang="en-US" dirty="0" smtClean="0">
                <a:latin typeface="Arial"/>
                <a:cs typeface="Arial"/>
                <a:sym typeface="Wingdings"/>
              </a:rPr>
            </a:br>
            <a:r>
              <a:rPr lang="en-US" dirty="0" smtClean="0">
                <a:latin typeface="Arial"/>
                <a:cs typeface="Arial"/>
                <a:sym typeface="Wingdings"/>
              </a:rPr>
              <a:t>    At r&lt; </a:t>
            </a:r>
            <a:r>
              <a:rPr lang="en-US" dirty="0" err="1" smtClean="0">
                <a:latin typeface="Arial"/>
                <a:cs typeface="Arial"/>
                <a:sym typeface="Wingdings"/>
              </a:rPr>
              <a:t>r</a:t>
            </a:r>
            <a:r>
              <a:rPr lang="en-US" baseline="-25000" dirty="0" err="1" smtClean="0">
                <a:latin typeface="Arial"/>
                <a:cs typeface="Arial"/>
                <a:sym typeface="Wingdings"/>
              </a:rPr>
              <a:t>c</a:t>
            </a:r>
            <a:r>
              <a:rPr lang="en-US" dirty="0" smtClean="0">
                <a:latin typeface="Arial"/>
                <a:cs typeface="Arial"/>
                <a:sym typeface="Wingdings"/>
              </a:rPr>
              <a:t> ~ 2*10</a:t>
            </a:r>
            <a:r>
              <a:rPr lang="en-US" baseline="30000" dirty="0" smtClean="0">
                <a:latin typeface="Arial"/>
                <a:cs typeface="Arial"/>
                <a:sym typeface="Wingdings"/>
              </a:rPr>
              <a:t>11</a:t>
            </a:r>
            <a:r>
              <a:rPr lang="en-US" dirty="0" smtClean="0">
                <a:latin typeface="Arial"/>
                <a:cs typeface="Arial"/>
                <a:sym typeface="Wingdings"/>
              </a:rPr>
              <a:t> cm</a:t>
            </a:r>
            <a:r>
              <a:rPr lang="en-US" dirty="0" smtClean="0">
                <a:latin typeface="Arial"/>
                <a:cs typeface="Arial"/>
                <a:sym typeface="Zapf Dingbats"/>
              </a:rPr>
              <a:t>          Efficient </a:t>
            </a:r>
            <a:r>
              <a:rPr lang="en-US" dirty="0" err="1" smtClean="0">
                <a:latin typeface="Arial"/>
                <a:cs typeface="Arial"/>
                <a:sym typeface="Zapf Dingbats"/>
              </a:rPr>
              <a:t>radiative</a:t>
            </a:r>
            <a:r>
              <a:rPr lang="en-US" dirty="0" smtClean="0">
                <a:latin typeface="Arial"/>
                <a:cs typeface="Arial"/>
                <a:sym typeface="Zapf Dingbats"/>
              </a:rPr>
              <a:t> cooling</a:t>
            </a:r>
            <a:br>
              <a:rPr lang="en-US" dirty="0" smtClean="0">
                <a:latin typeface="Arial"/>
                <a:cs typeface="Arial"/>
                <a:sym typeface="Zapf Dingbats"/>
              </a:rPr>
            </a:br>
            <a:r>
              <a:rPr lang="en-US" dirty="0" smtClean="0">
                <a:latin typeface="Arial"/>
                <a:cs typeface="Arial"/>
                <a:sym typeface="Zapf Dingbats"/>
              </a:rPr>
              <a:t> 			      </a:t>
            </a:r>
            <a:r>
              <a:rPr lang="en-US" dirty="0" smtClean="0">
                <a:latin typeface="Arial"/>
                <a:cs typeface="Arial"/>
                <a:sym typeface="Wingdings"/>
              </a:rPr>
              <a:t> Energy is divided between e</a:t>
            </a:r>
            <a:r>
              <a:rPr lang="en-US" baseline="30000" dirty="0" smtClean="0">
                <a:latin typeface="Arial"/>
                <a:cs typeface="Arial"/>
                <a:sym typeface="Wingdings"/>
              </a:rPr>
              <a:t>-</a:t>
            </a:r>
            <a:r>
              <a:rPr lang="en-US" dirty="0" smtClean="0">
                <a:latin typeface="Arial"/>
                <a:cs typeface="Arial"/>
                <a:sym typeface="Wingdings"/>
              </a:rPr>
              <a:t>,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latin typeface="Arial"/>
                <a:cs typeface="Arial"/>
                <a:sym typeface="Zapf Dingbats"/>
              </a:rPr>
              <a:t>	</a:t>
            </a:r>
            <a:endParaRPr lang="en-US" dirty="0">
              <a:latin typeface="Arial"/>
              <a:cs typeface="Arial"/>
              <a:sym typeface="Wingdings"/>
            </a:endParaRPr>
          </a:p>
          <a:p>
            <a:r>
              <a:rPr lang="en-US" dirty="0" smtClean="0">
                <a:latin typeface="Arial"/>
                <a:cs typeface="Arial"/>
                <a:sym typeface="Wingdings"/>
              </a:rPr>
              <a:t>			      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photon temperature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increases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  <a:sym typeface="Wingdings"/>
            </a:endParaRPr>
          </a:p>
          <a:p>
            <a:endParaRPr lang="en-US" dirty="0">
              <a:latin typeface="Arial"/>
              <a:cs typeface="Arial"/>
              <a:sym typeface="Wingdings"/>
            </a:endParaRPr>
          </a:p>
          <a:p>
            <a:r>
              <a:rPr lang="en-US" dirty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✜ </a:t>
            </a:r>
            <a:r>
              <a:rPr lang="en-US" dirty="0" smtClean="0">
                <a:latin typeface="Arial"/>
                <a:cs typeface="Arial"/>
                <a:sym typeface="Zapf Dingbats"/>
              </a:rPr>
              <a:t>At  </a:t>
            </a:r>
            <a:r>
              <a:rPr lang="en-US" dirty="0" err="1">
                <a:latin typeface="Arial"/>
                <a:cs typeface="Arial"/>
                <a:sym typeface="Wingdings"/>
              </a:rPr>
              <a:t>r</a:t>
            </a:r>
            <a:r>
              <a:rPr lang="en-US" baseline="-25000" dirty="0" err="1">
                <a:latin typeface="Arial"/>
                <a:cs typeface="Arial"/>
                <a:sym typeface="Wingdings"/>
              </a:rPr>
              <a:t>c</a:t>
            </a:r>
            <a:r>
              <a:rPr lang="en-US" dirty="0">
                <a:latin typeface="Arial"/>
                <a:cs typeface="Arial"/>
                <a:sym typeface="Wingdings"/>
              </a:rPr>
              <a:t> ~ 2*10</a:t>
            </a:r>
            <a:r>
              <a:rPr lang="en-US" baseline="30000" dirty="0">
                <a:latin typeface="Arial"/>
                <a:cs typeface="Arial"/>
                <a:sym typeface="Wingdings"/>
              </a:rPr>
              <a:t>11</a:t>
            </a:r>
            <a:r>
              <a:rPr lang="en-US" dirty="0">
                <a:latin typeface="Arial"/>
                <a:cs typeface="Arial"/>
                <a:sym typeface="Wingdings"/>
              </a:rPr>
              <a:t> </a:t>
            </a:r>
            <a:r>
              <a:rPr lang="en-US" dirty="0" smtClean="0">
                <a:latin typeface="Arial"/>
                <a:cs typeface="Arial"/>
                <a:sym typeface="Wingdings"/>
              </a:rPr>
              <a:t>cm &lt; r &lt; </a:t>
            </a:r>
            <a:r>
              <a:rPr lang="en-US" dirty="0" smtClean="0">
                <a:latin typeface="Arial"/>
                <a:cs typeface="Arial"/>
                <a:sym typeface="Zapf Dingbats"/>
              </a:rPr>
              <a:t> </a:t>
            </a:r>
            <a:r>
              <a:rPr lang="en-US" dirty="0">
                <a:latin typeface="Arial"/>
                <a:cs typeface="Arial"/>
                <a:sym typeface="Wingdings"/>
              </a:rPr>
              <a:t>r</a:t>
            </a:r>
            <a:r>
              <a:rPr lang="en-US" baseline="-25000" dirty="0">
                <a:latin typeface="Arial"/>
                <a:cs typeface="Arial"/>
                <a:sym typeface="Wingdings"/>
              </a:rPr>
              <a:t>ph</a:t>
            </a:r>
            <a:r>
              <a:rPr lang="en-US" dirty="0" smtClean="0">
                <a:latin typeface="Arial"/>
                <a:cs typeface="Arial"/>
                <a:sym typeface="Wingdings"/>
              </a:rPr>
              <a:t>~7*</a:t>
            </a:r>
            <a:r>
              <a:rPr lang="en-US" dirty="0">
                <a:latin typeface="Arial"/>
                <a:cs typeface="Arial"/>
                <a:sym typeface="Wingdings"/>
              </a:rPr>
              <a:t>10</a:t>
            </a:r>
            <a:r>
              <a:rPr lang="en-US" baseline="30000" dirty="0">
                <a:latin typeface="Arial"/>
                <a:cs typeface="Arial"/>
                <a:sym typeface="Wingdings"/>
              </a:rPr>
              <a:t>11</a:t>
            </a:r>
            <a:r>
              <a:rPr lang="en-US" dirty="0">
                <a:latin typeface="Arial"/>
                <a:cs typeface="Arial"/>
                <a:sym typeface="Wingdings"/>
              </a:rPr>
              <a:t> </a:t>
            </a:r>
            <a:r>
              <a:rPr lang="en-US" dirty="0" smtClean="0">
                <a:latin typeface="Arial"/>
                <a:cs typeface="Arial"/>
                <a:sym typeface="Wingdings"/>
              </a:rPr>
              <a:t>cm  inefficient cooling,</a:t>
            </a:r>
            <a:br>
              <a:rPr lang="en-US" dirty="0" smtClean="0">
                <a:latin typeface="Arial"/>
                <a:cs typeface="Arial"/>
                <a:sym typeface="Wingdings"/>
              </a:rPr>
            </a:br>
            <a:r>
              <a:rPr lang="en-US" dirty="0" smtClean="0">
                <a:latin typeface="Arial"/>
                <a:cs typeface="Arial"/>
                <a:sym typeface="Wingdings"/>
              </a:rPr>
              <a:t>					  </a:t>
            </a:r>
            <a:r>
              <a:rPr lang="en-US" dirty="0" err="1" smtClean="0">
                <a:latin typeface="Arial"/>
                <a:cs typeface="Arial"/>
                <a:sym typeface="Wingdings"/>
              </a:rPr>
              <a:t>T</a:t>
            </a:r>
            <a:r>
              <a:rPr lang="en-US" baseline="-25000" dirty="0" err="1" smtClean="0">
                <a:latin typeface="Arial"/>
                <a:cs typeface="Arial"/>
                <a:sym typeface="Wingdings"/>
              </a:rPr>
              <a:t>e</a:t>
            </a:r>
            <a:r>
              <a:rPr lang="en-US" dirty="0" smtClean="0">
                <a:latin typeface="Arial"/>
                <a:cs typeface="Arial"/>
                <a:sym typeface="Wingdings"/>
              </a:rPr>
              <a:t> increases</a:t>
            </a:r>
            <a:br>
              <a:rPr lang="en-US" dirty="0" smtClean="0">
                <a:latin typeface="Arial"/>
                <a:cs typeface="Arial"/>
                <a:sym typeface="Wingdings"/>
              </a:rPr>
            </a:br>
            <a:endParaRPr lang="en-US" dirty="0" smtClean="0">
              <a:latin typeface="Arial"/>
              <a:cs typeface="Arial"/>
              <a:sym typeface="Wingdings"/>
            </a:endParaRPr>
          </a:p>
          <a:p>
            <a:r>
              <a:rPr lang="en-US" dirty="0" smtClean="0">
                <a:latin typeface="Arial"/>
                <a:cs typeface="Arial"/>
                <a:sym typeface="Wingdings"/>
              </a:rPr>
              <a:t> Photons: 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Wien spectrum</a:t>
            </a:r>
            <a:r>
              <a:rPr lang="en-US" dirty="0" smtClean="0">
                <a:latin typeface="Arial"/>
                <a:cs typeface="Arial"/>
                <a:sym typeface="Wingdings"/>
              </a:rPr>
              <a:t>, with  T’~ u’/&lt;</a:t>
            </a:r>
            <a:r>
              <a:rPr lang="en-US" dirty="0" err="1" smtClean="0">
                <a:latin typeface="Arial"/>
                <a:cs typeface="Arial"/>
                <a:sym typeface="Wingdings"/>
              </a:rPr>
              <a:t>n</a:t>
            </a:r>
            <a:r>
              <a:rPr lang="en-US" baseline="-25000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latin typeface="Arial"/>
                <a:cs typeface="Arial"/>
                <a:sym typeface="Wingdings"/>
              </a:rPr>
              <a:t>&gt;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446779"/>
              </p:ext>
            </p:extLst>
          </p:nvPr>
        </p:nvGraphicFramePr>
        <p:xfrm>
          <a:off x="4343400" y="1295400"/>
          <a:ext cx="15319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12" name="Equation" r:id="rId3" imgW="812800" imgH="228600" progId="Equation.3">
                  <p:embed/>
                </p:oleObj>
              </mc:Choice>
              <mc:Fallback>
                <p:oleObj name="Equation" r:id="rId3" imgW="812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00" y="1295400"/>
                        <a:ext cx="153193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76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800" cy="792162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Motivation: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3200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what </a:t>
            </a:r>
            <a:r>
              <a:rPr lang="en-US" sz="32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is the role of B-field in accelerating and energy dissipation in GRB jets ?</a:t>
            </a:r>
          </a:p>
        </p:txBody>
      </p:sp>
      <p:pic>
        <p:nvPicPr>
          <p:cNvPr id="4" name="Picture 3" descr="lrho2461_Rzxym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91000"/>
            <a:ext cx="3229652" cy="241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3040" y="6550223"/>
            <a:ext cx="3570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Tchekhovskoy</a:t>
            </a:r>
            <a:r>
              <a:rPr lang="en-US" sz="1400" dirty="0" smtClean="0">
                <a:latin typeface="+mj-lt"/>
              </a:rPr>
              <a:t>, McKinney &amp; Narayan, 2011</a:t>
            </a:r>
            <a:endParaRPr lang="en-US" sz="1400" dirty="0">
              <a:latin typeface="+mj-lt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695385" y="1791015"/>
            <a:ext cx="213422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905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746" y="1828080"/>
            <a:ext cx="3011673" cy="22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066800" y="4495800"/>
            <a:ext cx="3160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80"/>
                </a:solidFill>
              </a:rPr>
              <a:t>Can this</a:t>
            </a:r>
            <a:br>
              <a:rPr lang="en-US" dirty="0" smtClean="0">
                <a:solidFill>
                  <a:srgbClr val="FF008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8000"/>
                </a:solidFill>
              </a:rPr>
              <a:t>be explained with that ?</a:t>
            </a:r>
            <a:endParaRPr lang="en-US" dirty="0">
              <a:solidFill>
                <a:srgbClr val="FF8000"/>
              </a:solidFill>
            </a:endParaRPr>
          </a:p>
        </p:txBody>
      </p:sp>
      <p:sp>
        <p:nvSpPr>
          <p:cNvPr id="16" name="Bent-Up Arrow 15"/>
          <p:cNvSpPr/>
          <p:nvPr/>
        </p:nvSpPr>
        <p:spPr bwMode="auto">
          <a:xfrm>
            <a:off x="2590800" y="4038600"/>
            <a:ext cx="1905000" cy="762000"/>
          </a:xfrm>
          <a:prstGeom prst="bent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343400" y="5181600"/>
            <a:ext cx="1295400" cy="30480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038600"/>
            <a:ext cx="2599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Rees &amp; </a:t>
            </a:r>
            <a:r>
              <a:rPr lang="en-US" sz="1400" dirty="0" err="1" smtClean="0">
                <a:latin typeface="+mj-lt"/>
              </a:rPr>
              <a:t>Meszaros</a:t>
            </a:r>
            <a:r>
              <a:rPr lang="en-US" sz="1400" dirty="0" smtClean="0">
                <a:latin typeface="+mj-lt"/>
              </a:rPr>
              <a:t>, 1992, 1994</a:t>
            </a:r>
            <a:endParaRPr lang="en-US" sz="14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791200"/>
            <a:ext cx="5286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dirty="0" smtClean="0">
                <a:latin typeface="+mj-lt"/>
              </a:rPr>
              <a:t>“Classical” fireball (weak B-field):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1800" dirty="0" smtClean="0">
                <a:latin typeface="+mj-lt"/>
              </a:rPr>
              <a:t>(Very) Low efficiency in </a:t>
            </a:r>
            <a:r>
              <a:rPr lang="en-US" sz="1800" dirty="0" err="1" smtClean="0">
                <a:latin typeface="+mj-lt"/>
              </a:rPr>
              <a:t>E</a:t>
            </a:r>
            <a:r>
              <a:rPr lang="en-US" sz="1800" baseline="-25000" dirty="0" err="1" smtClean="0">
                <a:latin typeface="+mj-lt"/>
              </a:rPr>
              <a:t>k</a:t>
            </a:r>
            <a:r>
              <a:rPr lang="en-US" sz="1800" dirty="0" smtClean="0">
                <a:latin typeface="+mj-lt"/>
              </a:rPr>
              <a:t> dissipation via shocks 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1800" dirty="0" smtClean="0">
                <a:latin typeface="+mj-lt"/>
              </a:rPr>
              <a:t> Difficulties explaining the observed spectrum  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401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676400" y="1295400"/>
            <a:ext cx="6477000" cy="441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Electron temperature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pic>
        <p:nvPicPr>
          <p:cNvPr id="3" name="Picture 2" descr="Tevolanalytic.eps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5105400" cy="357378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527702"/>
              </p:ext>
            </p:extLst>
          </p:nvPr>
        </p:nvGraphicFramePr>
        <p:xfrm>
          <a:off x="6858000" y="5410200"/>
          <a:ext cx="2362200" cy="62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4" imgW="1676400" imgH="444500" progId="Equation.3">
                  <p:embed/>
                </p:oleObj>
              </mc:Choice>
              <mc:Fallback>
                <p:oleObj name="Equation" r:id="rId4" imgW="1676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0" y="5410200"/>
                        <a:ext cx="2362200" cy="626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380296"/>
              </p:ext>
            </p:extLst>
          </p:nvPr>
        </p:nvGraphicFramePr>
        <p:xfrm>
          <a:off x="304800" y="5638800"/>
          <a:ext cx="204035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6" imgW="1409700" imgH="241300" progId="Equation.3">
                  <p:embed/>
                </p:oleObj>
              </mc:Choice>
              <mc:Fallback>
                <p:oleObj name="Equation" r:id="rId6" imgW="1409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5638800"/>
                        <a:ext cx="2040355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3810000" y="4648200"/>
            <a:ext cx="304800" cy="1676400"/>
          </a:xfrm>
          <a:prstGeom prst="lef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5181600" y="5029200"/>
            <a:ext cx="304800" cy="1066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5981700" y="5295900"/>
            <a:ext cx="304800" cy="533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867400"/>
            <a:ext cx="1569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Efficient photon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production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6477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Inefficient photon production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5867400"/>
            <a:ext cx="1175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Efficient e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cooling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6019800"/>
            <a:ext cx="1329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Inefficient e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cooling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2514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T’(e</a:t>
            </a:r>
            <a:r>
              <a:rPr lang="en-US" sz="1600" baseline="30000" dirty="0" smtClean="0">
                <a:latin typeface="+mn-lt"/>
              </a:rPr>
              <a:t>-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6400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66FF"/>
                </a:solidFill>
                <a:latin typeface="+mn-lt"/>
              </a:rPr>
              <a:t>T’~r</a:t>
            </a:r>
            <a:r>
              <a:rPr lang="en-US" sz="1600" baseline="30000" dirty="0" smtClean="0">
                <a:solidFill>
                  <a:srgbClr val="6666FF"/>
                </a:solidFill>
                <a:latin typeface="+mn-lt"/>
              </a:rPr>
              <a:t>-7/12</a:t>
            </a:r>
            <a:endParaRPr lang="en-US" sz="1600" baseline="30000" dirty="0">
              <a:solidFill>
                <a:srgbClr val="666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21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143000" y="1981200"/>
            <a:ext cx="6934200" cy="4724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Using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thermal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emission to constrain jet magnetization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24000"/>
            <a:ext cx="51788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Photon starvation </a:t>
            </a:r>
            <a:r>
              <a:rPr lang="en-US" b="1" dirty="0" smtClean="0">
                <a:latin typeface="+mj-lt"/>
                <a:sym typeface="Wingdings"/>
              </a:rPr>
              <a:t> Wien spectrum with </a:t>
            </a:r>
            <a:endParaRPr lang="en-US" b="1" dirty="0" smtClean="0">
              <a:latin typeface="+mj-lt"/>
            </a:endParaRPr>
          </a:p>
          <a:p>
            <a:pPr algn="ctr"/>
            <a:r>
              <a:rPr lang="en-US" b="1" dirty="0" smtClean="0">
                <a:solidFill>
                  <a:srgbClr val="008040"/>
                </a:solidFill>
                <a:latin typeface="+mj-lt"/>
              </a:rPr>
              <a:t>         </a:t>
            </a:r>
            <a:r>
              <a:rPr lang="en-US" b="1" dirty="0" err="1" smtClean="0">
                <a:solidFill>
                  <a:srgbClr val="008040"/>
                </a:solidFill>
                <a:latin typeface="+mj-lt"/>
              </a:rPr>
              <a:t>T</a:t>
            </a:r>
            <a:r>
              <a:rPr lang="en-US" b="1" baseline="30000" dirty="0" err="1" smtClean="0">
                <a:solidFill>
                  <a:srgbClr val="008040"/>
                </a:solidFill>
                <a:latin typeface="+mj-lt"/>
              </a:rPr>
              <a:t>ob</a:t>
            </a:r>
            <a:r>
              <a:rPr lang="en-US" b="1" dirty="0" smtClean="0">
                <a:solidFill>
                  <a:srgbClr val="008040"/>
                </a:solidFill>
                <a:latin typeface="+mj-lt"/>
              </a:rPr>
              <a:t> = T’ </a:t>
            </a:r>
            <a:r>
              <a:rPr lang="en-US" b="1" dirty="0" smtClean="0">
                <a:solidFill>
                  <a:srgbClr val="008040"/>
                </a:solidFill>
                <a:latin typeface="Symbol" charset="2"/>
                <a:cs typeface="Symbol" charset="2"/>
              </a:rPr>
              <a:t>G</a:t>
            </a:r>
            <a:r>
              <a:rPr lang="en-US" b="1" dirty="0" smtClean="0">
                <a:solidFill>
                  <a:srgbClr val="008040"/>
                </a:solidFill>
                <a:latin typeface="+mj-lt"/>
              </a:rPr>
              <a:t>(</a:t>
            </a:r>
            <a:r>
              <a:rPr lang="en-US" b="1" dirty="0" err="1" smtClean="0">
                <a:solidFill>
                  <a:srgbClr val="008040"/>
                </a:solidFill>
                <a:latin typeface="+mj-lt"/>
              </a:rPr>
              <a:t>r</a:t>
            </a:r>
            <a:r>
              <a:rPr lang="en-US" b="1" baseline="-25000" dirty="0" err="1" smtClean="0">
                <a:solidFill>
                  <a:srgbClr val="008040"/>
                </a:solidFill>
                <a:latin typeface="+mj-lt"/>
              </a:rPr>
              <a:t>ph</a:t>
            </a:r>
            <a:r>
              <a:rPr lang="en-US" b="1" dirty="0" smtClean="0">
                <a:solidFill>
                  <a:srgbClr val="008040"/>
                </a:solidFill>
                <a:latin typeface="+mj-lt"/>
              </a:rPr>
              <a:t>) &gt;~3 - 5 MeV</a:t>
            </a:r>
          </a:p>
          <a:p>
            <a:endParaRPr lang="en-US" b="1" dirty="0">
              <a:solidFill>
                <a:srgbClr val="008040"/>
              </a:solidFill>
              <a:latin typeface="+mj-lt"/>
            </a:endParaRPr>
          </a:p>
          <a:p>
            <a:endParaRPr lang="en-US" b="1" dirty="0" smtClean="0">
              <a:solidFill>
                <a:srgbClr val="008040"/>
              </a:solidFill>
              <a:latin typeface="+mj-lt"/>
            </a:endParaRPr>
          </a:p>
        </p:txBody>
      </p:sp>
      <p:pic>
        <p:nvPicPr>
          <p:cNvPr id="6" name="Picture 5" descr="Tob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6106886" cy="4274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5943600"/>
            <a:ext cx="1369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Magnetization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438400"/>
            <a:ext cx="1751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Reconnection rates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8605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143000" y="1981200"/>
            <a:ext cx="6934200" cy="4724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Using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thermal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emission to constrain jet magnetization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1524000"/>
            <a:ext cx="1372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E</a:t>
            </a:r>
            <a:r>
              <a:rPr lang="en-US" b="1" baseline="-25000" dirty="0" err="1" smtClean="0">
                <a:latin typeface="+mj-lt"/>
              </a:rPr>
              <a:t>pk</a:t>
            </a:r>
            <a:r>
              <a:rPr lang="en-US" b="1" dirty="0" smtClean="0">
                <a:latin typeface="+mj-lt"/>
              </a:rPr>
              <a:t> vs. </a:t>
            </a:r>
            <a:r>
              <a:rPr lang="en-US" b="1" dirty="0" err="1" smtClean="0">
                <a:latin typeface="+mj-lt"/>
              </a:rPr>
              <a:t>L</a:t>
            </a:r>
            <a:r>
              <a:rPr lang="en-US" b="1" baseline="-25000" dirty="0" err="1" smtClean="0">
                <a:latin typeface="+mj-lt"/>
              </a:rPr>
              <a:t>th</a:t>
            </a:r>
            <a:endParaRPr lang="en-US" b="1" baseline="-25000" dirty="0" smtClean="0">
              <a:latin typeface="+mj-lt"/>
            </a:endParaRPr>
          </a:p>
          <a:p>
            <a:pPr algn="ctr"/>
            <a:r>
              <a:rPr lang="en-US" b="1" dirty="0" smtClean="0">
                <a:solidFill>
                  <a:srgbClr val="008040"/>
                </a:solidFill>
                <a:latin typeface="+mj-lt"/>
              </a:rPr>
              <a:t>         </a:t>
            </a:r>
          </a:p>
          <a:p>
            <a:endParaRPr lang="en-US" b="1" dirty="0">
              <a:solidFill>
                <a:srgbClr val="008040"/>
              </a:solidFill>
              <a:latin typeface="+mj-lt"/>
            </a:endParaRPr>
          </a:p>
          <a:p>
            <a:endParaRPr lang="en-US" b="1" dirty="0" smtClean="0">
              <a:solidFill>
                <a:srgbClr val="008040"/>
              </a:solidFill>
              <a:latin typeface="+mj-lt"/>
            </a:endParaRPr>
          </a:p>
        </p:txBody>
      </p:sp>
      <p:pic>
        <p:nvPicPr>
          <p:cNvPr id="4" name="Picture 3" descr="Eob_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38400"/>
            <a:ext cx="45720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6019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40"/>
                </a:solidFill>
                <a:latin typeface="+mn-lt"/>
              </a:rPr>
              <a:t>High </a:t>
            </a:r>
            <a:r>
              <a:rPr lang="en-US" b="1" dirty="0">
                <a:solidFill>
                  <a:srgbClr val="008040"/>
                </a:solidFill>
                <a:latin typeface="Symbol" charset="2"/>
                <a:cs typeface="Symbol" charset="2"/>
              </a:rPr>
              <a:t>s</a:t>
            </a:r>
            <a:r>
              <a:rPr lang="en-US" b="1" dirty="0">
                <a:solidFill>
                  <a:srgbClr val="00804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8040"/>
                </a:solidFill>
                <a:latin typeface="+mn-lt"/>
                <a:sym typeface="Wingdings"/>
              </a:rPr>
              <a:t></a:t>
            </a:r>
            <a:r>
              <a:rPr lang="en-US" b="1" dirty="0" smtClean="0">
                <a:solidFill>
                  <a:srgbClr val="00804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8040"/>
                </a:solidFill>
                <a:latin typeface="+mn-lt"/>
              </a:rPr>
              <a:t>high </a:t>
            </a:r>
            <a:r>
              <a:rPr lang="en-US" b="1" dirty="0" err="1">
                <a:solidFill>
                  <a:srgbClr val="008040"/>
                </a:solidFill>
                <a:latin typeface="+mn-lt"/>
              </a:rPr>
              <a:t>E</a:t>
            </a:r>
            <a:r>
              <a:rPr lang="en-US" b="1" baseline="-25000" dirty="0" err="1">
                <a:solidFill>
                  <a:srgbClr val="008040"/>
                </a:solidFill>
                <a:latin typeface="+mn-lt"/>
              </a:rPr>
              <a:t>pk</a:t>
            </a:r>
            <a:r>
              <a:rPr lang="en-US" b="1" dirty="0">
                <a:solidFill>
                  <a:srgbClr val="008040"/>
                </a:solidFill>
                <a:latin typeface="+mn-lt"/>
              </a:rPr>
              <a:t>, low </a:t>
            </a:r>
            <a:r>
              <a:rPr lang="en-US" b="1" dirty="0" err="1">
                <a:solidFill>
                  <a:srgbClr val="008040"/>
                </a:solidFill>
                <a:latin typeface="+mn-lt"/>
              </a:rPr>
              <a:t>L</a:t>
            </a:r>
            <a:r>
              <a:rPr lang="en-US" b="1" baseline="-25000" dirty="0" err="1">
                <a:solidFill>
                  <a:srgbClr val="008040"/>
                </a:solidFill>
                <a:latin typeface="+mn-lt"/>
              </a:rPr>
              <a:t>th</a:t>
            </a:r>
            <a:r>
              <a:rPr lang="en-US" b="1" dirty="0">
                <a:solidFill>
                  <a:srgbClr val="00804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8040"/>
                </a:solidFill>
                <a:latin typeface="+mn-lt"/>
              </a:rPr>
            </a:br>
            <a:r>
              <a:rPr lang="en-US" b="1" dirty="0">
                <a:solidFill>
                  <a:srgbClr val="008040"/>
                </a:solidFill>
                <a:latin typeface="+mn-lt"/>
              </a:rPr>
              <a:t>High reconnection rate </a:t>
            </a:r>
            <a:r>
              <a:rPr lang="en-US" b="1" dirty="0">
                <a:solidFill>
                  <a:srgbClr val="008040"/>
                </a:solidFill>
                <a:latin typeface="+mn-lt"/>
                <a:sym typeface="Wingdings"/>
              </a:rPr>
              <a:t> High </a:t>
            </a:r>
            <a:r>
              <a:rPr lang="en-US" b="1" dirty="0" err="1">
                <a:solidFill>
                  <a:srgbClr val="008040"/>
                </a:solidFill>
                <a:latin typeface="+mn-lt"/>
                <a:sym typeface="Wingdings"/>
              </a:rPr>
              <a:t>E</a:t>
            </a:r>
            <a:r>
              <a:rPr lang="en-US" b="1" baseline="-25000" dirty="0" err="1">
                <a:solidFill>
                  <a:srgbClr val="008040"/>
                </a:solidFill>
                <a:latin typeface="+mn-lt"/>
                <a:sym typeface="Wingdings"/>
              </a:rPr>
              <a:t>pk</a:t>
            </a:r>
            <a:endParaRPr lang="en-US" b="1" baseline="-25000" dirty="0">
              <a:solidFill>
                <a:srgbClr val="00804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853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Summary</a:t>
            </a:r>
            <a:endParaRPr lang="en-US" sz="2667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7391400" cy="614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Testable predictions of the striped wind model: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- Upper limits</a:t>
            </a:r>
            <a:r>
              <a:rPr lang="en-US" dirty="0" smtClean="0">
                <a:latin typeface="+mj-lt"/>
              </a:rPr>
              <a:t>:    </a:t>
            </a:r>
            <a:r>
              <a:rPr lang="en-US" dirty="0" err="1" smtClean="0">
                <a:latin typeface="+mj-lt"/>
              </a:rPr>
              <a:t>L</a:t>
            </a:r>
            <a:r>
              <a:rPr lang="en-US" baseline="-25000" dirty="0" err="1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L</a:t>
            </a:r>
            <a:r>
              <a:rPr lang="en-US" baseline="-25000" dirty="0" err="1" smtClean="0">
                <a:latin typeface="+mj-lt"/>
              </a:rPr>
              <a:t>k</a:t>
            </a:r>
            <a:r>
              <a:rPr lang="en-US" dirty="0" smtClean="0">
                <a:latin typeface="+mj-lt"/>
              </a:rPr>
              <a:t> &lt;= 30%;  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                                                                L</a:t>
            </a:r>
            <a:r>
              <a:rPr lang="en-US" baseline="-25000" dirty="0" smtClean="0">
                <a:latin typeface="+mj-lt"/>
              </a:rPr>
              <a:t>NT </a:t>
            </a:r>
            <a:r>
              <a:rPr lang="en-US" dirty="0" smtClean="0">
                <a:latin typeface="+mj-lt"/>
              </a:rPr>
              <a:t>&lt;= L</a:t>
            </a:r>
            <a:r>
              <a:rPr lang="en-US" baseline="-25000" dirty="0" smtClean="0">
                <a:latin typeface="+mj-lt"/>
              </a:rPr>
              <a:t>K</a:t>
            </a:r>
            <a:br>
              <a:rPr lang="en-US" baseline="-25000" dirty="0" smtClean="0">
                <a:latin typeface="+mj-lt"/>
              </a:rPr>
            </a:br>
            <a:endParaRPr lang="en-US" baseline="-25000" dirty="0" smtClean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Detailed modeling of radiation effect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on the current sheet evolution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- Dynamically: Minor effect;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- Photons </a:t>
            </a:r>
            <a:r>
              <a:rPr lang="en-US" dirty="0">
                <a:latin typeface="+mj-lt"/>
              </a:rPr>
              <a:t>stay within reconnection layer until  </a:t>
            </a:r>
            <a:r>
              <a:rPr lang="en-US" dirty="0" err="1">
                <a:latin typeface="+mj-lt"/>
              </a:rPr>
              <a:t>r</a:t>
            </a:r>
            <a:r>
              <a:rPr lang="en-US" baseline="-25000" dirty="0" err="1">
                <a:latin typeface="+mj-lt"/>
              </a:rPr>
              <a:t>trans</a:t>
            </a:r>
            <a:r>
              <a:rPr lang="en-US" baseline="-25000" dirty="0">
                <a:latin typeface="+mj-lt"/>
              </a:rPr>
              <a:t>.</a:t>
            </a:r>
            <a:r>
              <a:rPr lang="en-US" dirty="0">
                <a:latin typeface="+mj-lt"/>
              </a:rPr>
              <a:t> &lt;~</a:t>
            </a:r>
            <a:r>
              <a:rPr lang="en-US" dirty="0" err="1">
                <a:latin typeface="+mj-lt"/>
              </a:rPr>
              <a:t>r</a:t>
            </a:r>
            <a:r>
              <a:rPr lang="en-US" baseline="-25000" dirty="0" err="1">
                <a:latin typeface="+mj-lt"/>
              </a:rPr>
              <a:t>phot</a:t>
            </a:r>
            <a:r>
              <a:rPr lang="en-US" baseline="-25000" dirty="0">
                <a:latin typeface="+mj-lt"/>
              </a:rPr>
              <a:t>.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- Possible effect on reconnection rate at </a:t>
            </a:r>
            <a:r>
              <a:rPr lang="en-US" dirty="0" err="1" smtClean="0">
                <a:latin typeface="+mj-lt"/>
              </a:rPr>
              <a:t>r</a:t>
            </a:r>
            <a:r>
              <a:rPr lang="en-US" baseline="-25000" dirty="0" err="1" smtClean="0">
                <a:latin typeface="+mj-lt"/>
              </a:rPr>
              <a:t>trans</a:t>
            </a:r>
            <a:r>
              <a:rPr lang="en-US" baseline="-25000" dirty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?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Emission from the photosphere: &gt; few MeV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b="1" dirty="0" smtClean="0">
                <a:solidFill>
                  <a:srgbClr val="0000FF"/>
                </a:solidFill>
                <a:latin typeface="+mj-lt"/>
              </a:rPr>
              <a:t>Bottom line: when confronting GRB observations,</a:t>
            </a:r>
            <a:br>
              <a:rPr lang="en-US" b="1" dirty="0" smtClean="0">
                <a:solidFill>
                  <a:srgbClr val="0000FF"/>
                </a:solidFill>
                <a:latin typeface="+mj-lt"/>
              </a:rPr>
            </a:br>
            <a:r>
              <a:rPr lang="en-US" b="1" dirty="0" smtClean="0">
                <a:solidFill>
                  <a:srgbClr val="0000FF"/>
                </a:solidFill>
                <a:latin typeface="+mj-lt"/>
              </a:rPr>
              <a:t>the “striped wind” model faces severe challenges !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762000"/>
            <a:ext cx="8763000" cy="762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553200"/>
            <a:ext cx="8839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Begue</a:t>
            </a:r>
            <a:r>
              <a:rPr lang="en-US" sz="1400" dirty="0" smtClean="0">
                <a:latin typeface="+mn-lt"/>
              </a:rPr>
              <a:t> &amp; AP, 2015, </a:t>
            </a:r>
            <a:r>
              <a:rPr lang="en-US" sz="1400" dirty="0" err="1" smtClean="0">
                <a:latin typeface="+mn-lt"/>
              </a:rPr>
              <a:t>Ap.J</a:t>
            </a:r>
            <a:r>
              <a:rPr lang="en-US" sz="1400" dirty="0" smtClean="0">
                <a:latin typeface="+mn-lt"/>
              </a:rPr>
              <a:t>. 802, 134;    AP, 2016, </a:t>
            </a:r>
            <a:r>
              <a:rPr lang="en-US" sz="1400" dirty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rXiv:1604.06590;     </a:t>
            </a:r>
            <a:r>
              <a:rPr lang="en-US" sz="1400" dirty="0" err="1" smtClean="0">
                <a:latin typeface="+mn-lt"/>
              </a:rPr>
              <a:t>Begue</a:t>
            </a:r>
            <a:r>
              <a:rPr lang="en-US" sz="1400" dirty="0" smtClean="0">
                <a:latin typeface="+mn-lt"/>
              </a:rPr>
              <a:t>, AP, </a:t>
            </a:r>
            <a:r>
              <a:rPr lang="en-US" sz="1400" dirty="0" err="1" smtClean="0">
                <a:latin typeface="+mn-lt"/>
              </a:rPr>
              <a:t>Lyubarsky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2016, in prep. </a:t>
            </a:r>
            <a:endParaRPr lang="en-US" sz="1400" dirty="0">
              <a:latin typeface="+mn-lt"/>
            </a:endParaRPr>
          </a:p>
        </p:txBody>
      </p:sp>
      <p:pic>
        <p:nvPicPr>
          <p:cNvPr id="7" name="Picture 6" descr="fig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143000"/>
            <a:ext cx="1905000" cy="14905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19800" y="3733800"/>
            <a:ext cx="2961897" cy="1384587"/>
            <a:chOff x="990600" y="4343400"/>
            <a:chExt cx="5158923" cy="2247603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1066800" y="6400800"/>
              <a:ext cx="5029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1066800" y="5410200"/>
              <a:ext cx="0" cy="990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410200" y="6096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4648200" y="6096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743200" y="6096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447800" y="6096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981200" y="6400800"/>
              <a:ext cx="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895600" y="6400800"/>
              <a:ext cx="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810000" y="6400800"/>
              <a:ext cx="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724400" y="6400800"/>
              <a:ext cx="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638800" y="6400800"/>
              <a:ext cx="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Rectangle 25"/>
            <p:cNvSpPr/>
            <p:nvPr/>
          </p:nvSpPr>
          <p:spPr bwMode="auto">
            <a:xfrm>
              <a:off x="5410200" y="5410200"/>
              <a:ext cx="76200" cy="990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Left Brace 27"/>
            <p:cNvSpPr/>
            <p:nvPr/>
          </p:nvSpPr>
          <p:spPr bwMode="auto">
            <a:xfrm rot="5400000">
              <a:off x="2552700" y="3238500"/>
              <a:ext cx="533400" cy="365760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76402" y="4343400"/>
              <a:ext cx="2521082" cy="949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Case I: </a:t>
              </a:r>
              <a:r>
                <a:rPr lang="en-US" sz="1600" dirty="0" err="1" smtClean="0">
                  <a:latin typeface="Symbol" charset="2"/>
                  <a:cs typeface="Symbol" charset="2"/>
                </a:rPr>
                <a:t>t</a:t>
              </a:r>
              <a:r>
                <a:rPr lang="en-US" sz="1600" baseline="-25000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sz="1600" dirty="0" smtClean="0"/>
                <a:t>&gt;</a:t>
              </a:r>
              <a:r>
                <a:rPr lang="en-US" sz="1600" dirty="0"/>
                <a:t>&gt;</a:t>
              </a:r>
              <a:r>
                <a:rPr lang="en-US" sz="1600" dirty="0" smtClean="0"/>
                <a:t>1;</a:t>
              </a:r>
              <a:br>
                <a:rPr lang="en-US" sz="1600" dirty="0" smtClean="0"/>
              </a:br>
              <a:endParaRPr lang="en-US" sz="1600" dirty="0">
                <a:latin typeface="Symbol" charset="2"/>
                <a:cs typeface="Symbol" charset="2"/>
              </a:endParaRPr>
            </a:p>
          </p:txBody>
        </p:sp>
        <p:sp>
          <p:nvSpPr>
            <p:cNvPr id="30" name="Left Brace 29"/>
            <p:cNvSpPr/>
            <p:nvPr/>
          </p:nvSpPr>
          <p:spPr bwMode="auto">
            <a:xfrm rot="5400000">
              <a:off x="4991100" y="4838700"/>
              <a:ext cx="152400" cy="83820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24400" y="4724401"/>
              <a:ext cx="229467" cy="6571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600" dirty="0">
                <a:latin typeface="Symbol" charset="2"/>
                <a:cs typeface="Symbol" charset="2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648200" y="5410200"/>
              <a:ext cx="76200" cy="990600"/>
            </a:xfrm>
            <a:prstGeom prst="rect">
              <a:avLst/>
            </a:prstGeom>
            <a:gradFill flip="none" rotWithShape="1">
              <a:gsLst>
                <a:gs pos="0">
                  <a:srgbClr val="800080"/>
                </a:gs>
                <a:gs pos="100000">
                  <a:srgbClr val="008000"/>
                </a:gs>
              </a:gsLst>
              <a:lin ang="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C66FF"/>
                  </a:gs>
                  <a:gs pos="100000">
                    <a:srgbClr val="CCFFCC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911600" y="5842000"/>
              <a:ext cx="711200" cy="749003"/>
            </a:xfrm>
            <a:custGeom>
              <a:avLst/>
              <a:gdLst>
                <a:gd name="connsiteX0" fmla="*/ 0 w 711200"/>
                <a:gd name="connsiteY0" fmla="*/ 0 h 749003"/>
                <a:gd name="connsiteX1" fmla="*/ 190500 w 711200"/>
                <a:gd name="connsiteY1" fmla="*/ 279400 h 749003"/>
                <a:gd name="connsiteX2" fmla="*/ 711200 w 711200"/>
                <a:gd name="connsiteY2" fmla="*/ 241300 h 74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749003">
                  <a:moveTo>
                    <a:pt x="0" y="0"/>
                  </a:moveTo>
                  <a:cubicBezTo>
                    <a:pt x="35983" y="119591"/>
                    <a:pt x="71967" y="239183"/>
                    <a:pt x="190500" y="279400"/>
                  </a:cubicBezTo>
                  <a:cubicBezTo>
                    <a:pt x="309033" y="319617"/>
                    <a:pt x="281517" y="1339850"/>
                    <a:pt x="711200" y="241300"/>
                  </a:cubicBezTo>
                </a:path>
              </a:pathLst>
            </a:cu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Bent Arrow 34"/>
            <p:cNvSpPr/>
            <p:nvPr/>
          </p:nvSpPr>
          <p:spPr bwMode="auto">
            <a:xfrm>
              <a:off x="4114800" y="5638800"/>
              <a:ext cx="457200" cy="152400"/>
            </a:xfrm>
            <a:prstGeom prst="bentArrow">
              <a:avLst/>
            </a:prstGeom>
            <a:solidFill>
              <a:srgbClr val="4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flipH="1">
              <a:off x="2743200" y="5867400"/>
              <a:ext cx="45719" cy="533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371600" y="5105400"/>
              <a:ext cx="1371600" cy="609600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Arial" charset="0"/>
                <a:cs typeface="Arial" charset="0"/>
              </a:endParaRPr>
            </a:p>
          </p:txBody>
        </p:sp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5486400" y="5943600"/>
              <a:ext cx="663123" cy="173220"/>
              <a:chOff x="2160" y="1104"/>
              <a:chExt cx="2448" cy="576"/>
            </a:xfrm>
          </p:grpSpPr>
          <p:grpSp>
            <p:nvGrpSpPr>
              <p:cNvPr id="59" name="Group 18"/>
              <p:cNvGrpSpPr>
                <a:grpSpLocks/>
              </p:cNvGrpSpPr>
              <p:nvPr/>
            </p:nvGrpSpPr>
            <p:grpSpPr bwMode="auto">
              <a:xfrm>
                <a:off x="2160" y="1104"/>
                <a:ext cx="1920" cy="576"/>
                <a:chOff x="2304" y="1728"/>
                <a:chExt cx="1920" cy="576"/>
              </a:xfrm>
            </p:grpSpPr>
            <p:grpSp>
              <p:nvGrpSpPr>
                <p:cNvPr id="62" name="Group 19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70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74" name="Arc 2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Arc 2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1" name="Group 23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72" name="Arc 24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Arc 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3" name="Group 26"/>
                <p:cNvGrpSpPr>
                  <a:grpSpLocks/>
                </p:cNvGrpSpPr>
                <p:nvPr/>
              </p:nvGrpSpPr>
              <p:grpSpPr bwMode="auto">
                <a:xfrm>
                  <a:off x="326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64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68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Arc 2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30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66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Arc 3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60" name="Arc 33"/>
              <p:cNvSpPr>
                <a:spLocks/>
              </p:cNvSpPr>
              <p:nvPr/>
            </p:nvSpPr>
            <p:spPr bwMode="auto">
              <a:xfrm>
                <a:off x="4080" y="1104"/>
                <a:ext cx="28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Group 17"/>
            <p:cNvGrpSpPr>
              <a:grpSpLocks/>
            </p:cNvGrpSpPr>
            <p:nvPr/>
          </p:nvGrpSpPr>
          <p:grpSpPr bwMode="auto">
            <a:xfrm>
              <a:off x="5486400" y="6175827"/>
              <a:ext cx="663123" cy="173220"/>
              <a:chOff x="2160" y="1104"/>
              <a:chExt cx="2448" cy="576"/>
            </a:xfrm>
          </p:grpSpPr>
          <p:grpSp>
            <p:nvGrpSpPr>
              <p:cNvPr id="42" name="Group 18"/>
              <p:cNvGrpSpPr>
                <a:grpSpLocks/>
              </p:cNvGrpSpPr>
              <p:nvPr/>
            </p:nvGrpSpPr>
            <p:grpSpPr bwMode="auto">
              <a:xfrm>
                <a:off x="2160" y="1104"/>
                <a:ext cx="1920" cy="576"/>
                <a:chOff x="2304" y="1728"/>
                <a:chExt cx="1920" cy="576"/>
              </a:xfrm>
            </p:grpSpPr>
            <p:grpSp>
              <p:nvGrpSpPr>
                <p:cNvPr id="45" name="Group 19"/>
                <p:cNvGrpSpPr>
                  <a:grpSpLocks/>
                </p:cNvGrpSpPr>
                <p:nvPr/>
              </p:nvGrpSpPr>
              <p:grpSpPr bwMode="auto">
                <a:xfrm>
                  <a:off x="230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53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57" name="Arc 2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Arc 2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23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55" name="Arc 24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Arc 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" name="Group 26"/>
                <p:cNvGrpSpPr>
                  <a:grpSpLocks/>
                </p:cNvGrpSpPr>
                <p:nvPr/>
              </p:nvGrpSpPr>
              <p:grpSpPr bwMode="auto">
                <a:xfrm>
                  <a:off x="3264" y="1728"/>
                  <a:ext cx="960" cy="576"/>
                  <a:chOff x="2304" y="1728"/>
                  <a:chExt cx="960" cy="576"/>
                </a:xfrm>
              </p:grpSpPr>
              <p:grpSp>
                <p:nvGrpSpPr>
                  <p:cNvPr id="4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30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51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Arc 2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30"/>
                  <p:cNvGrpSpPr>
                    <a:grpSpLocks/>
                  </p:cNvGrpSpPr>
                  <p:nvPr/>
                </p:nvGrpSpPr>
                <p:grpSpPr bwMode="auto">
                  <a:xfrm flipH="1">
                    <a:off x="2784" y="1728"/>
                    <a:ext cx="480" cy="576"/>
                    <a:chOff x="2304" y="1728"/>
                    <a:chExt cx="480" cy="576"/>
                  </a:xfrm>
                </p:grpSpPr>
                <p:sp>
                  <p:nvSpPr>
                    <p:cNvPr id="49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304" y="1728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Arc 3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544" y="2016"/>
                      <a:ext cx="240" cy="28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43" name="Arc 33"/>
              <p:cNvSpPr>
                <a:spLocks/>
              </p:cNvSpPr>
              <p:nvPr/>
            </p:nvSpPr>
            <p:spPr bwMode="auto">
              <a:xfrm>
                <a:off x="4080" y="1104"/>
                <a:ext cx="28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34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76" name="Picture 75" descr="Tob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334000"/>
            <a:ext cx="18288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6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620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The “striped wind” model</a:t>
            </a:r>
          </a:p>
        </p:txBody>
      </p:sp>
      <p:pic>
        <p:nvPicPr>
          <p:cNvPr id="4" name="Picture 3" descr="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5562600" cy="3448812"/>
          </a:xfrm>
          <a:prstGeom prst="rect">
            <a:avLst/>
          </a:prstGeom>
        </p:spPr>
      </p:pic>
      <p:pic>
        <p:nvPicPr>
          <p:cNvPr id="5" name="Picture 4" descr="schemati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53" y="5029200"/>
            <a:ext cx="5562599" cy="1226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6400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Metzger &amp; </a:t>
            </a:r>
            <a:r>
              <a:rPr lang="en-US" sz="1400" dirty="0" err="1" smtClean="0">
                <a:latin typeface="+mj-lt"/>
              </a:rPr>
              <a:t>Piro</a:t>
            </a:r>
            <a:r>
              <a:rPr lang="en-US" sz="1400" dirty="0" smtClean="0">
                <a:latin typeface="+mj-lt"/>
              </a:rPr>
              <a:t>, 2014</a:t>
            </a:r>
            <a:endParaRPr lang="en-US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914400"/>
            <a:ext cx="5542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Highly magnetized spinning compact object</a:t>
            </a:r>
            <a:endParaRPr lang="en-US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38600"/>
            <a:ext cx="36984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80"/>
                </a:solidFill>
              </a:rPr>
              <a:t>In GRB contest: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latin typeface="+mn-lt"/>
              </a:rPr>
              <a:t>Core collapse of massive </a:t>
            </a:r>
            <a:r>
              <a:rPr lang="en-US" dirty="0" smtClean="0">
                <a:latin typeface="+mn-lt"/>
              </a:rPr>
              <a:t>star /</a:t>
            </a:r>
          </a:p>
          <a:p>
            <a:r>
              <a:rPr lang="en-US" dirty="0" smtClean="0">
                <a:latin typeface="+mn-lt"/>
              </a:rPr>
              <a:t>Binary mergers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dirty="0" smtClean="0">
                <a:solidFill>
                  <a:srgbClr val="000080"/>
                </a:solidFill>
                <a:latin typeface="+mn-lt"/>
              </a:rPr>
              <a:t>“Proto-</a:t>
            </a:r>
            <a:r>
              <a:rPr lang="en-US" dirty="0" err="1" smtClean="0">
                <a:solidFill>
                  <a:srgbClr val="000080"/>
                </a:solidFill>
                <a:latin typeface="+mn-lt"/>
              </a:rPr>
              <a:t>magnetar</a:t>
            </a:r>
            <a:r>
              <a:rPr lang="en-US" dirty="0" smtClean="0">
                <a:solidFill>
                  <a:srgbClr val="000080"/>
                </a:solidFill>
                <a:latin typeface="+mn-lt"/>
              </a:rPr>
              <a:t>”</a:t>
            </a:r>
          </a:p>
          <a:p>
            <a:pPr marL="342900" indent="-342900">
              <a:buFont typeface="Wingdings" charset="0"/>
              <a:buChar char="à"/>
            </a:pPr>
            <a:endParaRPr lang="en-US" dirty="0"/>
          </a:p>
          <a:p>
            <a:r>
              <a:rPr lang="en-US" sz="1400" dirty="0">
                <a:latin typeface="+mj-lt"/>
              </a:rPr>
              <a:t>(</a:t>
            </a:r>
            <a:r>
              <a:rPr lang="en-US" sz="1400" dirty="0" err="1">
                <a:latin typeface="+mj-lt"/>
              </a:rPr>
              <a:t>Usov</a:t>
            </a:r>
            <a:r>
              <a:rPr lang="en-US" sz="1400" dirty="0">
                <a:latin typeface="+mj-lt"/>
              </a:rPr>
              <a:t> 92, Thompson, 94</a:t>
            </a:r>
          </a:p>
          <a:p>
            <a:r>
              <a:rPr lang="en-US" sz="1400" dirty="0">
                <a:latin typeface="+mj-lt"/>
              </a:rPr>
              <a:t>Metzger + 11, Bucciantini+12)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828800"/>
            <a:ext cx="3050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Expected in </a:t>
            </a:r>
            <a:r>
              <a:rPr lang="en-US" dirty="0"/>
              <a:t>p</a:t>
            </a:r>
            <a:r>
              <a:rPr lang="en-US" dirty="0" smtClean="0"/>
              <a:t>ulsar winds</a:t>
            </a:r>
          </a:p>
          <a:p>
            <a:r>
              <a:rPr lang="en-US" sz="1400" dirty="0">
                <a:latin typeface="+mj-lt"/>
              </a:rPr>
              <a:t>(Kennel &amp; </a:t>
            </a:r>
            <a:r>
              <a:rPr lang="en-US" sz="1400" dirty="0" err="1">
                <a:latin typeface="+mj-lt"/>
              </a:rPr>
              <a:t>Coroniti</a:t>
            </a:r>
            <a:r>
              <a:rPr lang="en-US" sz="1400" dirty="0">
                <a:latin typeface="+mj-lt"/>
              </a:rPr>
              <a:t> 84</a:t>
            </a:r>
          </a:p>
          <a:p>
            <a:r>
              <a:rPr lang="en-US" sz="1400" dirty="0" err="1">
                <a:latin typeface="+mj-lt"/>
              </a:rPr>
              <a:t>Coroniti</a:t>
            </a:r>
            <a:r>
              <a:rPr lang="en-US" sz="1400" dirty="0">
                <a:latin typeface="+mj-lt"/>
              </a:rPr>
              <a:t> 90)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400" y="4572000"/>
            <a:ext cx="173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Figure: D. </a:t>
            </a:r>
            <a:r>
              <a:rPr lang="en-US" sz="1600" dirty="0" err="1" smtClean="0">
                <a:latin typeface="+mn-lt"/>
              </a:rPr>
              <a:t>Begue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1371600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Characteristic scaling!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20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Outline</a:t>
            </a:r>
            <a:endParaRPr lang="en-US" sz="2667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35329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Motivation: Are GRB outflows </a:t>
            </a:r>
            <a:r>
              <a:rPr lang="en-US" dirty="0" err="1" smtClean="0">
                <a:latin typeface="+mj-lt"/>
              </a:rPr>
              <a:t>Poynting</a:t>
            </a:r>
            <a:r>
              <a:rPr lang="en-US" dirty="0" smtClean="0">
                <a:latin typeface="+mj-lt"/>
              </a:rPr>
              <a:t> flux dominated ?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Testable predictions on the striped wind model: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- Upper limits</a:t>
            </a:r>
            <a:r>
              <a:rPr lang="en-US" dirty="0" smtClean="0">
                <a:latin typeface="+mj-lt"/>
              </a:rPr>
              <a:t>:    </a:t>
            </a:r>
            <a:r>
              <a:rPr lang="en-US" dirty="0" err="1" smtClean="0">
                <a:latin typeface="+mj-lt"/>
              </a:rPr>
              <a:t>L</a:t>
            </a:r>
            <a:r>
              <a:rPr lang="en-US" baseline="-25000" dirty="0" err="1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L</a:t>
            </a:r>
            <a:r>
              <a:rPr lang="en-US" baseline="-25000" dirty="0" err="1" smtClean="0">
                <a:latin typeface="+mj-lt"/>
              </a:rPr>
              <a:t>k</a:t>
            </a:r>
            <a:r>
              <a:rPr lang="en-US" dirty="0" smtClean="0">
                <a:latin typeface="+mj-lt"/>
              </a:rPr>
              <a:t> &lt;= 30%;  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                                                                L</a:t>
            </a:r>
            <a:r>
              <a:rPr lang="en-US" baseline="-25000" dirty="0" smtClean="0">
                <a:latin typeface="+mj-lt"/>
              </a:rPr>
              <a:t>NT </a:t>
            </a:r>
            <a:r>
              <a:rPr lang="en-US" dirty="0" smtClean="0">
                <a:latin typeface="+mj-lt"/>
              </a:rPr>
              <a:t>&lt;= L</a:t>
            </a:r>
            <a:r>
              <a:rPr lang="en-US" baseline="-25000" dirty="0" smtClean="0">
                <a:latin typeface="+mj-lt"/>
              </a:rPr>
              <a:t>K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Detailed modeling of radiation on the current sheet evolution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  - Dynamically: Minor effect;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+mj-lt"/>
              </a:rPr>
              <a:t>     - Photons stay within reconnection layer until  </a:t>
            </a:r>
            <a:r>
              <a:rPr lang="en-US" dirty="0" err="1" smtClean="0">
                <a:latin typeface="+mj-lt"/>
              </a:rPr>
              <a:t>r</a:t>
            </a:r>
            <a:r>
              <a:rPr lang="en-US" baseline="-25000" dirty="0" err="1" smtClean="0">
                <a:latin typeface="+mj-lt"/>
              </a:rPr>
              <a:t>trans</a:t>
            </a:r>
            <a:r>
              <a:rPr lang="en-US" baseline="-25000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&lt;~</a:t>
            </a:r>
            <a:r>
              <a:rPr lang="en-US" dirty="0" err="1" smtClean="0">
                <a:latin typeface="+mj-lt"/>
              </a:rPr>
              <a:t>r</a:t>
            </a:r>
            <a:r>
              <a:rPr lang="en-US" baseline="-25000" dirty="0" err="1" smtClean="0">
                <a:latin typeface="+mj-lt"/>
              </a:rPr>
              <a:t>phot</a:t>
            </a:r>
            <a:r>
              <a:rPr lang="en-US" baseline="-25000" dirty="0" smtClean="0">
                <a:latin typeface="+mj-lt"/>
              </a:rPr>
              <a:t>.</a:t>
            </a:r>
            <a:endParaRPr lang="en-US" baseline="-25000" dirty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 smtClean="0">
              <a:latin typeface="+mj-lt"/>
            </a:endParaRP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latin typeface="+mj-lt"/>
              </a:rPr>
              <a:t>Emission from the photosphere: &gt; few MeV 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"/>
            </a:pPr>
            <a:endParaRPr lang="en-US" dirty="0"/>
          </a:p>
          <a:p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8600" y="838200"/>
            <a:ext cx="8763000" cy="762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hevron 2"/>
          <p:cNvSpPr/>
          <p:nvPr/>
        </p:nvSpPr>
        <p:spPr bwMode="auto">
          <a:xfrm>
            <a:off x="381000" y="2286000"/>
            <a:ext cx="457200" cy="228600"/>
          </a:xfrm>
          <a:prstGeom prst="chevron">
            <a:avLst/>
          </a:prstGeom>
          <a:solidFill>
            <a:srgbClr val="FF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8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Basic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assumptions &amp; dynamic scaling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57658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* Above </a:t>
            </a:r>
            <a:r>
              <a:rPr lang="en-US" dirty="0" err="1" smtClean="0">
                <a:latin typeface="+mn-lt"/>
              </a:rPr>
              <a:t>Alfvenic</a:t>
            </a:r>
            <a:r>
              <a:rPr lang="en-US" dirty="0" smtClean="0">
                <a:latin typeface="+mn-lt"/>
              </a:rPr>
              <a:t> radius: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</a:t>
            </a:r>
            <a:r>
              <a:rPr lang="en-US" b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=</a:t>
            </a:r>
            <a:r>
              <a:rPr lang="en-US" dirty="0" err="1" smtClean="0">
                <a:latin typeface="+mn-lt"/>
              </a:rPr>
              <a:t>v</a:t>
            </a:r>
            <a:r>
              <a:rPr lang="en-US" baseline="-25000" dirty="0" err="1" smtClean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,   </a:t>
            </a:r>
            <a:r>
              <a:rPr lang="en-US" b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=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>
                <a:latin typeface="+mn-lt"/>
              </a:rPr>
              <a:t> &gt;&gt; B</a:t>
            </a:r>
            <a:r>
              <a:rPr lang="en-US" baseline="-25000" dirty="0" smtClean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+mn-lt"/>
              </a:rPr>
              <a:t> ; 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/>
              <a:t>* B-field </a:t>
            </a:r>
            <a:r>
              <a:rPr lang="en-US" b="1" u="sng" dirty="0" smtClean="0">
                <a:solidFill>
                  <a:srgbClr val="660066"/>
                </a:solidFill>
              </a:rPr>
              <a:t>decays at a constant rate</a:t>
            </a:r>
            <a:r>
              <a:rPr lang="en-US" dirty="0" smtClean="0"/>
              <a:t>,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98152"/>
              </p:ext>
            </p:extLst>
          </p:nvPr>
        </p:nvGraphicFramePr>
        <p:xfrm>
          <a:off x="8229600" y="1752600"/>
          <a:ext cx="78422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4" name="Equation" r:id="rId3" imgW="457200" imgH="609600" progId="Equation.3">
                  <p:embed/>
                </p:oleObj>
              </mc:Choice>
              <mc:Fallback>
                <p:oleObj name="Equation" r:id="rId3" imgW="4572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600" y="1752600"/>
                        <a:ext cx="784225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895600"/>
            <a:ext cx="5317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This is enough to provide the scaling law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769814"/>
              </p:ext>
            </p:extLst>
          </p:nvPr>
        </p:nvGraphicFramePr>
        <p:xfrm>
          <a:off x="6019800" y="2895600"/>
          <a:ext cx="127309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5" name="Equation" r:id="rId5" imgW="635000" imgH="228600" progId="Equation.3">
                  <p:embed/>
                </p:oleObj>
              </mc:Choice>
              <mc:Fallback>
                <p:oleObj name="Equation" r:id="rId5" imgW="635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0" y="2895600"/>
                        <a:ext cx="127309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318424"/>
              </p:ext>
            </p:extLst>
          </p:nvPr>
        </p:nvGraphicFramePr>
        <p:xfrm>
          <a:off x="5105400" y="1828800"/>
          <a:ext cx="24384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6" name="Equation" r:id="rId7" imgW="1422400" imgH="393700" progId="Equation.3">
                  <p:embed/>
                </p:oleObj>
              </mc:Choice>
              <mc:Fallback>
                <p:oleObj name="Equation" r:id="rId7" imgW="142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5400" y="1828800"/>
                        <a:ext cx="24384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31724" y="3429000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Drenkhahn</a:t>
            </a:r>
            <a:r>
              <a:rPr lang="en-US" sz="1400" dirty="0" smtClean="0">
                <a:latin typeface="+mj-lt"/>
              </a:rPr>
              <a:t> 02; </a:t>
            </a:r>
            <a:r>
              <a:rPr lang="en-US" sz="1400" dirty="0" err="1" smtClean="0">
                <a:latin typeface="+mj-lt"/>
              </a:rPr>
              <a:t>Drenkhahn</a:t>
            </a:r>
            <a:r>
              <a:rPr lang="en-US" sz="1400" dirty="0" smtClean="0">
                <a:latin typeface="+mj-lt"/>
              </a:rPr>
              <a:t> &amp; </a:t>
            </a:r>
            <a:r>
              <a:rPr lang="en-US" sz="1400" dirty="0" err="1" smtClean="0">
                <a:latin typeface="+mj-lt"/>
              </a:rPr>
              <a:t>Spruit</a:t>
            </a:r>
            <a:r>
              <a:rPr lang="en-US" sz="1400" dirty="0" smtClean="0">
                <a:latin typeface="+mj-lt"/>
              </a:rPr>
              <a:t> 02; </a:t>
            </a:r>
            <a:r>
              <a:rPr lang="en-US" sz="1400" dirty="0" err="1" smtClean="0">
                <a:latin typeface="+mj-lt"/>
              </a:rPr>
              <a:t>Tchekhovskoy</a:t>
            </a:r>
            <a:r>
              <a:rPr lang="en-US" sz="1400" dirty="0" smtClean="0">
                <a:latin typeface="+mj-lt"/>
              </a:rPr>
              <a:t> + 08; </a:t>
            </a:r>
            <a:r>
              <a:rPr lang="en-US" sz="1400" dirty="0" err="1" smtClean="0">
                <a:latin typeface="+mj-lt"/>
              </a:rPr>
              <a:t>Meszaros</a:t>
            </a:r>
            <a:r>
              <a:rPr lang="en-US" sz="1400" dirty="0" smtClean="0">
                <a:latin typeface="+mj-lt"/>
              </a:rPr>
              <a:t> &amp; Rees 11..</a:t>
            </a:r>
            <a:endParaRPr lang="en-US" sz="1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1770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argument</a:t>
            </a:r>
          </a:p>
          <a:p>
            <a:r>
              <a:rPr lang="en-US" dirty="0" smtClean="0"/>
              <a:t>(Valid for 1d) </a:t>
            </a:r>
            <a:br>
              <a:rPr lang="en-US" dirty="0" smtClean="0"/>
            </a:br>
            <a:r>
              <a:rPr lang="en-US" sz="1400" dirty="0" smtClean="0">
                <a:latin typeface="+mj-lt"/>
              </a:rPr>
              <a:t>(</a:t>
            </a:r>
            <a:r>
              <a:rPr lang="en-US" sz="1400" dirty="0">
                <a:latin typeface="+mj-lt"/>
              </a:rPr>
              <a:t>Peer 16)</a:t>
            </a:r>
            <a:r>
              <a:rPr lang="en-US" dirty="0" smtClean="0"/>
              <a:t>: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96280"/>
              </p:ext>
            </p:extLst>
          </p:nvPr>
        </p:nvGraphicFramePr>
        <p:xfrm>
          <a:off x="3048000" y="4114800"/>
          <a:ext cx="3462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7" name="Equation" r:id="rId9" imgW="2019300" imgH="266700" progId="Equation.3">
                  <p:embed/>
                </p:oleObj>
              </mc:Choice>
              <mc:Fallback>
                <p:oleObj name="Equation" r:id="rId9" imgW="2019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114800"/>
                        <a:ext cx="3462338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672094"/>
              </p:ext>
            </p:extLst>
          </p:nvPr>
        </p:nvGraphicFramePr>
        <p:xfrm>
          <a:off x="3048000" y="4648200"/>
          <a:ext cx="5246688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8" name="Equation" r:id="rId11" imgW="3060700" imgH="1016000" progId="Equation.3">
                  <p:embed/>
                </p:oleObj>
              </mc:Choice>
              <mc:Fallback>
                <p:oleObj name="Equation" r:id="rId11" imgW="3060700" imgH="1016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4648200"/>
                        <a:ext cx="5246688" cy="174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41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“Universal” dynamic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scaling </a:t>
            </a:r>
          </a:p>
        </p:txBody>
      </p:sp>
      <p:pic>
        <p:nvPicPr>
          <p:cNvPr id="8" name="Picture 7" descr="fig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3886200" cy="3056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905000"/>
            <a:ext cx="20509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Drenkhahn</a:t>
            </a:r>
            <a:r>
              <a:rPr lang="en-US" sz="1400" dirty="0" smtClean="0">
                <a:latin typeface="+mj-lt"/>
              </a:rPr>
              <a:t>, 02,</a:t>
            </a:r>
            <a:br>
              <a:rPr lang="en-US" sz="1400" dirty="0" smtClean="0">
                <a:latin typeface="+mj-lt"/>
              </a:rPr>
            </a:br>
            <a:r>
              <a:rPr lang="en-US" sz="1400" dirty="0" err="1" smtClean="0">
                <a:latin typeface="+mj-lt"/>
              </a:rPr>
              <a:t>Drenkhahn</a:t>
            </a:r>
            <a:r>
              <a:rPr lang="en-US" sz="1400" dirty="0" smtClean="0">
                <a:latin typeface="+mj-lt"/>
              </a:rPr>
              <a:t> &amp; </a:t>
            </a:r>
            <a:r>
              <a:rPr lang="en-US" sz="1400" dirty="0" err="1" smtClean="0">
                <a:latin typeface="+mj-lt"/>
              </a:rPr>
              <a:t>Spruit</a:t>
            </a:r>
            <a:r>
              <a:rPr lang="en-US" sz="1400" dirty="0" smtClean="0">
                <a:latin typeface="+mj-lt"/>
              </a:rPr>
              <a:t> 02</a:t>
            </a:r>
          </a:p>
          <a:p>
            <a:r>
              <a:rPr lang="en-US" sz="1400" dirty="0" err="1" smtClean="0">
                <a:latin typeface="+mj-lt"/>
              </a:rPr>
              <a:t>Giannios</a:t>
            </a:r>
            <a:r>
              <a:rPr lang="en-US" sz="1400" dirty="0" smtClean="0">
                <a:latin typeface="+mj-lt"/>
              </a:rPr>
              <a:t> 06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953000"/>
            <a:ext cx="57556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results obtained for</a:t>
            </a:r>
            <a:br>
              <a:rPr lang="en-US" dirty="0" smtClean="0"/>
            </a:br>
            <a:r>
              <a:rPr lang="en-US" dirty="0" smtClean="0"/>
              <a:t> more complicated geometry /</a:t>
            </a:r>
          </a:p>
          <a:p>
            <a:r>
              <a:rPr lang="en-US" dirty="0" smtClean="0"/>
              <a:t>More sophisticated treatment of reconnection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998" y="3505200"/>
            <a:ext cx="3164002" cy="29869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48200" y="6400800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Tchekhovskoy</a:t>
            </a:r>
            <a:r>
              <a:rPr lang="en-US" sz="1400" dirty="0"/>
              <a:t> et. al. </a:t>
            </a:r>
            <a:r>
              <a:rPr lang="en-US" sz="1400" dirty="0" smtClean="0"/>
              <a:t>08, </a:t>
            </a:r>
            <a:r>
              <a:rPr lang="en-US" sz="1400" dirty="0" smtClean="0">
                <a:latin typeface="+mj-lt"/>
              </a:rPr>
              <a:t>McKinney </a:t>
            </a:r>
            <a:r>
              <a:rPr lang="en-US" sz="1400" dirty="0">
                <a:latin typeface="+mj-lt"/>
              </a:rPr>
              <a:t>&amp; </a:t>
            </a:r>
            <a:r>
              <a:rPr lang="en-US" sz="1400" dirty="0" err="1">
                <a:latin typeface="+mj-lt"/>
              </a:rPr>
              <a:t>Uzdensky</a:t>
            </a:r>
            <a:r>
              <a:rPr lang="en-US" sz="1400" dirty="0">
                <a:latin typeface="+mj-lt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161413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Transfer of dissipated energy: dynamic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equations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82967"/>
              </p:ext>
            </p:extLst>
          </p:nvPr>
        </p:nvGraphicFramePr>
        <p:xfrm>
          <a:off x="1981200" y="1066800"/>
          <a:ext cx="461519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85" name="Equation" r:id="rId3" imgW="2552700" imgH="2108200" progId="Equation.3">
                  <p:embed/>
                </p:oleObj>
              </mc:Choice>
              <mc:Fallback>
                <p:oleObj name="Equation" r:id="rId3" imgW="2552700" imgH="210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066800"/>
                        <a:ext cx="4615190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143000"/>
            <a:ext cx="14674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Continuity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Energy</a:t>
            </a:r>
          </a:p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Momentum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029200"/>
            <a:ext cx="7483505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+mn-lt"/>
              </a:rPr>
              <a:t>* </a:t>
            </a:r>
            <a:r>
              <a:rPr lang="en-US" dirty="0" smtClean="0">
                <a:latin typeface="+mn-lt"/>
              </a:rPr>
              <a:t>For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+mn-lt"/>
              </a:rPr>
              <a:t>&gt;&gt;1, these result in simple scaling laws, </a:t>
            </a:r>
            <a:r>
              <a:rPr lang="en-US" i="1" dirty="0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(r)~r</a:t>
            </a:r>
            <a:r>
              <a:rPr lang="en-US" baseline="30000" dirty="0" smtClean="0">
                <a:latin typeface="+mn-lt"/>
              </a:rPr>
              <a:t>-7/3</a:t>
            </a:r>
            <a:r>
              <a:rPr lang="en-US" dirty="0" smtClean="0">
                <a:latin typeface="+mn-lt"/>
              </a:rPr>
              <a:t>, 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r>
              <a:rPr lang="en-US" dirty="0" smtClean="0">
                <a:latin typeface="+mn-lt"/>
              </a:rPr>
              <a:t>(r)~r</a:t>
            </a:r>
            <a:r>
              <a:rPr lang="en-US" baseline="30000" dirty="0" smtClean="0">
                <a:latin typeface="+mn-lt"/>
              </a:rPr>
              <a:t>-7/3</a:t>
            </a:r>
            <a:br>
              <a:rPr lang="en-US" baseline="30000" dirty="0" smtClean="0">
                <a:latin typeface="+mn-lt"/>
              </a:rPr>
            </a:br>
            <a:endParaRPr lang="en-US" baseline="30000" dirty="0" smtClean="0">
              <a:latin typeface="+mn-lt"/>
            </a:endParaRPr>
          </a:p>
          <a:p>
            <a:r>
              <a:rPr lang="en-US" dirty="0" smtClean="0">
                <a:solidFill>
                  <a:srgbClr val="660066"/>
                </a:solidFill>
                <a:latin typeface="+mn-lt"/>
              </a:rPr>
              <a:t>* </a:t>
            </a:r>
            <a:r>
              <a:rPr lang="en-US" dirty="0" smtClean="0">
                <a:latin typeface="+mn-lt"/>
              </a:rPr>
              <a:t>After some algebra (1</a:t>
            </a:r>
            <a:r>
              <a:rPr lang="en-US" baseline="30000" dirty="0" smtClean="0">
                <a:latin typeface="+mn-lt"/>
              </a:rPr>
              <a:t>st</a:t>
            </a:r>
            <a:r>
              <a:rPr lang="en-US" dirty="0" smtClean="0">
                <a:latin typeface="+mn-lt"/>
              </a:rPr>
              <a:t> order approx.):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343400"/>
            <a:ext cx="2673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(Assuming isotropic!)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66881"/>
              </p:ext>
            </p:extLst>
          </p:nvPr>
        </p:nvGraphicFramePr>
        <p:xfrm>
          <a:off x="2438400" y="6048375"/>
          <a:ext cx="28098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86" name="Equation" r:id="rId5" imgW="1638300" imgH="457200" progId="Equation.3">
                  <p:embed/>
                </p:oleObj>
              </mc:Choice>
              <mc:Fallback>
                <p:oleObj name="Equation" r:id="rId5" imgW="1638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6048375"/>
                        <a:ext cx="280987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400800" y="1219200"/>
            <a:ext cx="2001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+mj-lt"/>
              </a:rPr>
              <a:t>Drenkhahn</a:t>
            </a:r>
            <a:r>
              <a:rPr lang="en-US" sz="1400" dirty="0">
                <a:latin typeface="+mj-lt"/>
              </a:rPr>
              <a:t> &amp; </a:t>
            </a:r>
            <a:r>
              <a:rPr lang="en-US" sz="1400" dirty="0" err="1">
                <a:latin typeface="+mj-lt"/>
              </a:rPr>
              <a:t>Spruit</a:t>
            </a:r>
            <a:r>
              <a:rPr lang="en-US" sz="1400" dirty="0">
                <a:latin typeface="+mj-lt"/>
              </a:rPr>
              <a:t> 02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7200" y="6324600"/>
            <a:ext cx="853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Pe’er 16</a:t>
            </a:r>
            <a:endParaRPr lang="en-US" sz="1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200400"/>
            <a:ext cx="152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Eq. of state</a:t>
            </a:r>
          </a:p>
          <a:p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Enthalpy</a:t>
            </a:r>
          </a:p>
          <a:p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Emissivity</a:t>
            </a:r>
          </a:p>
        </p:txBody>
      </p:sp>
    </p:spTree>
    <p:extLst>
      <p:ext uri="{BB962C8B-B14F-4D97-AF65-F5344CB8AC3E}">
        <p14:creationId xmlns:p14="http://schemas.microsoft.com/office/powerpoint/2010/main" val="294171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72200" y="990600"/>
            <a:ext cx="2895600" cy="449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fig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71800"/>
            <a:ext cx="3895494" cy="304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Dynamic equations (2)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63"/>
              </p:ext>
            </p:extLst>
          </p:nvPr>
        </p:nvGraphicFramePr>
        <p:xfrm>
          <a:off x="762000" y="2209800"/>
          <a:ext cx="43338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09" name="Equation" r:id="rId4" imgW="2527300" imgH="444500" progId="Equation.3">
                  <p:embed/>
                </p:oleObj>
              </mc:Choice>
              <mc:Fallback>
                <p:oleObj name="Equation" r:id="rId4" imgW="2527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2209800"/>
                        <a:ext cx="43338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1752600"/>
            <a:ext cx="4304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*For k=0 (below the photosphere):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057106"/>
              </p:ext>
            </p:extLst>
          </p:nvPr>
        </p:nvGraphicFramePr>
        <p:xfrm>
          <a:off x="1676400" y="914400"/>
          <a:ext cx="28098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10" name="Equation" r:id="rId6" imgW="1638300" imgH="457200" progId="Equation.3">
                  <p:embed/>
                </p:oleObj>
              </mc:Choice>
              <mc:Fallback>
                <p:oleObj name="Equation" r:id="rId6" imgW="1638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6400" y="914400"/>
                        <a:ext cx="280987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62" y="6019800"/>
            <a:ext cx="8829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observed thermal energy </a:t>
            </a:r>
            <a:r>
              <a:rPr lang="en-US" b="1" i="1" dirty="0" smtClean="0">
                <a:solidFill>
                  <a:srgbClr val="FF0000"/>
                </a:solidFill>
              </a:rPr>
              <a:t>cannot exceed 30% </a:t>
            </a:r>
            <a:r>
              <a:rPr lang="en-US" dirty="0" smtClean="0"/>
              <a:t>of the kinetic energy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i="1" dirty="0" smtClean="0"/>
              <a:t>at the photosphere  </a:t>
            </a:r>
            <a:r>
              <a:rPr lang="en-US" dirty="0" smtClean="0"/>
              <a:t>(typically, only few % of the final kinetic energy)</a:t>
            </a:r>
            <a:endParaRPr lang="en-US" dirty="0"/>
          </a:p>
        </p:txBody>
      </p:sp>
      <p:pic>
        <p:nvPicPr>
          <p:cNvPr id="10" name="Picture 9" descr="h3507f1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43000"/>
            <a:ext cx="2835117" cy="4343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19800" y="5562600"/>
            <a:ext cx="2954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+mj-lt"/>
              </a:rPr>
              <a:t>Drenkhahn</a:t>
            </a:r>
            <a:r>
              <a:rPr lang="en-US" sz="1400" dirty="0" smtClean="0">
                <a:latin typeface="+mj-lt"/>
              </a:rPr>
              <a:t> &amp; </a:t>
            </a:r>
            <a:r>
              <a:rPr lang="en-US" sz="1400" dirty="0" err="1" smtClean="0">
                <a:latin typeface="+mj-lt"/>
              </a:rPr>
              <a:t>Spruit</a:t>
            </a:r>
            <a:r>
              <a:rPr lang="en-US" sz="1400" dirty="0" smtClean="0">
                <a:latin typeface="+mj-lt"/>
              </a:rPr>
              <a:t> 02: </a:t>
            </a:r>
            <a:r>
              <a:rPr lang="en-US" sz="1400" dirty="0" err="1" smtClean="0">
                <a:latin typeface="+mj-lt"/>
              </a:rPr>
              <a:t>L</a:t>
            </a:r>
            <a:r>
              <a:rPr lang="en-US" sz="1400" baseline="-25000" dirty="0" err="1" smtClean="0">
                <a:latin typeface="+mj-lt"/>
              </a:rPr>
              <a:t>th</a:t>
            </a:r>
            <a:r>
              <a:rPr lang="en-US" sz="1400" dirty="0" smtClean="0">
                <a:latin typeface="+mj-lt"/>
              </a:rPr>
              <a:t>/L</a:t>
            </a:r>
            <a:r>
              <a:rPr lang="en-US" sz="1400" baseline="-25000" dirty="0" smtClean="0">
                <a:latin typeface="+mj-lt"/>
              </a:rPr>
              <a:t>k</a:t>
            </a:r>
            <a:r>
              <a:rPr lang="en-US" sz="1400" dirty="0" smtClean="0">
                <a:latin typeface="+mj-lt"/>
              </a:rPr>
              <a:t>~5%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16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116120</TotalTime>
  <Words>1400</Words>
  <Application>Microsoft Macintosh PowerPoint</Application>
  <PresentationFormat>On-screen Show (4:3)</PresentationFormat>
  <Paragraphs>321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Default Design</vt:lpstr>
      <vt:lpstr>Equation</vt:lpstr>
      <vt:lpstr>Microsoft Equation</vt:lpstr>
      <vt:lpstr>The effect of radiation on the reconnection rate in the striped wind model (&amp; applicability to GRBs)</vt:lpstr>
      <vt:lpstr>Outline</vt:lpstr>
      <vt:lpstr>Motivation:  what is the role of B-field in accelerating and energy dissipation in GRB jets ?</vt:lpstr>
      <vt:lpstr>The “striped wind” model</vt:lpstr>
      <vt:lpstr>Outline</vt:lpstr>
      <vt:lpstr>Basic assumptions &amp; dynamic scaling</vt:lpstr>
      <vt:lpstr>“Universal” dynamic scaling </vt:lpstr>
      <vt:lpstr>Transfer of dissipated energy: dynamic equations</vt:lpstr>
      <vt:lpstr>PowerPoint Presentation</vt:lpstr>
      <vt:lpstr>PowerPoint Presentation</vt:lpstr>
      <vt:lpstr>Confronting with observations (1)</vt:lpstr>
      <vt:lpstr>Confronting with observations (2)</vt:lpstr>
      <vt:lpstr>Thermal emission may be strongly distorted by various effects (e.g., the relativistic “limb darkening”)</vt:lpstr>
      <vt:lpstr>Outline</vt:lpstr>
      <vt:lpstr>Radiation effect on the reconnection dynamics</vt:lpstr>
      <vt:lpstr>Eqs. governing the 2-region system</vt:lpstr>
      <vt:lpstr>Two asymptotic scenarios</vt:lpstr>
      <vt:lpstr>Results 1. Lorentz factor evolution</vt:lpstr>
      <vt:lpstr>Results -2: Case I,  Evolution of density ratio &amp; reconnection layer width</vt:lpstr>
      <vt:lpstr>Results -2: Case I,  Evolution of density ratio &amp; reconnection layer width</vt:lpstr>
      <vt:lpstr>Results -2: Case II, Evolution of density ratio &amp; reconnection layer width</vt:lpstr>
      <vt:lpstr>Results 3: Evolution of Temperature – similar in two scenarios</vt:lpstr>
      <vt:lpstr>“Reality”: what we expect to happen ?</vt:lpstr>
      <vt:lpstr>“Reality”: what we expect to happen ?</vt:lpstr>
      <vt:lpstr>Outline</vt:lpstr>
      <vt:lpstr>Confronting with observations (3): GRB’s “photospheric revolution” </vt:lpstr>
      <vt:lpstr>Confronting with observations (3): GRB’s “photospheric revolution” </vt:lpstr>
      <vt:lpstr>Thermal signature of high-s model</vt:lpstr>
      <vt:lpstr>Thermal signature of high-s model</vt:lpstr>
      <vt:lpstr>Electron temperature</vt:lpstr>
      <vt:lpstr>Using thermal emission to constrain jet magnetization</vt:lpstr>
      <vt:lpstr>Using thermal emission to constrain jet magnetization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thermal emission component in GRBs</dc:title>
  <dc:creator>Asaf Pe'er</dc:creator>
  <cp:lastModifiedBy>Asaf Pe'er</cp:lastModifiedBy>
  <cp:revision>625</cp:revision>
  <cp:lastPrinted>2016-05-05T08:50:37Z</cp:lastPrinted>
  <dcterms:created xsi:type="dcterms:W3CDTF">2012-06-15T21:51:50Z</dcterms:created>
  <dcterms:modified xsi:type="dcterms:W3CDTF">2016-05-10T18:56:52Z</dcterms:modified>
</cp:coreProperties>
</file>